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5"/>
    <p:sldMasterId id="2147483693" r:id="rId6"/>
    <p:sldMasterId id="2147483694" r:id="rId7"/>
    <p:sldMasterId id="214748369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y="5143500" cx="9144000"/>
  <p:notesSz cx="6858000" cy="9144000"/>
  <p:embeddedFontLst>
    <p:embeddedFont>
      <p:font typeface="Raleway"/>
      <p:regular r:id="rId39"/>
      <p:bold r:id="rId40"/>
      <p:italic r:id="rId41"/>
      <p:boldItalic r:id="rId42"/>
    </p:embeddedFont>
    <p:embeddedFont>
      <p:font typeface="Proxima Nova"/>
      <p:regular r:id="rId43"/>
      <p:bold r:id="rId44"/>
      <p:italic r:id="rId45"/>
      <p:boldItalic r:id="rId46"/>
    </p:embeddedFont>
    <p:embeddedFont>
      <p:font typeface="Roboto"/>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8D3109-5E49-4318-8929-405586FC20D0}">
  <a:tblStyle styleId="{298D3109-5E49-4318-8929-405586FC20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font" Target="fonts/Raleway-regular.fntdata"/><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2.xml"/><Relationship Id="rId10" Type="http://schemas.openxmlformats.org/officeDocument/2006/relationships/slide" Target="slides/slide1.xml"/><Relationship Id="rId54" Type="http://schemas.openxmlformats.org/officeDocument/2006/relationships/font" Target="fonts/Lato-boldItalic.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29ed1f5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29ed1f5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rPr>
              <a:t>Majd </a:t>
            </a:r>
            <a:endParaRPr b="1" sz="16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Hello everyone, </a:t>
            </a:r>
            <a:r>
              <a:rPr b="1" lang="en-GB" sz="1600">
                <a:solidFill>
                  <a:schemeClr val="dk1"/>
                </a:solidFill>
              </a:rPr>
              <a:t>my name is Majd Zbedat and this is Rani Khoury </a:t>
            </a:r>
            <a:r>
              <a:rPr lang="en-GB" sz="1300">
                <a:solidFill>
                  <a:schemeClr val="dk1"/>
                </a:solidFill>
              </a:rPr>
              <a:t>in this presentation we are going to explain about our project that we worked on during last year- </a:t>
            </a:r>
            <a:r>
              <a:rPr b="1" lang="en-GB" sz="1600">
                <a:solidFill>
                  <a:schemeClr val="dk1"/>
                </a:solidFill>
              </a:rPr>
              <a:t>FireEye an AI-</a:t>
            </a:r>
            <a:r>
              <a:rPr b="1" lang="en-GB" sz="1600">
                <a:solidFill>
                  <a:schemeClr val="dk1"/>
                </a:solidFill>
                <a:latin typeface="Lato"/>
                <a:ea typeface="Lato"/>
                <a:cs typeface="Lato"/>
                <a:sym typeface="Lato"/>
              </a:rPr>
              <a:t>enhanced fire detection system</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Our supervisor in this project is Dr. Zeev Frankel.</a:t>
            </a:r>
            <a:endParaRPr sz="1300">
              <a:solidFill>
                <a:schemeClr val="dk1"/>
              </a:solidFill>
            </a:endParaRPr>
          </a:p>
          <a:p>
            <a:pPr indent="0" lvl="0" marL="0" rtl="0" algn="l">
              <a:spcBef>
                <a:spcPts val="0"/>
              </a:spcBef>
              <a:spcAft>
                <a:spcPts val="0"/>
              </a:spcAft>
              <a:buClr>
                <a:schemeClr val="dk1"/>
              </a:buClr>
              <a:buSzPts val="1100"/>
              <a:buFont typeface="Arial"/>
              <a:buNone/>
            </a:pPr>
            <a:r>
              <a:rPr b="1" lang="en-GB" sz="1600">
                <a:solidFill>
                  <a:schemeClr val="dk1"/>
                </a:solidFill>
                <a:latin typeface="Lato"/>
                <a:ea typeface="Lato"/>
                <a:cs typeface="Lato"/>
                <a:sym typeface="Lato"/>
              </a:rPr>
              <a:t>If you look at the picture we have a preview of how our system recognizes fires.</a:t>
            </a:r>
            <a:endParaRPr b="1" sz="1600">
              <a:solidFill>
                <a:schemeClr val="dk1"/>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29ed1f52b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29ed1f52b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Okay here we can see how our system should behave, we have only one user, and five main options, in the next slides we </a:t>
            </a:r>
            <a:r>
              <a:rPr lang="en-GB" sz="1600"/>
              <a:t>will show and explain each one of them.</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326d097b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326d097b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cap = cv2.VideoCapture(0)  # Use 0 for the default camera</a:t>
            </a:r>
            <a:endParaRPr sz="1600"/>
          </a:p>
          <a:p>
            <a:pPr indent="0" lvl="0" marL="0" rtl="0" algn="l">
              <a:spcBef>
                <a:spcPts val="0"/>
              </a:spcBef>
              <a:spcAft>
                <a:spcPts val="0"/>
              </a:spcAft>
              <a:buClr>
                <a:schemeClr val="dk1"/>
              </a:buClr>
              <a:buSzPts val="1100"/>
              <a:buFont typeface="Arial"/>
              <a:buNone/>
            </a:pPr>
            <a:r>
              <a:rPr lang="en-GB" sz="1600"/>
              <a:t>prediction = model(preprocessed_frame)    # Feed the frame into the YOLOv5 model and generate predictions</a:t>
            </a:r>
            <a:endParaRPr sz="1600"/>
          </a:p>
          <a:p>
            <a:pPr indent="0" lvl="0" marL="0" rtl="0" algn="l">
              <a:spcBef>
                <a:spcPts val="0"/>
              </a:spcBef>
              <a:spcAft>
                <a:spcPts val="0"/>
              </a:spcAft>
              <a:buNone/>
            </a:pPr>
            <a:r>
              <a:rPr lang="en-GB" sz="1600"/>
              <a:t>process_predictions(predictions) </a:t>
            </a:r>
            <a:r>
              <a:rPr lang="en-GB" sz="1600">
                <a:solidFill>
                  <a:schemeClr val="dk1"/>
                </a:solidFill>
              </a:rPr>
              <a:t># Process predictions (ANALYZE) and trigger alerts if fire is detected</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29ed1f52b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29ed1f52b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29ed1f52b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29ed1f52b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029ed1f52b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029ed1f52b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29ed1f52b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29ed1f52b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29ed1f52b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29ed1f52b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29ed1f52b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29ed1f52b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29ed1f52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029ed1f52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029ed1f52b_0_2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029ed1f52b_0_2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29ed1f52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29ed1f52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Majd</a:t>
            </a:r>
            <a:endParaRPr sz="1700"/>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the presentation outline will be as follows : </a:t>
            </a:r>
            <a:endParaRPr sz="1700">
              <a:solidFill>
                <a:schemeClr val="dk1"/>
              </a:solidFill>
            </a:endParaRPr>
          </a:p>
          <a:p>
            <a:pPr indent="0" lvl="0" marL="0" rtl="0" algn="l">
              <a:lnSpc>
                <a:spcPct val="115000"/>
              </a:lnSpc>
              <a:spcBef>
                <a:spcPts val="0"/>
              </a:spcBef>
              <a:spcAft>
                <a:spcPts val="0"/>
              </a:spcAft>
              <a:buNone/>
            </a:pPr>
            <a:r>
              <a:rPr lang="en-GB" sz="1700">
                <a:solidFill>
                  <a:schemeClr val="dk1"/>
                </a:solidFill>
              </a:rPr>
              <a:t>We will present the background of our project</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then we will talk about the problem and its solution</a:t>
            </a:r>
            <a:endParaRPr sz="1700">
              <a:solidFill>
                <a:schemeClr val="dk1"/>
              </a:solidFill>
            </a:endParaRPr>
          </a:p>
          <a:p>
            <a:pPr indent="0" lvl="0" marL="0" rtl="0" algn="l">
              <a:spcBef>
                <a:spcPts val="0"/>
              </a:spcBef>
              <a:spcAft>
                <a:spcPts val="0"/>
              </a:spcAft>
              <a:buNone/>
            </a:pPr>
            <a:r>
              <a:rPr lang="en-GB" sz="1700">
                <a:solidFill>
                  <a:schemeClr val="dk1"/>
                </a:solidFill>
              </a:rPr>
              <a:t>….</a:t>
            </a:r>
            <a:endParaRPr sz="1700">
              <a:solidFill>
                <a:schemeClr val="dk1"/>
              </a:solidFill>
            </a:endParaRPr>
          </a:p>
          <a:p>
            <a:pPr indent="0" lvl="0" marL="0" rtl="0" algn="l">
              <a:spcBef>
                <a:spcPts val="0"/>
              </a:spcBef>
              <a:spcAft>
                <a:spcPts val="0"/>
              </a:spcAft>
              <a:buClr>
                <a:schemeClr val="dk1"/>
              </a:buClr>
              <a:buSzPts val="1100"/>
              <a:buFont typeface="Arial"/>
              <a:buNone/>
            </a:pPr>
            <a:r>
              <a:rPr lang="en-GB" sz="1700">
                <a:solidFill>
                  <a:schemeClr val="dk1"/>
                </a:solidFill>
              </a:rPr>
              <a:t>At the end we will show a short video that shows how the system works, then we have the conclusion that </a:t>
            </a:r>
            <a:r>
              <a:rPr b="1" lang="en-GB" sz="1700">
                <a:solidFill>
                  <a:schemeClr val="dk1"/>
                </a:solidFill>
              </a:rPr>
              <a:t>we ended up having</a:t>
            </a:r>
            <a:endParaRPr b="1" sz="1700">
              <a:solidFill>
                <a:schemeClr val="dk1"/>
              </a:solidFill>
            </a:endParaRPr>
          </a:p>
          <a:p>
            <a:pPr indent="0" lvl="0" marL="0" rtl="0" algn="l">
              <a:spcBef>
                <a:spcPts val="0"/>
              </a:spcBef>
              <a:spcAft>
                <a:spcPts val="0"/>
              </a:spcAft>
              <a:buNone/>
            </a:pPr>
            <a:r>
              <a:t/>
            </a:r>
            <a:endParaRPr sz="2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29ed1f52b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3029ed1f52b_0_2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29ed1f52b_0_2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3029ed1f52b_0_2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29ed1f52b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3029ed1f52b_0_2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29ed1f52b_0_2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029ed1f52b_0_2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29ed1f52b_0_24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3029ed1f52b_0_2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29ed1f52b_0_2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3029ed1f52b_0_2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Here we can algorithm. with medium to high accuracy.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you can see, the algorithm draws square  in fire detected successfully</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029ed1f52b_0_2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3029ed1f52b_0_2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Here we have a short video that shows how our system works.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29ed1f52b_0_2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29ed1f52b_0_2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There are three types of tests:</a:t>
            </a:r>
            <a:endParaRPr b="1">
              <a:solidFill>
                <a:schemeClr val="dk1"/>
              </a:solidFill>
            </a:endParaRPr>
          </a:p>
          <a:p>
            <a:pPr indent="0" lvl="0" marL="0" rtl="0" algn="l">
              <a:spcBef>
                <a:spcPts val="0"/>
              </a:spcBef>
              <a:spcAft>
                <a:spcPts val="0"/>
              </a:spcAft>
              <a:buNone/>
            </a:pPr>
            <a:r>
              <a:rPr lang="en-GB"/>
              <a:t>first, </a:t>
            </a:r>
            <a:r>
              <a:rPr lang="en-GB">
                <a:solidFill>
                  <a:schemeClr val="dk1"/>
                </a:solidFill>
              </a:rPr>
              <a:t>Test GUI functionality to check all transactions between GUI pages including buttons, files etc.</a:t>
            </a:r>
            <a:endParaRPr>
              <a:solidFill>
                <a:schemeClr val="dk1"/>
              </a:solidFill>
            </a:endParaRPr>
          </a:p>
          <a:p>
            <a:pPr indent="0" lvl="0" marL="0" rtl="0" algn="l">
              <a:spcBef>
                <a:spcPts val="0"/>
              </a:spcBef>
              <a:spcAft>
                <a:spcPts val="0"/>
              </a:spcAft>
              <a:buNone/>
            </a:pPr>
            <a:r>
              <a:rPr lang="en-GB">
                <a:solidFill>
                  <a:schemeClr val="dk1"/>
                </a:solidFill>
              </a:rPr>
              <a:t>second, test input and output , by checking with set of inputs and getting output ,</a:t>
            </a:r>
            <a:endParaRPr>
              <a:solidFill>
                <a:schemeClr val="dk1"/>
              </a:solidFill>
            </a:endParaRPr>
          </a:p>
          <a:p>
            <a:pPr indent="0" lvl="0" marL="0" rtl="0" algn="l">
              <a:spcBef>
                <a:spcPts val="0"/>
              </a:spcBef>
              <a:spcAft>
                <a:spcPts val="0"/>
              </a:spcAft>
              <a:buNone/>
            </a:pPr>
            <a:r>
              <a:rPr lang="en-GB">
                <a:solidFill>
                  <a:schemeClr val="dk1"/>
                </a:solidFill>
              </a:rPr>
              <a:t>third, testing our system with simple cases.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029ed1f52b_0_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029ed1f52b_0_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29ed1f52b_0_2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029ed1f52b_0_2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29ed1f52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29ed1f52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	</a:t>
            </a:r>
            <a:endParaRPr sz="2000"/>
          </a:p>
          <a:p>
            <a:pPr indent="0" lvl="0" marL="0" rtl="0" algn="l">
              <a:spcBef>
                <a:spcPts val="0"/>
              </a:spcBef>
              <a:spcAft>
                <a:spcPts val="0"/>
              </a:spcAft>
              <a:buNone/>
            </a:pPr>
            <a:r>
              <a:rPr lang="en-GB" sz="2000"/>
              <a:t>In recent years, the world has observed a steady increase in forest fires, driven by a combination of </a:t>
            </a:r>
            <a:r>
              <a:rPr b="1" lang="en-GB" sz="2000"/>
              <a:t>climate change</a:t>
            </a:r>
            <a:r>
              <a:rPr lang="en-GB" sz="2000"/>
              <a:t>, </a:t>
            </a:r>
            <a:r>
              <a:rPr b="1" lang="en-GB" sz="2000"/>
              <a:t>human activities</a:t>
            </a:r>
            <a:r>
              <a:rPr lang="en-GB" sz="2000"/>
              <a:t>, </a:t>
            </a:r>
            <a:r>
              <a:rPr b="1" lang="en-GB" sz="2000"/>
              <a:t>and natural factors</a:t>
            </a:r>
            <a:r>
              <a:rPr lang="en-GB" sz="2000"/>
              <a:t>. These fires have not only resulted in catastrophic damage to ecosystems and wildlife but have also posed significant threats to human lives, an</a:t>
            </a:r>
            <a:r>
              <a:rPr lang="en-GB" sz="2000"/>
              <a:t>d the overall environment.</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29ed1f52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29ed1f52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	</a:t>
            </a:r>
            <a:endParaRPr sz="2000"/>
          </a:p>
          <a:p>
            <a:pPr indent="0" lvl="0" marL="0" rtl="0" algn="l">
              <a:spcBef>
                <a:spcPts val="0"/>
              </a:spcBef>
              <a:spcAft>
                <a:spcPts val="0"/>
              </a:spcAft>
              <a:buNone/>
            </a:pPr>
            <a:r>
              <a:rPr lang="en-GB" sz="2000"/>
              <a:t>In these pictures we have an example of a fire that happened in the carmel in 2010 , because of the late detection of the fire and they did not know the behaviour of the fire in real time , they failed to extinguish the fire .</a:t>
            </a:r>
            <a:endParaRPr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29ed1f52b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29ed1f52b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29ed1f52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29ed1f52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rPr>
              <a:t>Majd</a:t>
            </a:r>
            <a:endParaRPr sz="2000">
              <a:solidFill>
                <a:schemeClr val="dk1"/>
              </a:solidFill>
            </a:endParaRPr>
          </a:p>
          <a:p>
            <a:pPr indent="0" lvl="0" marL="0" rtl="0" algn="l">
              <a:spcBef>
                <a:spcPts val="0"/>
              </a:spcBef>
              <a:spcAft>
                <a:spcPts val="0"/>
              </a:spcAft>
              <a:buClr>
                <a:schemeClr val="dk1"/>
              </a:buClr>
              <a:buSzPts val="1100"/>
              <a:buFont typeface="Arial"/>
              <a:buNone/>
            </a:pPr>
            <a:r>
              <a:rPr lang="en-GB" sz="2000">
                <a:solidFill>
                  <a:schemeClr val="dk1"/>
                </a:solidFill>
              </a:rPr>
              <a:t>That the traditional fire detection methods, which often rely on human observation and basic sensor technologies, have proven inadequate in providing timely and accurate alerts, leading to delayed responses and greater devastation.</a:t>
            </a:r>
            <a:endParaRP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29ed1f52b_0_2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29ed1f52b_0_2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29ed1f52b_0_3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29ed1f52b_0_3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Majd</a:t>
            </a:r>
            <a:endParaRPr sz="2000"/>
          </a:p>
          <a:p>
            <a:pPr indent="0" lvl="0" marL="0" rtl="0" algn="l">
              <a:spcBef>
                <a:spcPts val="0"/>
              </a:spcBef>
              <a:spcAft>
                <a:spcPts val="0"/>
              </a:spcAft>
              <a:buNone/>
            </a:pPr>
            <a:r>
              <a:rPr lang="en-GB" sz="2000"/>
              <a:t>Our FireEye project uses AI, machine learning, and high-definition video to improve fire detection. By integrating these advanced technologies into surveillance systems, we aim to enhance accuracy and speed, allowing for faster responses and reducing the impact of forest fires.</a:t>
            </a:r>
            <a:endParaRPr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29ed1f52b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29ed1f52b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t>Majd</a:t>
            </a:r>
            <a:endParaRPr sz="2000"/>
          </a:p>
          <a:p>
            <a:pPr indent="0" lvl="0" marL="0" rtl="0" algn="l">
              <a:lnSpc>
                <a:spcPct val="115000"/>
              </a:lnSpc>
              <a:spcBef>
                <a:spcPts val="0"/>
              </a:spcBef>
              <a:spcAft>
                <a:spcPts val="0"/>
              </a:spcAft>
              <a:buClr>
                <a:schemeClr val="dk1"/>
              </a:buClr>
              <a:buSzPts val="1100"/>
              <a:buFont typeface="Arial"/>
              <a:buNone/>
            </a:pPr>
            <a:r>
              <a:rPr lang="en-GB" sz="2000"/>
              <a:t>Now we will show the use case diagram of our project</a:t>
            </a:r>
            <a:endParaRP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57" name="Google Shape;57;p1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8" name="Google Shape;58;p1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72" name="Google Shape;72;p1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5" name="Shape 85"/>
        <p:cNvGrpSpPr/>
        <p:nvPr/>
      </p:nvGrpSpPr>
      <p:grpSpPr>
        <a:xfrm>
          <a:off x="0" y="0"/>
          <a:ext cx="0" cy="0"/>
          <a:chOff x="0" y="0"/>
          <a:chExt cx="0" cy="0"/>
        </a:xfrm>
      </p:grpSpPr>
      <p:cxnSp>
        <p:nvCxnSpPr>
          <p:cNvPr id="86" name="Google Shape;86;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8" name="Google Shape;88;p2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0" name="Shape 90"/>
        <p:cNvGrpSpPr/>
        <p:nvPr/>
      </p:nvGrpSpPr>
      <p:grpSpPr>
        <a:xfrm>
          <a:off x="0" y="0"/>
          <a:ext cx="0" cy="0"/>
          <a:chOff x="0" y="0"/>
          <a:chExt cx="0" cy="0"/>
        </a:xfrm>
      </p:grpSpPr>
      <p:cxnSp>
        <p:nvCxnSpPr>
          <p:cNvPr id="91" name="Google Shape;91;p2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92" name="Google Shape;92;p2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4"/>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4" name="Shape 104"/>
        <p:cNvGrpSpPr/>
        <p:nvPr/>
      </p:nvGrpSpPr>
      <p:grpSpPr>
        <a:xfrm>
          <a:off x="0" y="0"/>
          <a:ext cx="0" cy="0"/>
          <a:chOff x="0" y="0"/>
          <a:chExt cx="0" cy="0"/>
        </a:xfrm>
      </p:grpSpPr>
      <p:sp>
        <p:nvSpPr>
          <p:cNvPr id="105" name="Google Shape;105;p2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26"/>
          <p:cNvGrpSpPr/>
          <p:nvPr/>
        </p:nvGrpSpPr>
        <p:grpSpPr>
          <a:xfrm>
            <a:off x="830392" y="1191256"/>
            <a:ext cx="745763" cy="45826"/>
            <a:chOff x="4580561" y="2589004"/>
            <a:chExt cx="1064464" cy="25200"/>
          </a:xfrm>
        </p:grpSpPr>
        <p:sp>
          <p:nvSpPr>
            <p:cNvPr id="107" name="Google Shape;107;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10" name="Google Shape;110;p2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1" name="Google Shape;111;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2" name="Shape 112"/>
        <p:cNvGrpSpPr/>
        <p:nvPr/>
      </p:nvGrpSpPr>
      <p:grpSpPr>
        <a:xfrm>
          <a:off x="0" y="0"/>
          <a:ext cx="0" cy="0"/>
          <a:chOff x="0" y="0"/>
          <a:chExt cx="0" cy="0"/>
        </a:xfrm>
      </p:grpSpPr>
      <p:grpSp>
        <p:nvGrpSpPr>
          <p:cNvPr id="113" name="Google Shape;113;p27"/>
          <p:cNvGrpSpPr/>
          <p:nvPr/>
        </p:nvGrpSpPr>
        <p:grpSpPr>
          <a:xfrm>
            <a:off x="830392" y="1191256"/>
            <a:ext cx="745763" cy="45826"/>
            <a:chOff x="4580561" y="2589004"/>
            <a:chExt cx="1064464" cy="25200"/>
          </a:xfrm>
        </p:grpSpPr>
        <p:sp>
          <p:nvSpPr>
            <p:cNvPr id="114" name="Google Shape;114;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7" name="Google Shape;117;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28"/>
          <p:cNvGrpSpPr/>
          <p:nvPr/>
        </p:nvGrpSpPr>
        <p:grpSpPr>
          <a:xfrm>
            <a:off x="830392" y="1191256"/>
            <a:ext cx="745763" cy="45826"/>
            <a:chOff x="4580561" y="2589004"/>
            <a:chExt cx="1064464" cy="25200"/>
          </a:xfrm>
        </p:grpSpPr>
        <p:sp>
          <p:nvSpPr>
            <p:cNvPr id="121" name="Google Shape;121;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24" name="Google Shape;12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5" name="Google Shape;12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2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9"/>
          <p:cNvGrpSpPr/>
          <p:nvPr/>
        </p:nvGrpSpPr>
        <p:grpSpPr>
          <a:xfrm>
            <a:off x="830392" y="1191256"/>
            <a:ext cx="745763" cy="45826"/>
            <a:chOff x="4580561" y="2589004"/>
            <a:chExt cx="1064464" cy="25200"/>
          </a:xfrm>
        </p:grpSpPr>
        <p:sp>
          <p:nvSpPr>
            <p:cNvPr id="129" name="Google Shape;129;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9"/>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32" name="Google Shape;132;p2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3" name="Google Shape;133;p2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30"/>
          <p:cNvGrpSpPr/>
          <p:nvPr/>
        </p:nvGrpSpPr>
        <p:grpSpPr>
          <a:xfrm>
            <a:off x="830392" y="1191256"/>
            <a:ext cx="745763" cy="45826"/>
            <a:chOff x="4580561" y="2589004"/>
            <a:chExt cx="1064464" cy="25200"/>
          </a:xfrm>
        </p:grpSpPr>
        <p:sp>
          <p:nvSpPr>
            <p:cNvPr id="138" name="Google Shape;138;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0"/>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41" name="Google Shape;141;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31"/>
          <p:cNvGrpSpPr/>
          <p:nvPr/>
        </p:nvGrpSpPr>
        <p:grpSpPr>
          <a:xfrm>
            <a:off x="830392" y="1191256"/>
            <a:ext cx="745763" cy="45826"/>
            <a:chOff x="4580561" y="2589004"/>
            <a:chExt cx="1064464" cy="25200"/>
          </a:xfrm>
        </p:grpSpPr>
        <p:sp>
          <p:nvSpPr>
            <p:cNvPr id="145" name="Google Shape;145;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3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48" name="Google Shape;148;p3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9" name="Google Shape;149;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50" name="Shape 150"/>
        <p:cNvGrpSpPr/>
        <p:nvPr/>
      </p:nvGrpSpPr>
      <p:grpSpPr>
        <a:xfrm>
          <a:off x="0" y="0"/>
          <a:ext cx="0" cy="0"/>
          <a:chOff x="0" y="0"/>
          <a:chExt cx="0" cy="0"/>
        </a:xfrm>
      </p:grpSpPr>
      <p:grpSp>
        <p:nvGrpSpPr>
          <p:cNvPr id="151" name="Google Shape;151;p32"/>
          <p:cNvGrpSpPr/>
          <p:nvPr/>
        </p:nvGrpSpPr>
        <p:grpSpPr>
          <a:xfrm>
            <a:off x="830392" y="4169130"/>
            <a:ext cx="745763" cy="45826"/>
            <a:chOff x="4580561" y="2589004"/>
            <a:chExt cx="1064464" cy="25200"/>
          </a:xfrm>
        </p:grpSpPr>
        <p:sp>
          <p:nvSpPr>
            <p:cNvPr id="152" name="Google Shape;152;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55" name="Google Shape;155;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33"/>
          <p:cNvGrpSpPr/>
          <p:nvPr/>
        </p:nvGrpSpPr>
        <p:grpSpPr>
          <a:xfrm>
            <a:off x="830392" y="1191256"/>
            <a:ext cx="745763" cy="45826"/>
            <a:chOff x="4580561" y="2589004"/>
            <a:chExt cx="1064464" cy="25200"/>
          </a:xfrm>
        </p:grpSpPr>
        <p:sp>
          <p:nvSpPr>
            <p:cNvPr id="159" name="Google Shape;159;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3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62" name="Google Shape;162;p3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3" name="Google Shape;163;p3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4" name="Google Shape;164;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67" name="Google Shape;167;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8" name="Shape 168"/>
        <p:cNvGrpSpPr/>
        <p:nvPr/>
      </p:nvGrpSpPr>
      <p:grpSpPr>
        <a:xfrm>
          <a:off x="0" y="0"/>
          <a:ext cx="0" cy="0"/>
          <a:chOff x="0" y="0"/>
          <a:chExt cx="0" cy="0"/>
        </a:xfrm>
      </p:grpSpPr>
      <p:grpSp>
        <p:nvGrpSpPr>
          <p:cNvPr id="169" name="Google Shape;169;p35"/>
          <p:cNvGrpSpPr/>
          <p:nvPr/>
        </p:nvGrpSpPr>
        <p:grpSpPr>
          <a:xfrm>
            <a:off x="830392" y="4169130"/>
            <a:ext cx="745763" cy="45826"/>
            <a:chOff x="4580561" y="2589004"/>
            <a:chExt cx="1064464" cy="25200"/>
          </a:xfrm>
        </p:grpSpPr>
        <p:sp>
          <p:nvSpPr>
            <p:cNvPr id="170" name="Google Shape;170;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3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73" name="Google Shape;173;p35"/>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74" name="Google Shape;174;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81" name="Shape 181"/>
        <p:cNvGrpSpPr/>
        <p:nvPr/>
      </p:nvGrpSpPr>
      <p:grpSpPr>
        <a:xfrm>
          <a:off x="0" y="0"/>
          <a:ext cx="0" cy="0"/>
          <a:chOff x="0" y="0"/>
          <a:chExt cx="0" cy="0"/>
        </a:xfrm>
      </p:grpSpPr>
      <p:cxnSp>
        <p:nvCxnSpPr>
          <p:cNvPr id="182" name="Google Shape;182;p38"/>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3" name="Google Shape;183;p3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84" name="Google Shape;184;p38"/>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85" name="Google Shape;18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6" name="Shape 186"/>
        <p:cNvGrpSpPr/>
        <p:nvPr/>
      </p:nvGrpSpPr>
      <p:grpSpPr>
        <a:xfrm>
          <a:off x="0" y="0"/>
          <a:ext cx="0" cy="0"/>
          <a:chOff x="0" y="0"/>
          <a:chExt cx="0" cy="0"/>
        </a:xfrm>
      </p:grpSpPr>
      <p:cxnSp>
        <p:nvCxnSpPr>
          <p:cNvPr id="187" name="Google Shape;187;p39"/>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8" name="Google Shape;188;p3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9" name="Google Shape;18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0" name="Shape 190"/>
        <p:cNvGrpSpPr/>
        <p:nvPr/>
      </p:nvGrpSpPr>
      <p:grpSpPr>
        <a:xfrm>
          <a:off x="0" y="0"/>
          <a:ext cx="0" cy="0"/>
          <a:chOff x="0" y="0"/>
          <a:chExt cx="0" cy="0"/>
        </a:xfrm>
      </p:grpSpPr>
      <p:sp>
        <p:nvSpPr>
          <p:cNvPr id="191" name="Google Shape;191;p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3" name="Google Shape;19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4" name="Google Shape;19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5" name="Shape 195"/>
        <p:cNvGrpSpPr/>
        <p:nvPr/>
      </p:nvGrpSpPr>
      <p:grpSpPr>
        <a:xfrm>
          <a:off x="0" y="0"/>
          <a:ext cx="0" cy="0"/>
          <a:chOff x="0" y="0"/>
          <a:chExt cx="0" cy="0"/>
        </a:xfrm>
      </p:grpSpPr>
      <p:sp>
        <p:nvSpPr>
          <p:cNvPr id="196" name="Google Shape;1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7" name="Google Shape;197;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8" name="Google Shape;198;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9" name="Google Shape;19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3" name="Shape 203"/>
        <p:cNvGrpSpPr/>
        <p:nvPr/>
      </p:nvGrpSpPr>
      <p:grpSpPr>
        <a:xfrm>
          <a:off x="0" y="0"/>
          <a:ext cx="0" cy="0"/>
          <a:chOff x="0" y="0"/>
          <a:chExt cx="0" cy="0"/>
        </a:xfrm>
      </p:grpSpPr>
      <p:sp>
        <p:nvSpPr>
          <p:cNvPr id="204" name="Google Shape;204;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5" name="Google Shape;205;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6" name="Google Shape;20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07" name="Shape 207"/>
        <p:cNvGrpSpPr/>
        <p:nvPr/>
      </p:nvGrpSpPr>
      <p:grpSpPr>
        <a:xfrm>
          <a:off x="0" y="0"/>
          <a:ext cx="0" cy="0"/>
          <a:chOff x="0" y="0"/>
          <a:chExt cx="0" cy="0"/>
        </a:xfrm>
      </p:grpSpPr>
      <p:sp>
        <p:nvSpPr>
          <p:cNvPr id="208" name="Google Shape;208;p4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9" name="Google Shape;20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0" name="Shape 210"/>
        <p:cNvGrpSpPr/>
        <p:nvPr/>
      </p:nvGrpSpPr>
      <p:grpSpPr>
        <a:xfrm>
          <a:off x="0" y="0"/>
          <a:ext cx="0" cy="0"/>
          <a:chOff x="0" y="0"/>
          <a:chExt cx="0" cy="0"/>
        </a:xfrm>
      </p:grpSpPr>
      <p:sp>
        <p:nvSpPr>
          <p:cNvPr id="211" name="Google Shape;211;p4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4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13" name="Google Shape;213;p4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14" name="Google Shape;214;p4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5" name="Google Shape;215;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216" name="Google Shape;21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7" name="Shape 217"/>
        <p:cNvGrpSpPr/>
        <p:nvPr/>
      </p:nvGrpSpPr>
      <p:grpSpPr>
        <a:xfrm>
          <a:off x="0" y="0"/>
          <a:ext cx="0" cy="0"/>
          <a:chOff x="0" y="0"/>
          <a:chExt cx="0" cy="0"/>
        </a:xfrm>
      </p:grpSpPr>
      <p:sp>
        <p:nvSpPr>
          <p:cNvPr id="218" name="Google Shape;218;p46"/>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219" name="Google Shape;21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0" name="Shape 220"/>
        <p:cNvGrpSpPr/>
        <p:nvPr/>
      </p:nvGrpSpPr>
      <p:grpSpPr>
        <a:xfrm>
          <a:off x="0" y="0"/>
          <a:ext cx="0" cy="0"/>
          <a:chOff x="0" y="0"/>
          <a:chExt cx="0" cy="0"/>
        </a:xfrm>
      </p:grpSpPr>
      <p:sp>
        <p:nvSpPr>
          <p:cNvPr id="221" name="Google Shape;221;p4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7"/>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223" name="Google Shape;223;p47"/>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24" name="Google Shape;22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5" name="Shape 225"/>
        <p:cNvGrpSpPr/>
        <p:nvPr/>
      </p:nvGrpSpPr>
      <p:grpSpPr>
        <a:xfrm>
          <a:off x="0" y="0"/>
          <a:ext cx="0" cy="0"/>
          <a:chOff x="0" y="0"/>
          <a:chExt cx="0" cy="0"/>
        </a:xfrm>
      </p:grpSpPr>
      <p:sp>
        <p:nvSpPr>
          <p:cNvPr id="226" name="Google Shape;226;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2.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102" name="Google Shape;1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103" name="Google Shape;103;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177" name="Shape 177"/>
        <p:cNvGrpSpPr/>
        <p:nvPr/>
      </p:nvGrpSpPr>
      <p:grpSpPr>
        <a:xfrm>
          <a:off x="0" y="0"/>
          <a:ext cx="0" cy="0"/>
          <a:chOff x="0" y="0"/>
          <a:chExt cx="0" cy="0"/>
        </a:xfrm>
      </p:grpSpPr>
      <p:sp>
        <p:nvSpPr>
          <p:cNvPr id="178" name="Google Shape;17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179" name="Google Shape;17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180" name="Google Shape;18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2.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www.youtube.com/watch?v=1x9ROGqQdBU" TargetMode="Externa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0" name="Shape 230"/>
        <p:cNvGrpSpPr/>
        <p:nvPr/>
      </p:nvGrpSpPr>
      <p:grpSpPr>
        <a:xfrm>
          <a:off x="0" y="0"/>
          <a:ext cx="0" cy="0"/>
          <a:chOff x="0" y="0"/>
          <a:chExt cx="0" cy="0"/>
        </a:xfrm>
      </p:grpSpPr>
      <p:sp>
        <p:nvSpPr>
          <p:cNvPr id="231" name="Google Shape;231;p49"/>
          <p:cNvSpPr txBox="1"/>
          <p:nvPr>
            <p:ph type="title"/>
          </p:nvPr>
        </p:nvSpPr>
        <p:spPr>
          <a:xfrm>
            <a:off x="316950" y="1690525"/>
            <a:ext cx="4045200" cy="79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750"/>
              <a:t>FireEye</a:t>
            </a:r>
            <a:endParaRPr sz="3750"/>
          </a:p>
          <a:p>
            <a:pPr indent="0" lvl="0" marL="0" rtl="0" algn="l">
              <a:spcBef>
                <a:spcPts val="0"/>
              </a:spcBef>
              <a:spcAft>
                <a:spcPts val="0"/>
              </a:spcAft>
              <a:buNone/>
            </a:pPr>
            <a:r>
              <a:t/>
            </a:r>
            <a:endParaRPr/>
          </a:p>
        </p:txBody>
      </p:sp>
      <p:sp>
        <p:nvSpPr>
          <p:cNvPr id="232" name="Google Shape;232;p49"/>
          <p:cNvSpPr txBox="1"/>
          <p:nvPr>
            <p:ph idx="1" type="subTitle"/>
          </p:nvPr>
        </p:nvSpPr>
        <p:spPr>
          <a:xfrm>
            <a:off x="265500" y="2423425"/>
            <a:ext cx="4045200" cy="76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GB" sz="1275"/>
              <a:t>"AI-enhanced fire detection system using computer vision for real-time analysis of visual data, ensuring swift identification and mitigation of fire threats."</a:t>
            </a:r>
            <a:endParaRPr sz="1275"/>
          </a:p>
          <a:p>
            <a:pPr indent="0" lvl="0" marL="0" rtl="0" algn="l">
              <a:lnSpc>
                <a:spcPct val="115000"/>
              </a:lnSpc>
              <a:spcBef>
                <a:spcPts val="300"/>
              </a:spcBef>
              <a:spcAft>
                <a:spcPts val="300"/>
              </a:spcAft>
              <a:buSzPts val="688"/>
              <a:buNone/>
            </a:pPr>
            <a:r>
              <a:t/>
            </a:r>
            <a:endParaRPr sz="1075">
              <a:latin typeface="Arial"/>
              <a:ea typeface="Arial"/>
              <a:cs typeface="Arial"/>
              <a:sym typeface="Arial"/>
            </a:endParaRPr>
          </a:p>
        </p:txBody>
      </p:sp>
      <p:pic>
        <p:nvPicPr>
          <p:cNvPr id="233" name="Google Shape;233;p49"/>
          <p:cNvPicPr preferRelativeResize="0"/>
          <p:nvPr/>
        </p:nvPicPr>
        <p:blipFill>
          <a:blip r:embed="rId3">
            <a:alphaModFix/>
          </a:blip>
          <a:stretch>
            <a:fillRect/>
          </a:stretch>
        </p:blipFill>
        <p:spPr>
          <a:xfrm>
            <a:off x="143375" y="209099"/>
            <a:ext cx="1966575" cy="464225"/>
          </a:xfrm>
          <a:prstGeom prst="rect">
            <a:avLst/>
          </a:prstGeom>
          <a:noFill/>
          <a:ln>
            <a:noFill/>
          </a:ln>
        </p:spPr>
      </p:pic>
      <p:sp>
        <p:nvSpPr>
          <p:cNvPr id="234" name="Google Shape;234;p49"/>
          <p:cNvSpPr txBox="1"/>
          <p:nvPr/>
        </p:nvSpPr>
        <p:spPr>
          <a:xfrm>
            <a:off x="1222051" y="832275"/>
            <a:ext cx="213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1300">
                <a:solidFill>
                  <a:schemeClr val="dk2"/>
                </a:solidFill>
                <a:latin typeface="Proxima Nova"/>
                <a:ea typeface="Proxima Nova"/>
                <a:cs typeface="Proxima Nova"/>
                <a:sym typeface="Proxima Nova"/>
              </a:rPr>
              <a:t>Capstone Project Phase 2</a:t>
            </a:r>
            <a:endParaRPr i="1" sz="1300">
              <a:solidFill>
                <a:schemeClr val="dk2"/>
              </a:solidFill>
              <a:latin typeface="Proxima Nova"/>
              <a:ea typeface="Proxima Nova"/>
              <a:cs typeface="Proxima Nova"/>
              <a:sym typeface="Proxima Nova"/>
            </a:endParaRPr>
          </a:p>
        </p:txBody>
      </p:sp>
      <p:sp>
        <p:nvSpPr>
          <p:cNvPr id="235" name="Google Shape;235;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36" name="Google Shape;236;p49"/>
          <p:cNvSpPr txBox="1"/>
          <p:nvPr>
            <p:ph idx="2" type="body"/>
          </p:nvPr>
        </p:nvSpPr>
        <p:spPr>
          <a:xfrm>
            <a:off x="4903675" y="537675"/>
            <a:ext cx="3837000" cy="35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chemeClr val="lt1"/>
                </a:solidFill>
                <a:latin typeface="Arial"/>
                <a:ea typeface="Arial"/>
                <a:cs typeface="Arial"/>
                <a:sym typeface="Arial"/>
              </a:rPr>
              <a:t>Authors</a:t>
            </a:r>
            <a:endParaRPr b="1" sz="16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chemeClr val="lt1"/>
                </a:solidFill>
              </a:rPr>
              <a:t>Majd Zbedat   </a:t>
            </a:r>
            <a:r>
              <a:rPr lang="en-GB" sz="1200">
                <a:solidFill>
                  <a:schemeClr val="lt1"/>
                </a:solidFill>
                <a:latin typeface="Arial"/>
                <a:ea typeface="Arial"/>
                <a:cs typeface="Arial"/>
                <a:sym typeface="Arial"/>
              </a:rPr>
              <a:t>		</a:t>
            </a:r>
            <a:r>
              <a:rPr b="1" lang="en-GB" sz="1000">
                <a:solidFill>
                  <a:schemeClr val="lt1"/>
                </a:solidFill>
                <a:latin typeface="Arial"/>
                <a:ea typeface="Arial"/>
                <a:cs typeface="Arial"/>
                <a:sym typeface="Arial"/>
              </a:rPr>
              <a:t>SWE Department</a:t>
            </a:r>
            <a:endParaRPr b="1" sz="1000">
              <a:solidFill>
                <a:schemeClr val="lt1"/>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chemeClr val="lt1"/>
                </a:solidFill>
              </a:rPr>
              <a:t>Rani Khoury</a:t>
            </a:r>
            <a:r>
              <a:rPr lang="en-GB" sz="1200">
                <a:solidFill>
                  <a:schemeClr val="lt1"/>
                </a:solidFill>
                <a:latin typeface="Arial"/>
                <a:ea typeface="Arial"/>
                <a:cs typeface="Arial"/>
                <a:sym typeface="Arial"/>
              </a:rPr>
              <a:t>		           </a:t>
            </a:r>
            <a:r>
              <a:rPr b="1" lang="en-GB" sz="1000">
                <a:solidFill>
                  <a:schemeClr val="lt1"/>
                </a:solidFill>
                <a:latin typeface="Arial"/>
                <a:ea typeface="Arial"/>
                <a:cs typeface="Arial"/>
                <a:sym typeface="Arial"/>
              </a:rPr>
              <a:t>SWE Department</a:t>
            </a:r>
            <a:endParaRPr b="1" sz="10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latin typeface="Arial"/>
              <a:ea typeface="Arial"/>
              <a:cs typeface="Arial"/>
              <a:sym typeface="Aria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b="1" lang="en-GB" sz="1600">
                <a:solidFill>
                  <a:schemeClr val="lt1"/>
                </a:solidFill>
                <a:latin typeface="Arial"/>
                <a:ea typeface="Arial"/>
                <a:cs typeface="Arial"/>
                <a:sym typeface="Arial"/>
              </a:rPr>
              <a:t>Supervisor</a:t>
            </a:r>
            <a:endParaRPr b="1" sz="16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lnSpc>
                <a:spcPct val="150000"/>
              </a:lnSpc>
              <a:spcBef>
                <a:spcPts val="0"/>
              </a:spcBef>
              <a:spcAft>
                <a:spcPts val="0"/>
              </a:spcAft>
              <a:buNone/>
            </a:pPr>
            <a:r>
              <a:rPr lang="en-GB" sz="1300">
                <a:solidFill>
                  <a:schemeClr val="lt1"/>
                </a:solidFill>
              </a:rPr>
              <a:t>Dr.Zeev Frankel       </a:t>
            </a:r>
            <a:r>
              <a:rPr b="1" lang="en-GB" sz="1100">
                <a:solidFill>
                  <a:schemeClr val="lt1"/>
                </a:solidFill>
              </a:rPr>
              <a:t>SWE Department</a:t>
            </a:r>
            <a:endParaRPr sz="1300">
              <a:solidFill>
                <a:schemeClr val="lt1"/>
              </a:solidFill>
              <a:latin typeface="Arial"/>
              <a:ea typeface="Arial"/>
              <a:cs typeface="Arial"/>
              <a:sym typeface="Arial"/>
            </a:endParaRPr>
          </a:p>
          <a:p>
            <a:pPr indent="0" lvl="0" marL="0" rtl="0" algn="l">
              <a:spcBef>
                <a:spcPts val="0"/>
              </a:spcBef>
              <a:spcAft>
                <a:spcPts val="0"/>
              </a:spcAft>
              <a:buNone/>
            </a:pPr>
            <a:r>
              <a:t/>
            </a:r>
            <a:endParaRPr b="1" sz="1200">
              <a:solidFill>
                <a:schemeClr val="lt1"/>
              </a:solidFill>
            </a:endParaRPr>
          </a:p>
        </p:txBody>
      </p:sp>
      <p:pic>
        <p:nvPicPr>
          <p:cNvPr id="237" name="Google Shape;237;p49"/>
          <p:cNvPicPr preferRelativeResize="0"/>
          <p:nvPr/>
        </p:nvPicPr>
        <p:blipFill>
          <a:blip r:embed="rId4">
            <a:alphaModFix/>
          </a:blip>
          <a:stretch>
            <a:fillRect/>
          </a:stretch>
        </p:blipFill>
        <p:spPr>
          <a:xfrm>
            <a:off x="1917825" y="3448175"/>
            <a:ext cx="2604600" cy="1651200"/>
          </a:xfrm>
          <a:prstGeom prst="flowChartPunchedCard">
            <a:avLst/>
          </a:prstGeom>
          <a:noFill/>
          <a:ln cap="flat" cmpd="sng" w="38100">
            <a:solidFill>
              <a:schemeClr val="dk2"/>
            </a:solidFill>
            <a:prstDash val="solid"/>
            <a:round/>
            <a:headEnd len="sm" w="sm" type="none"/>
            <a:tailEnd len="sm" w="sm" type="none"/>
          </a:ln>
        </p:spPr>
      </p:pic>
      <p:sp>
        <p:nvSpPr>
          <p:cNvPr id="238" name="Google Shape;238;p49"/>
          <p:cNvSpPr txBox="1"/>
          <p:nvPr/>
        </p:nvSpPr>
        <p:spPr>
          <a:xfrm>
            <a:off x="1040275" y="1280788"/>
            <a:ext cx="1803000" cy="20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300"/>
              <a:t>B-24-1-R-7</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4" name="Google Shape;304;p58"/>
          <p:cNvSpPr/>
          <p:nvPr/>
        </p:nvSpPr>
        <p:spPr>
          <a:xfrm>
            <a:off x="-125" y="5032375"/>
            <a:ext cx="9144000" cy="110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58"/>
          <p:cNvPicPr preferRelativeResize="0"/>
          <p:nvPr/>
        </p:nvPicPr>
        <p:blipFill>
          <a:blip r:embed="rId3">
            <a:alphaModFix/>
          </a:blip>
          <a:stretch>
            <a:fillRect/>
          </a:stretch>
        </p:blipFill>
        <p:spPr>
          <a:xfrm>
            <a:off x="2028050" y="123400"/>
            <a:ext cx="4823082" cy="472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Real-Time Detection and Simulation Workflow</a:t>
            </a:r>
            <a:endParaRPr/>
          </a:p>
        </p:txBody>
      </p:sp>
      <p:sp>
        <p:nvSpPr>
          <p:cNvPr id="311" name="Google Shape;311;p59"/>
          <p:cNvSpPr txBox="1"/>
          <p:nvPr>
            <p:ph idx="1" type="body"/>
          </p:nvPr>
        </p:nvSpPr>
        <p:spPr>
          <a:xfrm>
            <a:off x="397675" y="1192525"/>
            <a:ext cx="411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 frame.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Preprocess frames (resize, normalize).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Feed frames into YOLOv5 model.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Process predictions (fire/no fire).</a:t>
            </a:r>
            <a:endParaRPr/>
          </a:p>
          <a:p>
            <a:pPr indent="0" lvl="0" marL="0" rtl="0" algn="l">
              <a:spcBef>
                <a:spcPts val="1600"/>
              </a:spcBef>
              <a:spcAft>
                <a:spcPts val="1600"/>
              </a:spcAft>
              <a:buNone/>
            </a:pPr>
            <a:r>
              <a:t/>
            </a:r>
            <a:endParaRPr/>
          </a:p>
        </p:txBody>
      </p:sp>
      <p:pic>
        <p:nvPicPr>
          <p:cNvPr id="312" name="Google Shape;312;p59"/>
          <p:cNvPicPr preferRelativeResize="0"/>
          <p:nvPr/>
        </p:nvPicPr>
        <p:blipFill>
          <a:blip r:embed="rId3">
            <a:alphaModFix/>
          </a:blip>
          <a:stretch>
            <a:fillRect/>
          </a:stretch>
        </p:blipFill>
        <p:spPr>
          <a:xfrm>
            <a:off x="4111688" y="3132875"/>
            <a:ext cx="1361700" cy="799500"/>
          </a:xfrm>
          <a:prstGeom prst="flowChartAlternateProcess">
            <a:avLst/>
          </a:prstGeom>
          <a:noFill/>
          <a:ln>
            <a:noFill/>
          </a:ln>
        </p:spPr>
      </p:pic>
      <p:grpSp>
        <p:nvGrpSpPr>
          <p:cNvPr id="313" name="Google Shape;313;p59"/>
          <p:cNvGrpSpPr/>
          <p:nvPr/>
        </p:nvGrpSpPr>
        <p:grpSpPr>
          <a:xfrm>
            <a:off x="4403875" y="2029425"/>
            <a:ext cx="1164075" cy="700125"/>
            <a:chOff x="4671300" y="1983450"/>
            <a:chExt cx="1164075" cy="700125"/>
          </a:xfrm>
        </p:grpSpPr>
        <p:pic>
          <p:nvPicPr>
            <p:cNvPr id="314" name="Google Shape;314;p59"/>
            <p:cNvPicPr preferRelativeResize="0"/>
            <p:nvPr/>
          </p:nvPicPr>
          <p:blipFill>
            <a:blip r:embed="rId4">
              <a:alphaModFix/>
            </a:blip>
            <a:stretch>
              <a:fillRect/>
            </a:stretch>
          </p:blipFill>
          <p:spPr>
            <a:xfrm>
              <a:off x="4671300" y="1983450"/>
              <a:ext cx="1164075" cy="700125"/>
            </a:xfrm>
            <a:prstGeom prst="rect">
              <a:avLst/>
            </a:prstGeom>
            <a:noFill/>
            <a:ln>
              <a:noFill/>
            </a:ln>
          </p:spPr>
        </p:pic>
        <p:pic>
          <p:nvPicPr>
            <p:cNvPr id="315" name="Google Shape;315;p59"/>
            <p:cNvPicPr preferRelativeResize="0"/>
            <p:nvPr/>
          </p:nvPicPr>
          <p:blipFill>
            <a:blip r:embed="rId5">
              <a:alphaModFix/>
            </a:blip>
            <a:stretch>
              <a:fillRect/>
            </a:stretch>
          </p:blipFill>
          <p:spPr>
            <a:xfrm>
              <a:off x="4900975" y="2121675"/>
              <a:ext cx="704726" cy="423675"/>
            </a:xfrm>
            <a:prstGeom prst="rect">
              <a:avLst/>
            </a:prstGeom>
            <a:noFill/>
            <a:ln>
              <a:noFill/>
            </a:ln>
          </p:spPr>
        </p:pic>
      </p:grpSp>
      <p:sp>
        <p:nvSpPr>
          <p:cNvPr id="316" name="Google Shape;316;p59"/>
          <p:cNvSpPr txBox="1"/>
          <p:nvPr/>
        </p:nvSpPr>
        <p:spPr>
          <a:xfrm>
            <a:off x="4591600" y="1231000"/>
            <a:ext cx="23754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frame = cv2.VideoCapture(0) </a:t>
            </a:r>
            <a:endParaRPr sz="1300">
              <a:solidFill>
                <a:schemeClr val="accent3"/>
              </a:solidFill>
              <a:latin typeface="Proxima Nova"/>
              <a:ea typeface="Proxima Nova"/>
              <a:cs typeface="Proxima Nova"/>
              <a:sym typeface="Proxima Nova"/>
            </a:endParaRPr>
          </a:p>
        </p:txBody>
      </p:sp>
      <p:sp>
        <p:nvSpPr>
          <p:cNvPr id="317" name="Google Shape;317;p59"/>
          <p:cNvSpPr txBox="1"/>
          <p:nvPr/>
        </p:nvSpPr>
        <p:spPr>
          <a:xfrm>
            <a:off x="5651075" y="2181950"/>
            <a:ext cx="31812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preprocessed_frame = preprocess(frame)</a:t>
            </a:r>
            <a:endParaRPr sz="1300">
              <a:solidFill>
                <a:schemeClr val="accent3"/>
              </a:solidFill>
              <a:latin typeface="Proxima Nova"/>
              <a:ea typeface="Proxima Nova"/>
              <a:cs typeface="Proxima Nova"/>
              <a:sym typeface="Proxima Nova"/>
            </a:endParaRPr>
          </a:p>
        </p:txBody>
      </p:sp>
      <p:sp>
        <p:nvSpPr>
          <p:cNvPr id="318" name="Google Shape;318;p59"/>
          <p:cNvSpPr txBox="1"/>
          <p:nvPr/>
        </p:nvSpPr>
        <p:spPr>
          <a:xfrm>
            <a:off x="5822500" y="3201975"/>
            <a:ext cx="31812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prediction = model(preprocessed_frame)</a:t>
            </a:r>
            <a:endParaRPr sz="1300">
              <a:solidFill>
                <a:schemeClr val="accent3"/>
              </a:solidFill>
              <a:latin typeface="Proxima Nova"/>
              <a:ea typeface="Proxima Nova"/>
              <a:cs typeface="Proxima Nova"/>
              <a:sym typeface="Proxima Nova"/>
            </a:endParaRPr>
          </a:p>
        </p:txBody>
      </p:sp>
      <p:sp>
        <p:nvSpPr>
          <p:cNvPr id="319" name="Google Shape;319;p59"/>
          <p:cNvSpPr txBox="1"/>
          <p:nvPr/>
        </p:nvSpPr>
        <p:spPr>
          <a:xfrm>
            <a:off x="5651075" y="4320725"/>
            <a:ext cx="25266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process_prediction(prediction)</a:t>
            </a:r>
            <a:endParaRPr sz="1300">
              <a:solidFill>
                <a:schemeClr val="accent3"/>
              </a:solidFill>
              <a:latin typeface="Proxima Nova"/>
              <a:ea typeface="Proxima Nova"/>
              <a:cs typeface="Proxima Nova"/>
              <a:sym typeface="Proxima Nova"/>
            </a:endParaRPr>
          </a:p>
        </p:txBody>
      </p:sp>
      <p:cxnSp>
        <p:nvCxnSpPr>
          <p:cNvPr id="320" name="Google Shape;320;p59"/>
          <p:cNvCxnSpPr/>
          <p:nvPr/>
        </p:nvCxnSpPr>
        <p:spPr>
          <a:xfrm>
            <a:off x="5029200" y="1522275"/>
            <a:ext cx="3455100" cy="769200"/>
          </a:xfrm>
          <a:prstGeom prst="straightConnector1">
            <a:avLst/>
          </a:prstGeom>
          <a:noFill/>
          <a:ln cap="flat" cmpd="sng" w="9525">
            <a:solidFill>
              <a:schemeClr val="accent5"/>
            </a:solidFill>
            <a:prstDash val="solid"/>
            <a:round/>
            <a:headEnd len="med" w="med" type="none"/>
            <a:tailEnd len="med" w="med" type="triangle"/>
          </a:ln>
        </p:spPr>
      </p:cxnSp>
      <p:cxnSp>
        <p:nvCxnSpPr>
          <p:cNvPr id="321" name="Google Shape;321;p59"/>
          <p:cNvCxnSpPr/>
          <p:nvPr/>
        </p:nvCxnSpPr>
        <p:spPr>
          <a:xfrm>
            <a:off x="6312475" y="2478225"/>
            <a:ext cx="1787400" cy="805200"/>
          </a:xfrm>
          <a:prstGeom prst="straightConnector1">
            <a:avLst/>
          </a:prstGeom>
          <a:noFill/>
          <a:ln cap="flat" cmpd="sng" w="9525">
            <a:solidFill>
              <a:schemeClr val="accent5"/>
            </a:solidFill>
            <a:prstDash val="solid"/>
            <a:round/>
            <a:headEnd len="med" w="med" type="none"/>
            <a:tailEnd len="med" w="med" type="triangle"/>
          </a:ln>
        </p:spPr>
      </p:cxnSp>
      <p:cxnSp>
        <p:nvCxnSpPr>
          <p:cNvPr id="322" name="Google Shape;322;p59"/>
          <p:cNvCxnSpPr/>
          <p:nvPr/>
        </p:nvCxnSpPr>
        <p:spPr>
          <a:xfrm>
            <a:off x="6390400" y="3512125"/>
            <a:ext cx="1174200" cy="867600"/>
          </a:xfrm>
          <a:prstGeom prst="straightConnector1">
            <a:avLst/>
          </a:prstGeom>
          <a:noFill/>
          <a:ln cap="flat" cmpd="sng" w="9525">
            <a:solidFill>
              <a:schemeClr val="accent5"/>
            </a:solidFill>
            <a:prstDash val="solid"/>
            <a:round/>
            <a:headEnd len="med" w="med" type="none"/>
            <a:tailEnd len="med" w="med" type="triangle"/>
          </a:ln>
        </p:spPr>
      </p:cxnSp>
      <p:pic>
        <p:nvPicPr>
          <p:cNvPr id="323" name="Google Shape;323;p59"/>
          <p:cNvPicPr preferRelativeResize="0"/>
          <p:nvPr/>
        </p:nvPicPr>
        <p:blipFill rotWithShape="1">
          <a:blip r:embed="rId6">
            <a:alphaModFix/>
          </a:blip>
          <a:srcRect b="9867" l="8775" r="2579" t="15488"/>
          <a:stretch/>
        </p:blipFill>
        <p:spPr>
          <a:xfrm>
            <a:off x="2165975" y="1106100"/>
            <a:ext cx="1675471" cy="769201"/>
          </a:xfrm>
          <a:prstGeom prst="rect">
            <a:avLst/>
          </a:prstGeom>
          <a:noFill/>
          <a:ln>
            <a:noFill/>
          </a:ln>
        </p:spPr>
      </p:pic>
      <p:pic>
        <p:nvPicPr>
          <p:cNvPr id="324" name="Google Shape;324;p59"/>
          <p:cNvPicPr preferRelativeResize="0"/>
          <p:nvPr/>
        </p:nvPicPr>
        <p:blipFill rotWithShape="1">
          <a:blip r:embed="rId7">
            <a:alphaModFix/>
          </a:blip>
          <a:srcRect b="11158" l="24641" r="23351" t="29645"/>
          <a:stretch/>
        </p:blipFill>
        <p:spPr>
          <a:xfrm>
            <a:off x="3950075" y="4035400"/>
            <a:ext cx="1079124" cy="965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0" y="978925"/>
            <a:ext cx="8520600" cy="6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0000"/>
                </a:solidFill>
                <a:latin typeface="Arial"/>
                <a:ea typeface="Arial"/>
                <a:cs typeface="Arial"/>
                <a:sym typeface="Arial"/>
              </a:rPr>
              <a:t>GUI</a:t>
            </a:r>
            <a:endParaRPr b="1" sz="3600"/>
          </a:p>
        </p:txBody>
      </p:sp>
      <p:sp>
        <p:nvSpPr>
          <p:cNvPr id="330" name="Google Shape;330;p60"/>
          <p:cNvSpPr txBox="1"/>
          <p:nvPr>
            <p:ph idx="1" type="body"/>
          </p:nvPr>
        </p:nvSpPr>
        <p:spPr>
          <a:xfrm>
            <a:off x="149250" y="2072425"/>
            <a:ext cx="8520600" cy="7851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GB" sz="2400">
                <a:solidFill>
                  <a:srgbClr val="000000"/>
                </a:solidFill>
                <a:latin typeface="Arial"/>
                <a:ea typeface="Arial"/>
                <a:cs typeface="Arial"/>
                <a:sym typeface="Arial"/>
              </a:rPr>
              <a:t>User interfaces</a:t>
            </a:r>
            <a:endParaRPr sz="2400">
              <a:solidFill>
                <a:srgbClr val="000000"/>
              </a:solidFill>
              <a:latin typeface="Arial"/>
              <a:ea typeface="Arial"/>
              <a:cs typeface="Arial"/>
              <a:sym typeface="Arial"/>
            </a:endParaRPr>
          </a:p>
          <a:p>
            <a:pPr indent="0" lvl="0" marL="0" rtl="0" algn="l">
              <a:spcBef>
                <a:spcPts val="0"/>
              </a:spcBef>
              <a:spcAft>
                <a:spcPts val="1600"/>
              </a:spcAft>
              <a:buNone/>
            </a:pPr>
            <a:r>
              <a:t/>
            </a:r>
            <a:endParaRPr sz="2000"/>
          </a:p>
        </p:txBody>
      </p:sp>
      <p:sp>
        <p:nvSpPr>
          <p:cNvPr id="331" name="Google Shape;331;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32" name="Google Shape;332;p60"/>
          <p:cNvPicPr preferRelativeResize="0"/>
          <p:nvPr/>
        </p:nvPicPr>
        <p:blipFill>
          <a:blip r:embed="rId3">
            <a:alphaModFix/>
          </a:blip>
          <a:stretch>
            <a:fillRect/>
          </a:stretch>
        </p:blipFill>
        <p:spPr>
          <a:xfrm>
            <a:off x="78550" y="3075650"/>
            <a:ext cx="2447894" cy="1981175"/>
          </a:xfrm>
          <a:prstGeom prst="rect">
            <a:avLst/>
          </a:prstGeom>
          <a:noFill/>
          <a:ln>
            <a:noFill/>
          </a:ln>
        </p:spPr>
      </p:pic>
      <p:pic>
        <p:nvPicPr>
          <p:cNvPr id="333" name="Google Shape;333;p60"/>
          <p:cNvPicPr preferRelativeResize="0"/>
          <p:nvPr/>
        </p:nvPicPr>
        <p:blipFill>
          <a:blip r:embed="rId4">
            <a:alphaModFix/>
          </a:blip>
          <a:stretch>
            <a:fillRect/>
          </a:stretch>
        </p:blipFill>
        <p:spPr>
          <a:xfrm>
            <a:off x="3003719" y="2352775"/>
            <a:ext cx="333375" cy="2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type="title"/>
          </p:nvPr>
        </p:nvSpPr>
        <p:spPr>
          <a:xfrm>
            <a:off x="129000" y="57975"/>
            <a:ext cx="8520600" cy="4236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Main Page – The 6 main options:</a:t>
            </a:r>
            <a:endParaRPr sz="100"/>
          </a:p>
          <a:p>
            <a:pPr indent="0" lvl="0" marL="0" rtl="0" algn="l">
              <a:spcBef>
                <a:spcPts val="1600"/>
              </a:spcBef>
              <a:spcAft>
                <a:spcPts val="0"/>
              </a:spcAft>
              <a:buNone/>
            </a:pPr>
            <a:r>
              <a:t/>
            </a:r>
            <a:endParaRPr/>
          </a:p>
        </p:txBody>
      </p:sp>
      <p:pic>
        <p:nvPicPr>
          <p:cNvPr id="339" name="Google Shape;339;p61"/>
          <p:cNvPicPr preferRelativeResize="0"/>
          <p:nvPr/>
        </p:nvPicPr>
        <p:blipFill>
          <a:blip r:embed="rId3">
            <a:alphaModFix/>
          </a:blip>
          <a:stretch>
            <a:fillRect/>
          </a:stretch>
        </p:blipFill>
        <p:spPr>
          <a:xfrm>
            <a:off x="709975" y="584825"/>
            <a:ext cx="7267024" cy="4287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2"/>
          <p:cNvSpPr txBox="1"/>
          <p:nvPr>
            <p:ph type="title"/>
          </p:nvPr>
        </p:nvSpPr>
        <p:spPr>
          <a:xfrm>
            <a:off x="101950" y="235300"/>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Database Page – selecting and connecting to DB</a:t>
            </a:r>
            <a:endParaRPr sz="100"/>
          </a:p>
          <a:p>
            <a:pPr indent="0" lvl="0" marL="0" rtl="0" algn="l">
              <a:spcBef>
                <a:spcPts val="1600"/>
              </a:spcBef>
              <a:spcAft>
                <a:spcPts val="0"/>
              </a:spcAft>
              <a:buNone/>
            </a:pPr>
            <a:r>
              <a:t/>
            </a:r>
            <a:endParaRPr/>
          </a:p>
        </p:txBody>
      </p:sp>
      <p:pic>
        <p:nvPicPr>
          <p:cNvPr id="345" name="Google Shape;345;p62"/>
          <p:cNvPicPr preferRelativeResize="0"/>
          <p:nvPr/>
        </p:nvPicPr>
        <p:blipFill>
          <a:blip r:embed="rId3">
            <a:alphaModFix/>
          </a:blip>
          <a:stretch>
            <a:fillRect/>
          </a:stretch>
        </p:blipFill>
        <p:spPr>
          <a:xfrm>
            <a:off x="1300950" y="870975"/>
            <a:ext cx="6800276" cy="403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3"/>
          <p:cNvSpPr txBox="1"/>
          <p:nvPr>
            <p:ph type="title"/>
          </p:nvPr>
        </p:nvSpPr>
        <p:spPr>
          <a:xfrm>
            <a:off x="-43087" y="95475"/>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Edit video Page – editing video details:</a:t>
            </a:r>
            <a:endParaRPr sz="1800"/>
          </a:p>
          <a:p>
            <a:pPr indent="0" lvl="0" marL="0" rtl="0" algn="l">
              <a:spcBef>
                <a:spcPts val="1600"/>
              </a:spcBef>
              <a:spcAft>
                <a:spcPts val="0"/>
              </a:spcAft>
              <a:buNone/>
            </a:pPr>
            <a:r>
              <a:t/>
            </a:r>
            <a:endParaRPr/>
          </a:p>
        </p:txBody>
      </p:sp>
      <p:pic>
        <p:nvPicPr>
          <p:cNvPr id="351" name="Google Shape;351;p63"/>
          <p:cNvPicPr preferRelativeResize="0"/>
          <p:nvPr/>
        </p:nvPicPr>
        <p:blipFill>
          <a:blip r:embed="rId3">
            <a:alphaModFix/>
          </a:blip>
          <a:stretch>
            <a:fillRect/>
          </a:stretch>
        </p:blipFill>
        <p:spPr>
          <a:xfrm>
            <a:off x="2243976" y="668175"/>
            <a:ext cx="4844189" cy="4193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4"/>
          <p:cNvSpPr txBox="1"/>
          <p:nvPr>
            <p:ph type="title"/>
          </p:nvPr>
        </p:nvSpPr>
        <p:spPr>
          <a:xfrm>
            <a:off x="231800" y="125425"/>
            <a:ext cx="88578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50"/>
              <a:t>Upload Data - upload images or videos for fire detection</a:t>
            </a:r>
            <a:endParaRPr sz="2750"/>
          </a:p>
        </p:txBody>
      </p:sp>
      <p:pic>
        <p:nvPicPr>
          <p:cNvPr id="357" name="Google Shape;357;p64"/>
          <p:cNvPicPr preferRelativeResize="0"/>
          <p:nvPr/>
        </p:nvPicPr>
        <p:blipFill>
          <a:blip r:embed="rId3">
            <a:alphaModFix/>
          </a:blip>
          <a:stretch>
            <a:fillRect/>
          </a:stretch>
        </p:blipFill>
        <p:spPr>
          <a:xfrm>
            <a:off x="2077613" y="906163"/>
            <a:ext cx="5166175" cy="401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5"/>
          <p:cNvSpPr txBox="1"/>
          <p:nvPr>
            <p:ph type="title"/>
          </p:nvPr>
        </p:nvSpPr>
        <p:spPr>
          <a:xfrm>
            <a:off x="0" y="105475"/>
            <a:ext cx="8520600" cy="5727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GB" sz="1800">
                <a:solidFill>
                  <a:srgbClr val="000000"/>
                </a:solidFill>
                <a:latin typeface="Arial"/>
                <a:ea typeface="Arial"/>
                <a:cs typeface="Arial"/>
                <a:sym typeface="Arial"/>
              </a:rPr>
              <a:t>Process video – detecting fire in video !!!</a:t>
            </a:r>
            <a:endParaRPr sz="1800"/>
          </a:p>
          <a:p>
            <a:pPr indent="0" lvl="0" marL="0" rtl="0" algn="l">
              <a:spcBef>
                <a:spcPts val="1600"/>
              </a:spcBef>
              <a:spcAft>
                <a:spcPts val="0"/>
              </a:spcAft>
              <a:buNone/>
            </a:pPr>
            <a:r>
              <a:t/>
            </a:r>
            <a:endParaRPr/>
          </a:p>
        </p:txBody>
      </p:sp>
      <p:pic>
        <p:nvPicPr>
          <p:cNvPr id="363" name="Google Shape;363;p65"/>
          <p:cNvPicPr preferRelativeResize="0"/>
          <p:nvPr/>
        </p:nvPicPr>
        <p:blipFill>
          <a:blip r:embed="rId3">
            <a:alphaModFix/>
          </a:blip>
          <a:stretch>
            <a:fillRect/>
          </a:stretch>
        </p:blipFill>
        <p:spPr>
          <a:xfrm>
            <a:off x="2619300" y="628650"/>
            <a:ext cx="3653749" cy="4249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6"/>
          <p:cNvSpPr txBox="1"/>
          <p:nvPr>
            <p:ph type="title"/>
          </p:nvPr>
        </p:nvSpPr>
        <p:spPr>
          <a:xfrm>
            <a:off x="231800" y="65500"/>
            <a:ext cx="84783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 Spread Simulation - set parameters </a:t>
            </a:r>
            <a:endParaRPr/>
          </a:p>
        </p:txBody>
      </p:sp>
      <p:pic>
        <p:nvPicPr>
          <p:cNvPr id="369" name="Google Shape;369;p66"/>
          <p:cNvPicPr preferRelativeResize="0"/>
          <p:nvPr/>
        </p:nvPicPr>
        <p:blipFill>
          <a:blip r:embed="rId3">
            <a:alphaModFix/>
          </a:blip>
          <a:stretch>
            <a:fillRect/>
          </a:stretch>
        </p:blipFill>
        <p:spPr>
          <a:xfrm>
            <a:off x="2701550" y="704600"/>
            <a:ext cx="3618700" cy="424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ph type="title"/>
          </p:nvPr>
        </p:nvSpPr>
        <p:spPr>
          <a:xfrm>
            <a:off x="259525" y="17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Fire Spread Simulation</a:t>
            </a:r>
            <a:endParaRPr/>
          </a:p>
        </p:txBody>
      </p:sp>
      <p:pic>
        <p:nvPicPr>
          <p:cNvPr id="375" name="Google Shape;375;p67"/>
          <p:cNvPicPr preferRelativeResize="0"/>
          <p:nvPr/>
        </p:nvPicPr>
        <p:blipFill>
          <a:blip r:embed="rId3">
            <a:alphaModFix/>
          </a:blip>
          <a:stretch>
            <a:fillRect/>
          </a:stretch>
        </p:blipFill>
        <p:spPr>
          <a:xfrm>
            <a:off x="2009050" y="811050"/>
            <a:ext cx="5240224" cy="412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ph type="title"/>
          </p:nvPr>
        </p:nvSpPr>
        <p:spPr>
          <a:xfrm>
            <a:off x="564875" y="63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244" name="Google Shape;244;p50"/>
          <p:cNvSpPr txBox="1"/>
          <p:nvPr>
            <p:ph idx="1" type="body"/>
          </p:nvPr>
        </p:nvSpPr>
        <p:spPr>
          <a:xfrm>
            <a:off x="564875" y="1567650"/>
            <a:ext cx="7688700" cy="2261100"/>
          </a:xfrm>
          <a:prstGeom prst="rect">
            <a:avLst/>
          </a:prstGeom>
        </p:spPr>
        <p:txBody>
          <a:bodyPr anchorCtr="0" anchor="t" bIns="91425" lIns="91425" spcFirstLastPara="1" rIns="91425" wrap="square" tIns="91425">
            <a:noAutofit/>
          </a:bodyPr>
          <a:lstStyle/>
          <a:p>
            <a:pPr indent="0" lvl="0" marL="2286000" rtl="0" algn="l">
              <a:lnSpc>
                <a:spcPct val="80000"/>
              </a:lnSpc>
              <a:spcBef>
                <a:spcPts val="0"/>
              </a:spcBef>
              <a:spcAft>
                <a:spcPts val="0"/>
              </a:spcAft>
              <a:buSzPts val="770"/>
              <a:buNone/>
            </a:pPr>
            <a:r>
              <a:rPr b="1" lang="en-GB" sz="1480">
                <a:solidFill>
                  <a:srgbClr val="222E37"/>
                </a:solidFill>
                <a:uFill>
                  <a:noFill/>
                </a:uFill>
                <a:hlinkClick>
                  <a:extLst>
                    <a:ext uri="{A12FA001-AC4F-418D-AE19-62706E023703}">
                      <ahyp:hlinkClr val="tx"/>
                    </a:ext>
                  </a:extLst>
                </a:hlinkClick>
              </a:rPr>
              <a:t>Background </a:t>
            </a:r>
            <a:r>
              <a:rPr lang="en-GB" sz="1340">
                <a:solidFill>
                  <a:srgbClr val="222E37"/>
                </a:solidFill>
                <a:uFill>
                  <a:noFill/>
                </a:uFill>
                <a:hlinkClick>
                  <a:extLst>
                    <a:ext uri="{A12FA001-AC4F-418D-AE19-62706E023703}">
                      <ahyp:hlinkClr val="tx"/>
                    </a:ext>
                  </a:extLst>
                </a:hlinkClick>
              </a:rPr>
              <a:t>---------------------------------------- 3</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Problem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5</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Solution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7</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Use Case</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9</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GUI</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11</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uFill>
                  <a:noFill/>
                </a:uFill>
                <a:hlinkClick>
                  <a:extLst>
                    <a:ext uri="{A12FA001-AC4F-418D-AE19-62706E023703}">
                      <ahyp:hlinkClr val="tx"/>
                    </a:ext>
                  </a:extLst>
                </a:hlinkClick>
              </a:rPr>
              <a:t>Challenges &amp; Limitations</a:t>
            </a:r>
            <a:r>
              <a:rPr lang="en-GB" sz="1480">
                <a:solidFill>
                  <a:srgbClr val="222E37"/>
                </a:solidFill>
                <a:uFill>
                  <a:noFill/>
                </a:uFill>
                <a:hlinkClick>
                  <a:extLst>
                    <a:ext uri="{A12FA001-AC4F-418D-AE19-62706E023703}">
                      <ahyp:hlinkClr val="tx"/>
                    </a:ext>
                  </a:extLst>
                </a:hlinkClick>
              </a:rPr>
              <a:t>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19</a:t>
            </a:r>
            <a:endParaRPr b="1" sz="148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Demo</a:t>
            </a:r>
            <a:r>
              <a:rPr lang="en-GB" sz="1340">
                <a:solidFill>
                  <a:srgbClr val="222E37"/>
                </a:solidFill>
                <a:uFill>
                  <a:noFill/>
                </a:uFill>
                <a:hlinkClick>
                  <a:extLst>
                    <a:ext uri="{A12FA001-AC4F-418D-AE19-62706E023703}">
                      <ahyp:hlinkClr val="tx"/>
                    </a:ext>
                  </a:extLst>
                </a:hlinkClick>
              </a:rPr>
              <a:t>-----------</a:t>
            </a:r>
            <a:r>
              <a:rPr lang="en-GB" sz="1340">
                <a:solidFill>
                  <a:srgbClr val="222E37"/>
                </a:solidFill>
                <a:uFill>
                  <a:noFill/>
                </a:uFill>
                <a:hlinkClick>
                  <a:extLst>
                    <a:ext uri="{A12FA001-AC4F-418D-AE19-62706E023703}">
                      <ahyp:hlinkClr val="tx"/>
                    </a:ext>
                  </a:extLst>
                </a:hlinkClick>
              </a:rPr>
              <a:t>---------------------------------------</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25</a:t>
            </a:r>
            <a:endParaRPr sz="1340">
              <a:solidFill>
                <a:srgbClr val="222E37"/>
              </a:solidFill>
            </a:endParaRPr>
          </a:p>
          <a:p>
            <a:pPr indent="0" lvl="0" marL="2286000" rtl="0" algn="l">
              <a:lnSpc>
                <a:spcPct val="80000"/>
              </a:lnSpc>
              <a:spcBef>
                <a:spcPts val="1200"/>
              </a:spcBef>
              <a:spcAft>
                <a:spcPts val="0"/>
              </a:spcAft>
              <a:buSzPts val="770"/>
              <a:buNone/>
            </a:pPr>
            <a:r>
              <a:rPr b="1" lang="en-GB" sz="1480">
                <a:solidFill>
                  <a:srgbClr val="222E37"/>
                </a:solidFill>
              </a:rPr>
              <a:t>Testing plan</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26</a:t>
            </a:r>
            <a:endParaRPr sz="1340">
              <a:solidFill>
                <a:srgbClr val="222E37"/>
              </a:solidFill>
            </a:endParaRPr>
          </a:p>
          <a:p>
            <a:pPr indent="0" lvl="0" marL="2286000" rtl="0" algn="l">
              <a:lnSpc>
                <a:spcPct val="80000"/>
              </a:lnSpc>
              <a:spcBef>
                <a:spcPts val="1200"/>
              </a:spcBef>
              <a:spcAft>
                <a:spcPts val="1200"/>
              </a:spcAft>
              <a:buSzPts val="770"/>
              <a:buNone/>
            </a:pPr>
            <a:r>
              <a:rPr b="1" lang="en-GB" sz="1480">
                <a:solidFill>
                  <a:srgbClr val="222E37"/>
                </a:solidFill>
                <a:uFill>
                  <a:noFill/>
                </a:uFill>
                <a:hlinkClick>
                  <a:extLst>
                    <a:ext uri="{A12FA001-AC4F-418D-AE19-62706E023703}">
                      <ahyp:hlinkClr val="tx"/>
                    </a:ext>
                  </a:extLst>
                </a:hlinkClick>
              </a:rPr>
              <a:t>Conclusion </a:t>
            </a:r>
            <a:r>
              <a:rPr lang="en-GB" sz="1340">
                <a:solidFill>
                  <a:srgbClr val="222E37"/>
                </a:solidFill>
                <a:uFill>
                  <a:noFill/>
                </a:uFill>
                <a:hlinkClick>
                  <a:extLst>
                    <a:ext uri="{A12FA001-AC4F-418D-AE19-62706E023703}">
                      <ahyp:hlinkClr val="tx"/>
                    </a:ext>
                  </a:extLst>
                </a:hlinkClick>
              </a:rPr>
              <a:t>-----------------------------------------</a:t>
            </a:r>
            <a:r>
              <a:rPr lang="en-GB" sz="1340">
                <a:solidFill>
                  <a:srgbClr val="222E37"/>
                </a:solidFill>
              </a:rPr>
              <a:t> 27</a:t>
            </a:r>
            <a:endParaRPr sz="1340">
              <a:solidFill>
                <a:srgbClr val="222E37"/>
              </a:solidFill>
            </a:endParaRPr>
          </a:p>
        </p:txBody>
      </p:sp>
      <p:sp>
        <p:nvSpPr>
          <p:cNvPr id="245" name="Google Shape;245;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46" name="Google Shape;246;p50"/>
          <p:cNvPicPr preferRelativeResize="0"/>
          <p:nvPr/>
        </p:nvPicPr>
        <p:blipFill>
          <a:blip r:embed="rId3">
            <a:alphaModFix/>
          </a:blip>
          <a:stretch>
            <a:fillRect/>
          </a:stretch>
        </p:blipFill>
        <p:spPr>
          <a:xfrm>
            <a:off x="1800" y="5062675"/>
            <a:ext cx="9144002" cy="80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br>
              <a:rPr lang="en-GB" sz="6000"/>
            </a:br>
            <a:r>
              <a:rPr lang="en-GB" sz="6000"/>
              <a:t>Challenges</a:t>
            </a:r>
            <a:endParaRPr sz="6000"/>
          </a:p>
        </p:txBody>
      </p:sp>
      <p:sp>
        <p:nvSpPr>
          <p:cNvPr id="381" name="Google Shape;381;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GB"/>
              <a:t>Challenges &amp; Limitations</a:t>
            </a:r>
            <a:endParaRPr/>
          </a:p>
        </p:txBody>
      </p:sp>
      <p:sp>
        <p:nvSpPr>
          <p:cNvPr id="387" name="Google Shape;387;p69"/>
          <p:cNvSpPr txBox="1"/>
          <p:nvPr>
            <p:ph idx="1" type="subTitle"/>
          </p:nvPr>
        </p:nvSpPr>
        <p:spPr>
          <a:xfrm>
            <a:off x="265500" y="2893750"/>
            <a:ext cx="4045200" cy="122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GB"/>
              <a:t>In the R&amp;D Process</a:t>
            </a:r>
            <a:endParaRPr/>
          </a:p>
        </p:txBody>
      </p:sp>
      <p:sp>
        <p:nvSpPr>
          <p:cNvPr id="388" name="Google Shape;388;p69"/>
          <p:cNvSpPr txBox="1"/>
          <p:nvPr>
            <p:ph idx="2" type="body"/>
          </p:nvPr>
        </p:nvSpPr>
        <p:spPr>
          <a:xfrm>
            <a:off x="4851675" y="724200"/>
            <a:ext cx="4079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GB"/>
              <a:t>Complex Image-Processing Algorithm</a:t>
            </a:r>
            <a:endParaRPr/>
          </a:p>
          <a:p>
            <a:pPr indent="-342900" lvl="0" marL="457200" rtl="0" algn="l">
              <a:lnSpc>
                <a:spcPct val="115000"/>
              </a:lnSpc>
              <a:spcBef>
                <a:spcPts val="1600"/>
              </a:spcBef>
              <a:spcAft>
                <a:spcPts val="1600"/>
              </a:spcAft>
              <a:buSzPts val="1800"/>
              <a:buAutoNum type="arabicPeriod"/>
            </a:pPr>
            <a:r>
              <a:rPr lang="en-GB"/>
              <a:t>Insufficient Data Sets</a:t>
            </a:r>
            <a:endParaRPr sz="2100"/>
          </a:p>
        </p:txBody>
      </p:sp>
      <p:sp>
        <p:nvSpPr>
          <p:cNvPr id="389" name="Google Shape;389;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type="title"/>
          </p:nvPr>
        </p:nvSpPr>
        <p:spPr>
          <a:xfrm>
            <a:off x="311700" y="445025"/>
            <a:ext cx="85206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Challenge 1 </a:t>
            </a:r>
            <a:r>
              <a:rPr lang="en-GB" sz="2700"/>
              <a:t>Complex Image-Processing Algorithm</a:t>
            </a:r>
            <a:endParaRPr sz="2700"/>
          </a:p>
        </p:txBody>
      </p:sp>
      <p:sp>
        <p:nvSpPr>
          <p:cNvPr id="395" name="Google Shape;39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96" name="Google Shape;396;p70"/>
          <p:cNvSpPr txBox="1"/>
          <p:nvPr/>
        </p:nvSpPr>
        <p:spPr>
          <a:xfrm>
            <a:off x="429600" y="1412675"/>
            <a:ext cx="8284800" cy="2031900"/>
          </a:xfrm>
          <a:prstGeom prst="rect">
            <a:avLst/>
          </a:prstGeom>
          <a:noFill/>
          <a:ln>
            <a:noFill/>
          </a:ln>
        </p:spPr>
        <p:txBody>
          <a:bodyPr anchorCtr="0" anchor="t" bIns="91425" lIns="91425" spcFirstLastPara="1" rIns="91425" wrap="square" tIns="91425">
            <a:spAutoFit/>
          </a:bodyPr>
          <a:lstStyle/>
          <a:p>
            <a:pPr indent="-381000" lvl="0" marL="9144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Masking &amp; Color Detection </a:t>
            </a:r>
            <a:r>
              <a:rPr b="1" i="0" lang="en-GB" sz="2400" u="none" cap="none" strike="noStrike">
                <a:solidFill>
                  <a:schemeClr val="accent5"/>
                </a:solidFill>
                <a:latin typeface="Proxima Nova"/>
                <a:ea typeface="Proxima Nova"/>
                <a:cs typeface="Proxima Nova"/>
                <a:sym typeface="Proxima Nova"/>
              </a:rPr>
              <a:t>isn’t enough</a:t>
            </a:r>
            <a:endParaRPr b="1" i="0" sz="2400" u="none" cap="none" strike="noStrike">
              <a:solidFill>
                <a:schemeClr val="accent5"/>
              </a:solidFill>
              <a:latin typeface="Proxima Nova"/>
              <a:ea typeface="Proxima Nova"/>
              <a:cs typeface="Proxima Nova"/>
              <a:sym typeface="Proxima Nova"/>
            </a:endParaRPr>
          </a:p>
          <a:p>
            <a:pPr indent="-381000" lvl="0" marL="9144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Contour Detection </a:t>
            </a:r>
            <a:r>
              <a:rPr b="1" i="0" lang="en-GB" sz="2400" u="none" cap="none" strike="noStrike">
                <a:solidFill>
                  <a:schemeClr val="accent5"/>
                </a:solidFill>
                <a:latin typeface="Proxima Nova"/>
                <a:ea typeface="Proxima Nova"/>
                <a:cs typeface="Proxima Nova"/>
                <a:sym typeface="Proxima Nova"/>
              </a:rPr>
              <a:t>isn’t enough</a:t>
            </a:r>
            <a:r>
              <a:rPr b="0" i="0" lang="en-GB" sz="2400" u="none" cap="none" strike="noStrike">
                <a:solidFill>
                  <a:srgbClr val="000000"/>
                </a:solidFill>
                <a:latin typeface="Proxima Nova"/>
                <a:ea typeface="Proxima Nova"/>
                <a:cs typeface="Proxima Nova"/>
                <a:sym typeface="Proxima Nova"/>
              </a:rPr>
              <a:t> </a:t>
            </a:r>
            <a:endParaRPr b="0" i="0" sz="2400" u="none" cap="none" strike="noStrike">
              <a:solidFill>
                <a:schemeClr val="accent4"/>
              </a:solidFill>
              <a:latin typeface="Proxima Nova"/>
              <a:ea typeface="Proxima Nova"/>
              <a:cs typeface="Proxima Nova"/>
              <a:sym typeface="Proxima Nova"/>
            </a:endParaRPr>
          </a:p>
          <a:p>
            <a:pPr indent="0" lvl="0" marL="457200" marR="0" rtl="0" algn="l">
              <a:lnSpc>
                <a:spcPct val="200000"/>
              </a:lnSpc>
              <a:spcBef>
                <a:spcPts val="0"/>
              </a:spcBef>
              <a:spcAft>
                <a:spcPts val="0"/>
              </a:spcAft>
              <a:buNone/>
            </a:pPr>
            <a:r>
              <a:t/>
            </a:r>
            <a:endParaRPr b="0" i="0" sz="2400" u="none" cap="none" strike="noStrike">
              <a:solidFill>
                <a:schemeClr val="accent4"/>
              </a:solidFill>
              <a:latin typeface="Proxima Nova"/>
              <a:ea typeface="Proxima Nova"/>
              <a:cs typeface="Proxima Nova"/>
              <a:sym typeface="Proxima Nova"/>
            </a:endParaRPr>
          </a:p>
        </p:txBody>
      </p:sp>
      <p:sp>
        <p:nvSpPr>
          <p:cNvPr id="397" name="Google Shape;397;p70"/>
          <p:cNvSpPr txBox="1"/>
          <p:nvPr/>
        </p:nvSpPr>
        <p:spPr>
          <a:xfrm>
            <a:off x="1027950" y="4280525"/>
            <a:ext cx="6358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accent3"/>
                </a:solidFill>
                <a:latin typeface="Proxima Nova"/>
                <a:ea typeface="Proxima Nova"/>
                <a:cs typeface="Proxima Nova"/>
                <a:sym typeface="Proxima Nova"/>
              </a:rPr>
              <a:t>We Pivoted to a New </a:t>
            </a:r>
            <a:r>
              <a:rPr b="1" i="0" lang="en-GB" sz="1900" u="none" cap="none" strike="noStrike">
                <a:solidFill>
                  <a:schemeClr val="accent3"/>
                </a:solidFill>
                <a:latin typeface="Proxima Nova"/>
                <a:ea typeface="Proxima Nova"/>
                <a:cs typeface="Proxima Nova"/>
                <a:sym typeface="Proxima Nova"/>
              </a:rPr>
              <a:t>Hybrid </a:t>
            </a:r>
            <a:r>
              <a:rPr b="0" i="0" lang="en-GB" sz="1900" u="none" cap="none" strike="noStrike">
                <a:solidFill>
                  <a:schemeClr val="accent3"/>
                </a:solidFill>
                <a:latin typeface="Proxima Nova"/>
                <a:ea typeface="Proxima Nova"/>
                <a:cs typeface="Proxima Nova"/>
                <a:sym typeface="Proxima Nova"/>
              </a:rPr>
              <a:t>Image-Processing</a:t>
            </a:r>
            <a:r>
              <a:rPr b="1" i="0" lang="en-GB" sz="1900" u="none" cap="none" strike="noStrike">
                <a:solidFill>
                  <a:schemeClr val="accent3"/>
                </a:solidFill>
                <a:latin typeface="Proxima Nova"/>
                <a:ea typeface="Proxima Nova"/>
                <a:cs typeface="Proxima Nova"/>
                <a:sym typeface="Proxima Nova"/>
              </a:rPr>
              <a:t> </a:t>
            </a:r>
            <a:r>
              <a:rPr b="0" i="0" lang="en-GB" sz="1900" u="none" cap="none" strike="noStrike">
                <a:solidFill>
                  <a:schemeClr val="accent3"/>
                </a:solidFill>
                <a:latin typeface="Proxima Nova"/>
                <a:ea typeface="Proxima Nova"/>
                <a:cs typeface="Proxima Nova"/>
                <a:sym typeface="Proxima Nova"/>
              </a:rPr>
              <a:t>Algorithm.</a:t>
            </a:r>
            <a:endParaRPr b="0" i="0" sz="1900" u="none" cap="none" strike="noStrike">
              <a:solidFill>
                <a:schemeClr val="accent3"/>
              </a:solidFill>
              <a:latin typeface="Proxima Nova"/>
              <a:ea typeface="Proxima Nova"/>
              <a:cs typeface="Proxima Nova"/>
              <a:sym typeface="Proxima Nova"/>
            </a:endParaRPr>
          </a:p>
        </p:txBody>
      </p:sp>
      <p:cxnSp>
        <p:nvCxnSpPr>
          <p:cNvPr id="398" name="Google Shape;398;p70"/>
          <p:cNvCxnSpPr/>
          <p:nvPr/>
        </p:nvCxnSpPr>
        <p:spPr>
          <a:xfrm flipH="1">
            <a:off x="4206950" y="2958325"/>
            <a:ext cx="8700" cy="11319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1"/>
          <p:cNvSpPr txBox="1"/>
          <p:nvPr>
            <p:ph type="title"/>
          </p:nvPr>
        </p:nvSpPr>
        <p:spPr>
          <a:xfrm>
            <a:off x="311700" y="445025"/>
            <a:ext cx="85206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Challenge 2  </a:t>
            </a:r>
            <a:r>
              <a:rPr lang="en-GB" sz="3000"/>
              <a:t>Insufficient Data</a:t>
            </a:r>
            <a:endParaRPr sz="3000"/>
          </a:p>
        </p:txBody>
      </p:sp>
      <p:sp>
        <p:nvSpPr>
          <p:cNvPr id="404" name="Google Shape;40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05" name="Google Shape;405;p71"/>
          <p:cNvSpPr txBox="1"/>
          <p:nvPr/>
        </p:nvSpPr>
        <p:spPr>
          <a:xfrm>
            <a:off x="651075" y="1720475"/>
            <a:ext cx="72747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200000"/>
              </a:lnSpc>
              <a:spcBef>
                <a:spcPts val="0"/>
              </a:spcBef>
              <a:spcAft>
                <a:spcPts val="0"/>
              </a:spcAft>
              <a:buClr>
                <a:schemeClr val="dk2"/>
              </a:buClr>
              <a:buSzPts val="2400"/>
              <a:buFont typeface="Proxima Nova"/>
              <a:buAutoNum type="arabicPeriod"/>
            </a:pPr>
            <a:r>
              <a:rPr b="0" i="0" lang="en-GB" sz="2400" u="none" cap="none" strike="noStrike">
                <a:solidFill>
                  <a:srgbClr val="000000"/>
                </a:solidFill>
                <a:latin typeface="Proxima Nova"/>
                <a:ea typeface="Proxima Nova"/>
                <a:cs typeface="Proxima Nova"/>
                <a:sym typeface="Proxima Nova"/>
              </a:rPr>
              <a:t>Not Enough </a:t>
            </a:r>
            <a:r>
              <a:rPr lang="en-GB" sz="2400">
                <a:latin typeface="Proxima Nova"/>
                <a:ea typeface="Proxima Nova"/>
                <a:cs typeface="Proxima Nova"/>
                <a:sym typeface="Proxima Nova"/>
              </a:rPr>
              <a:t>DataSet to train the model</a:t>
            </a:r>
            <a:endParaRPr b="0" i="0" sz="2400" u="none" cap="none" strike="noStrike">
              <a:solidFill>
                <a:srgbClr val="000000"/>
              </a:solidFill>
              <a:latin typeface="Proxima Nova"/>
              <a:ea typeface="Proxima Nova"/>
              <a:cs typeface="Proxima Nova"/>
              <a:sym typeface="Proxima Nova"/>
            </a:endParaRPr>
          </a:p>
        </p:txBody>
      </p:sp>
      <p:pic>
        <p:nvPicPr>
          <p:cNvPr id="406" name="Google Shape;406;p71"/>
          <p:cNvPicPr preferRelativeResize="0"/>
          <p:nvPr/>
        </p:nvPicPr>
        <p:blipFill rotWithShape="1">
          <a:blip r:embed="rId3">
            <a:alphaModFix/>
          </a:blip>
          <a:srcRect b="9039" l="25756" r="25848" t="8329"/>
          <a:stretch/>
        </p:blipFill>
        <p:spPr>
          <a:xfrm>
            <a:off x="7101100" y="1391100"/>
            <a:ext cx="1843850" cy="2361275"/>
          </a:xfrm>
          <a:prstGeom prst="rect">
            <a:avLst/>
          </a:prstGeom>
          <a:noFill/>
          <a:ln>
            <a:noFill/>
          </a:ln>
        </p:spPr>
      </p:pic>
      <p:sp>
        <p:nvSpPr>
          <p:cNvPr id="407" name="Google Shape;407;p71"/>
          <p:cNvSpPr txBox="1"/>
          <p:nvPr/>
        </p:nvSpPr>
        <p:spPr>
          <a:xfrm>
            <a:off x="869925" y="3588100"/>
            <a:ext cx="56676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lang="en-GB" sz="1900">
                <a:solidFill>
                  <a:schemeClr val="accent3"/>
                </a:solidFill>
                <a:latin typeface="Proxima Nova"/>
                <a:ea typeface="Proxima Nova"/>
                <a:cs typeface="Proxima Nova"/>
                <a:sym typeface="Proxima Nova"/>
              </a:rPr>
              <a:t>We've collected data from </a:t>
            </a:r>
            <a:r>
              <a:rPr b="1" lang="en-GB" sz="1900">
                <a:solidFill>
                  <a:schemeClr val="accent3"/>
                </a:solidFill>
                <a:latin typeface="Proxima Nova"/>
                <a:ea typeface="Proxima Nova"/>
                <a:cs typeface="Proxima Nova"/>
                <a:sym typeface="Proxima Nova"/>
              </a:rPr>
              <a:t>various sources</a:t>
            </a:r>
            <a:endParaRPr b="1" i="0" sz="1900" u="none" cap="none" strike="noStrike">
              <a:solidFill>
                <a:schemeClr val="accent3"/>
              </a:solidFill>
              <a:latin typeface="Proxima Nova"/>
              <a:ea typeface="Proxima Nova"/>
              <a:cs typeface="Proxima Nova"/>
              <a:sym typeface="Proxima Nova"/>
            </a:endParaRPr>
          </a:p>
        </p:txBody>
      </p:sp>
      <p:cxnSp>
        <p:nvCxnSpPr>
          <p:cNvPr id="408" name="Google Shape;408;p71"/>
          <p:cNvCxnSpPr/>
          <p:nvPr/>
        </p:nvCxnSpPr>
        <p:spPr>
          <a:xfrm>
            <a:off x="3413900" y="2461400"/>
            <a:ext cx="0" cy="8958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2"/>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GB" sz="6000"/>
              <a:t>Results</a:t>
            </a:r>
            <a:endParaRPr sz="1800"/>
          </a:p>
        </p:txBody>
      </p:sp>
      <p:sp>
        <p:nvSpPr>
          <p:cNvPr id="414" name="Google Shape;41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3"/>
          <p:cNvSpPr txBox="1"/>
          <p:nvPr>
            <p:ph type="title"/>
          </p:nvPr>
        </p:nvSpPr>
        <p:spPr>
          <a:xfrm>
            <a:off x="311700" y="292625"/>
            <a:ext cx="8520600" cy="10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GB"/>
              <a:t>Sample </a:t>
            </a:r>
            <a:r>
              <a:rPr b="1" lang="en-GB"/>
              <a:t>1</a:t>
            </a:r>
            <a:endParaRPr b="1"/>
          </a:p>
        </p:txBody>
      </p:sp>
      <p:sp>
        <p:nvSpPr>
          <p:cNvPr id="420" name="Google Shape;420;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21" name="Google Shape;421;p73"/>
          <p:cNvSpPr txBox="1"/>
          <p:nvPr/>
        </p:nvSpPr>
        <p:spPr>
          <a:xfrm>
            <a:off x="1491750" y="4353575"/>
            <a:ext cx="5920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GB">
                <a:latin typeface="Proxima Nova"/>
                <a:ea typeface="Proxima Nova"/>
                <a:cs typeface="Proxima Nova"/>
                <a:sym typeface="Proxima Nova"/>
              </a:rPr>
              <a:t>Fire detected</a:t>
            </a:r>
            <a:endParaRPr b="0" i="0" sz="1400" u="none" cap="none" strike="noStrike">
              <a:solidFill>
                <a:srgbClr val="000000"/>
              </a:solidFill>
              <a:latin typeface="Proxima Nova"/>
              <a:ea typeface="Proxima Nova"/>
              <a:cs typeface="Proxima Nova"/>
              <a:sym typeface="Proxima Nova"/>
            </a:endParaRPr>
          </a:p>
        </p:txBody>
      </p:sp>
      <p:cxnSp>
        <p:nvCxnSpPr>
          <p:cNvPr id="422" name="Google Shape;422;p73"/>
          <p:cNvCxnSpPr/>
          <p:nvPr/>
        </p:nvCxnSpPr>
        <p:spPr>
          <a:xfrm>
            <a:off x="3639275" y="2811763"/>
            <a:ext cx="1278300" cy="0"/>
          </a:xfrm>
          <a:prstGeom prst="straightConnector1">
            <a:avLst/>
          </a:prstGeom>
          <a:noFill/>
          <a:ln cap="flat" cmpd="sng" w="76200">
            <a:solidFill>
              <a:schemeClr val="dk2"/>
            </a:solidFill>
            <a:prstDash val="solid"/>
            <a:round/>
            <a:headEnd len="sm" w="sm" type="none"/>
            <a:tailEnd len="med" w="med" type="triangle"/>
          </a:ln>
        </p:spPr>
      </p:cxnSp>
      <p:sp>
        <p:nvSpPr>
          <p:cNvPr id="423" name="Google Shape;423;p73"/>
          <p:cNvSpPr txBox="1"/>
          <p:nvPr/>
        </p:nvSpPr>
        <p:spPr>
          <a:xfrm>
            <a:off x="2208925" y="620825"/>
            <a:ext cx="45894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rgbClr val="FF0000"/>
                </a:solidFill>
                <a:latin typeface="Proxima Nova"/>
                <a:ea typeface="Proxima Nova"/>
                <a:cs typeface="Proxima Nova"/>
                <a:sym typeface="Proxima Nova"/>
              </a:rPr>
              <a:t>Do something like that </a:t>
            </a:r>
            <a:endParaRPr sz="3100">
              <a:solidFill>
                <a:srgbClr val="FF0000"/>
              </a:solidFill>
              <a:latin typeface="Proxima Nova"/>
              <a:ea typeface="Proxima Nova"/>
              <a:cs typeface="Proxima Nova"/>
              <a:sym typeface="Proxima Nova"/>
            </a:endParaRPr>
          </a:p>
        </p:txBody>
      </p:sp>
      <p:pic>
        <p:nvPicPr>
          <p:cNvPr id="424" name="Google Shape;424;p73"/>
          <p:cNvPicPr preferRelativeResize="0"/>
          <p:nvPr/>
        </p:nvPicPr>
        <p:blipFill>
          <a:blip r:embed="rId3">
            <a:alphaModFix/>
          </a:blip>
          <a:stretch>
            <a:fillRect/>
          </a:stretch>
        </p:blipFill>
        <p:spPr>
          <a:xfrm>
            <a:off x="5690750" y="1461550"/>
            <a:ext cx="2597771" cy="2700450"/>
          </a:xfrm>
          <a:prstGeom prst="rect">
            <a:avLst/>
          </a:prstGeom>
          <a:noFill/>
          <a:ln>
            <a:noFill/>
          </a:ln>
        </p:spPr>
      </p:pic>
      <p:pic>
        <p:nvPicPr>
          <p:cNvPr id="425" name="Google Shape;425;p73"/>
          <p:cNvPicPr preferRelativeResize="0"/>
          <p:nvPr/>
        </p:nvPicPr>
        <p:blipFill>
          <a:blip r:embed="rId4">
            <a:alphaModFix/>
          </a:blip>
          <a:stretch>
            <a:fillRect/>
          </a:stretch>
        </p:blipFill>
        <p:spPr>
          <a:xfrm>
            <a:off x="608250" y="1461550"/>
            <a:ext cx="2647075" cy="270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type="title"/>
          </p:nvPr>
        </p:nvSpPr>
        <p:spPr>
          <a:xfrm>
            <a:off x="311700" y="237025"/>
            <a:ext cx="3696300" cy="8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0"/>
              <a:buNone/>
            </a:pPr>
            <a:r>
              <a:rPr lang="en-GB" sz="4800"/>
              <a:t>Demo </a:t>
            </a:r>
            <a:r>
              <a:rPr b="0" lang="en-GB" sz="1800">
                <a:solidFill>
                  <a:schemeClr val="accent3"/>
                </a:solidFill>
              </a:rPr>
              <a:t>- Check it out !</a:t>
            </a:r>
            <a:endParaRPr sz="4800"/>
          </a:p>
        </p:txBody>
      </p:sp>
      <p:sp>
        <p:nvSpPr>
          <p:cNvPr id="431" name="Google Shape;431;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432" name="Google Shape;432;p74" title="Final project fire detection">
            <a:hlinkClick r:id="rId3"/>
          </p:cNvPr>
          <p:cNvPicPr preferRelativeResize="0"/>
          <p:nvPr/>
        </p:nvPicPr>
        <p:blipFill>
          <a:blip r:embed="rId4">
            <a:alphaModFix/>
          </a:blip>
          <a:stretch>
            <a:fillRect/>
          </a:stretch>
        </p:blipFill>
        <p:spPr>
          <a:xfrm>
            <a:off x="1091200" y="1168100"/>
            <a:ext cx="6759825" cy="380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731400" y="630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Testing plan</a:t>
            </a:r>
            <a:endParaRPr sz="3040"/>
          </a:p>
        </p:txBody>
      </p:sp>
      <p:graphicFrame>
        <p:nvGraphicFramePr>
          <p:cNvPr id="438" name="Google Shape;438;p75"/>
          <p:cNvGraphicFramePr/>
          <p:nvPr/>
        </p:nvGraphicFramePr>
        <p:xfrm>
          <a:off x="952500" y="1468775"/>
          <a:ext cx="3000000" cy="3000000"/>
        </p:xfrm>
        <a:graphic>
          <a:graphicData uri="http://schemas.openxmlformats.org/drawingml/2006/table">
            <a:tbl>
              <a:tblPr>
                <a:noFill/>
                <a:tableStyleId>{298D3109-5E49-4318-8929-405586FC20D0}</a:tableStyleId>
              </a:tblPr>
              <a:tblGrid>
                <a:gridCol w="2508700"/>
                <a:gridCol w="2508700"/>
                <a:gridCol w="2508700"/>
              </a:tblGrid>
              <a:tr h="396200">
                <a:tc>
                  <a:txBody>
                    <a:bodyPr/>
                    <a:lstStyle/>
                    <a:p>
                      <a:pPr indent="0" lvl="0" marL="0" rtl="0" algn="l">
                        <a:spcBef>
                          <a:spcPts val="0"/>
                        </a:spcBef>
                        <a:spcAft>
                          <a:spcPts val="0"/>
                        </a:spcAft>
                        <a:buNone/>
                      </a:pPr>
                      <a:r>
                        <a:rPr b="1" lang="en-GB"/>
                        <a:t>Test</a:t>
                      </a:r>
                      <a:endParaRPr b="1"/>
                    </a:p>
                  </a:txBody>
                  <a:tcPr marT="91425" marB="91425" marR="91425" marL="91425"/>
                </a:tc>
                <a:tc>
                  <a:txBody>
                    <a:bodyPr/>
                    <a:lstStyle/>
                    <a:p>
                      <a:pPr indent="0" lvl="0" marL="0" rtl="0" algn="l">
                        <a:spcBef>
                          <a:spcPts val="0"/>
                        </a:spcBef>
                        <a:spcAft>
                          <a:spcPts val="0"/>
                        </a:spcAft>
                        <a:buNone/>
                      </a:pPr>
                      <a:r>
                        <a:rPr b="1" lang="en-GB"/>
                        <a:t>Actions</a:t>
                      </a:r>
                      <a:endParaRPr b="1"/>
                    </a:p>
                  </a:txBody>
                  <a:tcPr marT="91425" marB="91425" marR="91425" marL="91425"/>
                </a:tc>
                <a:tc>
                  <a:txBody>
                    <a:bodyPr/>
                    <a:lstStyle/>
                    <a:p>
                      <a:pPr indent="0" lvl="0" marL="0" rtl="0" algn="l">
                        <a:spcBef>
                          <a:spcPts val="0"/>
                        </a:spcBef>
                        <a:spcAft>
                          <a:spcPts val="0"/>
                        </a:spcAft>
                        <a:buNone/>
                      </a:pPr>
                      <a:r>
                        <a:rPr b="1" lang="en-GB"/>
                        <a:t>Result</a:t>
                      </a:r>
                      <a:endParaRPr b="1"/>
                    </a:p>
                  </a:txBody>
                  <a:tcPr marT="91425" marB="91425" marR="91425" marL="91425"/>
                </a:tc>
              </a:tr>
              <a:tr h="609575">
                <a:tc>
                  <a:txBody>
                    <a:bodyPr/>
                    <a:lstStyle/>
                    <a:p>
                      <a:pPr indent="0" lvl="0" marL="0" rtl="0" algn="l">
                        <a:spcBef>
                          <a:spcPts val="0"/>
                        </a:spcBef>
                        <a:spcAft>
                          <a:spcPts val="0"/>
                        </a:spcAft>
                        <a:buNone/>
                      </a:pPr>
                      <a:r>
                        <a:rPr lang="en-GB"/>
                        <a:t>Test GUI functionality</a:t>
                      </a:r>
                      <a:endParaRPr/>
                    </a:p>
                  </a:txBody>
                  <a:tcPr marT="91425" marB="91425" marR="91425" marL="91425"/>
                </a:tc>
                <a:tc>
                  <a:txBody>
                    <a:bodyPr/>
                    <a:lstStyle/>
                    <a:p>
                      <a:pPr indent="0" lvl="0" marL="0" rtl="0" algn="l">
                        <a:spcBef>
                          <a:spcPts val="0"/>
                        </a:spcBef>
                        <a:spcAft>
                          <a:spcPts val="0"/>
                        </a:spcAft>
                        <a:buNone/>
                      </a:pPr>
                      <a:r>
                        <a:rPr lang="en-GB"/>
                        <a:t>check GUI transactions, buttons etc.</a:t>
                      </a:r>
                      <a:endParaRPr/>
                    </a:p>
                  </a:txBody>
                  <a:tcPr marT="91425" marB="91425" marR="91425" marL="91425"/>
                </a:tc>
                <a:tc>
                  <a:txBody>
                    <a:bodyPr/>
                    <a:lstStyle/>
                    <a:p>
                      <a:pPr indent="0" lvl="0" marL="0" rtl="0" algn="l">
                        <a:spcBef>
                          <a:spcPts val="0"/>
                        </a:spcBef>
                        <a:spcAft>
                          <a:spcPts val="0"/>
                        </a:spcAft>
                        <a:buNone/>
                      </a:pPr>
                      <a:r>
                        <a:rPr lang="en-GB"/>
                        <a:t>getting expecting result and window switching</a:t>
                      </a:r>
                      <a:endParaRPr/>
                    </a:p>
                  </a:txBody>
                  <a:tcPr marT="91425" marB="91425" marR="91425" marL="91425"/>
                </a:tc>
              </a:tr>
              <a:tr h="1036300">
                <a:tc>
                  <a:txBody>
                    <a:bodyPr/>
                    <a:lstStyle/>
                    <a:p>
                      <a:pPr indent="0" lvl="0" marL="0" rtl="0" algn="l">
                        <a:spcBef>
                          <a:spcPts val="0"/>
                        </a:spcBef>
                        <a:spcAft>
                          <a:spcPts val="0"/>
                        </a:spcAft>
                        <a:buNone/>
                      </a:pPr>
                      <a:r>
                        <a:rPr lang="en-GB"/>
                        <a:t>Test Input and output </a:t>
                      </a:r>
                      <a:endParaRPr/>
                    </a:p>
                  </a:txBody>
                  <a:tcPr marT="91425" marB="91425" marR="91425" marL="91425"/>
                </a:tc>
                <a:tc>
                  <a:txBody>
                    <a:bodyPr/>
                    <a:lstStyle/>
                    <a:p>
                      <a:pPr indent="0" lvl="0" marL="0" rtl="0" algn="l">
                        <a:spcBef>
                          <a:spcPts val="0"/>
                        </a:spcBef>
                        <a:spcAft>
                          <a:spcPts val="0"/>
                        </a:spcAft>
                        <a:buNone/>
                      </a:pPr>
                      <a:r>
                        <a:rPr lang="en-GB"/>
                        <a:t>checking input and output by entering a set of input.</a:t>
                      </a:r>
                      <a:endParaRPr/>
                    </a:p>
                  </a:txBody>
                  <a:tcPr marT="91425" marB="91425" marR="91425" marL="91425"/>
                </a:tc>
                <a:tc>
                  <a:txBody>
                    <a:bodyPr/>
                    <a:lstStyle/>
                    <a:p>
                      <a:pPr indent="0" lvl="0" marL="0" rtl="0" algn="l">
                        <a:spcBef>
                          <a:spcPts val="0"/>
                        </a:spcBef>
                        <a:spcAft>
                          <a:spcPts val="0"/>
                        </a:spcAft>
                        <a:buNone/>
                      </a:pPr>
                      <a:r>
                        <a:rPr lang="en-GB"/>
                        <a:t>In illegal input we got warning output, and in legal input we move to final result.</a:t>
                      </a:r>
                      <a:endParaRPr/>
                    </a:p>
                  </a:txBody>
                  <a:tcPr marT="91425" marB="91425" marR="91425" marL="91425"/>
                </a:tc>
              </a:tr>
              <a:tr h="396200">
                <a:tc>
                  <a:txBody>
                    <a:bodyPr/>
                    <a:lstStyle/>
                    <a:p>
                      <a:pPr indent="0" lvl="0" marL="0" rtl="0" algn="l">
                        <a:spcBef>
                          <a:spcPts val="0"/>
                        </a:spcBef>
                        <a:spcAft>
                          <a:spcPts val="0"/>
                        </a:spcAft>
                        <a:buNone/>
                      </a:pPr>
                      <a:r>
                        <a:rPr lang="en-GB"/>
                        <a:t>Test simple cases</a:t>
                      </a:r>
                      <a:endParaRPr/>
                    </a:p>
                  </a:txBody>
                  <a:tcPr marT="91425" marB="91425" marR="91425" marL="91425"/>
                </a:tc>
                <a:tc>
                  <a:txBody>
                    <a:bodyPr/>
                    <a:lstStyle/>
                    <a:p>
                      <a:pPr indent="0" lvl="0" marL="0" rtl="0" algn="l">
                        <a:spcBef>
                          <a:spcPts val="0"/>
                        </a:spcBef>
                        <a:spcAft>
                          <a:spcPts val="0"/>
                        </a:spcAft>
                        <a:buNone/>
                      </a:pPr>
                      <a:r>
                        <a:rPr lang="en-GB"/>
                        <a:t>entering simple cases input</a:t>
                      </a:r>
                      <a:endParaRPr/>
                    </a:p>
                  </a:txBody>
                  <a:tcPr marT="91425" marB="91425" marR="91425" marL="91425"/>
                </a:tc>
                <a:tc>
                  <a:txBody>
                    <a:bodyPr/>
                    <a:lstStyle/>
                    <a:p>
                      <a:pPr indent="0" lvl="0" marL="0" rtl="0" algn="l">
                        <a:spcBef>
                          <a:spcPts val="0"/>
                        </a:spcBef>
                        <a:spcAft>
                          <a:spcPts val="0"/>
                        </a:spcAft>
                        <a:buNone/>
                      </a:pPr>
                      <a:r>
                        <a:rPr lang="en-GB"/>
                        <a:t>got logical result</a:t>
                      </a:r>
                      <a:endParaRPr/>
                    </a:p>
                  </a:txBody>
                  <a:tcPr marT="91425" marB="91425" marR="91425" marL="91425"/>
                </a:tc>
              </a:tr>
            </a:tbl>
          </a:graphicData>
        </a:graphic>
      </p:graphicFrame>
      <p:sp>
        <p:nvSpPr>
          <p:cNvPr id="439" name="Google Shape;439;p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311700" y="3586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Conclusion</a:t>
            </a:r>
            <a:endParaRPr sz="3600"/>
          </a:p>
        </p:txBody>
      </p:sp>
      <p:sp>
        <p:nvSpPr>
          <p:cNvPr id="445" name="Google Shape;445;p76"/>
          <p:cNvSpPr txBox="1"/>
          <p:nvPr>
            <p:ph idx="1" type="body"/>
          </p:nvPr>
        </p:nvSpPr>
        <p:spPr>
          <a:xfrm>
            <a:off x="245175" y="1713025"/>
            <a:ext cx="8520600" cy="29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rPr>
              <a:t>-We aim to maintain </a:t>
            </a:r>
            <a:r>
              <a:rPr b="1" lang="en-GB" sz="2000">
                <a:solidFill>
                  <a:schemeClr val="dk1"/>
                </a:solidFill>
              </a:rPr>
              <a:t>environmental balance</a:t>
            </a:r>
            <a:r>
              <a:rPr lang="en-GB" sz="2000">
                <a:solidFill>
                  <a:schemeClr val="dk1"/>
                </a:solidFill>
              </a:rPr>
              <a:t>, </a:t>
            </a:r>
            <a:r>
              <a:rPr b="1" lang="en-GB" sz="2000">
                <a:solidFill>
                  <a:schemeClr val="dk1"/>
                </a:solidFill>
              </a:rPr>
              <a:t>save people's lives </a:t>
            </a:r>
            <a:r>
              <a:rPr lang="en-GB" sz="2000">
                <a:solidFill>
                  <a:schemeClr val="dk1"/>
                </a:solidFill>
              </a:rPr>
              <a:t>and </a:t>
            </a:r>
            <a:r>
              <a:rPr b="1" lang="en-GB" sz="2000">
                <a:solidFill>
                  <a:schemeClr val="dk1"/>
                </a:solidFill>
              </a:rPr>
              <a:t>reduce many expenses</a:t>
            </a:r>
            <a:r>
              <a:rPr lang="en-GB" sz="2000">
                <a:solidFill>
                  <a:schemeClr val="dk1"/>
                </a:solidFill>
              </a:rPr>
              <a:t> for detecting fires</a:t>
            </a:r>
            <a:endParaRPr sz="2000">
              <a:solidFill>
                <a:schemeClr val="dk1"/>
              </a:solidFill>
            </a:endParaRPr>
          </a:p>
          <a:p>
            <a:pPr indent="0" lvl="0" marL="0" rtl="0" algn="l">
              <a:spcBef>
                <a:spcPts val="1600"/>
              </a:spcBef>
              <a:spcAft>
                <a:spcPts val="0"/>
              </a:spcAft>
              <a:buNone/>
            </a:pPr>
            <a:r>
              <a:rPr b="1" lang="en-GB" sz="2000">
                <a:solidFill>
                  <a:srgbClr val="000000"/>
                </a:solidFill>
                <a:latin typeface="Arial"/>
                <a:ea typeface="Arial"/>
                <a:cs typeface="Arial"/>
                <a:sym typeface="Arial"/>
              </a:rPr>
              <a:t> -Our system demonstrates high accuracy</a:t>
            </a:r>
            <a:endParaRPr b="1" sz="2000">
              <a:solidFill>
                <a:srgbClr val="000000"/>
              </a:solidFill>
              <a:latin typeface="Arial"/>
              <a:ea typeface="Arial"/>
              <a:cs typeface="Arial"/>
              <a:sym typeface="Arial"/>
            </a:endParaRPr>
          </a:p>
          <a:p>
            <a:pPr indent="0" lvl="0" marL="0" rtl="0" algn="l">
              <a:spcBef>
                <a:spcPts val="0"/>
              </a:spcBef>
              <a:spcAft>
                <a:spcPts val="0"/>
              </a:spcAft>
              <a:buNone/>
            </a:pPr>
            <a:r>
              <a:rPr b="1" lang="en-GB" sz="2000">
                <a:solidFill>
                  <a:srgbClr val="000000"/>
                </a:solidFill>
                <a:latin typeface="Arial"/>
                <a:ea typeface="Arial"/>
                <a:cs typeface="Arial"/>
                <a:sym typeface="Arial"/>
              </a:rPr>
              <a:t> and reliability</a:t>
            </a:r>
            <a:endParaRPr b="1" sz="2000">
              <a:solidFill>
                <a:srgbClr val="000000"/>
              </a:solidFill>
              <a:latin typeface="Arial"/>
              <a:ea typeface="Arial"/>
              <a:cs typeface="Arial"/>
              <a:sym typeface="Arial"/>
            </a:endParaRPr>
          </a:p>
          <a:p>
            <a:pPr indent="0" lvl="0" marL="0" rtl="0" algn="l">
              <a:spcBef>
                <a:spcPts val="0"/>
              </a:spcBef>
              <a:spcAft>
                <a:spcPts val="1600"/>
              </a:spcAft>
              <a:buNone/>
            </a:pPr>
            <a:r>
              <a:t/>
            </a:r>
            <a:endParaRPr sz="2000">
              <a:solidFill>
                <a:schemeClr val="dk1"/>
              </a:solidFill>
            </a:endParaRPr>
          </a:p>
        </p:txBody>
      </p:sp>
      <p:sp>
        <p:nvSpPr>
          <p:cNvPr id="446" name="Google Shape;446;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47" name="Google Shape;447;p76"/>
          <p:cNvPicPr preferRelativeResize="0"/>
          <p:nvPr/>
        </p:nvPicPr>
        <p:blipFill>
          <a:blip r:embed="rId3">
            <a:alphaModFix/>
          </a:blip>
          <a:stretch>
            <a:fillRect/>
          </a:stretch>
        </p:blipFill>
        <p:spPr>
          <a:xfrm>
            <a:off x="6577196" y="2782046"/>
            <a:ext cx="1936175" cy="1740750"/>
          </a:xfrm>
          <a:prstGeom prst="rect">
            <a:avLst/>
          </a:prstGeom>
          <a:noFill/>
          <a:ln>
            <a:noFill/>
          </a:ln>
        </p:spPr>
      </p:pic>
      <p:sp>
        <p:nvSpPr>
          <p:cNvPr id="448" name="Google Shape;448;p76"/>
          <p:cNvSpPr txBox="1"/>
          <p:nvPr/>
        </p:nvSpPr>
        <p:spPr>
          <a:xfrm>
            <a:off x="314850" y="3226950"/>
            <a:ext cx="49791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6000"/>
              <a:t>THANK YOU</a:t>
            </a:r>
            <a:endParaRPr sz="6000"/>
          </a:p>
        </p:txBody>
      </p:sp>
      <p:sp>
        <p:nvSpPr>
          <p:cNvPr id="454" name="Google Shape;454;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55" name="Google Shape;455;p77"/>
          <p:cNvPicPr preferRelativeResize="0"/>
          <p:nvPr/>
        </p:nvPicPr>
        <p:blipFill rotWithShape="1">
          <a:blip r:embed="rId3">
            <a:alphaModFix/>
          </a:blip>
          <a:srcRect b="5996" l="6789" r="5942" t="5943"/>
          <a:stretch/>
        </p:blipFill>
        <p:spPr>
          <a:xfrm>
            <a:off x="6165900" y="1458150"/>
            <a:ext cx="2206800" cy="2227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D5A9"/>
        </a:solidFill>
      </p:bgPr>
    </p:bg>
    <p:spTree>
      <p:nvGrpSpPr>
        <p:cNvPr id="250" name="Shape 250"/>
        <p:cNvGrpSpPr/>
        <p:nvPr/>
      </p:nvGrpSpPr>
      <p:grpSpPr>
        <a:xfrm>
          <a:off x="0" y="0"/>
          <a:ext cx="0" cy="0"/>
          <a:chOff x="0" y="0"/>
          <a:chExt cx="0" cy="0"/>
        </a:xfrm>
      </p:grpSpPr>
      <p:sp>
        <p:nvSpPr>
          <p:cNvPr id="251" name="Google Shape;251;p5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6000"/>
              <a:t>Background</a:t>
            </a:r>
            <a:endParaRPr sz="6000"/>
          </a:p>
        </p:txBody>
      </p:sp>
      <p:sp>
        <p:nvSpPr>
          <p:cNvPr id="252" name="Google Shape;252;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52"/>
          <p:cNvPicPr preferRelativeResize="0"/>
          <p:nvPr/>
        </p:nvPicPr>
        <p:blipFill>
          <a:blip r:embed="rId3">
            <a:alphaModFix/>
          </a:blip>
          <a:stretch>
            <a:fillRect/>
          </a:stretch>
        </p:blipFill>
        <p:spPr>
          <a:xfrm>
            <a:off x="4917625" y="2933200"/>
            <a:ext cx="4032375" cy="1962925"/>
          </a:xfrm>
          <a:prstGeom prst="rect">
            <a:avLst/>
          </a:prstGeom>
          <a:noFill/>
          <a:ln cap="flat" cmpd="sng" w="28575">
            <a:solidFill>
              <a:schemeClr val="accent5"/>
            </a:solidFill>
            <a:prstDash val="solid"/>
            <a:round/>
            <a:headEnd len="sm" w="sm" type="none"/>
            <a:tailEnd len="sm" w="sm" type="none"/>
          </a:ln>
        </p:spPr>
      </p:pic>
      <p:pic>
        <p:nvPicPr>
          <p:cNvPr id="258" name="Google Shape;258;p52"/>
          <p:cNvPicPr preferRelativeResize="0"/>
          <p:nvPr/>
        </p:nvPicPr>
        <p:blipFill>
          <a:blip r:embed="rId4">
            <a:alphaModFix/>
          </a:blip>
          <a:stretch>
            <a:fillRect/>
          </a:stretch>
        </p:blipFill>
        <p:spPr>
          <a:xfrm>
            <a:off x="4951638" y="611400"/>
            <a:ext cx="3964350" cy="2211901"/>
          </a:xfrm>
          <a:prstGeom prst="rect">
            <a:avLst/>
          </a:prstGeom>
          <a:noFill/>
          <a:ln cap="flat" cmpd="sng" w="28575">
            <a:solidFill>
              <a:schemeClr val="dk2"/>
            </a:solidFill>
            <a:prstDash val="solid"/>
            <a:round/>
            <a:headEnd len="sm" w="sm" type="none"/>
            <a:tailEnd len="sm" w="sm" type="none"/>
          </a:ln>
        </p:spPr>
      </p:pic>
      <p:pic>
        <p:nvPicPr>
          <p:cNvPr id="259" name="Google Shape;259;p52"/>
          <p:cNvPicPr preferRelativeResize="0"/>
          <p:nvPr/>
        </p:nvPicPr>
        <p:blipFill>
          <a:blip r:embed="rId5">
            <a:alphaModFix/>
          </a:blip>
          <a:stretch>
            <a:fillRect/>
          </a:stretch>
        </p:blipFill>
        <p:spPr>
          <a:xfrm>
            <a:off x="86450" y="1843350"/>
            <a:ext cx="4597550" cy="3052775"/>
          </a:xfrm>
          <a:prstGeom prst="rect">
            <a:avLst/>
          </a:prstGeom>
          <a:noFill/>
          <a:ln cap="flat" cmpd="sng" w="28575">
            <a:solidFill>
              <a:schemeClr val="dk2"/>
            </a:solidFill>
            <a:prstDash val="solid"/>
            <a:round/>
            <a:headEnd len="sm" w="sm" type="none"/>
            <a:tailEnd len="sm" w="sm" type="none"/>
          </a:ln>
        </p:spPr>
      </p:pic>
      <p:sp>
        <p:nvSpPr>
          <p:cNvPr id="260" name="Google Shape;260;p52"/>
          <p:cNvSpPr/>
          <p:nvPr/>
        </p:nvSpPr>
        <p:spPr>
          <a:xfrm>
            <a:off x="-125" y="5032375"/>
            <a:ext cx="9144000" cy="110700"/>
          </a:xfrm>
          <a:prstGeom prst="rect">
            <a:avLst/>
          </a:prstGeom>
          <a:solidFill>
            <a:schemeClr val="dk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2"/>
          <p:cNvSpPr txBox="1"/>
          <p:nvPr/>
        </p:nvSpPr>
        <p:spPr>
          <a:xfrm>
            <a:off x="467250" y="601250"/>
            <a:ext cx="35778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500">
                <a:solidFill>
                  <a:schemeClr val="dk2"/>
                </a:solidFill>
                <a:latin typeface="Lato"/>
                <a:ea typeface="Lato"/>
                <a:cs typeface="Lato"/>
                <a:sym typeface="Lato"/>
              </a:rPr>
              <a:t>The Carmel fire 2010</a:t>
            </a:r>
            <a:endParaRPr sz="25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5" name="Shape 265"/>
        <p:cNvGrpSpPr/>
        <p:nvPr/>
      </p:nvGrpSpPr>
      <p:grpSpPr>
        <a:xfrm>
          <a:off x="0" y="0"/>
          <a:ext cx="0" cy="0"/>
          <a:chOff x="0" y="0"/>
          <a:chExt cx="0" cy="0"/>
        </a:xfrm>
      </p:grpSpPr>
      <p:sp>
        <p:nvSpPr>
          <p:cNvPr id="266" name="Google Shape;266;p5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6000">
                <a:solidFill>
                  <a:schemeClr val="lt1"/>
                </a:solidFill>
              </a:rPr>
              <a:t>Problem</a:t>
            </a:r>
            <a:endParaRPr sz="6000">
              <a:solidFill>
                <a:schemeClr val="lt1"/>
              </a:solidFill>
            </a:endParaRPr>
          </a:p>
        </p:txBody>
      </p:sp>
      <p:sp>
        <p:nvSpPr>
          <p:cNvPr id="267" name="Google Shape;267;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The growing severity of wildfires and the delays in their detection</a:t>
            </a:r>
            <a:endParaRPr b="1"/>
          </a:p>
          <a:p>
            <a:pPr indent="0" lvl="0" marL="0" rtl="0" algn="l">
              <a:spcBef>
                <a:spcPts val="0"/>
              </a:spcBef>
              <a:spcAft>
                <a:spcPts val="0"/>
              </a:spcAft>
              <a:buNone/>
            </a:pPr>
            <a:r>
              <a:t/>
            </a:r>
            <a:endParaRPr b="1"/>
          </a:p>
        </p:txBody>
      </p:sp>
      <p:sp>
        <p:nvSpPr>
          <p:cNvPr id="273" name="Google Shape;273;p54"/>
          <p:cNvSpPr txBox="1"/>
          <p:nvPr>
            <p:ph idx="1" type="body"/>
          </p:nvPr>
        </p:nvSpPr>
        <p:spPr>
          <a:xfrm>
            <a:off x="156375" y="1713402"/>
            <a:ext cx="8520600" cy="3260100"/>
          </a:xfrm>
          <a:prstGeom prst="rect">
            <a:avLst/>
          </a:prstGeom>
        </p:spPr>
        <p:txBody>
          <a:bodyPr anchorCtr="0" anchor="t" bIns="91425" lIns="91425" spcFirstLastPara="1" rIns="91425" wrap="square" tIns="91425">
            <a:noAutofit/>
          </a:bodyPr>
          <a:lstStyle/>
          <a:p>
            <a:pPr indent="0" lvl="0" marL="0" marR="495300" rtl="0" algn="l">
              <a:lnSpc>
                <a:spcPct val="133333"/>
              </a:lnSpc>
              <a:spcBef>
                <a:spcPts val="0"/>
              </a:spcBef>
              <a:spcAft>
                <a:spcPts val="0"/>
              </a:spcAft>
              <a:buNone/>
            </a:pPr>
            <a:r>
              <a:t/>
            </a:r>
            <a:endParaRPr>
              <a:solidFill>
                <a:srgbClr val="3C4043"/>
              </a:solidFill>
              <a:highlight>
                <a:srgbClr val="F5F5F5"/>
              </a:highlight>
              <a:latin typeface="Roboto"/>
              <a:ea typeface="Roboto"/>
              <a:cs typeface="Roboto"/>
              <a:sym typeface="Roboto"/>
            </a:endParaRPr>
          </a:p>
          <a:p>
            <a:pPr indent="-342900" lvl="0" marL="914400" rtl="0" algn="l">
              <a:spcBef>
                <a:spcPts val="0"/>
              </a:spcBef>
              <a:spcAft>
                <a:spcPts val="0"/>
              </a:spcAft>
              <a:buClr>
                <a:schemeClr val="dk1"/>
              </a:buClr>
              <a:buSzPts val="1800"/>
              <a:buChar char="●"/>
            </a:pPr>
            <a:r>
              <a:rPr lang="en-GB">
                <a:solidFill>
                  <a:schemeClr val="dk1"/>
                </a:solidFill>
              </a:rPr>
              <a:t>Delay in detecting the fire</a:t>
            </a:r>
            <a:endParaRPr>
              <a:solidFill>
                <a:schemeClr val="dk1"/>
              </a:solidFill>
            </a:endParaRPr>
          </a:p>
          <a:p>
            <a:pPr indent="0" lvl="0" marL="914400" rtl="0" algn="l">
              <a:spcBef>
                <a:spcPts val="0"/>
              </a:spcBef>
              <a:spcAft>
                <a:spcPts val="0"/>
              </a:spcAft>
              <a:buNone/>
            </a:pPr>
            <a:r>
              <a:t/>
            </a:r>
            <a:endParaRPr>
              <a:solidFill>
                <a:schemeClr val="dk1"/>
              </a:solidFill>
            </a:endParaRPr>
          </a:p>
          <a:p>
            <a:pPr indent="-342900" lvl="0" marL="914400" rtl="0" algn="l">
              <a:lnSpc>
                <a:spcPct val="115000"/>
              </a:lnSpc>
              <a:spcBef>
                <a:spcPts val="0"/>
              </a:spcBef>
              <a:spcAft>
                <a:spcPts val="0"/>
              </a:spcAft>
              <a:buClr>
                <a:schemeClr val="dk1"/>
              </a:buClr>
              <a:buSzPts val="1800"/>
              <a:buChar char="●"/>
            </a:pPr>
            <a:r>
              <a:rPr lang="en-GB">
                <a:solidFill>
                  <a:schemeClr val="dk1"/>
                </a:solidFill>
              </a:rPr>
              <a:t>Inadequate wildfire detection </a:t>
            </a:r>
            <a:endParaRPr>
              <a:solidFill>
                <a:schemeClr val="dk1"/>
              </a:solidFill>
            </a:endParaRPr>
          </a:p>
          <a:p>
            <a:pPr indent="0" lvl="0" marL="914400" rtl="0" algn="l">
              <a:lnSpc>
                <a:spcPct val="150000"/>
              </a:lnSpc>
              <a:spcBef>
                <a:spcPts val="1600"/>
              </a:spcBef>
              <a:spcAft>
                <a:spcPts val="0"/>
              </a:spcAft>
              <a:buNone/>
            </a:pPr>
            <a:r>
              <a:rPr lang="en-GB">
                <a:solidFill>
                  <a:schemeClr val="dk1"/>
                </a:solidFill>
              </a:rPr>
              <a:t>Systems.</a:t>
            </a:r>
            <a:endParaRPr>
              <a:solidFill>
                <a:schemeClr val="dk1"/>
              </a:solidFill>
            </a:endParaRPr>
          </a:p>
          <a:p>
            <a:pPr indent="-342900" lvl="0" marL="914400" rtl="0" algn="l">
              <a:lnSpc>
                <a:spcPct val="200000"/>
              </a:lnSpc>
              <a:spcBef>
                <a:spcPts val="1600"/>
              </a:spcBef>
              <a:spcAft>
                <a:spcPts val="0"/>
              </a:spcAft>
              <a:buClr>
                <a:schemeClr val="dk1"/>
              </a:buClr>
              <a:buSzPts val="1800"/>
              <a:buChar char="●"/>
            </a:pPr>
            <a:r>
              <a:rPr lang="en-GB">
                <a:solidFill>
                  <a:schemeClr val="dk1"/>
                </a:solidFill>
              </a:rPr>
              <a:t>Ecological imbalance</a:t>
            </a:r>
            <a:endParaRPr>
              <a:solidFill>
                <a:schemeClr val="dk1"/>
              </a:solidFill>
            </a:endParaRPr>
          </a:p>
          <a:p>
            <a:pPr indent="-342900" lvl="0" marL="914400" rtl="0" algn="l">
              <a:lnSpc>
                <a:spcPct val="200000"/>
              </a:lnSpc>
              <a:spcBef>
                <a:spcPts val="0"/>
              </a:spcBef>
              <a:spcAft>
                <a:spcPts val="0"/>
              </a:spcAft>
              <a:buClr>
                <a:schemeClr val="dk1"/>
              </a:buClr>
              <a:buSzPts val="1800"/>
              <a:buChar char="●"/>
            </a:pPr>
            <a:r>
              <a:rPr lang="en-GB">
                <a:solidFill>
                  <a:schemeClr val="dk1"/>
                </a:solidFill>
              </a:rPr>
              <a:t>Expensive alternatives</a:t>
            </a:r>
            <a:endParaRPr>
              <a:solidFill>
                <a:schemeClr val="dk1"/>
              </a:solidFill>
            </a:endParaRPr>
          </a:p>
        </p:txBody>
      </p:sp>
      <p:sp>
        <p:nvSpPr>
          <p:cNvPr id="274" name="Google Shape;274;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5" name="Google Shape;275;p54"/>
          <p:cNvSpPr/>
          <p:nvPr/>
        </p:nvSpPr>
        <p:spPr>
          <a:xfrm>
            <a:off x="-125" y="5032375"/>
            <a:ext cx="9144000" cy="110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54"/>
          <p:cNvPicPr preferRelativeResize="0"/>
          <p:nvPr/>
        </p:nvPicPr>
        <p:blipFill>
          <a:blip r:embed="rId3">
            <a:alphaModFix/>
          </a:blip>
          <a:stretch>
            <a:fillRect/>
          </a:stretch>
        </p:blipFill>
        <p:spPr>
          <a:xfrm>
            <a:off x="4431971" y="2071908"/>
            <a:ext cx="4284300" cy="2543100"/>
          </a:xfrm>
          <a:prstGeom prst="flowChartAlternateProcess">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GB" sz="6000"/>
            </a:br>
            <a:r>
              <a:rPr lang="en-GB" sz="6000"/>
              <a:t>Solution</a:t>
            </a:r>
            <a:endParaRPr sz="6000"/>
          </a:p>
        </p:txBody>
      </p:sp>
      <p:sp>
        <p:nvSpPr>
          <p:cNvPr id="282" name="Google Shape;28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6"/>
          <p:cNvSpPr txBox="1"/>
          <p:nvPr>
            <p:ph type="title"/>
          </p:nvPr>
        </p:nvSpPr>
        <p:spPr>
          <a:xfrm>
            <a:off x="411850" y="135462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350">
                <a:solidFill>
                  <a:srgbClr val="1A1A1A"/>
                </a:solidFill>
                <a:latin typeface="Raleway"/>
                <a:ea typeface="Raleway"/>
                <a:cs typeface="Raleway"/>
                <a:sym typeface="Raleway"/>
              </a:rPr>
              <a:t>Fir    Eye</a:t>
            </a:r>
            <a:endParaRPr sz="17800"/>
          </a:p>
        </p:txBody>
      </p:sp>
      <p:sp>
        <p:nvSpPr>
          <p:cNvPr id="288" name="Google Shape;288;p56"/>
          <p:cNvSpPr txBox="1"/>
          <p:nvPr>
            <p:ph idx="1" type="body"/>
          </p:nvPr>
        </p:nvSpPr>
        <p:spPr>
          <a:xfrm>
            <a:off x="370825" y="3776750"/>
            <a:ext cx="8520600" cy="732900"/>
          </a:xfrm>
          <a:prstGeom prst="rect">
            <a:avLst/>
          </a:prstGeom>
        </p:spPr>
        <p:txBody>
          <a:bodyPr anchorCtr="0" anchor="t" bIns="91425" lIns="91425" spcFirstLastPara="1" rIns="91425" wrap="square" tIns="91425">
            <a:noAutofit/>
          </a:bodyPr>
          <a:lstStyle/>
          <a:p>
            <a:pPr indent="0" lvl="0" marL="0" rtl="0" algn="ctr">
              <a:spcBef>
                <a:spcPts val="0"/>
              </a:spcBef>
              <a:spcAft>
                <a:spcPts val="300"/>
              </a:spcAft>
              <a:buNone/>
            </a:pPr>
            <a:r>
              <a:rPr lang="en-GB" sz="1400">
                <a:latin typeface="Arial"/>
                <a:ea typeface="Arial"/>
                <a:cs typeface="Arial"/>
                <a:sym typeface="Arial"/>
              </a:rPr>
              <a:t>AI-powered app to </a:t>
            </a:r>
            <a:r>
              <a:rPr b="1" lang="en-GB" sz="1400">
                <a:latin typeface="Arial"/>
                <a:ea typeface="Arial"/>
                <a:cs typeface="Arial"/>
                <a:sym typeface="Arial"/>
              </a:rPr>
              <a:t>detect</a:t>
            </a:r>
            <a:r>
              <a:rPr lang="en-GB" sz="1400">
                <a:latin typeface="Arial"/>
                <a:ea typeface="Arial"/>
                <a:cs typeface="Arial"/>
                <a:sym typeface="Arial"/>
              </a:rPr>
              <a:t>, </a:t>
            </a:r>
            <a:r>
              <a:rPr b="1" lang="en-GB" sz="1400">
                <a:latin typeface="Arial"/>
                <a:ea typeface="Arial"/>
                <a:cs typeface="Arial"/>
                <a:sym typeface="Arial"/>
              </a:rPr>
              <a:t>analyze</a:t>
            </a:r>
            <a:r>
              <a:rPr lang="en-GB" sz="1400">
                <a:latin typeface="Arial"/>
                <a:ea typeface="Arial"/>
                <a:cs typeface="Arial"/>
                <a:sym typeface="Arial"/>
              </a:rPr>
              <a:t>, and </a:t>
            </a:r>
            <a:r>
              <a:rPr b="1" lang="en-GB" sz="1400">
                <a:latin typeface="Arial"/>
                <a:ea typeface="Arial"/>
                <a:cs typeface="Arial"/>
                <a:sym typeface="Arial"/>
              </a:rPr>
              <a:t>monitor </a:t>
            </a:r>
            <a:r>
              <a:rPr lang="en-GB" sz="1400">
                <a:latin typeface="Arial"/>
                <a:ea typeface="Arial"/>
                <a:cs typeface="Arial"/>
                <a:sym typeface="Arial"/>
              </a:rPr>
              <a:t>fire incidents.</a:t>
            </a:r>
            <a:endParaRPr/>
          </a:p>
        </p:txBody>
      </p:sp>
      <p:sp>
        <p:nvSpPr>
          <p:cNvPr id="289" name="Google Shape;289;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90" name="Google Shape;290;p56"/>
          <p:cNvPicPr preferRelativeResize="0"/>
          <p:nvPr/>
        </p:nvPicPr>
        <p:blipFill>
          <a:blip r:embed="rId3">
            <a:alphaModFix/>
          </a:blip>
          <a:stretch>
            <a:fillRect/>
          </a:stretch>
        </p:blipFill>
        <p:spPr>
          <a:xfrm>
            <a:off x="3958300" y="2022800"/>
            <a:ext cx="680550" cy="7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7"/>
          <p:cNvSpPr txBox="1"/>
          <p:nvPr>
            <p:ph type="title"/>
          </p:nvPr>
        </p:nvSpPr>
        <p:spPr>
          <a:xfrm>
            <a:off x="33825" y="1029875"/>
            <a:ext cx="85206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0000"/>
                </a:solidFill>
                <a:latin typeface="Arial"/>
                <a:ea typeface="Arial"/>
                <a:cs typeface="Arial"/>
                <a:sym typeface="Arial"/>
              </a:rPr>
              <a:t>USE CASE</a:t>
            </a:r>
            <a:endParaRPr b="1" sz="3000"/>
          </a:p>
        </p:txBody>
      </p:sp>
      <p:sp>
        <p:nvSpPr>
          <p:cNvPr id="296" name="Google Shape;296;p57"/>
          <p:cNvSpPr txBox="1"/>
          <p:nvPr>
            <p:ph idx="1" type="body"/>
          </p:nvPr>
        </p:nvSpPr>
        <p:spPr>
          <a:xfrm>
            <a:off x="1556575" y="2152475"/>
            <a:ext cx="4787100" cy="591300"/>
          </a:xfrm>
          <a:prstGeom prst="rect">
            <a:avLst/>
          </a:prstGeom>
        </p:spPr>
        <p:txBody>
          <a:bodyPr anchorCtr="0" anchor="t" bIns="91425" lIns="91425" spcFirstLastPara="1" rIns="91425" wrap="square" tIns="91425">
            <a:noAutofit/>
          </a:bodyPr>
          <a:lstStyle/>
          <a:p>
            <a:pPr indent="-381000" lvl="0" marL="914400" rtl="0" algn="ctr">
              <a:lnSpc>
                <a:spcPct val="200000"/>
              </a:lnSpc>
              <a:spcBef>
                <a:spcPts val="0"/>
              </a:spcBef>
              <a:spcAft>
                <a:spcPts val="0"/>
              </a:spcAft>
              <a:buClr>
                <a:schemeClr val="dk2"/>
              </a:buClr>
              <a:buSzPts val="2400"/>
              <a:buChar char="●"/>
            </a:pPr>
            <a:r>
              <a:rPr lang="en-GB" sz="2400">
                <a:solidFill>
                  <a:srgbClr val="000000"/>
                </a:solidFill>
                <a:latin typeface="Arial"/>
                <a:ea typeface="Arial"/>
                <a:cs typeface="Arial"/>
                <a:sym typeface="Arial"/>
              </a:rPr>
              <a:t>Diagram</a:t>
            </a:r>
            <a:endParaRPr sz="2400">
              <a:solidFill>
                <a:schemeClr val="dk1"/>
              </a:solidFill>
            </a:endParaRPr>
          </a:p>
        </p:txBody>
      </p:sp>
      <p:sp>
        <p:nvSpPr>
          <p:cNvPr id="297" name="Google Shape;29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98" name="Google Shape;298;p57"/>
          <p:cNvPicPr preferRelativeResize="0"/>
          <p:nvPr/>
        </p:nvPicPr>
        <p:blipFill>
          <a:blip r:embed="rId3">
            <a:alphaModFix/>
          </a:blip>
          <a:stretch>
            <a:fillRect/>
          </a:stretch>
        </p:blipFill>
        <p:spPr>
          <a:xfrm>
            <a:off x="6448400" y="2793375"/>
            <a:ext cx="2181076" cy="19099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