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 id="2147483695" r:id="rId4"/>
  </p:sldMasterIdLst>
  <p:notesMasterIdLst>
    <p:notesMasterId r:id="rId3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Raleway" panose="020B0604020202020204" charset="0"/>
      <p:regular r:id="rId34"/>
      <p:bold r:id="rId35"/>
      <p:italic r:id="rId36"/>
      <p:boldItalic r:id="rId37"/>
    </p:embeddedFont>
    <p:embeddedFont>
      <p:font typeface="Lato" panose="020B0604020202020204" charset="0"/>
      <p:regular r:id="rId38"/>
      <p:bold r:id="rId39"/>
      <p:italic r:id="rId40"/>
      <p:boldItalic r:id="rId41"/>
    </p:embeddedFont>
    <p:embeddedFont>
      <p:font typeface="Roboto" panose="020B0604020202020204" charset="0"/>
      <p:regular r:id="rId42"/>
      <p:bold r:id="rId43"/>
      <p:italic r:id="rId44"/>
      <p:boldItalic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373D82-7563-45CC-B216-1CBA79830891}">
  <a:tblStyle styleId="{1A373D82-7563-45CC-B216-1CBA798308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10" autoAdjust="0"/>
  </p:normalViewPr>
  <p:slideViewPr>
    <p:cSldViewPr snapToGrid="0">
      <p:cViewPr varScale="1">
        <p:scale>
          <a:sx n="122" d="100"/>
          <a:sy n="122" d="100"/>
        </p:scale>
        <p:origin x="128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82522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029ed1f52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029ed1f52b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rPr>
              <a:t>Majd </a:t>
            </a:r>
            <a:endParaRPr sz="1600" b="1">
              <a:solidFill>
                <a:schemeClr val="dk1"/>
              </a:solidFill>
            </a:endParaRPr>
          </a:p>
          <a:p>
            <a:pPr marL="0" lvl="0" indent="0" algn="l" rtl="0">
              <a:spcBef>
                <a:spcPts val="0"/>
              </a:spcBef>
              <a:spcAft>
                <a:spcPts val="0"/>
              </a:spcAft>
              <a:buClr>
                <a:schemeClr val="dk1"/>
              </a:buClr>
              <a:buSzPts val="1100"/>
              <a:buFont typeface="Arial"/>
              <a:buNone/>
            </a:pPr>
            <a:r>
              <a:rPr lang="en-GB" sz="1300">
                <a:solidFill>
                  <a:schemeClr val="dk1"/>
                </a:solidFill>
              </a:rPr>
              <a:t>Hello everyone, </a:t>
            </a:r>
            <a:r>
              <a:rPr lang="en-GB" sz="1600" b="1">
                <a:solidFill>
                  <a:schemeClr val="dk1"/>
                </a:solidFill>
              </a:rPr>
              <a:t>my name is Majd Zbedat and this is Rani Khoury </a:t>
            </a:r>
            <a:r>
              <a:rPr lang="en-GB" sz="1300">
                <a:solidFill>
                  <a:schemeClr val="dk1"/>
                </a:solidFill>
              </a:rPr>
              <a:t>in this presentation we are going to explain about our project that we worked on during last year- </a:t>
            </a:r>
            <a:r>
              <a:rPr lang="en-GB" sz="1600" b="1">
                <a:solidFill>
                  <a:schemeClr val="dk1"/>
                </a:solidFill>
              </a:rPr>
              <a:t>FireEye an AI-</a:t>
            </a:r>
            <a:r>
              <a:rPr lang="en-GB" sz="1600" b="1">
                <a:solidFill>
                  <a:schemeClr val="dk1"/>
                </a:solidFill>
                <a:latin typeface="Lato"/>
                <a:ea typeface="Lato"/>
                <a:cs typeface="Lato"/>
                <a:sym typeface="Lato"/>
              </a:rPr>
              <a:t>enhanced fire detection system</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300">
                <a:solidFill>
                  <a:schemeClr val="dk1"/>
                </a:solidFill>
              </a:rPr>
              <a:t>Our supervisor in this project is Dr. Zeev Frankel.</a:t>
            </a:r>
            <a:endParaRPr sz="1300">
              <a:solidFill>
                <a:schemeClr val="dk1"/>
              </a:solidFill>
            </a:endParaRPr>
          </a:p>
          <a:p>
            <a:pPr marL="0" lvl="0" indent="0" algn="l" rtl="0">
              <a:spcBef>
                <a:spcPts val="0"/>
              </a:spcBef>
              <a:spcAft>
                <a:spcPts val="0"/>
              </a:spcAft>
              <a:buClr>
                <a:schemeClr val="dk1"/>
              </a:buClr>
              <a:buSzPts val="1100"/>
              <a:buFont typeface="Arial"/>
              <a:buNone/>
            </a:pPr>
            <a:r>
              <a:rPr lang="en-GB" sz="1600" b="1">
                <a:solidFill>
                  <a:schemeClr val="dk1"/>
                </a:solidFill>
                <a:latin typeface="Lato"/>
                <a:ea typeface="Lato"/>
                <a:cs typeface="Lato"/>
                <a:sym typeface="Lato"/>
              </a:rPr>
              <a:t>If you look at the picture we have a preview of how our system recognizes fires.</a:t>
            </a:r>
            <a:endParaRPr sz="1600" b="1">
              <a:solidFill>
                <a:schemeClr val="dk1"/>
              </a:solidFill>
              <a:latin typeface="Lato"/>
              <a:ea typeface="Lato"/>
              <a:cs typeface="Lato"/>
              <a:sym typeface="Lato"/>
            </a:endParaRPr>
          </a:p>
        </p:txBody>
      </p:sp>
    </p:spTree>
    <p:extLst>
      <p:ext uri="{BB962C8B-B14F-4D97-AF65-F5344CB8AC3E}">
        <p14:creationId xmlns:p14="http://schemas.microsoft.com/office/powerpoint/2010/main" val="308961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029ed1f52b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029ed1f52b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Okay here we can see how our system should behave, we have only one user, and five main options, in the next slides we will show and explain each one of them.</a:t>
            </a:r>
            <a:endParaRPr sz="1600"/>
          </a:p>
        </p:txBody>
      </p:sp>
    </p:spTree>
    <p:extLst>
      <p:ext uri="{BB962C8B-B14F-4D97-AF65-F5344CB8AC3E}">
        <p14:creationId xmlns:p14="http://schemas.microsoft.com/office/powerpoint/2010/main" val="283829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029ed1f52b_0_1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029ed1f52b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94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029ed1f52b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029ed1f52b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11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029ed1f52b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029ed1f52b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195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029ed1f52b_0_1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029ed1f52b_0_1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936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029ed1f52b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029ed1f52b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165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029ed1f52b_0_1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029ed1f52b_0_1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50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029ed1f52b_0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029ed1f52b_0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084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029ed1f52b_0_2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029ed1f52b_0_2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907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29ed1f52b_0_2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3029ed1f52b_0_2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3913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029ed1f52b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029ed1f52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Majd</a:t>
            </a:r>
            <a:endParaRPr sz="1700"/>
          </a:p>
          <a:p>
            <a:pPr marL="0" lvl="0" indent="0" algn="l" rtl="0">
              <a:lnSpc>
                <a:spcPct val="115000"/>
              </a:lnSpc>
              <a:spcBef>
                <a:spcPts val="0"/>
              </a:spcBef>
              <a:spcAft>
                <a:spcPts val="0"/>
              </a:spcAft>
              <a:buClr>
                <a:schemeClr val="dk1"/>
              </a:buClr>
              <a:buSzPts val="1100"/>
              <a:buFont typeface="Arial"/>
              <a:buNone/>
            </a:pPr>
            <a:r>
              <a:rPr lang="en-GB" sz="1700">
                <a:solidFill>
                  <a:schemeClr val="dk1"/>
                </a:solidFill>
              </a:rPr>
              <a:t>the presentation outline will be as follows : </a:t>
            </a:r>
            <a:endParaRPr sz="1700">
              <a:solidFill>
                <a:schemeClr val="dk1"/>
              </a:solidFill>
            </a:endParaRPr>
          </a:p>
          <a:p>
            <a:pPr marL="0" lvl="0" indent="0" algn="l" rtl="0">
              <a:lnSpc>
                <a:spcPct val="115000"/>
              </a:lnSpc>
              <a:spcBef>
                <a:spcPts val="0"/>
              </a:spcBef>
              <a:spcAft>
                <a:spcPts val="0"/>
              </a:spcAft>
              <a:buNone/>
            </a:pPr>
            <a:r>
              <a:rPr lang="en-GB" sz="1700">
                <a:solidFill>
                  <a:schemeClr val="dk1"/>
                </a:solidFill>
              </a:rPr>
              <a:t>We will present the background of our project</a:t>
            </a:r>
            <a:endParaRPr sz="17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1700">
                <a:solidFill>
                  <a:schemeClr val="dk1"/>
                </a:solidFill>
              </a:rPr>
              <a:t>then we will talk about the problem and its solution</a:t>
            </a:r>
            <a:endParaRPr sz="1700">
              <a:solidFill>
                <a:schemeClr val="dk1"/>
              </a:solidFill>
            </a:endParaRPr>
          </a:p>
          <a:p>
            <a:pPr marL="0" lvl="0" indent="0" algn="l" rtl="0">
              <a:spcBef>
                <a:spcPts val="0"/>
              </a:spcBef>
              <a:spcAft>
                <a:spcPts val="0"/>
              </a:spcAft>
              <a:buNone/>
            </a:pPr>
            <a:r>
              <a:rPr lang="en-GB" sz="1700">
                <a:solidFill>
                  <a:schemeClr val="dk1"/>
                </a:solidFill>
              </a:rPr>
              <a:t>….</a:t>
            </a:r>
            <a:endParaRPr sz="1700">
              <a:solidFill>
                <a:schemeClr val="dk1"/>
              </a:solidFill>
            </a:endParaRPr>
          </a:p>
          <a:p>
            <a:pPr marL="0" lvl="0" indent="0" algn="l" rtl="0">
              <a:spcBef>
                <a:spcPts val="0"/>
              </a:spcBef>
              <a:spcAft>
                <a:spcPts val="0"/>
              </a:spcAft>
              <a:buClr>
                <a:schemeClr val="dk1"/>
              </a:buClr>
              <a:buSzPts val="1100"/>
              <a:buFont typeface="Arial"/>
              <a:buNone/>
            </a:pPr>
            <a:r>
              <a:rPr lang="en-GB" sz="1700">
                <a:solidFill>
                  <a:schemeClr val="dk1"/>
                </a:solidFill>
              </a:rPr>
              <a:t>At the end we will show a short video that shows how the system works, then we have the conclusion that </a:t>
            </a:r>
            <a:r>
              <a:rPr lang="en-GB" sz="1700" b="1">
                <a:solidFill>
                  <a:schemeClr val="dk1"/>
                </a:solidFill>
              </a:rPr>
              <a:t>we ended up having</a:t>
            </a:r>
            <a:endParaRPr sz="1700" b="1">
              <a:solidFill>
                <a:schemeClr val="dk1"/>
              </a:solidFill>
            </a:endParaRPr>
          </a:p>
          <a:p>
            <a:pPr marL="0" lvl="0" indent="0" algn="l" rtl="0">
              <a:spcBef>
                <a:spcPts val="0"/>
              </a:spcBef>
              <a:spcAft>
                <a:spcPts val="0"/>
              </a:spcAft>
              <a:buNone/>
            </a:pPr>
            <a:endParaRPr sz="2000"/>
          </a:p>
        </p:txBody>
      </p:sp>
    </p:spTree>
    <p:extLst>
      <p:ext uri="{BB962C8B-B14F-4D97-AF65-F5344CB8AC3E}">
        <p14:creationId xmlns:p14="http://schemas.microsoft.com/office/powerpoint/2010/main" val="3463903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029ed1f52b_0_2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029ed1f52b_0_2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73236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029ed1f52b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3029ed1f52b_0_2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92408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029ed1f52b_0_2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3029ed1f52b_0_23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9098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029ed1f52b_0_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3029ed1f52b_0_24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20848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029ed1f52b_0_2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3029ed1f52b_0_24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solidFill>
                  <a:schemeClr val="dk1"/>
                </a:solidFill>
              </a:rPr>
              <a:t>Here we can algorithm. with medium to high accuracy.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As you can see, the algorithm draws square  in fire detected successfully</a:t>
            </a:r>
            <a:endParaRPr>
              <a:solidFill>
                <a:schemeClr val="dk1"/>
              </a:solidFill>
            </a:endParaRPr>
          </a:p>
        </p:txBody>
      </p:sp>
    </p:spTree>
    <p:extLst>
      <p:ext uri="{BB962C8B-B14F-4D97-AF65-F5344CB8AC3E}">
        <p14:creationId xmlns:p14="http://schemas.microsoft.com/office/powerpoint/2010/main" val="3157545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029ed1f52b_0_2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3029ed1f52b_0_25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Here we have a short video that shows how our system works.</a:t>
            </a:r>
            <a:endParaRPr/>
          </a:p>
        </p:txBody>
      </p:sp>
    </p:spTree>
    <p:extLst>
      <p:ext uri="{BB962C8B-B14F-4D97-AF65-F5344CB8AC3E}">
        <p14:creationId xmlns:p14="http://schemas.microsoft.com/office/powerpoint/2010/main" val="1866911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029ed1f52b_0_2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029ed1f52b_0_2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There are three types of tests:</a:t>
            </a:r>
            <a:endParaRPr b="1">
              <a:solidFill>
                <a:schemeClr val="dk1"/>
              </a:solidFill>
            </a:endParaRPr>
          </a:p>
          <a:p>
            <a:pPr marL="0" lvl="0" indent="0" algn="l" rtl="0">
              <a:spcBef>
                <a:spcPts val="0"/>
              </a:spcBef>
              <a:spcAft>
                <a:spcPts val="0"/>
              </a:spcAft>
              <a:buNone/>
            </a:pPr>
            <a:r>
              <a:rPr lang="en-GB"/>
              <a:t>first, </a:t>
            </a:r>
            <a:r>
              <a:rPr lang="en-GB">
                <a:solidFill>
                  <a:schemeClr val="dk1"/>
                </a:solidFill>
              </a:rPr>
              <a:t>Test GUI functionality to check all transactions between GUI pages including buttons, files etc.</a:t>
            </a:r>
            <a:endParaRPr>
              <a:solidFill>
                <a:schemeClr val="dk1"/>
              </a:solidFill>
            </a:endParaRPr>
          </a:p>
          <a:p>
            <a:pPr marL="0" lvl="0" indent="0" algn="l" rtl="0">
              <a:spcBef>
                <a:spcPts val="0"/>
              </a:spcBef>
              <a:spcAft>
                <a:spcPts val="0"/>
              </a:spcAft>
              <a:buNone/>
            </a:pPr>
            <a:r>
              <a:rPr lang="en-GB">
                <a:solidFill>
                  <a:schemeClr val="dk1"/>
                </a:solidFill>
              </a:rPr>
              <a:t>second, test input and output , by checking with set of inputs and getting output ,</a:t>
            </a:r>
            <a:endParaRPr>
              <a:solidFill>
                <a:schemeClr val="dk1"/>
              </a:solidFill>
            </a:endParaRPr>
          </a:p>
          <a:p>
            <a:pPr marL="0" lvl="0" indent="0" algn="l" rtl="0">
              <a:spcBef>
                <a:spcPts val="0"/>
              </a:spcBef>
              <a:spcAft>
                <a:spcPts val="0"/>
              </a:spcAft>
              <a:buNone/>
            </a:pPr>
            <a:r>
              <a:rPr lang="en-GB">
                <a:solidFill>
                  <a:schemeClr val="dk1"/>
                </a:solidFill>
              </a:rPr>
              <a:t>third, testing our system with simple cases.</a:t>
            </a:r>
            <a:endParaRPr>
              <a:solidFill>
                <a:schemeClr val="dk1"/>
              </a:solidFill>
            </a:endParaRPr>
          </a:p>
        </p:txBody>
      </p:sp>
    </p:spTree>
    <p:extLst>
      <p:ext uri="{BB962C8B-B14F-4D97-AF65-F5344CB8AC3E}">
        <p14:creationId xmlns:p14="http://schemas.microsoft.com/office/powerpoint/2010/main" val="160120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029ed1f52b_0_2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029ed1f52b_0_2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43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29ed1f52b_0_2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029ed1f52b_0_2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51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29ed1f52b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29ed1f52b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majd	</a:t>
            </a:r>
            <a:endParaRPr sz="2000"/>
          </a:p>
          <a:p>
            <a:pPr marL="0" lvl="0" indent="0" algn="l" rtl="0">
              <a:spcBef>
                <a:spcPts val="0"/>
              </a:spcBef>
              <a:spcAft>
                <a:spcPts val="0"/>
              </a:spcAft>
              <a:buNone/>
            </a:pPr>
            <a:r>
              <a:rPr lang="en-GB" sz="2000"/>
              <a:t>In recent years, the world has observed a steady increase in forest fires, driven by a combination of </a:t>
            </a:r>
            <a:r>
              <a:rPr lang="en-GB" sz="2000" b="1"/>
              <a:t>climate change</a:t>
            </a:r>
            <a:r>
              <a:rPr lang="en-GB" sz="2000"/>
              <a:t>, </a:t>
            </a:r>
            <a:r>
              <a:rPr lang="en-GB" sz="2000" b="1"/>
              <a:t>human activities</a:t>
            </a:r>
            <a:r>
              <a:rPr lang="en-GB" sz="2000"/>
              <a:t>, </a:t>
            </a:r>
            <a:r>
              <a:rPr lang="en-GB" sz="2000" b="1"/>
              <a:t>and natural factors</a:t>
            </a:r>
            <a:r>
              <a:rPr lang="en-GB" sz="2000"/>
              <a:t>. These fires have not only resulted in catastrophic damage to ecosystems and wildlife but have also posed significant threats to human lives, and the overall environment.</a:t>
            </a:r>
            <a:endParaRPr sz="2000"/>
          </a:p>
        </p:txBody>
      </p:sp>
    </p:spTree>
    <p:extLst>
      <p:ext uri="{BB962C8B-B14F-4D97-AF65-F5344CB8AC3E}">
        <p14:creationId xmlns:p14="http://schemas.microsoft.com/office/powerpoint/2010/main" val="50325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029ed1f52b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029ed1f52b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Majd	</a:t>
            </a:r>
            <a:endParaRPr sz="2000"/>
          </a:p>
          <a:p>
            <a:pPr marL="0" lvl="0" indent="0" algn="l" rtl="0">
              <a:spcBef>
                <a:spcPts val="0"/>
              </a:spcBef>
              <a:spcAft>
                <a:spcPts val="0"/>
              </a:spcAft>
              <a:buNone/>
            </a:pPr>
            <a:r>
              <a:rPr lang="en-GB" sz="2000"/>
              <a:t>In these pictures we have an example of a fire that happened in the carmel in 2010 , because of the late detection of the fire and they did not know the behaviour of the fire in real time , they failed to extinguish the fire .</a:t>
            </a:r>
            <a:endParaRPr sz="2000"/>
          </a:p>
        </p:txBody>
      </p:sp>
    </p:spTree>
    <p:extLst>
      <p:ext uri="{BB962C8B-B14F-4D97-AF65-F5344CB8AC3E}">
        <p14:creationId xmlns:p14="http://schemas.microsoft.com/office/powerpoint/2010/main" val="371285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29ed1f52b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29ed1f52b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3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029ed1f52b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29ed1f52b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a:solidFill>
                  <a:schemeClr val="dk1"/>
                </a:solidFill>
              </a:rPr>
              <a:t>Majd</a:t>
            </a:r>
            <a:endParaRPr sz="2000">
              <a:solidFill>
                <a:schemeClr val="dk1"/>
              </a:solidFill>
            </a:endParaRPr>
          </a:p>
          <a:p>
            <a:pPr marL="0" lvl="0" indent="0" algn="l" rtl="0">
              <a:spcBef>
                <a:spcPts val="0"/>
              </a:spcBef>
              <a:spcAft>
                <a:spcPts val="0"/>
              </a:spcAft>
              <a:buClr>
                <a:schemeClr val="dk1"/>
              </a:buClr>
              <a:buSzPts val="1100"/>
              <a:buFont typeface="Arial"/>
              <a:buNone/>
            </a:pPr>
            <a:r>
              <a:rPr lang="en-GB" sz="2000">
                <a:solidFill>
                  <a:schemeClr val="dk1"/>
                </a:solidFill>
              </a:rPr>
              <a:t>That the traditional fire detection methods, which often rely on human observation and basic sensor technologies, have proven inadequate in providing timely and accurate alerts, leading to delayed responses and greater devastation.</a:t>
            </a:r>
            <a:endParaRPr sz="2000"/>
          </a:p>
        </p:txBody>
      </p:sp>
    </p:spTree>
    <p:extLst>
      <p:ext uri="{BB962C8B-B14F-4D97-AF65-F5344CB8AC3E}">
        <p14:creationId xmlns:p14="http://schemas.microsoft.com/office/powerpoint/2010/main" val="159007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029ed1f52b_0_2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029ed1f52b_0_2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60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029ed1f52b_0_3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029ed1f52b_0_3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Majd</a:t>
            </a:r>
            <a:endParaRPr sz="2000"/>
          </a:p>
          <a:p>
            <a:pPr marL="0" lvl="0" indent="0" algn="l" rtl="0">
              <a:spcBef>
                <a:spcPts val="0"/>
              </a:spcBef>
              <a:spcAft>
                <a:spcPts val="0"/>
              </a:spcAft>
              <a:buNone/>
            </a:pPr>
            <a:r>
              <a:rPr lang="en-GB" sz="2000"/>
              <a:t>Our FireEye project uses AI, machine learning, and high-definition video to improve fire detection. By integrating these advanced technologies into surveillance systems, we aim to enhance accuracy and speed, allowing for faster responses and reducing the impact of forest fires.</a:t>
            </a:r>
            <a:endParaRPr sz="2000"/>
          </a:p>
        </p:txBody>
      </p:sp>
    </p:spTree>
    <p:extLst>
      <p:ext uri="{BB962C8B-B14F-4D97-AF65-F5344CB8AC3E}">
        <p14:creationId xmlns:p14="http://schemas.microsoft.com/office/powerpoint/2010/main" val="362697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29ed1f52b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029ed1f52b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2000"/>
              <a:t>Majd</a:t>
            </a:r>
            <a:endParaRPr sz="2000"/>
          </a:p>
          <a:p>
            <a:pPr marL="0" lvl="0" indent="0" algn="l" rtl="0">
              <a:lnSpc>
                <a:spcPct val="115000"/>
              </a:lnSpc>
              <a:spcBef>
                <a:spcPts val="0"/>
              </a:spcBef>
              <a:spcAft>
                <a:spcPts val="0"/>
              </a:spcAft>
              <a:buClr>
                <a:schemeClr val="dk1"/>
              </a:buClr>
              <a:buSzPts val="1100"/>
              <a:buFont typeface="Arial"/>
              <a:buNone/>
            </a:pPr>
            <a:r>
              <a:rPr lang="en-GB" sz="2000"/>
              <a:t>Now we will show the use case diagram of our project</a:t>
            </a:r>
            <a:endParaRPr sz="2000"/>
          </a:p>
        </p:txBody>
      </p:sp>
    </p:spTree>
    <p:extLst>
      <p:ext uri="{BB962C8B-B14F-4D97-AF65-F5344CB8AC3E}">
        <p14:creationId xmlns:p14="http://schemas.microsoft.com/office/powerpoint/2010/main" val="301623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1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 name="Google Shape;56;p1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57" name="Google Shape;57;p1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 name="Google Shape;58;p1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1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5" name="Google Shape;6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8" name="Google Shape;6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72" name="Google Shape;72;p17"/>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3" name="Google Shape;83;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4" name="Google Shape;8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5"/>
        <p:cNvGrpSpPr/>
        <p:nvPr/>
      </p:nvGrpSpPr>
      <p:grpSpPr>
        <a:xfrm>
          <a:off x="0" y="0"/>
          <a:ext cx="0" cy="0"/>
          <a:chOff x="0" y="0"/>
          <a:chExt cx="0" cy="0"/>
        </a:xfrm>
      </p:grpSpPr>
      <p:cxnSp>
        <p:nvCxnSpPr>
          <p:cNvPr id="86" name="Google Shape;86;p21"/>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87" name="Google Shape;87;p2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88" name="Google Shape;88;p2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0"/>
        <p:cNvGrpSpPr/>
        <p:nvPr/>
      </p:nvGrpSpPr>
      <p:grpSpPr>
        <a:xfrm>
          <a:off x="0" y="0"/>
          <a:ext cx="0" cy="0"/>
          <a:chOff x="0" y="0"/>
          <a:chExt cx="0" cy="0"/>
        </a:xfrm>
      </p:grpSpPr>
      <p:cxnSp>
        <p:nvCxnSpPr>
          <p:cNvPr id="91" name="Google Shape;91;p2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92" name="Google Shape;92;p22"/>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3" name="Google Shape;9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4"/>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99" name="Google Shape;9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4"/>
        <p:cNvGrpSpPr/>
        <p:nvPr/>
      </p:nvGrpSpPr>
      <p:grpSpPr>
        <a:xfrm>
          <a:off x="0" y="0"/>
          <a:ext cx="0" cy="0"/>
          <a:chOff x="0" y="0"/>
          <a:chExt cx="0" cy="0"/>
        </a:xfrm>
      </p:grpSpPr>
      <p:sp>
        <p:nvSpPr>
          <p:cNvPr id="105" name="Google Shape;105;p2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26"/>
          <p:cNvGrpSpPr/>
          <p:nvPr/>
        </p:nvGrpSpPr>
        <p:grpSpPr>
          <a:xfrm>
            <a:off x="830392" y="1191256"/>
            <a:ext cx="745763" cy="45826"/>
            <a:chOff x="4580561" y="2589004"/>
            <a:chExt cx="1064464" cy="25200"/>
          </a:xfrm>
        </p:grpSpPr>
        <p:sp>
          <p:nvSpPr>
            <p:cNvPr id="107" name="Google Shape;107;p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10" name="Google Shape;110;p2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11" name="Google Shape;111;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2"/>
        <p:cNvGrpSpPr/>
        <p:nvPr/>
      </p:nvGrpSpPr>
      <p:grpSpPr>
        <a:xfrm>
          <a:off x="0" y="0"/>
          <a:ext cx="0" cy="0"/>
          <a:chOff x="0" y="0"/>
          <a:chExt cx="0" cy="0"/>
        </a:xfrm>
      </p:grpSpPr>
      <p:grpSp>
        <p:nvGrpSpPr>
          <p:cNvPr id="113" name="Google Shape;113;p27"/>
          <p:cNvGrpSpPr/>
          <p:nvPr/>
        </p:nvGrpSpPr>
        <p:grpSpPr>
          <a:xfrm>
            <a:off x="830392" y="1191256"/>
            <a:ext cx="745763" cy="45826"/>
            <a:chOff x="4580561" y="2589004"/>
            <a:chExt cx="1064464" cy="25200"/>
          </a:xfrm>
        </p:grpSpPr>
        <p:sp>
          <p:nvSpPr>
            <p:cNvPr id="114" name="Google Shape;114;p2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7" name="Google Shape;117;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2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8"/>
          <p:cNvGrpSpPr/>
          <p:nvPr/>
        </p:nvGrpSpPr>
        <p:grpSpPr>
          <a:xfrm>
            <a:off x="830392" y="1191256"/>
            <a:ext cx="745763" cy="45826"/>
            <a:chOff x="4580561" y="2589004"/>
            <a:chExt cx="1064464" cy="25200"/>
          </a:xfrm>
        </p:grpSpPr>
        <p:sp>
          <p:nvSpPr>
            <p:cNvPr id="121" name="Google Shape;121;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24" name="Google Shape;12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5" name="Google Shape;125;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2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29"/>
          <p:cNvGrpSpPr/>
          <p:nvPr/>
        </p:nvGrpSpPr>
        <p:grpSpPr>
          <a:xfrm>
            <a:off x="830392" y="1191256"/>
            <a:ext cx="745763" cy="45826"/>
            <a:chOff x="4580561" y="2589004"/>
            <a:chExt cx="1064464" cy="25200"/>
          </a:xfrm>
        </p:grpSpPr>
        <p:sp>
          <p:nvSpPr>
            <p:cNvPr id="129" name="Google Shape;129;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32" name="Google Shape;132;p29"/>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3" name="Google Shape;133;p2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3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30"/>
          <p:cNvGrpSpPr/>
          <p:nvPr/>
        </p:nvGrpSpPr>
        <p:grpSpPr>
          <a:xfrm>
            <a:off x="830392" y="1191256"/>
            <a:ext cx="745763" cy="45826"/>
            <a:chOff x="4580561" y="2589004"/>
            <a:chExt cx="1064464" cy="25200"/>
          </a:xfrm>
        </p:grpSpPr>
        <p:sp>
          <p:nvSpPr>
            <p:cNvPr id="138" name="Google Shape;138;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41" name="Google Shape;141;p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2"/>
        <p:cNvGrpSpPr/>
        <p:nvPr/>
      </p:nvGrpSpPr>
      <p:grpSpPr>
        <a:xfrm>
          <a:off x="0" y="0"/>
          <a:ext cx="0" cy="0"/>
          <a:chOff x="0" y="0"/>
          <a:chExt cx="0" cy="0"/>
        </a:xfrm>
      </p:grpSpPr>
      <p:sp>
        <p:nvSpPr>
          <p:cNvPr id="143" name="Google Shape;143;p3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31"/>
          <p:cNvGrpSpPr/>
          <p:nvPr/>
        </p:nvGrpSpPr>
        <p:grpSpPr>
          <a:xfrm>
            <a:off x="830392" y="1191256"/>
            <a:ext cx="745763" cy="45826"/>
            <a:chOff x="4580561" y="2589004"/>
            <a:chExt cx="1064464" cy="25200"/>
          </a:xfrm>
        </p:grpSpPr>
        <p:sp>
          <p:nvSpPr>
            <p:cNvPr id="145" name="Google Shape;145;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31"/>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48" name="Google Shape;148;p31"/>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49" name="Google Shape;149;p3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50"/>
        <p:cNvGrpSpPr/>
        <p:nvPr/>
      </p:nvGrpSpPr>
      <p:grpSpPr>
        <a:xfrm>
          <a:off x="0" y="0"/>
          <a:ext cx="0" cy="0"/>
          <a:chOff x="0" y="0"/>
          <a:chExt cx="0" cy="0"/>
        </a:xfrm>
      </p:grpSpPr>
      <p:grpSp>
        <p:nvGrpSpPr>
          <p:cNvPr id="151" name="Google Shape;151;p32"/>
          <p:cNvGrpSpPr/>
          <p:nvPr/>
        </p:nvGrpSpPr>
        <p:grpSpPr>
          <a:xfrm>
            <a:off x="830392" y="4169130"/>
            <a:ext cx="745763" cy="45826"/>
            <a:chOff x="4580561" y="2589004"/>
            <a:chExt cx="1064464" cy="25200"/>
          </a:xfrm>
        </p:grpSpPr>
        <p:sp>
          <p:nvSpPr>
            <p:cNvPr id="152" name="Google Shape;152;p3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3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55" name="Google Shape;155;p3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6"/>
        <p:cNvGrpSpPr/>
        <p:nvPr/>
      </p:nvGrpSpPr>
      <p:grpSpPr>
        <a:xfrm>
          <a:off x="0" y="0"/>
          <a:ext cx="0" cy="0"/>
          <a:chOff x="0" y="0"/>
          <a:chExt cx="0" cy="0"/>
        </a:xfrm>
      </p:grpSpPr>
      <p:sp>
        <p:nvSpPr>
          <p:cNvPr id="157" name="Google Shape;157;p3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3"/>
          <p:cNvGrpSpPr/>
          <p:nvPr/>
        </p:nvGrpSpPr>
        <p:grpSpPr>
          <a:xfrm>
            <a:off x="830392" y="1191256"/>
            <a:ext cx="745763" cy="45826"/>
            <a:chOff x="4580561" y="2589004"/>
            <a:chExt cx="1064464" cy="25200"/>
          </a:xfrm>
        </p:grpSpPr>
        <p:sp>
          <p:nvSpPr>
            <p:cNvPr id="159" name="Google Shape;159;p3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3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62" name="Google Shape;162;p3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3" name="Google Shape;163;p3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64" name="Google Shape;164;p3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67" name="Google Shape;167;p3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8"/>
        <p:cNvGrpSpPr/>
        <p:nvPr/>
      </p:nvGrpSpPr>
      <p:grpSpPr>
        <a:xfrm>
          <a:off x="0" y="0"/>
          <a:ext cx="0" cy="0"/>
          <a:chOff x="0" y="0"/>
          <a:chExt cx="0" cy="0"/>
        </a:xfrm>
      </p:grpSpPr>
      <p:grpSp>
        <p:nvGrpSpPr>
          <p:cNvPr id="169" name="Google Shape;169;p35"/>
          <p:cNvGrpSpPr/>
          <p:nvPr/>
        </p:nvGrpSpPr>
        <p:grpSpPr>
          <a:xfrm>
            <a:off x="830392" y="4169130"/>
            <a:ext cx="745763" cy="45826"/>
            <a:chOff x="4580561" y="2589004"/>
            <a:chExt cx="1064464" cy="25200"/>
          </a:xfrm>
        </p:grpSpPr>
        <p:sp>
          <p:nvSpPr>
            <p:cNvPr id="170" name="Google Shape;170;p3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3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73" name="Google Shape;173;p3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74" name="Google Shape;174;p3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
        <p:nvSpPr>
          <p:cNvPr id="176" name="Google Shape;176;p3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81"/>
        <p:cNvGrpSpPr/>
        <p:nvPr/>
      </p:nvGrpSpPr>
      <p:grpSpPr>
        <a:xfrm>
          <a:off x="0" y="0"/>
          <a:ext cx="0" cy="0"/>
          <a:chOff x="0" y="0"/>
          <a:chExt cx="0" cy="0"/>
        </a:xfrm>
      </p:grpSpPr>
      <p:cxnSp>
        <p:nvCxnSpPr>
          <p:cNvPr id="182" name="Google Shape;182;p38"/>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83" name="Google Shape;183;p38"/>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84" name="Google Shape;184;p38"/>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85" name="Google Shape;18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6"/>
        <p:cNvGrpSpPr/>
        <p:nvPr/>
      </p:nvGrpSpPr>
      <p:grpSpPr>
        <a:xfrm>
          <a:off x="0" y="0"/>
          <a:ext cx="0" cy="0"/>
          <a:chOff x="0" y="0"/>
          <a:chExt cx="0" cy="0"/>
        </a:xfrm>
      </p:grpSpPr>
      <p:cxnSp>
        <p:nvCxnSpPr>
          <p:cNvPr id="187" name="Google Shape;187;p39"/>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88" name="Google Shape;188;p3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89" name="Google Shape;18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0"/>
        <p:cNvGrpSpPr/>
        <p:nvPr/>
      </p:nvGrpSpPr>
      <p:grpSpPr>
        <a:xfrm>
          <a:off x="0" y="0"/>
          <a:ext cx="0" cy="0"/>
          <a:chOff x="0" y="0"/>
          <a:chExt cx="0" cy="0"/>
        </a:xfrm>
      </p:grpSpPr>
      <p:sp>
        <p:nvSpPr>
          <p:cNvPr id="191" name="Google Shape;191;p4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3" name="Google Shape;19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4" name="Google Shape;19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5"/>
        <p:cNvGrpSpPr/>
        <p:nvPr/>
      </p:nvGrpSpPr>
      <p:grpSpPr>
        <a:xfrm>
          <a:off x="0" y="0"/>
          <a:ext cx="0" cy="0"/>
          <a:chOff x="0" y="0"/>
          <a:chExt cx="0" cy="0"/>
        </a:xfrm>
      </p:grpSpPr>
      <p:sp>
        <p:nvSpPr>
          <p:cNvPr id="196" name="Google Shape;19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7" name="Google Shape;197;p4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8" name="Google Shape;198;p4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9" name="Google Shape;19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2" name="Google Shape;2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3"/>
        <p:cNvGrpSpPr/>
        <p:nvPr/>
      </p:nvGrpSpPr>
      <p:grpSpPr>
        <a:xfrm>
          <a:off x="0" y="0"/>
          <a:ext cx="0" cy="0"/>
          <a:chOff x="0" y="0"/>
          <a:chExt cx="0" cy="0"/>
        </a:xfrm>
      </p:grpSpPr>
      <p:sp>
        <p:nvSpPr>
          <p:cNvPr id="204" name="Google Shape;204;p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5" name="Google Shape;205;p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6" name="Google Shape;20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07"/>
        <p:cNvGrpSpPr/>
        <p:nvPr/>
      </p:nvGrpSpPr>
      <p:grpSpPr>
        <a:xfrm>
          <a:off x="0" y="0"/>
          <a:ext cx="0" cy="0"/>
          <a:chOff x="0" y="0"/>
          <a:chExt cx="0" cy="0"/>
        </a:xfrm>
      </p:grpSpPr>
      <p:sp>
        <p:nvSpPr>
          <p:cNvPr id="208" name="Google Shape;208;p44"/>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09" name="Google Shape;20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0"/>
        <p:cNvGrpSpPr/>
        <p:nvPr/>
      </p:nvGrpSpPr>
      <p:grpSpPr>
        <a:xfrm>
          <a:off x="0" y="0"/>
          <a:ext cx="0" cy="0"/>
          <a:chOff x="0" y="0"/>
          <a:chExt cx="0" cy="0"/>
        </a:xfrm>
      </p:grpSpPr>
      <p:sp>
        <p:nvSpPr>
          <p:cNvPr id="211" name="Google Shape;211;p45"/>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2" name="Google Shape;212;p45"/>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13" name="Google Shape;213;p4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4" name="Google Shape;214;p4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5" name="Google Shape;215;p4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216" name="Google Shape;21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7"/>
        <p:cNvGrpSpPr/>
        <p:nvPr/>
      </p:nvGrpSpPr>
      <p:grpSpPr>
        <a:xfrm>
          <a:off x="0" y="0"/>
          <a:ext cx="0" cy="0"/>
          <a:chOff x="0" y="0"/>
          <a:chExt cx="0" cy="0"/>
        </a:xfrm>
      </p:grpSpPr>
      <p:sp>
        <p:nvSpPr>
          <p:cNvPr id="218" name="Google Shape;218;p46"/>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219" name="Google Shape;21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sp>
        <p:nvSpPr>
          <p:cNvPr id="221" name="Google Shape;221;p4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7"/>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223" name="Google Shape;223;p47"/>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24" name="Google Shape;22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5"/>
        <p:cNvGrpSpPr/>
        <p:nvPr/>
      </p:nvGrpSpPr>
      <p:grpSpPr>
        <a:xfrm>
          <a:off x="0" y="0"/>
          <a:ext cx="0" cy="0"/>
          <a:chOff x="0" y="0"/>
          <a:chExt cx="0" cy="0"/>
        </a:xfrm>
      </p:grpSpPr>
      <p:sp>
        <p:nvSpPr>
          <p:cNvPr id="226" name="Google Shape;22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02" name="Google Shape;102;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03" name="Google Shape;103;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177"/>
        <p:cNvGrpSpPr/>
        <p:nvPr/>
      </p:nvGrpSpPr>
      <p:grpSpPr>
        <a:xfrm>
          <a:off x="0" y="0"/>
          <a:ext cx="0" cy="0"/>
          <a:chOff x="0" y="0"/>
          <a:chExt cx="0" cy="0"/>
        </a:xfrm>
      </p:grpSpPr>
      <p:sp>
        <p:nvSpPr>
          <p:cNvPr id="178" name="Google Shape;178;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179" name="Google Shape;179;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180" name="Google Shape;18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1x9ROGqQdBU"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0"/>
        <p:cNvGrpSpPr/>
        <p:nvPr/>
      </p:nvGrpSpPr>
      <p:grpSpPr>
        <a:xfrm>
          <a:off x="0" y="0"/>
          <a:ext cx="0" cy="0"/>
          <a:chOff x="0" y="0"/>
          <a:chExt cx="0" cy="0"/>
        </a:xfrm>
      </p:grpSpPr>
      <p:sp>
        <p:nvSpPr>
          <p:cNvPr id="231" name="Google Shape;231;p49"/>
          <p:cNvSpPr txBox="1">
            <a:spLocks noGrp="1"/>
          </p:cNvSpPr>
          <p:nvPr>
            <p:ph type="title"/>
          </p:nvPr>
        </p:nvSpPr>
        <p:spPr>
          <a:xfrm>
            <a:off x="316950" y="1690525"/>
            <a:ext cx="4045200" cy="79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750"/>
              <a:t>FireEye</a:t>
            </a:r>
            <a:endParaRPr sz="3750"/>
          </a:p>
          <a:p>
            <a:pPr marL="0" lvl="0" indent="0" algn="l" rtl="0">
              <a:spcBef>
                <a:spcPts val="0"/>
              </a:spcBef>
              <a:spcAft>
                <a:spcPts val="0"/>
              </a:spcAft>
              <a:buNone/>
            </a:pPr>
            <a:endParaRPr/>
          </a:p>
        </p:txBody>
      </p:sp>
      <p:sp>
        <p:nvSpPr>
          <p:cNvPr id="232" name="Google Shape;232;p49"/>
          <p:cNvSpPr txBox="1">
            <a:spLocks noGrp="1"/>
          </p:cNvSpPr>
          <p:nvPr>
            <p:ph type="subTitle" idx="1"/>
          </p:nvPr>
        </p:nvSpPr>
        <p:spPr>
          <a:xfrm>
            <a:off x="265500" y="2423425"/>
            <a:ext cx="4045200" cy="76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88"/>
              <a:buNone/>
            </a:pPr>
            <a:r>
              <a:rPr lang="en-GB" sz="1275"/>
              <a:t>"AI-enhanced fire detection system using computer vision for real-time analysis of visual data, ensuring swift identification and mitigation of fire threats."</a:t>
            </a:r>
            <a:endParaRPr sz="1275"/>
          </a:p>
          <a:p>
            <a:pPr marL="0" lvl="0" indent="0" algn="l" rtl="0">
              <a:lnSpc>
                <a:spcPct val="115000"/>
              </a:lnSpc>
              <a:spcBef>
                <a:spcPts val="300"/>
              </a:spcBef>
              <a:spcAft>
                <a:spcPts val="300"/>
              </a:spcAft>
              <a:buSzPts val="688"/>
              <a:buNone/>
            </a:pPr>
            <a:endParaRPr sz="1075">
              <a:latin typeface="Arial"/>
              <a:ea typeface="Arial"/>
              <a:cs typeface="Arial"/>
              <a:sym typeface="Arial"/>
            </a:endParaRPr>
          </a:p>
        </p:txBody>
      </p:sp>
      <p:pic>
        <p:nvPicPr>
          <p:cNvPr id="233" name="Google Shape;233;p49"/>
          <p:cNvPicPr preferRelativeResize="0"/>
          <p:nvPr/>
        </p:nvPicPr>
        <p:blipFill>
          <a:blip r:embed="rId3">
            <a:alphaModFix/>
          </a:blip>
          <a:stretch>
            <a:fillRect/>
          </a:stretch>
        </p:blipFill>
        <p:spPr>
          <a:xfrm>
            <a:off x="143375" y="209099"/>
            <a:ext cx="1966575" cy="464225"/>
          </a:xfrm>
          <a:prstGeom prst="rect">
            <a:avLst/>
          </a:prstGeom>
          <a:noFill/>
          <a:ln>
            <a:noFill/>
          </a:ln>
        </p:spPr>
      </p:pic>
      <p:sp>
        <p:nvSpPr>
          <p:cNvPr id="234" name="Google Shape;234;p49"/>
          <p:cNvSpPr txBox="1"/>
          <p:nvPr/>
        </p:nvSpPr>
        <p:spPr>
          <a:xfrm>
            <a:off x="1222051" y="832275"/>
            <a:ext cx="2132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i="1">
                <a:solidFill>
                  <a:schemeClr val="dk2"/>
                </a:solidFill>
                <a:latin typeface="Proxima Nova"/>
                <a:ea typeface="Proxima Nova"/>
                <a:cs typeface="Proxima Nova"/>
                <a:sym typeface="Proxima Nova"/>
              </a:rPr>
              <a:t>Capstone Project Phase 2</a:t>
            </a:r>
            <a:endParaRPr sz="1300" i="1">
              <a:solidFill>
                <a:schemeClr val="dk2"/>
              </a:solidFill>
              <a:latin typeface="Proxima Nova"/>
              <a:ea typeface="Proxima Nova"/>
              <a:cs typeface="Proxima Nova"/>
              <a:sym typeface="Proxima Nova"/>
            </a:endParaRPr>
          </a:p>
        </p:txBody>
      </p:sp>
      <p:sp>
        <p:nvSpPr>
          <p:cNvPr id="235" name="Google Shape;235;p4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accent1"/>
                </a:solidFill>
                <a:latin typeface="Lato"/>
                <a:ea typeface="Lato"/>
                <a:cs typeface="Lato"/>
                <a:sym typeface="Lato"/>
              </a:rPr>
              <a:t>1</a:t>
            </a:fld>
            <a:endParaRPr>
              <a:solidFill>
                <a:schemeClr val="accent1"/>
              </a:solidFill>
              <a:latin typeface="Lato"/>
              <a:ea typeface="Lato"/>
              <a:cs typeface="Lato"/>
              <a:sym typeface="Lato"/>
            </a:endParaRPr>
          </a:p>
        </p:txBody>
      </p:sp>
      <p:sp>
        <p:nvSpPr>
          <p:cNvPr id="236" name="Google Shape;236;p49"/>
          <p:cNvSpPr txBox="1">
            <a:spLocks noGrp="1"/>
          </p:cNvSpPr>
          <p:nvPr>
            <p:ph type="body" idx="2"/>
          </p:nvPr>
        </p:nvSpPr>
        <p:spPr>
          <a:xfrm>
            <a:off x="4903675" y="537675"/>
            <a:ext cx="3837000" cy="351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chemeClr val="lt1"/>
                </a:solidFill>
                <a:latin typeface="Arial"/>
                <a:ea typeface="Arial"/>
                <a:cs typeface="Arial"/>
                <a:sym typeface="Arial"/>
              </a:rPr>
              <a:t>Authors</a:t>
            </a:r>
            <a:endParaRPr sz="1600" b="1">
              <a:solidFill>
                <a:schemeClr val="lt1"/>
              </a:solidFill>
              <a:latin typeface="Arial"/>
              <a:ea typeface="Arial"/>
              <a:cs typeface="Arial"/>
              <a:sym typeface="Arial"/>
            </a:endParaRPr>
          </a:p>
          <a:p>
            <a:pPr marL="0" lvl="0" indent="0" algn="l" rtl="0">
              <a:spcBef>
                <a:spcPts val="0"/>
              </a:spcBef>
              <a:spcAft>
                <a:spcPts val="0"/>
              </a:spcAft>
              <a:buNone/>
            </a:pPr>
            <a:endParaRPr sz="1200" b="1">
              <a:solidFill>
                <a:schemeClr val="lt1"/>
              </a:solidFill>
              <a:latin typeface="Arial"/>
              <a:ea typeface="Arial"/>
              <a:cs typeface="Arial"/>
              <a:sym typeface="Arial"/>
            </a:endParaRPr>
          </a:p>
          <a:p>
            <a:pPr marL="0" lvl="0" indent="0" algn="l" rtl="0">
              <a:lnSpc>
                <a:spcPct val="150000"/>
              </a:lnSpc>
              <a:spcBef>
                <a:spcPts val="0"/>
              </a:spcBef>
              <a:spcAft>
                <a:spcPts val="0"/>
              </a:spcAft>
              <a:buNone/>
            </a:pPr>
            <a:r>
              <a:rPr lang="en-GB" sz="1200">
                <a:solidFill>
                  <a:schemeClr val="lt1"/>
                </a:solidFill>
              </a:rPr>
              <a:t>Majd Zbedat   </a:t>
            </a:r>
            <a:r>
              <a:rPr lang="en-GB" sz="1200">
                <a:solidFill>
                  <a:schemeClr val="lt1"/>
                </a:solidFill>
                <a:latin typeface="Arial"/>
                <a:ea typeface="Arial"/>
                <a:cs typeface="Arial"/>
                <a:sym typeface="Arial"/>
              </a:rPr>
              <a:t>		</a:t>
            </a:r>
            <a:r>
              <a:rPr lang="en-GB" sz="1000" b="1">
                <a:solidFill>
                  <a:schemeClr val="lt1"/>
                </a:solidFill>
                <a:latin typeface="Arial"/>
                <a:ea typeface="Arial"/>
                <a:cs typeface="Arial"/>
                <a:sym typeface="Arial"/>
              </a:rPr>
              <a:t>SWE Department</a:t>
            </a:r>
            <a:endParaRPr sz="1000" b="1">
              <a:solidFill>
                <a:schemeClr val="lt1"/>
              </a:solidFill>
              <a:latin typeface="Arial"/>
              <a:ea typeface="Arial"/>
              <a:cs typeface="Arial"/>
              <a:sym typeface="Arial"/>
            </a:endParaRPr>
          </a:p>
          <a:p>
            <a:pPr marL="0" lvl="0" indent="0" algn="l" rtl="0">
              <a:lnSpc>
                <a:spcPct val="150000"/>
              </a:lnSpc>
              <a:spcBef>
                <a:spcPts val="0"/>
              </a:spcBef>
              <a:spcAft>
                <a:spcPts val="0"/>
              </a:spcAft>
              <a:buNone/>
            </a:pPr>
            <a:r>
              <a:rPr lang="en-GB" sz="1200">
                <a:solidFill>
                  <a:schemeClr val="lt1"/>
                </a:solidFill>
              </a:rPr>
              <a:t>Rani Khoury</a:t>
            </a:r>
            <a:r>
              <a:rPr lang="en-GB" sz="1200">
                <a:solidFill>
                  <a:schemeClr val="lt1"/>
                </a:solidFill>
                <a:latin typeface="Arial"/>
                <a:ea typeface="Arial"/>
                <a:cs typeface="Arial"/>
                <a:sym typeface="Arial"/>
              </a:rPr>
              <a:t>		           </a:t>
            </a:r>
            <a:r>
              <a:rPr lang="en-GB" sz="1000" b="1">
                <a:solidFill>
                  <a:schemeClr val="lt1"/>
                </a:solidFill>
                <a:latin typeface="Arial"/>
                <a:ea typeface="Arial"/>
                <a:cs typeface="Arial"/>
                <a:sym typeface="Arial"/>
              </a:rPr>
              <a:t>SWE Department</a:t>
            </a:r>
            <a:endParaRPr sz="1000" b="1">
              <a:solidFill>
                <a:schemeClr val="lt1"/>
              </a:solidFill>
              <a:latin typeface="Arial"/>
              <a:ea typeface="Arial"/>
              <a:cs typeface="Arial"/>
              <a:sym typeface="Arial"/>
            </a:endParaRPr>
          </a:p>
          <a:p>
            <a:pPr marL="0" lvl="0" indent="0" algn="l" rtl="0">
              <a:spcBef>
                <a:spcPts val="0"/>
              </a:spcBef>
              <a:spcAft>
                <a:spcPts val="0"/>
              </a:spcAft>
              <a:buNone/>
            </a:pPr>
            <a:endParaRPr sz="1200">
              <a:solidFill>
                <a:schemeClr val="lt1"/>
              </a:solidFill>
              <a:latin typeface="Arial"/>
              <a:ea typeface="Arial"/>
              <a:cs typeface="Arial"/>
              <a:sym typeface="Aria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GB" sz="1600" b="1">
                <a:solidFill>
                  <a:schemeClr val="lt1"/>
                </a:solidFill>
                <a:latin typeface="Arial"/>
                <a:ea typeface="Arial"/>
                <a:cs typeface="Arial"/>
                <a:sym typeface="Arial"/>
              </a:rPr>
              <a:t>Supervisor</a:t>
            </a:r>
            <a:endParaRPr sz="1600" b="1">
              <a:solidFill>
                <a:schemeClr val="lt1"/>
              </a:solidFill>
              <a:latin typeface="Arial"/>
              <a:ea typeface="Arial"/>
              <a:cs typeface="Arial"/>
              <a:sym typeface="Arial"/>
            </a:endParaRPr>
          </a:p>
          <a:p>
            <a:pPr marL="0" lvl="0" indent="0" algn="l" rtl="0">
              <a:spcBef>
                <a:spcPts val="0"/>
              </a:spcBef>
              <a:spcAft>
                <a:spcPts val="0"/>
              </a:spcAft>
              <a:buNone/>
            </a:pPr>
            <a:endParaRPr sz="1200" b="1">
              <a:solidFill>
                <a:schemeClr val="lt1"/>
              </a:solidFill>
            </a:endParaRPr>
          </a:p>
          <a:p>
            <a:pPr marL="0" lvl="0" indent="0" algn="l" rtl="0">
              <a:spcBef>
                <a:spcPts val="0"/>
              </a:spcBef>
              <a:spcAft>
                <a:spcPts val="0"/>
              </a:spcAft>
              <a:buNone/>
            </a:pPr>
            <a:endParaRPr sz="1200" b="1">
              <a:solidFill>
                <a:schemeClr val="lt1"/>
              </a:solidFill>
            </a:endParaRPr>
          </a:p>
          <a:p>
            <a:pPr marL="0" lvl="0" indent="0" algn="l" rtl="0">
              <a:lnSpc>
                <a:spcPct val="150000"/>
              </a:lnSpc>
              <a:spcBef>
                <a:spcPts val="0"/>
              </a:spcBef>
              <a:spcAft>
                <a:spcPts val="0"/>
              </a:spcAft>
              <a:buNone/>
            </a:pPr>
            <a:r>
              <a:rPr lang="en-GB" sz="1300">
                <a:solidFill>
                  <a:schemeClr val="lt1"/>
                </a:solidFill>
              </a:rPr>
              <a:t>Dr.Zeev Frankel       </a:t>
            </a:r>
            <a:r>
              <a:rPr lang="en-GB" sz="1100" b="1">
                <a:solidFill>
                  <a:schemeClr val="lt1"/>
                </a:solidFill>
              </a:rPr>
              <a:t>SWE Department</a:t>
            </a:r>
            <a:endParaRPr sz="1300">
              <a:solidFill>
                <a:schemeClr val="lt1"/>
              </a:solidFill>
              <a:latin typeface="Arial"/>
              <a:ea typeface="Arial"/>
              <a:cs typeface="Arial"/>
              <a:sym typeface="Arial"/>
            </a:endParaRPr>
          </a:p>
          <a:p>
            <a:pPr marL="0" lvl="0" indent="0" algn="l" rtl="0">
              <a:spcBef>
                <a:spcPts val="0"/>
              </a:spcBef>
              <a:spcAft>
                <a:spcPts val="0"/>
              </a:spcAft>
              <a:buNone/>
            </a:pPr>
            <a:endParaRPr sz="1200" b="1">
              <a:solidFill>
                <a:schemeClr val="lt1"/>
              </a:solidFill>
            </a:endParaRPr>
          </a:p>
        </p:txBody>
      </p:sp>
      <p:pic>
        <p:nvPicPr>
          <p:cNvPr id="237" name="Google Shape;237;p49"/>
          <p:cNvPicPr preferRelativeResize="0"/>
          <p:nvPr/>
        </p:nvPicPr>
        <p:blipFill>
          <a:blip r:embed="rId4">
            <a:alphaModFix/>
          </a:blip>
          <a:stretch>
            <a:fillRect/>
          </a:stretch>
        </p:blipFill>
        <p:spPr>
          <a:xfrm>
            <a:off x="1917825" y="3448175"/>
            <a:ext cx="2604600" cy="1651200"/>
          </a:xfrm>
          <a:prstGeom prst="flowChartPunchedCard">
            <a:avLst/>
          </a:prstGeom>
          <a:noFill/>
          <a:ln w="38100" cap="flat" cmpd="sng">
            <a:solidFill>
              <a:schemeClr val="dk2"/>
            </a:solidFill>
            <a:prstDash val="solid"/>
            <a:round/>
            <a:headEnd type="none" w="sm" len="sm"/>
            <a:tailEnd type="none" w="sm" len="sm"/>
          </a:ln>
        </p:spPr>
      </p:pic>
      <p:sp>
        <p:nvSpPr>
          <p:cNvPr id="238" name="Google Shape;238;p49"/>
          <p:cNvSpPr txBox="1"/>
          <p:nvPr/>
        </p:nvSpPr>
        <p:spPr>
          <a:xfrm>
            <a:off x="1040275" y="1280788"/>
            <a:ext cx="1803000" cy="20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300"/>
              <a:t>B-24-1-R-7</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304" name="Google Shape;304;p58"/>
          <p:cNvSpPr/>
          <p:nvPr/>
        </p:nvSpPr>
        <p:spPr>
          <a:xfrm>
            <a:off x="-125" y="5032375"/>
            <a:ext cx="9144000" cy="1107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5" name="Google Shape;305;p58"/>
          <p:cNvPicPr preferRelativeResize="0"/>
          <p:nvPr/>
        </p:nvPicPr>
        <p:blipFill>
          <a:blip r:embed="rId3">
            <a:alphaModFix/>
          </a:blip>
          <a:stretch>
            <a:fillRect/>
          </a:stretch>
        </p:blipFill>
        <p:spPr>
          <a:xfrm>
            <a:off x="2028050" y="123400"/>
            <a:ext cx="4823082" cy="472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9"/>
          <p:cNvSpPr txBox="1">
            <a:spLocks noGrp="1"/>
          </p:cNvSpPr>
          <p:nvPr>
            <p:ph type="title"/>
          </p:nvPr>
        </p:nvSpPr>
        <p:spPr>
          <a:xfrm>
            <a:off x="0" y="978925"/>
            <a:ext cx="8520600" cy="6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rgbClr val="000000"/>
                </a:solidFill>
                <a:latin typeface="Arial"/>
                <a:ea typeface="Arial"/>
                <a:cs typeface="Arial"/>
                <a:sym typeface="Arial"/>
              </a:rPr>
              <a:t>GUI</a:t>
            </a:r>
            <a:endParaRPr sz="3600" b="1"/>
          </a:p>
        </p:txBody>
      </p:sp>
      <p:sp>
        <p:nvSpPr>
          <p:cNvPr id="311" name="Google Shape;311;p59"/>
          <p:cNvSpPr txBox="1">
            <a:spLocks noGrp="1"/>
          </p:cNvSpPr>
          <p:nvPr>
            <p:ph type="body" idx="1"/>
          </p:nvPr>
        </p:nvSpPr>
        <p:spPr>
          <a:xfrm>
            <a:off x="149250" y="2072425"/>
            <a:ext cx="8520600" cy="7851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GB" sz="2400">
                <a:solidFill>
                  <a:srgbClr val="000000"/>
                </a:solidFill>
                <a:latin typeface="Arial"/>
                <a:ea typeface="Arial"/>
                <a:cs typeface="Arial"/>
                <a:sym typeface="Arial"/>
              </a:rPr>
              <a:t>User interfaces</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sz="2000"/>
          </a:p>
        </p:txBody>
      </p:sp>
      <p:sp>
        <p:nvSpPr>
          <p:cNvPr id="312" name="Google Shape;312;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pic>
        <p:nvPicPr>
          <p:cNvPr id="313" name="Google Shape;313;p59"/>
          <p:cNvPicPr preferRelativeResize="0"/>
          <p:nvPr/>
        </p:nvPicPr>
        <p:blipFill>
          <a:blip r:embed="rId3">
            <a:alphaModFix/>
          </a:blip>
          <a:stretch>
            <a:fillRect/>
          </a:stretch>
        </p:blipFill>
        <p:spPr>
          <a:xfrm>
            <a:off x="78550" y="3075650"/>
            <a:ext cx="2447894" cy="1981175"/>
          </a:xfrm>
          <a:prstGeom prst="rect">
            <a:avLst/>
          </a:prstGeom>
          <a:noFill/>
          <a:ln>
            <a:noFill/>
          </a:ln>
        </p:spPr>
      </p:pic>
      <p:pic>
        <p:nvPicPr>
          <p:cNvPr id="314" name="Google Shape;314;p59"/>
          <p:cNvPicPr preferRelativeResize="0"/>
          <p:nvPr/>
        </p:nvPicPr>
        <p:blipFill>
          <a:blip r:embed="rId4">
            <a:alphaModFix/>
          </a:blip>
          <a:stretch>
            <a:fillRect/>
          </a:stretch>
        </p:blipFill>
        <p:spPr>
          <a:xfrm>
            <a:off x="3003719" y="2352775"/>
            <a:ext cx="333375" cy="29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0"/>
          <p:cNvSpPr txBox="1">
            <a:spLocks noGrp="1"/>
          </p:cNvSpPr>
          <p:nvPr>
            <p:ph type="title"/>
          </p:nvPr>
        </p:nvSpPr>
        <p:spPr>
          <a:xfrm>
            <a:off x="129000" y="57975"/>
            <a:ext cx="8520600" cy="423600"/>
          </a:xfrm>
          <a:prstGeom prst="rect">
            <a:avLst/>
          </a:prstGeom>
        </p:spPr>
        <p:txBody>
          <a:bodyPr spcFirstLastPara="1" wrap="square" lIns="91425" tIns="91425" rIns="91425" bIns="91425" anchor="t" anchorCtr="0">
            <a:noAutofit/>
          </a:bodyPr>
          <a:lstStyle/>
          <a:p>
            <a:pPr marL="914400" lvl="0" indent="0" algn="l" rtl="0">
              <a:lnSpc>
                <a:spcPct val="200000"/>
              </a:lnSpc>
              <a:spcBef>
                <a:spcPts val="0"/>
              </a:spcBef>
              <a:spcAft>
                <a:spcPts val="0"/>
              </a:spcAft>
              <a:buNone/>
            </a:pPr>
            <a:r>
              <a:rPr lang="en-GB" sz="1800">
                <a:solidFill>
                  <a:srgbClr val="000000"/>
                </a:solidFill>
                <a:latin typeface="Arial"/>
                <a:ea typeface="Arial"/>
                <a:cs typeface="Arial"/>
                <a:sym typeface="Arial"/>
              </a:rPr>
              <a:t>Main Page – The 6 main options:</a:t>
            </a:r>
            <a:endParaRPr sz="100"/>
          </a:p>
          <a:p>
            <a:pPr marL="0" lvl="0" indent="0" algn="l" rtl="0">
              <a:spcBef>
                <a:spcPts val="1600"/>
              </a:spcBef>
              <a:spcAft>
                <a:spcPts val="0"/>
              </a:spcAft>
              <a:buNone/>
            </a:pPr>
            <a:endParaRPr/>
          </a:p>
        </p:txBody>
      </p:sp>
      <p:pic>
        <p:nvPicPr>
          <p:cNvPr id="320" name="Google Shape;320;p60"/>
          <p:cNvPicPr preferRelativeResize="0"/>
          <p:nvPr/>
        </p:nvPicPr>
        <p:blipFill>
          <a:blip r:embed="rId3">
            <a:alphaModFix/>
          </a:blip>
          <a:stretch>
            <a:fillRect/>
          </a:stretch>
        </p:blipFill>
        <p:spPr>
          <a:xfrm>
            <a:off x="709975" y="584825"/>
            <a:ext cx="7267024" cy="4287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1"/>
          <p:cNvSpPr txBox="1">
            <a:spLocks noGrp="1"/>
          </p:cNvSpPr>
          <p:nvPr>
            <p:ph type="title"/>
          </p:nvPr>
        </p:nvSpPr>
        <p:spPr>
          <a:xfrm>
            <a:off x="101950" y="235300"/>
            <a:ext cx="8520600" cy="572700"/>
          </a:xfrm>
          <a:prstGeom prst="rect">
            <a:avLst/>
          </a:prstGeom>
        </p:spPr>
        <p:txBody>
          <a:bodyPr spcFirstLastPara="1" wrap="square" lIns="91425" tIns="91425" rIns="91425" bIns="91425" anchor="t" anchorCtr="0">
            <a:noAutofit/>
          </a:bodyPr>
          <a:lstStyle/>
          <a:p>
            <a:pPr marL="914400" lvl="0" indent="0" algn="l" rtl="0">
              <a:lnSpc>
                <a:spcPct val="200000"/>
              </a:lnSpc>
              <a:spcBef>
                <a:spcPts val="0"/>
              </a:spcBef>
              <a:spcAft>
                <a:spcPts val="0"/>
              </a:spcAft>
              <a:buNone/>
            </a:pPr>
            <a:r>
              <a:rPr lang="en-GB" sz="1800">
                <a:solidFill>
                  <a:srgbClr val="000000"/>
                </a:solidFill>
                <a:latin typeface="Arial"/>
                <a:ea typeface="Arial"/>
                <a:cs typeface="Arial"/>
                <a:sym typeface="Arial"/>
              </a:rPr>
              <a:t>Database Page – selecting and connecting to DB</a:t>
            </a:r>
            <a:endParaRPr sz="100"/>
          </a:p>
          <a:p>
            <a:pPr marL="0" lvl="0" indent="0" algn="l" rtl="0">
              <a:spcBef>
                <a:spcPts val="1600"/>
              </a:spcBef>
              <a:spcAft>
                <a:spcPts val="0"/>
              </a:spcAft>
              <a:buNone/>
            </a:pPr>
            <a:endParaRPr/>
          </a:p>
        </p:txBody>
      </p:sp>
      <p:pic>
        <p:nvPicPr>
          <p:cNvPr id="326" name="Google Shape;326;p61"/>
          <p:cNvPicPr preferRelativeResize="0"/>
          <p:nvPr/>
        </p:nvPicPr>
        <p:blipFill>
          <a:blip r:embed="rId3">
            <a:alphaModFix/>
          </a:blip>
          <a:stretch>
            <a:fillRect/>
          </a:stretch>
        </p:blipFill>
        <p:spPr>
          <a:xfrm>
            <a:off x="1300950" y="870975"/>
            <a:ext cx="6800276" cy="403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62"/>
          <p:cNvSpPr txBox="1">
            <a:spLocks noGrp="1"/>
          </p:cNvSpPr>
          <p:nvPr>
            <p:ph type="title"/>
          </p:nvPr>
        </p:nvSpPr>
        <p:spPr>
          <a:xfrm>
            <a:off x="-43087" y="95475"/>
            <a:ext cx="8520600" cy="572700"/>
          </a:xfrm>
          <a:prstGeom prst="rect">
            <a:avLst/>
          </a:prstGeom>
        </p:spPr>
        <p:txBody>
          <a:bodyPr spcFirstLastPara="1" wrap="square" lIns="91425" tIns="91425" rIns="91425" bIns="91425" anchor="t" anchorCtr="0">
            <a:noAutofit/>
          </a:bodyPr>
          <a:lstStyle/>
          <a:p>
            <a:pPr marL="914400" lvl="0" indent="0" algn="l" rtl="0">
              <a:lnSpc>
                <a:spcPct val="200000"/>
              </a:lnSpc>
              <a:spcBef>
                <a:spcPts val="0"/>
              </a:spcBef>
              <a:spcAft>
                <a:spcPts val="0"/>
              </a:spcAft>
              <a:buNone/>
            </a:pPr>
            <a:r>
              <a:rPr lang="en-GB" sz="1800">
                <a:solidFill>
                  <a:srgbClr val="000000"/>
                </a:solidFill>
                <a:latin typeface="Arial"/>
                <a:ea typeface="Arial"/>
                <a:cs typeface="Arial"/>
                <a:sym typeface="Arial"/>
              </a:rPr>
              <a:t>Edit video Page – editing video details:</a:t>
            </a:r>
            <a:endParaRPr sz="1800"/>
          </a:p>
          <a:p>
            <a:pPr marL="0" lvl="0" indent="0" algn="l" rtl="0">
              <a:spcBef>
                <a:spcPts val="1600"/>
              </a:spcBef>
              <a:spcAft>
                <a:spcPts val="0"/>
              </a:spcAft>
              <a:buNone/>
            </a:pPr>
            <a:endParaRPr/>
          </a:p>
        </p:txBody>
      </p:sp>
      <p:pic>
        <p:nvPicPr>
          <p:cNvPr id="332" name="Google Shape;332;p62"/>
          <p:cNvPicPr preferRelativeResize="0"/>
          <p:nvPr/>
        </p:nvPicPr>
        <p:blipFill>
          <a:blip r:embed="rId3">
            <a:alphaModFix/>
          </a:blip>
          <a:stretch>
            <a:fillRect/>
          </a:stretch>
        </p:blipFill>
        <p:spPr>
          <a:xfrm>
            <a:off x="2243976" y="668175"/>
            <a:ext cx="4844189" cy="4193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63"/>
          <p:cNvSpPr txBox="1">
            <a:spLocks noGrp="1"/>
          </p:cNvSpPr>
          <p:nvPr>
            <p:ph type="title"/>
          </p:nvPr>
        </p:nvSpPr>
        <p:spPr>
          <a:xfrm>
            <a:off x="231800" y="125425"/>
            <a:ext cx="8857800" cy="6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50"/>
              <a:t>Upload Data - upload images or videos for fire detection</a:t>
            </a:r>
            <a:endParaRPr sz="2750"/>
          </a:p>
        </p:txBody>
      </p:sp>
      <p:pic>
        <p:nvPicPr>
          <p:cNvPr id="338" name="Google Shape;338;p63"/>
          <p:cNvPicPr preferRelativeResize="0"/>
          <p:nvPr/>
        </p:nvPicPr>
        <p:blipFill>
          <a:blip r:embed="rId3">
            <a:alphaModFix/>
          </a:blip>
          <a:stretch>
            <a:fillRect/>
          </a:stretch>
        </p:blipFill>
        <p:spPr>
          <a:xfrm>
            <a:off x="2077613" y="906163"/>
            <a:ext cx="5166175" cy="401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64"/>
          <p:cNvSpPr txBox="1">
            <a:spLocks noGrp="1"/>
          </p:cNvSpPr>
          <p:nvPr>
            <p:ph type="title"/>
          </p:nvPr>
        </p:nvSpPr>
        <p:spPr>
          <a:xfrm>
            <a:off x="0" y="105475"/>
            <a:ext cx="8520600" cy="572700"/>
          </a:xfrm>
          <a:prstGeom prst="rect">
            <a:avLst/>
          </a:prstGeom>
        </p:spPr>
        <p:txBody>
          <a:bodyPr spcFirstLastPara="1" wrap="square" lIns="91425" tIns="91425" rIns="91425" bIns="91425" anchor="t" anchorCtr="0">
            <a:noAutofit/>
          </a:bodyPr>
          <a:lstStyle/>
          <a:p>
            <a:pPr marL="914400" lvl="0" indent="0" algn="l" rtl="0">
              <a:lnSpc>
                <a:spcPct val="200000"/>
              </a:lnSpc>
              <a:spcBef>
                <a:spcPts val="0"/>
              </a:spcBef>
              <a:spcAft>
                <a:spcPts val="0"/>
              </a:spcAft>
              <a:buNone/>
            </a:pPr>
            <a:r>
              <a:rPr lang="en-GB" sz="1800">
                <a:solidFill>
                  <a:srgbClr val="000000"/>
                </a:solidFill>
                <a:latin typeface="Arial"/>
                <a:ea typeface="Arial"/>
                <a:cs typeface="Arial"/>
                <a:sym typeface="Arial"/>
              </a:rPr>
              <a:t>Process video – detecting fire in video !!!</a:t>
            </a:r>
            <a:endParaRPr sz="1800"/>
          </a:p>
          <a:p>
            <a:pPr marL="0" lvl="0" indent="0" algn="l" rtl="0">
              <a:spcBef>
                <a:spcPts val="1600"/>
              </a:spcBef>
              <a:spcAft>
                <a:spcPts val="0"/>
              </a:spcAft>
              <a:buNone/>
            </a:pPr>
            <a:endParaRPr/>
          </a:p>
        </p:txBody>
      </p:sp>
      <p:pic>
        <p:nvPicPr>
          <p:cNvPr id="344" name="Google Shape;344;p64"/>
          <p:cNvPicPr preferRelativeResize="0"/>
          <p:nvPr/>
        </p:nvPicPr>
        <p:blipFill>
          <a:blip r:embed="rId3">
            <a:alphaModFix/>
          </a:blip>
          <a:stretch>
            <a:fillRect/>
          </a:stretch>
        </p:blipFill>
        <p:spPr>
          <a:xfrm>
            <a:off x="2619300" y="628650"/>
            <a:ext cx="3653749" cy="424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5"/>
          <p:cNvSpPr txBox="1">
            <a:spLocks noGrp="1"/>
          </p:cNvSpPr>
          <p:nvPr>
            <p:ph type="title"/>
          </p:nvPr>
        </p:nvSpPr>
        <p:spPr>
          <a:xfrm>
            <a:off x="231800" y="65500"/>
            <a:ext cx="8478300" cy="4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Fire Spread Simulation - set parameters </a:t>
            </a:r>
            <a:endParaRPr/>
          </a:p>
        </p:txBody>
      </p:sp>
      <p:pic>
        <p:nvPicPr>
          <p:cNvPr id="350" name="Google Shape;350;p65"/>
          <p:cNvPicPr preferRelativeResize="0"/>
          <p:nvPr/>
        </p:nvPicPr>
        <p:blipFill>
          <a:blip r:embed="rId3">
            <a:alphaModFix/>
          </a:blip>
          <a:stretch>
            <a:fillRect/>
          </a:stretch>
        </p:blipFill>
        <p:spPr>
          <a:xfrm>
            <a:off x="2701550" y="704600"/>
            <a:ext cx="3618700" cy="424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6"/>
          <p:cNvSpPr txBox="1">
            <a:spLocks noGrp="1"/>
          </p:cNvSpPr>
          <p:nvPr>
            <p:ph type="title"/>
          </p:nvPr>
        </p:nvSpPr>
        <p:spPr>
          <a:xfrm>
            <a:off x="259525" y="175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Fire Spread Simulation</a:t>
            </a:r>
            <a:endParaRPr/>
          </a:p>
        </p:txBody>
      </p:sp>
      <p:pic>
        <p:nvPicPr>
          <p:cNvPr id="356" name="Google Shape;356;p66"/>
          <p:cNvPicPr preferRelativeResize="0"/>
          <p:nvPr/>
        </p:nvPicPr>
        <p:blipFill>
          <a:blip r:embed="rId3">
            <a:alphaModFix/>
          </a:blip>
          <a:stretch>
            <a:fillRect/>
          </a:stretch>
        </p:blipFill>
        <p:spPr>
          <a:xfrm>
            <a:off x="2009050" y="811050"/>
            <a:ext cx="5240224" cy="4120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7"/>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GB" sz="6000"/>
              <a:t/>
            </a:r>
            <a:br>
              <a:rPr lang="en-GB" sz="6000"/>
            </a:br>
            <a:r>
              <a:rPr lang="en-GB" sz="6000"/>
              <a:t>Challenges</a:t>
            </a:r>
            <a:endParaRPr sz="6000"/>
          </a:p>
        </p:txBody>
      </p:sp>
      <p:sp>
        <p:nvSpPr>
          <p:cNvPr id="362" name="Google Shape;362;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0"/>
          <p:cNvSpPr txBox="1">
            <a:spLocks noGrp="1"/>
          </p:cNvSpPr>
          <p:nvPr>
            <p:ph type="title"/>
          </p:nvPr>
        </p:nvSpPr>
        <p:spPr>
          <a:xfrm>
            <a:off x="564875" y="630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244" name="Google Shape;244;p50"/>
          <p:cNvSpPr txBox="1">
            <a:spLocks noGrp="1"/>
          </p:cNvSpPr>
          <p:nvPr>
            <p:ph type="body" idx="1"/>
          </p:nvPr>
        </p:nvSpPr>
        <p:spPr>
          <a:xfrm>
            <a:off x="564875" y="1567650"/>
            <a:ext cx="7688700" cy="2261100"/>
          </a:xfrm>
          <a:prstGeom prst="rect">
            <a:avLst/>
          </a:prstGeom>
        </p:spPr>
        <p:txBody>
          <a:bodyPr spcFirstLastPara="1" wrap="square" lIns="91425" tIns="91425" rIns="91425" bIns="91425" anchor="t" anchorCtr="0">
            <a:noAutofit/>
          </a:bodyPr>
          <a:lstStyle/>
          <a:p>
            <a:pPr marL="2286000" lvl="0" indent="0" algn="l" rtl="0">
              <a:lnSpc>
                <a:spcPct val="80000"/>
              </a:lnSpc>
              <a:spcBef>
                <a:spcPts val="0"/>
              </a:spcBef>
              <a:spcAft>
                <a:spcPts val="0"/>
              </a:spcAft>
              <a:buSzPts val="770"/>
              <a:buNone/>
            </a:pPr>
            <a:r>
              <a:rPr lang="en-GB" sz="1480" b="1"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Background </a:t>
            </a:r>
            <a:r>
              <a:rPr lang="en-GB" sz="134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---------------------------------------- 3</a:t>
            </a:r>
            <a:endParaRPr sz="1340" dirty="0">
              <a:solidFill>
                <a:srgbClr val="222E37"/>
              </a:solidFill>
            </a:endParaRPr>
          </a:p>
          <a:p>
            <a:pPr marL="2286000" lvl="0" indent="0" algn="l" rtl="0">
              <a:lnSpc>
                <a:spcPct val="80000"/>
              </a:lnSpc>
              <a:spcBef>
                <a:spcPts val="1200"/>
              </a:spcBef>
              <a:spcAft>
                <a:spcPts val="0"/>
              </a:spcAft>
              <a:buSzPts val="770"/>
              <a:buNone/>
            </a:pPr>
            <a:r>
              <a:rPr lang="en-GB" sz="1480" b="1"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Problem </a:t>
            </a:r>
            <a:r>
              <a:rPr lang="en-GB" sz="134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rgbClr val="222E37"/>
                </a:solidFill>
              </a:rPr>
              <a:t> 5</a:t>
            </a:r>
            <a:endParaRPr sz="1340" dirty="0">
              <a:solidFill>
                <a:srgbClr val="222E37"/>
              </a:solidFill>
            </a:endParaRPr>
          </a:p>
          <a:p>
            <a:pPr marL="2286000" lvl="0" indent="0" algn="l" rtl="0">
              <a:lnSpc>
                <a:spcPct val="80000"/>
              </a:lnSpc>
              <a:spcBef>
                <a:spcPts val="1200"/>
              </a:spcBef>
              <a:spcAft>
                <a:spcPts val="0"/>
              </a:spcAft>
              <a:buSzPts val="770"/>
              <a:buNone/>
            </a:pPr>
            <a:r>
              <a:rPr lang="en-GB" sz="1480" b="1"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 </a:t>
            </a:r>
            <a:r>
              <a:rPr lang="en-GB" sz="134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rgbClr val="222E37"/>
                </a:solidFill>
              </a:rPr>
              <a:t> 7</a:t>
            </a:r>
            <a:endParaRPr sz="1340" dirty="0">
              <a:solidFill>
                <a:srgbClr val="222E37"/>
              </a:solidFill>
            </a:endParaRPr>
          </a:p>
          <a:p>
            <a:pPr marL="2286000" lvl="0" indent="0" algn="l" rtl="0">
              <a:lnSpc>
                <a:spcPct val="80000"/>
              </a:lnSpc>
              <a:spcBef>
                <a:spcPts val="1200"/>
              </a:spcBef>
              <a:spcAft>
                <a:spcPts val="0"/>
              </a:spcAft>
              <a:buSzPts val="770"/>
              <a:buNone/>
            </a:pPr>
            <a:r>
              <a:rPr lang="en-GB" sz="1480" b="1" dirty="0">
                <a:solidFill>
                  <a:schemeClr val="accent2">
                    <a:lumMod val="50000"/>
                  </a:schemeClr>
                </a:solidFill>
              </a:rPr>
              <a:t>Use Case</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rPr>
              <a:t> 9</a:t>
            </a:r>
            <a:endParaRPr sz="1340" dirty="0">
              <a:solidFill>
                <a:schemeClr val="accent2">
                  <a:lumMod val="50000"/>
                </a:schemeClr>
              </a:solidFill>
            </a:endParaRPr>
          </a:p>
          <a:p>
            <a:pPr marL="2286000" lvl="0" indent="0" algn="l" rtl="0">
              <a:lnSpc>
                <a:spcPct val="80000"/>
              </a:lnSpc>
              <a:spcBef>
                <a:spcPts val="1200"/>
              </a:spcBef>
              <a:spcAft>
                <a:spcPts val="0"/>
              </a:spcAft>
              <a:buSzPts val="770"/>
              <a:buNone/>
            </a:pPr>
            <a:r>
              <a:rPr lang="en-GB" sz="1480" b="1" dirty="0">
                <a:solidFill>
                  <a:schemeClr val="accent2">
                    <a:lumMod val="50000"/>
                  </a:schemeClr>
                </a:solidFill>
              </a:rPr>
              <a:t>GUI</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rPr>
              <a:t> 11</a:t>
            </a:r>
            <a:endParaRPr sz="1340" dirty="0">
              <a:solidFill>
                <a:schemeClr val="accent2">
                  <a:lumMod val="50000"/>
                </a:schemeClr>
              </a:solidFill>
            </a:endParaRPr>
          </a:p>
          <a:p>
            <a:pPr marL="2286000" lvl="0" indent="0" algn="l" rtl="0">
              <a:lnSpc>
                <a:spcPct val="80000"/>
              </a:lnSpc>
              <a:spcBef>
                <a:spcPts val="1200"/>
              </a:spcBef>
              <a:spcAft>
                <a:spcPts val="0"/>
              </a:spcAft>
              <a:buSzPts val="770"/>
              <a:buNone/>
            </a:pPr>
            <a:r>
              <a:rPr lang="en-GB" sz="1480" b="1"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Challenges &amp; Limitations</a:t>
            </a:r>
            <a:r>
              <a:rPr lang="en-GB" sz="148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34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rgbClr val="222E37"/>
                </a:solidFill>
              </a:rPr>
              <a:t> 19</a:t>
            </a:r>
            <a:endParaRPr sz="1480" b="1" dirty="0">
              <a:solidFill>
                <a:srgbClr val="222E37"/>
              </a:solidFill>
            </a:endParaRPr>
          </a:p>
          <a:p>
            <a:pPr marL="2286000" lvl="0" indent="0" algn="l" rtl="0">
              <a:lnSpc>
                <a:spcPct val="80000"/>
              </a:lnSpc>
              <a:spcBef>
                <a:spcPts val="1200"/>
              </a:spcBef>
              <a:spcAft>
                <a:spcPts val="0"/>
              </a:spcAft>
              <a:buSzPts val="770"/>
              <a:buNone/>
            </a:pPr>
            <a:r>
              <a:rPr lang="en-GB" sz="1480" b="1" dirty="0">
                <a:solidFill>
                  <a:schemeClr val="accent2">
                    <a:lumMod val="50000"/>
                  </a:schemeClr>
                </a:solidFill>
              </a:rPr>
              <a:t>Demo</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rPr>
              <a:t> 25</a:t>
            </a:r>
            <a:endParaRPr sz="1340" dirty="0">
              <a:solidFill>
                <a:schemeClr val="accent2">
                  <a:lumMod val="50000"/>
                </a:schemeClr>
              </a:solidFill>
            </a:endParaRPr>
          </a:p>
          <a:p>
            <a:pPr marL="2286000" lvl="0" indent="0" algn="l" rtl="0">
              <a:lnSpc>
                <a:spcPct val="80000"/>
              </a:lnSpc>
              <a:spcBef>
                <a:spcPts val="1200"/>
              </a:spcBef>
              <a:spcAft>
                <a:spcPts val="0"/>
              </a:spcAft>
              <a:buSzPts val="770"/>
              <a:buNone/>
            </a:pPr>
            <a:r>
              <a:rPr lang="en-GB" sz="1480" b="1" dirty="0">
                <a:solidFill>
                  <a:schemeClr val="accent2">
                    <a:lumMod val="50000"/>
                  </a:schemeClr>
                </a:solidFill>
              </a:rPr>
              <a:t>Testing plan</a:t>
            </a:r>
            <a:r>
              <a:rPr lang="en-GB" sz="1340" dirty="0">
                <a:solidFill>
                  <a:schemeClr val="accent2">
                    <a:lumMod val="50000"/>
                  </a:schemeClr>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chemeClr val="accent2">
                    <a:lumMod val="50000"/>
                  </a:schemeClr>
                </a:solidFill>
              </a:rPr>
              <a:t>  26</a:t>
            </a:r>
            <a:endParaRPr sz="1340" dirty="0">
              <a:solidFill>
                <a:schemeClr val="accent2">
                  <a:lumMod val="50000"/>
                </a:schemeClr>
              </a:solidFill>
            </a:endParaRPr>
          </a:p>
          <a:p>
            <a:pPr marL="2286000" lvl="0" indent="0" algn="l" rtl="0">
              <a:lnSpc>
                <a:spcPct val="80000"/>
              </a:lnSpc>
              <a:spcBef>
                <a:spcPts val="1200"/>
              </a:spcBef>
              <a:spcAft>
                <a:spcPts val="1200"/>
              </a:spcAft>
              <a:buSzPts val="770"/>
              <a:buNone/>
            </a:pPr>
            <a:r>
              <a:rPr lang="en-GB" sz="1480" b="1"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Conclusion </a:t>
            </a:r>
            <a:r>
              <a:rPr lang="en-GB" sz="1340" dirty="0">
                <a:solidFill>
                  <a:srgbClr val="222E37"/>
                </a:solidFill>
                <a:uFill>
                  <a:noFill/>
                </a:uFill>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r>
              <a:rPr lang="en-GB" sz="1340" dirty="0">
                <a:solidFill>
                  <a:srgbClr val="222E37"/>
                </a:solidFill>
              </a:rPr>
              <a:t> 27</a:t>
            </a:r>
            <a:endParaRPr sz="1340" dirty="0">
              <a:solidFill>
                <a:srgbClr val="222E37"/>
              </a:solidFill>
            </a:endParaRPr>
          </a:p>
        </p:txBody>
      </p:sp>
      <p:sp>
        <p:nvSpPr>
          <p:cNvPr id="245" name="Google Shape;245;p5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pic>
        <p:nvPicPr>
          <p:cNvPr id="246" name="Google Shape;246;p50"/>
          <p:cNvPicPr preferRelativeResize="0"/>
          <p:nvPr/>
        </p:nvPicPr>
        <p:blipFill>
          <a:blip r:embed="rId3">
            <a:alphaModFix/>
          </a:blip>
          <a:stretch>
            <a:fillRect/>
          </a:stretch>
        </p:blipFill>
        <p:spPr>
          <a:xfrm>
            <a:off x="1800" y="5062675"/>
            <a:ext cx="9144002" cy="80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8"/>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a:t>Challenges &amp; Limitations</a:t>
            </a:r>
            <a:endParaRPr/>
          </a:p>
        </p:txBody>
      </p:sp>
      <p:sp>
        <p:nvSpPr>
          <p:cNvPr id="368" name="Google Shape;368;p68"/>
          <p:cNvSpPr txBox="1">
            <a:spLocks noGrp="1"/>
          </p:cNvSpPr>
          <p:nvPr>
            <p:ph type="subTitle" idx="1"/>
          </p:nvPr>
        </p:nvSpPr>
        <p:spPr>
          <a:xfrm>
            <a:off x="265500" y="2893750"/>
            <a:ext cx="4045200" cy="122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GB"/>
              <a:t>In the R&amp;D Process</a:t>
            </a:r>
            <a:endParaRPr/>
          </a:p>
        </p:txBody>
      </p:sp>
      <p:sp>
        <p:nvSpPr>
          <p:cNvPr id="369" name="Google Shape;369;p68"/>
          <p:cNvSpPr txBox="1">
            <a:spLocks noGrp="1"/>
          </p:cNvSpPr>
          <p:nvPr>
            <p:ph type="body" idx="2"/>
          </p:nvPr>
        </p:nvSpPr>
        <p:spPr>
          <a:xfrm>
            <a:off x="4851675" y="724200"/>
            <a:ext cx="4079700" cy="36951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AutoNum type="arabicPeriod"/>
            </a:pPr>
            <a:r>
              <a:rPr lang="en-GB"/>
              <a:t>Complex Image-Processing Algorithm</a:t>
            </a:r>
            <a:endParaRPr/>
          </a:p>
          <a:p>
            <a:pPr marL="457200" lvl="0" indent="-342900" algn="l" rtl="0">
              <a:lnSpc>
                <a:spcPct val="115000"/>
              </a:lnSpc>
              <a:spcBef>
                <a:spcPts val="1600"/>
              </a:spcBef>
              <a:spcAft>
                <a:spcPts val="1600"/>
              </a:spcAft>
              <a:buSzPts val="1800"/>
              <a:buAutoNum type="arabicPeriod"/>
            </a:pPr>
            <a:r>
              <a:rPr lang="en-GB"/>
              <a:t>Insufficient Data Sets</a:t>
            </a:r>
            <a:endParaRPr sz="2100"/>
          </a:p>
        </p:txBody>
      </p:sp>
      <p:sp>
        <p:nvSpPr>
          <p:cNvPr id="370" name="Google Shape;370;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9"/>
          <p:cNvSpPr txBox="1">
            <a:spLocks noGrp="1"/>
          </p:cNvSpPr>
          <p:nvPr>
            <p:ph type="title"/>
          </p:nvPr>
        </p:nvSpPr>
        <p:spPr>
          <a:xfrm>
            <a:off x="311700" y="445025"/>
            <a:ext cx="8520600" cy="658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a:t>Challenge 1 </a:t>
            </a:r>
            <a:r>
              <a:rPr lang="en-GB" sz="2700"/>
              <a:t>Complex Image-Processing Algorithm</a:t>
            </a:r>
            <a:endParaRPr sz="2700"/>
          </a:p>
        </p:txBody>
      </p:sp>
      <p:sp>
        <p:nvSpPr>
          <p:cNvPr id="376" name="Google Shape;37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21</a:t>
            </a:fld>
            <a:endParaRPr/>
          </a:p>
        </p:txBody>
      </p:sp>
      <p:sp>
        <p:nvSpPr>
          <p:cNvPr id="377" name="Google Shape;377;p69"/>
          <p:cNvSpPr txBox="1"/>
          <p:nvPr/>
        </p:nvSpPr>
        <p:spPr>
          <a:xfrm>
            <a:off x="429600" y="1412675"/>
            <a:ext cx="8284800" cy="2031900"/>
          </a:xfrm>
          <a:prstGeom prst="rect">
            <a:avLst/>
          </a:prstGeom>
          <a:noFill/>
          <a:ln>
            <a:noFill/>
          </a:ln>
        </p:spPr>
        <p:txBody>
          <a:bodyPr spcFirstLastPara="1" wrap="square" lIns="91425" tIns="91425" rIns="91425" bIns="91425" anchor="t" anchorCtr="0">
            <a:spAutoFit/>
          </a:bodyPr>
          <a:lstStyle/>
          <a:p>
            <a:pPr marL="914400" marR="0" lvl="0" indent="-381000" algn="l" rtl="0">
              <a:lnSpc>
                <a:spcPct val="200000"/>
              </a:lnSpc>
              <a:spcBef>
                <a:spcPts val="0"/>
              </a:spcBef>
              <a:spcAft>
                <a:spcPts val="0"/>
              </a:spcAft>
              <a:buClr>
                <a:schemeClr val="dk2"/>
              </a:buClr>
              <a:buSzPts val="2400"/>
              <a:buFont typeface="Proxima Nova"/>
              <a:buAutoNum type="arabicPeriod"/>
            </a:pPr>
            <a:r>
              <a:rPr lang="en-GB" sz="2400" b="0" i="0" u="none" strike="noStrike" cap="none">
                <a:solidFill>
                  <a:srgbClr val="000000"/>
                </a:solidFill>
                <a:latin typeface="Proxima Nova"/>
                <a:ea typeface="Proxima Nova"/>
                <a:cs typeface="Proxima Nova"/>
                <a:sym typeface="Proxima Nova"/>
              </a:rPr>
              <a:t>Masking &amp; Color Detection </a:t>
            </a:r>
            <a:r>
              <a:rPr lang="en-GB" sz="2400" b="1" i="0" u="none" strike="noStrike" cap="none">
                <a:solidFill>
                  <a:schemeClr val="accent5"/>
                </a:solidFill>
                <a:latin typeface="Proxima Nova"/>
                <a:ea typeface="Proxima Nova"/>
                <a:cs typeface="Proxima Nova"/>
                <a:sym typeface="Proxima Nova"/>
              </a:rPr>
              <a:t>isn’t enough</a:t>
            </a:r>
            <a:endParaRPr sz="2400" b="1" i="0" u="none" strike="noStrike" cap="none">
              <a:solidFill>
                <a:schemeClr val="accent5"/>
              </a:solidFill>
              <a:latin typeface="Proxima Nova"/>
              <a:ea typeface="Proxima Nova"/>
              <a:cs typeface="Proxima Nova"/>
              <a:sym typeface="Proxima Nova"/>
            </a:endParaRPr>
          </a:p>
          <a:p>
            <a:pPr marL="914400" marR="0" lvl="0" indent="-381000" algn="l" rtl="0">
              <a:lnSpc>
                <a:spcPct val="200000"/>
              </a:lnSpc>
              <a:spcBef>
                <a:spcPts val="0"/>
              </a:spcBef>
              <a:spcAft>
                <a:spcPts val="0"/>
              </a:spcAft>
              <a:buClr>
                <a:schemeClr val="dk2"/>
              </a:buClr>
              <a:buSzPts val="2400"/>
              <a:buFont typeface="Proxima Nova"/>
              <a:buAutoNum type="arabicPeriod"/>
            </a:pPr>
            <a:r>
              <a:rPr lang="en-GB" sz="2400" b="0" i="0" u="none" strike="noStrike" cap="none">
                <a:solidFill>
                  <a:srgbClr val="000000"/>
                </a:solidFill>
                <a:latin typeface="Proxima Nova"/>
                <a:ea typeface="Proxima Nova"/>
                <a:cs typeface="Proxima Nova"/>
                <a:sym typeface="Proxima Nova"/>
              </a:rPr>
              <a:t>Contour Detection </a:t>
            </a:r>
            <a:r>
              <a:rPr lang="en-GB" sz="2400" b="1" i="0" u="none" strike="noStrike" cap="none">
                <a:solidFill>
                  <a:schemeClr val="accent5"/>
                </a:solidFill>
                <a:latin typeface="Proxima Nova"/>
                <a:ea typeface="Proxima Nova"/>
                <a:cs typeface="Proxima Nova"/>
                <a:sym typeface="Proxima Nova"/>
              </a:rPr>
              <a:t>isn’t enough</a:t>
            </a:r>
            <a:r>
              <a:rPr lang="en-GB" sz="2400" b="0" i="0" u="none" strike="noStrike" cap="none">
                <a:solidFill>
                  <a:srgbClr val="000000"/>
                </a:solidFill>
                <a:latin typeface="Proxima Nova"/>
                <a:ea typeface="Proxima Nova"/>
                <a:cs typeface="Proxima Nova"/>
                <a:sym typeface="Proxima Nova"/>
              </a:rPr>
              <a:t> </a:t>
            </a:r>
            <a:endParaRPr sz="2400" b="0" i="0" u="none" strike="noStrike" cap="none">
              <a:solidFill>
                <a:schemeClr val="accent4"/>
              </a:solidFill>
              <a:latin typeface="Proxima Nova"/>
              <a:ea typeface="Proxima Nova"/>
              <a:cs typeface="Proxima Nova"/>
              <a:sym typeface="Proxima Nova"/>
            </a:endParaRPr>
          </a:p>
          <a:p>
            <a:pPr marL="457200" marR="0" lvl="0" indent="0" algn="l" rtl="0">
              <a:lnSpc>
                <a:spcPct val="200000"/>
              </a:lnSpc>
              <a:spcBef>
                <a:spcPts val="0"/>
              </a:spcBef>
              <a:spcAft>
                <a:spcPts val="0"/>
              </a:spcAft>
              <a:buNone/>
            </a:pPr>
            <a:endParaRPr sz="2400" b="0" i="0" u="none" strike="noStrike" cap="none">
              <a:solidFill>
                <a:schemeClr val="accent4"/>
              </a:solidFill>
              <a:latin typeface="Proxima Nova"/>
              <a:ea typeface="Proxima Nova"/>
              <a:cs typeface="Proxima Nova"/>
              <a:sym typeface="Proxima Nova"/>
            </a:endParaRPr>
          </a:p>
        </p:txBody>
      </p:sp>
      <p:sp>
        <p:nvSpPr>
          <p:cNvPr id="378" name="Google Shape;378;p69"/>
          <p:cNvSpPr txBox="1"/>
          <p:nvPr/>
        </p:nvSpPr>
        <p:spPr>
          <a:xfrm>
            <a:off x="1027950" y="4280525"/>
            <a:ext cx="63582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b="0" i="0" u="none" strike="noStrike" cap="none">
                <a:solidFill>
                  <a:schemeClr val="accent3"/>
                </a:solidFill>
                <a:latin typeface="Proxima Nova"/>
                <a:ea typeface="Proxima Nova"/>
                <a:cs typeface="Proxima Nova"/>
                <a:sym typeface="Proxima Nova"/>
              </a:rPr>
              <a:t>We Pivoted to a New </a:t>
            </a:r>
            <a:r>
              <a:rPr lang="en-GB" sz="1900" b="1" i="0" u="none" strike="noStrike" cap="none">
                <a:solidFill>
                  <a:schemeClr val="accent3"/>
                </a:solidFill>
                <a:latin typeface="Proxima Nova"/>
                <a:ea typeface="Proxima Nova"/>
                <a:cs typeface="Proxima Nova"/>
                <a:sym typeface="Proxima Nova"/>
              </a:rPr>
              <a:t>Hybrid </a:t>
            </a:r>
            <a:r>
              <a:rPr lang="en-GB" sz="1900" b="0" i="0" u="none" strike="noStrike" cap="none">
                <a:solidFill>
                  <a:schemeClr val="accent3"/>
                </a:solidFill>
                <a:latin typeface="Proxima Nova"/>
                <a:ea typeface="Proxima Nova"/>
                <a:cs typeface="Proxima Nova"/>
                <a:sym typeface="Proxima Nova"/>
              </a:rPr>
              <a:t>Image-Processing</a:t>
            </a:r>
            <a:r>
              <a:rPr lang="en-GB" sz="1900" b="1" i="0" u="none" strike="noStrike" cap="none">
                <a:solidFill>
                  <a:schemeClr val="accent3"/>
                </a:solidFill>
                <a:latin typeface="Proxima Nova"/>
                <a:ea typeface="Proxima Nova"/>
                <a:cs typeface="Proxima Nova"/>
                <a:sym typeface="Proxima Nova"/>
              </a:rPr>
              <a:t> </a:t>
            </a:r>
            <a:r>
              <a:rPr lang="en-GB" sz="1900" b="0" i="0" u="none" strike="noStrike" cap="none">
                <a:solidFill>
                  <a:schemeClr val="accent3"/>
                </a:solidFill>
                <a:latin typeface="Proxima Nova"/>
                <a:ea typeface="Proxima Nova"/>
                <a:cs typeface="Proxima Nova"/>
                <a:sym typeface="Proxima Nova"/>
              </a:rPr>
              <a:t>Algorithm.</a:t>
            </a:r>
            <a:endParaRPr sz="1900" b="0" i="0" u="none" strike="noStrike" cap="none">
              <a:solidFill>
                <a:schemeClr val="accent3"/>
              </a:solidFill>
              <a:latin typeface="Proxima Nova"/>
              <a:ea typeface="Proxima Nova"/>
              <a:cs typeface="Proxima Nova"/>
              <a:sym typeface="Proxima Nova"/>
            </a:endParaRPr>
          </a:p>
        </p:txBody>
      </p:sp>
      <p:cxnSp>
        <p:nvCxnSpPr>
          <p:cNvPr id="379" name="Google Shape;379;p69"/>
          <p:cNvCxnSpPr/>
          <p:nvPr/>
        </p:nvCxnSpPr>
        <p:spPr>
          <a:xfrm flipH="1">
            <a:off x="4206950" y="2958325"/>
            <a:ext cx="8700" cy="1131900"/>
          </a:xfrm>
          <a:prstGeom prst="straightConnector1">
            <a:avLst/>
          </a:prstGeom>
          <a:noFill/>
          <a:ln w="38100" cap="flat" cmpd="sng">
            <a:solidFill>
              <a:schemeClr val="dk2"/>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0"/>
          <p:cNvSpPr txBox="1">
            <a:spLocks noGrp="1"/>
          </p:cNvSpPr>
          <p:nvPr>
            <p:ph type="title"/>
          </p:nvPr>
        </p:nvSpPr>
        <p:spPr>
          <a:xfrm>
            <a:off x="311700" y="445025"/>
            <a:ext cx="8520600" cy="658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a:t>Challenge 2  </a:t>
            </a:r>
            <a:r>
              <a:rPr lang="en-GB" sz="3000"/>
              <a:t>Insufficient Data</a:t>
            </a:r>
            <a:endParaRPr sz="3000"/>
          </a:p>
        </p:txBody>
      </p:sp>
      <p:sp>
        <p:nvSpPr>
          <p:cNvPr id="385" name="Google Shape;385;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22</a:t>
            </a:fld>
            <a:endParaRPr/>
          </a:p>
        </p:txBody>
      </p:sp>
      <p:sp>
        <p:nvSpPr>
          <p:cNvPr id="386" name="Google Shape;386;p70"/>
          <p:cNvSpPr txBox="1"/>
          <p:nvPr/>
        </p:nvSpPr>
        <p:spPr>
          <a:xfrm>
            <a:off x="651075" y="1720475"/>
            <a:ext cx="7274700" cy="5541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200000"/>
              </a:lnSpc>
              <a:spcBef>
                <a:spcPts val="0"/>
              </a:spcBef>
              <a:spcAft>
                <a:spcPts val="0"/>
              </a:spcAft>
              <a:buClr>
                <a:schemeClr val="dk2"/>
              </a:buClr>
              <a:buSzPts val="2400"/>
              <a:buFont typeface="Proxima Nova"/>
              <a:buAutoNum type="arabicPeriod"/>
            </a:pPr>
            <a:r>
              <a:rPr lang="en-GB" sz="2400" b="0" i="0" u="none" strike="noStrike" cap="none">
                <a:solidFill>
                  <a:srgbClr val="000000"/>
                </a:solidFill>
                <a:latin typeface="Proxima Nova"/>
                <a:ea typeface="Proxima Nova"/>
                <a:cs typeface="Proxima Nova"/>
                <a:sym typeface="Proxima Nova"/>
              </a:rPr>
              <a:t>Not Enough </a:t>
            </a:r>
            <a:r>
              <a:rPr lang="en-GB" sz="2400">
                <a:latin typeface="Proxima Nova"/>
                <a:ea typeface="Proxima Nova"/>
                <a:cs typeface="Proxima Nova"/>
                <a:sym typeface="Proxima Nova"/>
              </a:rPr>
              <a:t>DataSet to train the model</a:t>
            </a:r>
            <a:endParaRPr sz="2400" b="0" i="0" u="none" strike="noStrike" cap="none">
              <a:solidFill>
                <a:srgbClr val="000000"/>
              </a:solidFill>
              <a:latin typeface="Proxima Nova"/>
              <a:ea typeface="Proxima Nova"/>
              <a:cs typeface="Proxima Nova"/>
              <a:sym typeface="Proxima Nova"/>
            </a:endParaRPr>
          </a:p>
        </p:txBody>
      </p:sp>
      <p:pic>
        <p:nvPicPr>
          <p:cNvPr id="387" name="Google Shape;387;p70"/>
          <p:cNvPicPr preferRelativeResize="0"/>
          <p:nvPr/>
        </p:nvPicPr>
        <p:blipFill rotWithShape="1">
          <a:blip r:embed="rId3">
            <a:alphaModFix/>
          </a:blip>
          <a:srcRect l="25756" t="8329" r="25848" b="9039"/>
          <a:stretch/>
        </p:blipFill>
        <p:spPr>
          <a:xfrm>
            <a:off x="7101100" y="1391100"/>
            <a:ext cx="1843850" cy="2361275"/>
          </a:xfrm>
          <a:prstGeom prst="rect">
            <a:avLst/>
          </a:prstGeom>
          <a:noFill/>
          <a:ln>
            <a:noFill/>
          </a:ln>
        </p:spPr>
      </p:pic>
      <p:sp>
        <p:nvSpPr>
          <p:cNvPr id="388" name="Google Shape;388;p70"/>
          <p:cNvSpPr txBox="1"/>
          <p:nvPr/>
        </p:nvSpPr>
        <p:spPr>
          <a:xfrm>
            <a:off x="869925" y="3588100"/>
            <a:ext cx="56676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a:solidFill>
                  <a:schemeClr val="accent3"/>
                </a:solidFill>
                <a:latin typeface="Proxima Nova"/>
                <a:ea typeface="Proxima Nova"/>
                <a:cs typeface="Proxima Nova"/>
                <a:sym typeface="Proxima Nova"/>
              </a:rPr>
              <a:t>We've collected data from </a:t>
            </a:r>
            <a:r>
              <a:rPr lang="en-GB" sz="1900" b="1">
                <a:solidFill>
                  <a:schemeClr val="accent3"/>
                </a:solidFill>
                <a:latin typeface="Proxima Nova"/>
                <a:ea typeface="Proxima Nova"/>
                <a:cs typeface="Proxima Nova"/>
                <a:sym typeface="Proxima Nova"/>
              </a:rPr>
              <a:t>various sources</a:t>
            </a:r>
            <a:endParaRPr sz="1900" b="1" i="0" u="none" strike="noStrike" cap="none">
              <a:solidFill>
                <a:schemeClr val="accent3"/>
              </a:solidFill>
              <a:latin typeface="Proxima Nova"/>
              <a:ea typeface="Proxima Nova"/>
              <a:cs typeface="Proxima Nova"/>
              <a:sym typeface="Proxima Nova"/>
            </a:endParaRPr>
          </a:p>
        </p:txBody>
      </p:sp>
      <p:cxnSp>
        <p:nvCxnSpPr>
          <p:cNvPr id="389" name="Google Shape;389;p70"/>
          <p:cNvCxnSpPr/>
          <p:nvPr/>
        </p:nvCxnSpPr>
        <p:spPr>
          <a:xfrm>
            <a:off x="3413900" y="2461400"/>
            <a:ext cx="0" cy="895800"/>
          </a:xfrm>
          <a:prstGeom prst="straightConnector1">
            <a:avLst/>
          </a:prstGeom>
          <a:noFill/>
          <a:ln w="38100" cap="flat" cmpd="sng">
            <a:solidFill>
              <a:schemeClr val="dk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71"/>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GB" sz="6000" b="1"/>
              <a:t>Results</a:t>
            </a:r>
            <a:endParaRPr sz="1800"/>
          </a:p>
        </p:txBody>
      </p:sp>
      <p:sp>
        <p:nvSpPr>
          <p:cNvPr id="395" name="Google Shape;395;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2"/>
          <p:cNvSpPr txBox="1">
            <a:spLocks noGrp="1"/>
          </p:cNvSpPr>
          <p:nvPr>
            <p:ph type="title"/>
          </p:nvPr>
        </p:nvSpPr>
        <p:spPr>
          <a:xfrm>
            <a:off x="311700" y="292625"/>
            <a:ext cx="8520600" cy="105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a:t>Sample </a:t>
            </a:r>
            <a:r>
              <a:rPr lang="en-GB" b="1"/>
              <a:t>1</a:t>
            </a:r>
            <a:endParaRPr b="1"/>
          </a:p>
        </p:txBody>
      </p:sp>
      <p:sp>
        <p:nvSpPr>
          <p:cNvPr id="401" name="Google Shape;401;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24</a:t>
            </a:fld>
            <a:endParaRPr/>
          </a:p>
        </p:txBody>
      </p:sp>
      <p:sp>
        <p:nvSpPr>
          <p:cNvPr id="402" name="Google Shape;402;p72"/>
          <p:cNvSpPr txBox="1"/>
          <p:nvPr/>
        </p:nvSpPr>
        <p:spPr>
          <a:xfrm>
            <a:off x="1491750" y="4353575"/>
            <a:ext cx="5920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b="1">
                <a:latin typeface="Proxima Nova"/>
                <a:ea typeface="Proxima Nova"/>
                <a:cs typeface="Proxima Nova"/>
                <a:sym typeface="Proxima Nova"/>
              </a:rPr>
              <a:t>Fire detected</a:t>
            </a:r>
            <a:endParaRPr sz="1400" b="0" i="0" u="none" strike="noStrike" cap="none">
              <a:solidFill>
                <a:srgbClr val="000000"/>
              </a:solidFill>
              <a:latin typeface="Proxima Nova"/>
              <a:ea typeface="Proxima Nova"/>
              <a:cs typeface="Proxima Nova"/>
              <a:sym typeface="Proxima Nova"/>
            </a:endParaRPr>
          </a:p>
        </p:txBody>
      </p:sp>
      <p:cxnSp>
        <p:nvCxnSpPr>
          <p:cNvPr id="403" name="Google Shape;403;p72"/>
          <p:cNvCxnSpPr/>
          <p:nvPr/>
        </p:nvCxnSpPr>
        <p:spPr>
          <a:xfrm>
            <a:off x="3639275" y="2811763"/>
            <a:ext cx="1278300" cy="0"/>
          </a:xfrm>
          <a:prstGeom prst="straightConnector1">
            <a:avLst/>
          </a:prstGeom>
          <a:noFill/>
          <a:ln w="76200" cap="flat" cmpd="sng">
            <a:solidFill>
              <a:schemeClr val="dk2"/>
            </a:solidFill>
            <a:prstDash val="solid"/>
            <a:round/>
            <a:headEnd type="none" w="sm" len="sm"/>
            <a:tailEnd type="triangle" w="med" len="med"/>
          </a:ln>
        </p:spPr>
      </p:cxnSp>
      <p:sp>
        <p:nvSpPr>
          <p:cNvPr id="404" name="Google Shape;404;p72"/>
          <p:cNvSpPr txBox="1"/>
          <p:nvPr/>
        </p:nvSpPr>
        <p:spPr>
          <a:xfrm>
            <a:off x="2208925" y="620825"/>
            <a:ext cx="4589400" cy="7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100">
                <a:solidFill>
                  <a:srgbClr val="FF0000"/>
                </a:solidFill>
                <a:latin typeface="Proxima Nova"/>
                <a:ea typeface="Proxima Nova"/>
                <a:cs typeface="Proxima Nova"/>
                <a:sym typeface="Proxima Nova"/>
              </a:rPr>
              <a:t>Do something like that </a:t>
            </a:r>
            <a:endParaRPr sz="3100">
              <a:solidFill>
                <a:srgbClr val="FF0000"/>
              </a:solidFill>
              <a:latin typeface="Proxima Nova"/>
              <a:ea typeface="Proxima Nova"/>
              <a:cs typeface="Proxima Nova"/>
              <a:sym typeface="Proxima Nova"/>
            </a:endParaRPr>
          </a:p>
        </p:txBody>
      </p:sp>
      <p:pic>
        <p:nvPicPr>
          <p:cNvPr id="405" name="Google Shape;405;p72"/>
          <p:cNvPicPr preferRelativeResize="0"/>
          <p:nvPr/>
        </p:nvPicPr>
        <p:blipFill>
          <a:blip r:embed="rId3">
            <a:alphaModFix/>
          </a:blip>
          <a:stretch>
            <a:fillRect/>
          </a:stretch>
        </p:blipFill>
        <p:spPr>
          <a:xfrm>
            <a:off x="5690750" y="1461550"/>
            <a:ext cx="2597771" cy="2700450"/>
          </a:xfrm>
          <a:prstGeom prst="rect">
            <a:avLst/>
          </a:prstGeom>
          <a:noFill/>
          <a:ln>
            <a:noFill/>
          </a:ln>
        </p:spPr>
      </p:pic>
      <p:pic>
        <p:nvPicPr>
          <p:cNvPr id="406" name="Google Shape;406;p72"/>
          <p:cNvPicPr preferRelativeResize="0"/>
          <p:nvPr/>
        </p:nvPicPr>
        <p:blipFill>
          <a:blip r:embed="rId4">
            <a:alphaModFix/>
          </a:blip>
          <a:stretch>
            <a:fillRect/>
          </a:stretch>
        </p:blipFill>
        <p:spPr>
          <a:xfrm>
            <a:off x="608250" y="1461550"/>
            <a:ext cx="2647075" cy="270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73"/>
          <p:cNvSpPr txBox="1">
            <a:spLocks noGrp="1"/>
          </p:cNvSpPr>
          <p:nvPr>
            <p:ph type="title"/>
          </p:nvPr>
        </p:nvSpPr>
        <p:spPr>
          <a:xfrm>
            <a:off x="311700" y="237025"/>
            <a:ext cx="3696300" cy="828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0"/>
              <a:buNone/>
            </a:pPr>
            <a:r>
              <a:rPr lang="en-GB" sz="4800"/>
              <a:t>Demo </a:t>
            </a:r>
            <a:r>
              <a:rPr lang="en-GB" sz="1800" b="0">
                <a:solidFill>
                  <a:schemeClr val="accent3"/>
                </a:solidFill>
              </a:rPr>
              <a:t>- Check it out !</a:t>
            </a:r>
            <a:endParaRPr sz="4800"/>
          </a:p>
        </p:txBody>
      </p:sp>
      <p:sp>
        <p:nvSpPr>
          <p:cNvPr id="412" name="Google Shape;4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25</a:t>
            </a:fld>
            <a:endParaRPr/>
          </a:p>
        </p:txBody>
      </p:sp>
      <p:pic>
        <p:nvPicPr>
          <p:cNvPr id="413" name="Google Shape;413;p73" title="Final project fire detection">
            <a:hlinkClick r:id="rId3"/>
          </p:cNvPr>
          <p:cNvPicPr preferRelativeResize="0"/>
          <p:nvPr/>
        </p:nvPicPr>
        <p:blipFill>
          <a:blip r:embed="rId4">
            <a:alphaModFix/>
          </a:blip>
          <a:stretch>
            <a:fillRect/>
          </a:stretch>
        </p:blipFill>
        <p:spPr>
          <a:xfrm>
            <a:off x="1091200" y="1168100"/>
            <a:ext cx="6759825" cy="380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10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4"/>
          <p:cNvSpPr txBox="1">
            <a:spLocks noGrp="1"/>
          </p:cNvSpPr>
          <p:nvPr>
            <p:ph type="title"/>
          </p:nvPr>
        </p:nvSpPr>
        <p:spPr>
          <a:xfrm>
            <a:off x="731400" y="630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Testing plan</a:t>
            </a:r>
            <a:endParaRPr sz="3040"/>
          </a:p>
        </p:txBody>
      </p:sp>
      <p:graphicFrame>
        <p:nvGraphicFramePr>
          <p:cNvPr id="419" name="Google Shape;419;p74"/>
          <p:cNvGraphicFramePr/>
          <p:nvPr/>
        </p:nvGraphicFramePr>
        <p:xfrm>
          <a:off x="952500" y="1468775"/>
          <a:ext cx="3000000" cy="3000000"/>
        </p:xfrm>
        <a:graphic>
          <a:graphicData uri="http://schemas.openxmlformats.org/drawingml/2006/table">
            <a:tbl>
              <a:tblPr>
                <a:noFill/>
                <a:tableStyleId>{1A373D82-7563-45CC-B216-1CBA79830891}</a:tableStyleId>
              </a:tblPr>
              <a:tblGrid>
                <a:gridCol w="2508700"/>
                <a:gridCol w="2508700"/>
                <a:gridCol w="2508700"/>
              </a:tblGrid>
              <a:tr h="396200">
                <a:tc>
                  <a:txBody>
                    <a:bodyPr/>
                    <a:lstStyle/>
                    <a:p>
                      <a:pPr marL="0" lvl="0" indent="0" algn="l" rtl="0">
                        <a:spcBef>
                          <a:spcPts val="0"/>
                        </a:spcBef>
                        <a:spcAft>
                          <a:spcPts val="0"/>
                        </a:spcAft>
                        <a:buNone/>
                      </a:pPr>
                      <a:r>
                        <a:rPr lang="en-GB" b="1"/>
                        <a:t>Test</a:t>
                      </a:r>
                      <a:endParaRPr b="1"/>
                    </a:p>
                  </a:txBody>
                  <a:tcPr marL="91425" marR="91425" marT="91425" marB="91425"/>
                </a:tc>
                <a:tc>
                  <a:txBody>
                    <a:bodyPr/>
                    <a:lstStyle/>
                    <a:p>
                      <a:pPr marL="0" lvl="0" indent="0" algn="l" rtl="0">
                        <a:spcBef>
                          <a:spcPts val="0"/>
                        </a:spcBef>
                        <a:spcAft>
                          <a:spcPts val="0"/>
                        </a:spcAft>
                        <a:buNone/>
                      </a:pPr>
                      <a:r>
                        <a:rPr lang="en-GB" b="1"/>
                        <a:t>Actions</a:t>
                      </a:r>
                      <a:endParaRPr b="1"/>
                    </a:p>
                  </a:txBody>
                  <a:tcPr marL="91425" marR="91425" marT="91425" marB="91425"/>
                </a:tc>
                <a:tc>
                  <a:txBody>
                    <a:bodyPr/>
                    <a:lstStyle/>
                    <a:p>
                      <a:pPr marL="0" lvl="0" indent="0" algn="l" rtl="0">
                        <a:spcBef>
                          <a:spcPts val="0"/>
                        </a:spcBef>
                        <a:spcAft>
                          <a:spcPts val="0"/>
                        </a:spcAft>
                        <a:buNone/>
                      </a:pPr>
                      <a:r>
                        <a:rPr lang="en-GB" b="1"/>
                        <a:t>Result</a:t>
                      </a:r>
                      <a:endParaRPr b="1"/>
                    </a:p>
                  </a:txBody>
                  <a:tcPr marL="91425" marR="91425" marT="91425" marB="91425"/>
                </a:tc>
              </a:tr>
              <a:tr h="609575">
                <a:tc>
                  <a:txBody>
                    <a:bodyPr/>
                    <a:lstStyle/>
                    <a:p>
                      <a:pPr marL="0" lvl="0" indent="0" algn="l" rtl="0">
                        <a:spcBef>
                          <a:spcPts val="0"/>
                        </a:spcBef>
                        <a:spcAft>
                          <a:spcPts val="0"/>
                        </a:spcAft>
                        <a:buNone/>
                      </a:pPr>
                      <a:r>
                        <a:rPr lang="en-GB"/>
                        <a:t>Test GUI functionality</a:t>
                      </a:r>
                      <a:endParaRPr/>
                    </a:p>
                  </a:txBody>
                  <a:tcPr marL="91425" marR="91425" marT="91425" marB="91425"/>
                </a:tc>
                <a:tc>
                  <a:txBody>
                    <a:bodyPr/>
                    <a:lstStyle/>
                    <a:p>
                      <a:pPr marL="0" lvl="0" indent="0" algn="l" rtl="0">
                        <a:spcBef>
                          <a:spcPts val="0"/>
                        </a:spcBef>
                        <a:spcAft>
                          <a:spcPts val="0"/>
                        </a:spcAft>
                        <a:buNone/>
                      </a:pPr>
                      <a:r>
                        <a:rPr lang="en-GB"/>
                        <a:t>check GUI transactions, buttons etc.</a:t>
                      </a:r>
                      <a:endParaRPr/>
                    </a:p>
                  </a:txBody>
                  <a:tcPr marL="91425" marR="91425" marT="91425" marB="91425"/>
                </a:tc>
                <a:tc>
                  <a:txBody>
                    <a:bodyPr/>
                    <a:lstStyle/>
                    <a:p>
                      <a:pPr marL="0" lvl="0" indent="0" algn="l" rtl="0">
                        <a:spcBef>
                          <a:spcPts val="0"/>
                        </a:spcBef>
                        <a:spcAft>
                          <a:spcPts val="0"/>
                        </a:spcAft>
                        <a:buNone/>
                      </a:pPr>
                      <a:r>
                        <a:rPr lang="en-GB"/>
                        <a:t>getting expecting result and window switching</a:t>
                      </a:r>
                      <a:endParaRPr/>
                    </a:p>
                  </a:txBody>
                  <a:tcPr marL="91425" marR="91425" marT="91425" marB="91425"/>
                </a:tc>
              </a:tr>
              <a:tr h="1036300">
                <a:tc>
                  <a:txBody>
                    <a:bodyPr/>
                    <a:lstStyle/>
                    <a:p>
                      <a:pPr marL="0" lvl="0" indent="0" algn="l" rtl="0">
                        <a:spcBef>
                          <a:spcPts val="0"/>
                        </a:spcBef>
                        <a:spcAft>
                          <a:spcPts val="0"/>
                        </a:spcAft>
                        <a:buNone/>
                      </a:pPr>
                      <a:r>
                        <a:rPr lang="en-GB"/>
                        <a:t>Test Input and output </a:t>
                      </a:r>
                      <a:endParaRPr/>
                    </a:p>
                  </a:txBody>
                  <a:tcPr marL="91425" marR="91425" marT="91425" marB="91425"/>
                </a:tc>
                <a:tc>
                  <a:txBody>
                    <a:bodyPr/>
                    <a:lstStyle/>
                    <a:p>
                      <a:pPr marL="0" lvl="0" indent="0" algn="l" rtl="0">
                        <a:spcBef>
                          <a:spcPts val="0"/>
                        </a:spcBef>
                        <a:spcAft>
                          <a:spcPts val="0"/>
                        </a:spcAft>
                        <a:buNone/>
                      </a:pPr>
                      <a:r>
                        <a:rPr lang="en-GB"/>
                        <a:t>checking input and output by entering a set of input.</a:t>
                      </a:r>
                      <a:endParaRPr/>
                    </a:p>
                  </a:txBody>
                  <a:tcPr marL="91425" marR="91425" marT="91425" marB="91425"/>
                </a:tc>
                <a:tc>
                  <a:txBody>
                    <a:bodyPr/>
                    <a:lstStyle/>
                    <a:p>
                      <a:pPr marL="0" lvl="0" indent="0" algn="l" rtl="0">
                        <a:spcBef>
                          <a:spcPts val="0"/>
                        </a:spcBef>
                        <a:spcAft>
                          <a:spcPts val="0"/>
                        </a:spcAft>
                        <a:buNone/>
                      </a:pPr>
                      <a:r>
                        <a:rPr lang="en-GB"/>
                        <a:t>In illegal input we got warning output, and in legal input we move to final result.</a:t>
                      </a:r>
                      <a:endParaRPr/>
                    </a:p>
                  </a:txBody>
                  <a:tcPr marL="91425" marR="91425" marT="91425" marB="91425"/>
                </a:tc>
              </a:tr>
              <a:tr h="396200">
                <a:tc>
                  <a:txBody>
                    <a:bodyPr/>
                    <a:lstStyle/>
                    <a:p>
                      <a:pPr marL="0" lvl="0" indent="0" algn="l" rtl="0">
                        <a:spcBef>
                          <a:spcPts val="0"/>
                        </a:spcBef>
                        <a:spcAft>
                          <a:spcPts val="0"/>
                        </a:spcAft>
                        <a:buNone/>
                      </a:pPr>
                      <a:r>
                        <a:rPr lang="en-GB"/>
                        <a:t>Test simple cases</a:t>
                      </a:r>
                      <a:endParaRPr/>
                    </a:p>
                  </a:txBody>
                  <a:tcPr marL="91425" marR="91425" marT="91425" marB="91425"/>
                </a:tc>
                <a:tc>
                  <a:txBody>
                    <a:bodyPr/>
                    <a:lstStyle/>
                    <a:p>
                      <a:pPr marL="0" lvl="0" indent="0" algn="l" rtl="0">
                        <a:spcBef>
                          <a:spcPts val="0"/>
                        </a:spcBef>
                        <a:spcAft>
                          <a:spcPts val="0"/>
                        </a:spcAft>
                        <a:buNone/>
                      </a:pPr>
                      <a:r>
                        <a:rPr lang="en-GB"/>
                        <a:t>entering simple cases input</a:t>
                      </a:r>
                      <a:endParaRPr/>
                    </a:p>
                  </a:txBody>
                  <a:tcPr marL="91425" marR="91425" marT="91425" marB="91425"/>
                </a:tc>
                <a:tc>
                  <a:txBody>
                    <a:bodyPr/>
                    <a:lstStyle/>
                    <a:p>
                      <a:pPr marL="0" lvl="0" indent="0" algn="l" rtl="0">
                        <a:spcBef>
                          <a:spcPts val="0"/>
                        </a:spcBef>
                        <a:spcAft>
                          <a:spcPts val="0"/>
                        </a:spcAft>
                        <a:buNone/>
                      </a:pPr>
                      <a:r>
                        <a:rPr lang="en-GB"/>
                        <a:t>got logical result</a:t>
                      </a:r>
                      <a:endParaRPr/>
                    </a:p>
                  </a:txBody>
                  <a:tcPr marL="91425" marR="91425" marT="91425" marB="91425"/>
                </a:tc>
              </a:tr>
            </a:tbl>
          </a:graphicData>
        </a:graphic>
      </p:graphicFrame>
      <p:sp>
        <p:nvSpPr>
          <p:cNvPr id="420" name="Google Shape;420;p7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5"/>
          <p:cNvSpPr txBox="1">
            <a:spLocks noGrp="1"/>
          </p:cNvSpPr>
          <p:nvPr>
            <p:ph type="title"/>
          </p:nvPr>
        </p:nvSpPr>
        <p:spPr>
          <a:xfrm>
            <a:off x="311700" y="358675"/>
            <a:ext cx="8520600" cy="6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Conclusion</a:t>
            </a:r>
            <a:endParaRPr sz="3600"/>
          </a:p>
        </p:txBody>
      </p:sp>
      <p:sp>
        <p:nvSpPr>
          <p:cNvPr id="426" name="Google Shape;426;p75"/>
          <p:cNvSpPr txBox="1">
            <a:spLocks noGrp="1"/>
          </p:cNvSpPr>
          <p:nvPr>
            <p:ph type="body" idx="1"/>
          </p:nvPr>
        </p:nvSpPr>
        <p:spPr>
          <a:xfrm>
            <a:off x="245175" y="1713025"/>
            <a:ext cx="8520600" cy="29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dk1"/>
                </a:solidFill>
              </a:rPr>
              <a:t>-We aim to maintain </a:t>
            </a:r>
            <a:r>
              <a:rPr lang="en-GB" sz="2000" b="1">
                <a:solidFill>
                  <a:schemeClr val="dk1"/>
                </a:solidFill>
              </a:rPr>
              <a:t>environmental balance</a:t>
            </a:r>
            <a:r>
              <a:rPr lang="en-GB" sz="2000">
                <a:solidFill>
                  <a:schemeClr val="dk1"/>
                </a:solidFill>
              </a:rPr>
              <a:t>, </a:t>
            </a:r>
            <a:r>
              <a:rPr lang="en-GB" sz="2000" b="1">
                <a:solidFill>
                  <a:schemeClr val="dk1"/>
                </a:solidFill>
              </a:rPr>
              <a:t>save people's lives </a:t>
            </a:r>
            <a:r>
              <a:rPr lang="en-GB" sz="2000">
                <a:solidFill>
                  <a:schemeClr val="dk1"/>
                </a:solidFill>
              </a:rPr>
              <a:t>and </a:t>
            </a:r>
            <a:r>
              <a:rPr lang="en-GB" sz="2000" b="1">
                <a:solidFill>
                  <a:schemeClr val="dk1"/>
                </a:solidFill>
              </a:rPr>
              <a:t>reduce many expenses</a:t>
            </a:r>
            <a:r>
              <a:rPr lang="en-GB" sz="2000">
                <a:solidFill>
                  <a:schemeClr val="dk1"/>
                </a:solidFill>
              </a:rPr>
              <a:t> for detecting fires</a:t>
            </a:r>
            <a:endParaRPr sz="2000">
              <a:solidFill>
                <a:schemeClr val="dk1"/>
              </a:solidFill>
            </a:endParaRPr>
          </a:p>
          <a:p>
            <a:pPr marL="0" lvl="0" indent="0" algn="l" rtl="0">
              <a:spcBef>
                <a:spcPts val="1600"/>
              </a:spcBef>
              <a:spcAft>
                <a:spcPts val="0"/>
              </a:spcAft>
              <a:buNone/>
            </a:pPr>
            <a:r>
              <a:rPr lang="en-GB" sz="2000" b="1">
                <a:solidFill>
                  <a:srgbClr val="000000"/>
                </a:solidFill>
                <a:latin typeface="Arial"/>
                <a:ea typeface="Arial"/>
                <a:cs typeface="Arial"/>
                <a:sym typeface="Arial"/>
              </a:rPr>
              <a:t> -Our system demonstrates high accuracy</a:t>
            </a:r>
            <a:endParaRPr sz="2000" b="1">
              <a:solidFill>
                <a:srgbClr val="000000"/>
              </a:solidFill>
              <a:latin typeface="Arial"/>
              <a:ea typeface="Arial"/>
              <a:cs typeface="Arial"/>
              <a:sym typeface="Arial"/>
            </a:endParaRPr>
          </a:p>
          <a:p>
            <a:pPr marL="0" lvl="0" indent="0" algn="l" rtl="0">
              <a:spcBef>
                <a:spcPts val="0"/>
              </a:spcBef>
              <a:spcAft>
                <a:spcPts val="0"/>
              </a:spcAft>
              <a:buNone/>
            </a:pPr>
            <a:r>
              <a:rPr lang="en-GB" sz="2000" b="1">
                <a:solidFill>
                  <a:srgbClr val="000000"/>
                </a:solidFill>
                <a:latin typeface="Arial"/>
                <a:ea typeface="Arial"/>
                <a:cs typeface="Arial"/>
                <a:sym typeface="Arial"/>
              </a:rPr>
              <a:t> and reliability</a:t>
            </a:r>
            <a:endParaRPr sz="2000" b="1">
              <a:solidFill>
                <a:srgbClr val="000000"/>
              </a:solidFill>
              <a:latin typeface="Arial"/>
              <a:ea typeface="Arial"/>
              <a:cs typeface="Arial"/>
              <a:sym typeface="Arial"/>
            </a:endParaRPr>
          </a:p>
          <a:p>
            <a:pPr marL="0" lvl="0" indent="0" algn="l" rtl="0">
              <a:spcBef>
                <a:spcPts val="0"/>
              </a:spcBef>
              <a:spcAft>
                <a:spcPts val="1600"/>
              </a:spcAft>
              <a:buNone/>
            </a:pPr>
            <a:endParaRPr sz="2000">
              <a:solidFill>
                <a:schemeClr val="dk1"/>
              </a:solidFill>
            </a:endParaRPr>
          </a:p>
        </p:txBody>
      </p:sp>
      <p:sp>
        <p:nvSpPr>
          <p:cNvPr id="427" name="Google Shape;427;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27</a:t>
            </a:fld>
            <a:endParaRPr/>
          </a:p>
        </p:txBody>
      </p:sp>
      <p:pic>
        <p:nvPicPr>
          <p:cNvPr id="428" name="Google Shape;428;p75"/>
          <p:cNvPicPr preferRelativeResize="0"/>
          <p:nvPr/>
        </p:nvPicPr>
        <p:blipFill>
          <a:blip r:embed="rId3">
            <a:alphaModFix/>
          </a:blip>
          <a:stretch>
            <a:fillRect/>
          </a:stretch>
        </p:blipFill>
        <p:spPr>
          <a:xfrm>
            <a:off x="6577196" y="2782046"/>
            <a:ext cx="1936175" cy="1740750"/>
          </a:xfrm>
          <a:prstGeom prst="rect">
            <a:avLst/>
          </a:prstGeom>
          <a:noFill/>
          <a:ln>
            <a:noFill/>
          </a:ln>
        </p:spPr>
      </p:pic>
      <p:sp>
        <p:nvSpPr>
          <p:cNvPr id="429" name="Google Shape;429;p75"/>
          <p:cNvSpPr txBox="1"/>
          <p:nvPr/>
        </p:nvSpPr>
        <p:spPr>
          <a:xfrm>
            <a:off x="314850" y="3226950"/>
            <a:ext cx="49791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6"/>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t>THANK YOU</a:t>
            </a:r>
            <a:endParaRPr sz="6000"/>
          </a:p>
        </p:txBody>
      </p:sp>
      <p:sp>
        <p:nvSpPr>
          <p:cNvPr id="435" name="Google Shape;43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28</a:t>
            </a:fld>
            <a:endParaRPr/>
          </a:p>
        </p:txBody>
      </p:sp>
      <p:pic>
        <p:nvPicPr>
          <p:cNvPr id="436" name="Google Shape;436;p76"/>
          <p:cNvPicPr preferRelativeResize="0"/>
          <p:nvPr/>
        </p:nvPicPr>
        <p:blipFill rotWithShape="1">
          <a:blip r:embed="rId3">
            <a:alphaModFix/>
          </a:blip>
          <a:srcRect l="6789" t="5943" r="5942" b="5996"/>
          <a:stretch/>
        </p:blipFill>
        <p:spPr>
          <a:xfrm>
            <a:off x="6165900" y="1458150"/>
            <a:ext cx="2206800" cy="2227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D5A9"/>
        </a:solidFill>
        <a:effectLst/>
      </p:bgPr>
    </p:bg>
    <p:spTree>
      <p:nvGrpSpPr>
        <p:cNvPr id="1" name="Shape 250"/>
        <p:cNvGrpSpPr/>
        <p:nvPr/>
      </p:nvGrpSpPr>
      <p:grpSpPr>
        <a:xfrm>
          <a:off x="0" y="0"/>
          <a:ext cx="0" cy="0"/>
          <a:chOff x="0" y="0"/>
          <a:chExt cx="0" cy="0"/>
        </a:xfrm>
      </p:grpSpPr>
      <p:sp>
        <p:nvSpPr>
          <p:cNvPr id="251" name="Google Shape;251;p5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6000"/>
              <a:t>Background</a:t>
            </a:r>
            <a:endParaRPr sz="6000"/>
          </a:p>
        </p:txBody>
      </p:sp>
      <p:sp>
        <p:nvSpPr>
          <p:cNvPr id="252" name="Google Shape;252;p5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52"/>
          <p:cNvPicPr preferRelativeResize="0"/>
          <p:nvPr/>
        </p:nvPicPr>
        <p:blipFill>
          <a:blip r:embed="rId3">
            <a:alphaModFix/>
          </a:blip>
          <a:stretch>
            <a:fillRect/>
          </a:stretch>
        </p:blipFill>
        <p:spPr>
          <a:xfrm>
            <a:off x="4917625" y="2933200"/>
            <a:ext cx="4032375" cy="1962925"/>
          </a:xfrm>
          <a:prstGeom prst="rect">
            <a:avLst/>
          </a:prstGeom>
          <a:noFill/>
          <a:ln w="28575" cap="flat" cmpd="sng">
            <a:solidFill>
              <a:schemeClr val="accent5"/>
            </a:solidFill>
            <a:prstDash val="solid"/>
            <a:round/>
            <a:headEnd type="none" w="sm" len="sm"/>
            <a:tailEnd type="none" w="sm" len="sm"/>
          </a:ln>
        </p:spPr>
      </p:pic>
      <p:pic>
        <p:nvPicPr>
          <p:cNvPr id="258" name="Google Shape;258;p52"/>
          <p:cNvPicPr preferRelativeResize="0"/>
          <p:nvPr/>
        </p:nvPicPr>
        <p:blipFill>
          <a:blip r:embed="rId4">
            <a:alphaModFix/>
          </a:blip>
          <a:stretch>
            <a:fillRect/>
          </a:stretch>
        </p:blipFill>
        <p:spPr>
          <a:xfrm>
            <a:off x="4951638" y="611400"/>
            <a:ext cx="3964350" cy="2211901"/>
          </a:xfrm>
          <a:prstGeom prst="rect">
            <a:avLst/>
          </a:prstGeom>
          <a:noFill/>
          <a:ln w="28575" cap="flat" cmpd="sng">
            <a:solidFill>
              <a:schemeClr val="dk2"/>
            </a:solidFill>
            <a:prstDash val="solid"/>
            <a:round/>
            <a:headEnd type="none" w="sm" len="sm"/>
            <a:tailEnd type="none" w="sm" len="sm"/>
          </a:ln>
        </p:spPr>
      </p:pic>
      <p:pic>
        <p:nvPicPr>
          <p:cNvPr id="259" name="Google Shape;259;p52"/>
          <p:cNvPicPr preferRelativeResize="0"/>
          <p:nvPr/>
        </p:nvPicPr>
        <p:blipFill>
          <a:blip r:embed="rId5">
            <a:alphaModFix/>
          </a:blip>
          <a:stretch>
            <a:fillRect/>
          </a:stretch>
        </p:blipFill>
        <p:spPr>
          <a:xfrm>
            <a:off x="86450" y="1843350"/>
            <a:ext cx="4597550" cy="3052775"/>
          </a:xfrm>
          <a:prstGeom prst="rect">
            <a:avLst/>
          </a:prstGeom>
          <a:noFill/>
          <a:ln w="28575" cap="flat" cmpd="sng">
            <a:solidFill>
              <a:schemeClr val="dk2"/>
            </a:solidFill>
            <a:prstDash val="solid"/>
            <a:round/>
            <a:headEnd type="none" w="sm" len="sm"/>
            <a:tailEnd type="none" w="sm" len="sm"/>
          </a:ln>
        </p:spPr>
      </p:pic>
      <p:sp>
        <p:nvSpPr>
          <p:cNvPr id="260" name="Google Shape;260;p52"/>
          <p:cNvSpPr/>
          <p:nvPr/>
        </p:nvSpPr>
        <p:spPr>
          <a:xfrm>
            <a:off x="-125" y="5032375"/>
            <a:ext cx="9144000" cy="110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2"/>
          <p:cNvSpPr txBox="1"/>
          <p:nvPr/>
        </p:nvSpPr>
        <p:spPr>
          <a:xfrm>
            <a:off x="467250" y="601250"/>
            <a:ext cx="3577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chemeClr val="dk2"/>
                </a:solidFill>
                <a:latin typeface="Lato"/>
                <a:ea typeface="Lato"/>
                <a:cs typeface="Lato"/>
                <a:sym typeface="Lato"/>
              </a:rPr>
              <a:t>The Carmel fire 2010</a:t>
            </a:r>
            <a:endParaRPr sz="25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65"/>
        <p:cNvGrpSpPr/>
        <p:nvPr/>
      </p:nvGrpSpPr>
      <p:grpSpPr>
        <a:xfrm>
          <a:off x="0" y="0"/>
          <a:ext cx="0" cy="0"/>
          <a:chOff x="0" y="0"/>
          <a:chExt cx="0" cy="0"/>
        </a:xfrm>
      </p:grpSpPr>
      <p:sp>
        <p:nvSpPr>
          <p:cNvPr id="266" name="Google Shape;266;p5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6000">
                <a:solidFill>
                  <a:schemeClr val="lt1"/>
                </a:solidFill>
              </a:rPr>
              <a:t>Problem</a:t>
            </a:r>
            <a:endParaRPr sz="6000">
              <a:solidFill>
                <a:schemeClr val="lt1"/>
              </a:solidFill>
            </a:endParaRPr>
          </a:p>
        </p:txBody>
      </p:sp>
      <p:sp>
        <p:nvSpPr>
          <p:cNvPr id="267" name="Google Shape;267;p5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The growing severity of wildfires and the delays in their detection</a:t>
            </a:r>
            <a:endParaRPr b="1"/>
          </a:p>
          <a:p>
            <a:pPr marL="0" lvl="0" indent="0" algn="l" rtl="0">
              <a:spcBef>
                <a:spcPts val="0"/>
              </a:spcBef>
              <a:spcAft>
                <a:spcPts val="0"/>
              </a:spcAft>
              <a:buNone/>
            </a:pPr>
            <a:endParaRPr b="1"/>
          </a:p>
        </p:txBody>
      </p:sp>
      <p:sp>
        <p:nvSpPr>
          <p:cNvPr id="273" name="Google Shape;273;p54"/>
          <p:cNvSpPr txBox="1">
            <a:spLocks noGrp="1"/>
          </p:cNvSpPr>
          <p:nvPr>
            <p:ph type="body" idx="1"/>
          </p:nvPr>
        </p:nvSpPr>
        <p:spPr>
          <a:xfrm>
            <a:off x="156375" y="1713402"/>
            <a:ext cx="8520600" cy="3260100"/>
          </a:xfrm>
          <a:prstGeom prst="rect">
            <a:avLst/>
          </a:prstGeom>
        </p:spPr>
        <p:txBody>
          <a:bodyPr spcFirstLastPara="1" wrap="square" lIns="91425" tIns="91425" rIns="91425" bIns="91425" anchor="t" anchorCtr="0">
            <a:noAutofit/>
          </a:bodyPr>
          <a:lstStyle/>
          <a:p>
            <a:pPr marL="0" marR="495300" lvl="0" indent="0" algn="l" rtl="0">
              <a:lnSpc>
                <a:spcPct val="133333"/>
              </a:lnSpc>
              <a:spcBef>
                <a:spcPts val="0"/>
              </a:spcBef>
              <a:spcAft>
                <a:spcPts val="0"/>
              </a:spcAft>
              <a:buNone/>
            </a:pPr>
            <a:endParaRPr>
              <a:solidFill>
                <a:srgbClr val="3C4043"/>
              </a:solidFill>
              <a:highlight>
                <a:srgbClr val="F5F5F5"/>
              </a:highlight>
              <a:latin typeface="Roboto"/>
              <a:ea typeface="Roboto"/>
              <a:cs typeface="Roboto"/>
              <a:sym typeface="Roboto"/>
            </a:endParaRPr>
          </a:p>
          <a:p>
            <a:pPr marL="914400" lvl="0" indent="-342900" algn="l" rtl="0">
              <a:spcBef>
                <a:spcPts val="0"/>
              </a:spcBef>
              <a:spcAft>
                <a:spcPts val="0"/>
              </a:spcAft>
              <a:buClr>
                <a:schemeClr val="dk1"/>
              </a:buClr>
              <a:buSzPts val="1800"/>
              <a:buChar char="●"/>
            </a:pPr>
            <a:r>
              <a:rPr lang="en-GB">
                <a:solidFill>
                  <a:schemeClr val="dk1"/>
                </a:solidFill>
              </a:rPr>
              <a:t>Delay in detecting the fire</a:t>
            </a:r>
            <a:endParaRPr>
              <a:solidFill>
                <a:schemeClr val="dk1"/>
              </a:solidFill>
            </a:endParaRPr>
          </a:p>
          <a:p>
            <a:pPr marL="914400" lvl="0" indent="0" algn="l" rtl="0">
              <a:spcBef>
                <a:spcPts val="0"/>
              </a:spcBef>
              <a:spcAft>
                <a:spcPts val="0"/>
              </a:spcAft>
              <a:buNone/>
            </a:pPr>
            <a:endParaRPr>
              <a:solidFill>
                <a:schemeClr val="dk1"/>
              </a:solidFill>
            </a:endParaRPr>
          </a:p>
          <a:p>
            <a:pPr marL="914400" lvl="0" indent="-342900" algn="l" rtl="0">
              <a:lnSpc>
                <a:spcPct val="115000"/>
              </a:lnSpc>
              <a:spcBef>
                <a:spcPts val="0"/>
              </a:spcBef>
              <a:spcAft>
                <a:spcPts val="0"/>
              </a:spcAft>
              <a:buClr>
                <a:schemeClr val="dk1"/>
              </a:buClr>
              <a:buSzPts val="1800"/>
              <a:buChar char="●"/>
            </a:pPr>
            <a:r>
              <a:rPr lang="en-GB">
                <a:solidFill>
                  <a:schemeClr val="dk1"/>
                </a:solidFill>
              </a:rPr>
              <a:t>Inadequate wildfire detection </a:t>
            </a:r>
            <a:endParaRPr>
              <a:solidFill>
                <a:schemeClr val="dk1"/>
              </a:solidFill>
            </a:endParaRPr>
          </a:p>
          <a:p>
            <a:pPr marL="914400" lvl="0" indent="0" algn="l" rtl="0">
              <a:lnSpc>
                <a:spcPct val="150000"/>
              </a:lnSpc>
              <a:spcBef>
                <a:spcPts val="1600"/>
              </a:spcBef>
              <a:spcAft>
                <a:spcPts val="0"/>
              </a:spcAft>
              <a:buNone/>
            </a:pPr>
            <a:r>
              <a:rPr lang="en-GB">
                <a:solidFill>
                  <a:schemeClr val="dk1"/>
                </a:solidFill>
              </a:rPr>
              <a:t>Systems.</a:t>
            </a:r>
            <a:endParaRPr>
              <a:solidFill>
                <a:schemeClr val="dk1"/>
              </a:solidFill>
            </a:endParaRPr>
          </a:p>
          <a:p>
            <a:pPr marL="914400" lvl="0" indent="-342900" algn="l" rtl="0">
              <a:lnSpc>
                <a:spcPct val="200000"/>
              </a:lnSpc>
              <a:spcBef>
                <a:spcPts val="1600"/>
              </a:spcBef>
              <a:spcAft>
                <a:spcPts val="0"/>
              </a:spcAft>
              <a:buClr>
                <a:schemeClr val="dk1"/>
              </a:buClr>
              <a:buSzPts val="1800"/>
              <a:buChar char="●"/>
            </a:pPr>
            <a:r>
              <a:rPr lang="en-GB">
                <a:solidFill>
                  <a:schemeClr val="dk1"/>
                </a:solidFill>
              </a:rPr>
              <a:t>Ecological imbalance</a:t>
            </a:r>
            <a:endParaRPr>
              <a:solidFill>
                <a:schemeClr val="dk1"/>
              </a:solidFill>
            </a:endParaRPr>
          </a:p>
          <a:p>
            <a:pPr marL="914400" lvl="0" indent="-342900" algn="l" rtl="0">
              <a:lnSpc>
                <a:spcPct val="200000"/>
              </a:lnSpc>
              <a:spcBef>
                <a:spcPts val="0"/>
              </a:spcBef>
              <a:spcAft>
                <a:spcPts val="0"/>
              </a:spcAft>
              <a:buClr>
                <a:schemeClr val="dk1"/>
              </a:buClr>
              <a:buSzPts val="1800"/>
              <a:buChar char="●"/>
            </a:pPr>
            <a:r>
              <a:rPr lang="en-GB">
                <a:solidFill>
                  <a:schemeClr val="dk1"/>
                </a:solidFill>
              </a:rPr>
              <a:t>Expensive alternatives</a:t>
            </a:r>
            <a:endParaRPr>
              <a:solidFill>
                <a:schemeClr val="dk1"/>
              </a:solidFill>
            </a:endParaRPr>
          </a:p>
        </p:txBody>
      </p:sp>
      <p:sp>
        <p:nvSpPr>
          <p:cNvPr id="274" name="Google Shape;27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75" name="Google Shape;275;p54"/>
          <p:cNvSpPr/>
          <p:nvPr/>
        </p:nvSpPr>
        <p:spPr>
          <a:xfrm>
            <a:off x="-125" y="5032375"/>
            <a:ext cx="9144000" cy="1107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54"/>
          <p:cNvPicPr preferRelativeResize="0"/>
          <p:nvPr/>
        </p:nvPicPr>
        <p:blipFill>
          <a:blip r:embed="rId3">
            <a:alphaModFix/>
          </a:blip>
          <a:stretch>
            <a:fillRect/>
          </a:stretch>
        </p:blipFill>
        <p:spPr>
          <a:xfrm>
            <a:off x="4431971" y="2071908"/>
            <a:ext cx="4284300" cy="2543100"/>
          </a:xfrm>
          <a:prstGeom prst="flowChartAlternateProcess">
            <a:avLst/>
          </a:prstGeom>
          <a:noFill/>
          <a:ln w="28575"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5"/>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t/>
            </a:r>
            <a:br>
              <a:rPr lang="en-GB" sz="6000"/>
            </a:br>
            <a:r>
              <a:rPr lang="en-GB" sz="6000"/>
              <a:t>Solution</a:t>
            </a:r>
            <a:endParaRPr sz="6000"/>
          </a:p>
        </p:txBody>
      </p:sp>
      <p:sp>
        <p:nvSpPr>
          <p:cNvPr id="282" name="Google Shape;28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6"/>
          <p:cNvSpPr txBox="1">
            <a:spLocks noGrp="1"/>
          </p:cNvSpPr>
          <p:nvPr>
            <p:ph type="title"/>
          </p:nvPr>
        </p:nvSpPr>
        <p:spPr>
          <a:xfrm>
            <a:off x="411850" y="1354625"/>
            <a:ext cx="8520600" cy="19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350">
                <a:solidFill>
                  <a:srgbClr val="1A1A1A"/>
                </a:solidFill>
                <a:latin typeface="Raleway"/>
                <a:ea typeface="Raleway"/>
                <a:cs typeface="Raleway"/>
                <a:sym typeface="Raleway"/>
              </a:rPr>
              <a:t>Fir    Eye</a:t>
            </a:r>
            <a:endParaRPr sz="17800"/>
          </a:p>
        </p:txBody>
      </p:sp>
      <p:sp>
        <p:nvSpPr>
          <p:cNvPr id="288" name="Google Shape;288;p56"/>
          <p:cNvSpPr txBox="1">
            <a:spLocks noGrp="1"/>
          </p:cNvSpPr>
          <p:nvPr>
            <p:ph type="body" idx="1"/>
          </p:nvPr>
        </p:nvSpPr>
        <p:spPr>
          <a:xfrm>
            <a:off x="370825" y="3776750"/>
            <a:ext cx="8520600" cy="732900"/>
          </a:xfrm>
          <a:prstGeom prst="rect">
            <a:avLst/>
          </a:prstGeom>
        </p:spPr>
        <p:txBody>
          <a:bodyPr spcFirstLastPara="1" wrap="square" lIns="91425" tIns="91425" rIns="91425" bIns="91425" anchor="t" anchorCtr="0">
            <a:noAutofit/>
          </a:bodyPr>
          <a:lstStyle/>
          <a:p>
            <a:pPr marL="0" lvl="0" indent="0" algn="ctr" rtl="0">
              <a:spcBef>
                <a:spcPts val="0"/>
              </a:spcBef>
              <a:spcAft>
                <a:spcPts val="300"/>
              </a:spcAft>
              <a:buNone/>
            </a:pPr>
            <a:r>
              <a:rPr lang="en-GB" sz="1400">
                <a:latin typeface="Arial"/>
                <a:ea typeface="Arial"/>
                <a:cs typeface="Arial"/>
                <a:sym typeface="Arial"/>
              </a:rPr>
              <a:t>AI-powered app to </a:t>
            </a:r>
            <a:r>
              <a:rPr lang="en-GB" sz="1400" b="1">
                <a:latin typeface="Arial"/>
                <a:ea typeface="Arial"/>
                <a:cs typeface="Arial"/>
                <a:sym typeface="Arial"/>
              </a:rPr>
              <a:t>detect</a:t>
            </a:r>
            <a:r>
              <a:rPr lang="en-GB" sz="1400">
                <a:latin typeface="Arial"/>
                <a:ea typeface="Arial"/>
                <a:cs typeface="Arial"/>
                <a:sym typeface="Arial"/>
              </a:rPr>
              <a:t>, </a:t>
            </a:r>
            <a:r>
              <a:rPr lang="en-GB" sz="1400" b="1">
                <a:latin typeface="Arial"/>
                <a:ea typeface="Arial"/>
                <a:cs typeface="Arial"/>
                <a:sym typeface="Arial"/>
              </a:rPr>
              <a:t>analyze</a:t>
            </a:r>
            <a:r>
              <a:rPr lang="en-GB" sz="1400">
                <a:latin typeface="Arial"/>
                <a:ea typeface="Arial"/>
                <a:cs typeface="Arial"/>
                <a:sym typeface="Arial"/>
              </a:rPr>
              <a:t>, and </a:t>
            </a:r>
            <a:r>
              <a:rPr lang="en-GB" sz="1400" b="1">
                <a:latin typeface="Arial"/>
                <a:ea typeface="Arial"/>
                <a:cs typeface="Arial"/>
                <a:sym typeface="Arial"/>
              </a:rPr>
              <a:t>monitor </a:t>
            </a:r>
            <a:r>
              <a:rPr lang="en-GB" sz="1400">
                <a:latin typeface="Arial"/>
                <a:ea typeface="Arial"/>
                <a:cs typeface="Arial"/>
                <a:sym typeface="Arial"/>
              </a:rPr>
              <a:t>fire incidents.</a:t>
            </a:r>
            <a:endParaRPr/>
          </a:p>
        </p:txBody>
      </p:sp>
      <p:sp>
        <p:nvSpPr>
          <p:cNvPr id="289" name="Google Shape;28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pic>
        <p:nvPicPr>
          <p:cNvPr id="290" name="Google Shape;290;p56"/>
          <p:cNvPicPr preferRelativeResize="0"/>
          <p:nvPr/>
        </p:nvPicPr>
        <p:blipFill>
          <a:blip r:embed="rId3">
            <a:alphaModFix/>
          </a:blip>
          <a:stretch>
            <a:fillRect/>
          </a:stretch>
        </p:blipFill>
        <p:spPr>
          <a:xfrm>
            <a:off x="3958300" y="2022800"/>
            <a:ext cx="680550" cy="7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7"/>
          <p:cNvSpPr txBox="1">
            <a:spLocks noGrp="1"/>
          </p:cNvSpPr>
          <p:nvPr>
            <p:ph type="title"/>
          </p:nvPr>
        </p:nvSpPr>
        <p:spPr>
          <a:xfrm>
            <a:off x="33825" y="1029875"/>
            <a:ext cx="85206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rgbClr val="000000"/>
                </a:solidFill>
                <a:latin typeface="Arial"/>
                <a:ea typeface="Arial"/>
                <a:cs typeface="Arial"/>
                <a:sym typeface="Arial"/>
              </a:rPr>
              <a:t>USE CASE</a:t>
            </a:r>
            <a:endParaRPr sz="3000" b="1"/>
          </a:p>
        </p:txBody>
      </p:sp>
      <p:sp>
        <p:nvSpPr>
          <p:cNvPr id="296" name="Google Shape;296;p57"/>
          <p:cNvSpPr txBox="1">
            <a:spLocks noGrp="1"/>
          </p:cNvSpPr>
          <p:nvPr>
            <p:ph type="body" idx="1"/>
          </p:nvPr>
        </p:nvSpPr>
        <p:spPr>
          <a:xfrm>
            <a:off x="1556575" y="2152475"/>
            <a:ext cx="4787100" cy="591300"/>
          </a:xfrm>
          <a:prstGeom prst="rect">
            <a:avLst/>
          </a:prstGeom>
        </p:spPr>
        <p:txBody>
          <a:bodyPr spcFirstLastPara="1" wrap="square" lIns="91425" tIns="91425" rIns="91425" bIns="91425" anchor="t" anchorCtr="0">
            <a:noAutofit/>
          </a:bodyPr>
          <a:lstStyle/>
          <a:p>
            <a:pPr marL="914400" lvl="0" indent="-381000" algn="ctr" rtl="0">
              <a:lnSpc>
                <a:spcPct val="200000"/>
              </a:lnSpc>
              <a:spcBef>
                <a:spcPts val="0"/>
              </a:spcBef>
              <a:spcAft>
                <a:spcPts val="0"/>
              </a:spcAft>
              <a:buClr>
                <a:schemeClr val="dk2"/>
              </a:buClr>
              <a:buSzPts val="2400"/>
              <a:buChar char="●"/>
            </a:pPr>
            <a:r>
              <a:rPr lang="en-GB" sz="2400">
                <a:solidFill>
                  <a:srgbClr val="000000"/>
                </a:solidFill>
                <a:latin typeface="Arial"/>
                <a:ea typeface="Arial"/>
                <a:cs typeface="Arial"/>
                <a:sym typeface="Arial"/>
              </a:rPr>
              <a:t>Diagram</a:t>
            </a:r>
            <a:endParaRPr sz="2400">
              <a:solidFill>
                <a:schemeClr val="dk1"/>
              </a:solidFill>
            </a:endParaRPr>
          </a:p>
        </p:txBody>
      </p:sp>
      <p:sp>
        <p:nvSpPr>
          <p:cNvPr id="297" name="Google Shape;29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pic>
        <p:nvPicPr>
          <p:cNvPr id="298" name="Google Shape;298;p57"/>
          <p:cNvPicPr preferRelativeResize="0"/>
          <p:nvPr/>
        </p:nvPicPr>
        <p:blipFill>
          <a:blip r:embed="rId3">
            <a:alphaModFix/>
          </a:blip>
          <a:stretch>
            <a:fillRect/>
          </a:stretch>
        </p:blipFill>
        <p:spPr>
          <a:xfrm>
            <a:off x="6448400" y="2793375"/>
            <a:ext cx="2181076" cy="190995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‫הצגה על המסך (16:9)</PresentationFormat>
  <Paragraphs>133</Paragraphs>
  <Slides>28</Slides>
  <Notes>28</Notes>
  <HiddenSlides>0</HiddenSlides>
  <MMClips>0</MMClips>
  <ScaleCrop>false</ScaleCrop>
  <HeadingPairs>
    <vt:vector size="6" baseType="variant">
      <vt:variant>
        <vt:lpstr>גופנים בשימוש</vt:lpstr>
      </vt:variant>
      <vt:variant>
        <vt:i4>5</vt:i4>
      </vt:variant>
      <vt:variant>
        <vt:lpstr>ערכת נושא</vt:lpstr>
      </vt:variant>
      <vt:variant>
        <vt:i4>4</vt:i4>
      </vt:variant>
      <vt:variant>
        <vt:lpstr>כותרות שקופיות</vt:lpstr>
      </vt:variant>
      <vt:variant>
        <vt:i4>28</vt:i4>
      </vt:variant>
    </vt:vector>
  </HeadingPairs>
  <TitlesOfParts>
    <vt:vector size="37" baseType="lpstr">
      <vt:lpstr>Arial</vt:lpstr>
      <vt:lpstr>Raleway</vt:lpstr>
      <vt:lpstr>Lato</vt:lpstr>
      <vt:lpstr>Roboto</vt:lpstr>
      <vt:lpstr>Proxima Nova</vt:lpstr>
      <vt:lpstr>Simple Light</vt:lpstr>
      <vt:lpstr>Spearmint</vt:lpstr>
      <vt:lpstr>Streamline</vt:lpstr>
      <vt:lpstr>Spearmint</vt:lpstr>
      <vt:lpstr>FireEye </vt:lpstr>
      <vt:lpstr>Outline</vt:lpstr>
      <vt:lpstr>Background</vt:lpstr>
      <vt:lpstr>מצגת של PowerPoint</vt:lpstr>
      <vt:lpstr>Problem</vt:lpstr>
      <vt:lpstr>The growing severity of wildfires and the delays in their detection </vt:lpstr>
      <vt:lpstr> Solution</vt:lpstr>
      <vt:lpstr>Fir    Eye</vt:lpstr>
      <vt:lpstr>USE CASE</vt:lpstr>
      <vt:lpstr>מצגת של PowerPoint</vt:lpstr>
      <vt:lpstr>GUI</vt:lpstr>
      <vt:lpstr>Main Page – The 6 main options: </vt:lpstr>
      <vt:lpstr>Database Page – selecting and connecting to DB </vt:lpstr>
      <vt:lpstr>Edit video Page – editing video details: </vt:lpstr>
      <vt:lpstr>Upload Data - upload images or videos for fire detection</vt:lpstr>
      <vt:lpstr>Process video – detecting fire in video !!! </vt:lpstr>
      <vt:lpstr>Fire Spread Simulation - set parameters </vt:lpstr>
      <vt:lpstr>Fire Spread Simulation</vt:lpstr>
      <vt:lpstr> Challenges</vt:lpstr>
      <vt:lpstr>Challenges &amp; Limitations</vt:lpstr>
      <vt:lpstr>Challenge 1 Complex Image-Processing Algorithm</vt:lpstr>
      <vt:lpstr>Challenge 2  Insufficient Data</vt:lpstr>
      <vt:lpstr>Results</vt:lpstr>
      <vt:lpstr>Sample 1</vt:lpstr>
      <vt:lpstr>Demo - Check it out !</vt:lpstr>
      <vt:lpstr>Testing plan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FireEye </dc:title>
  <cp:lastModifiedBy>majd zbedat</cp:lastModifiedBy>
  <cp:revision>1</cp:revision>
  <dcterms:modified xsi:type="dcterms:W3CDTF">2024-09-21T19:41:21Z</dcterms:modified>
</cp:coreProperties>
</file>