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22" r:id="rId18"/>
    <p:sldId id="321" r:id="rId19"/>
    <p:sldId id="320" r:id="rId20"/>
    <p:sldId id="317" r:id="rId21"/>
    <p:sldId id="318" r:id="rId22"/>
    <p:sldId id="265" r:id="rId23"/>
    <p:sldId id="324" r:id="rId24"/>
    <p:sldId id="325" r:id="rId25"/>
    <p:sldId id="326" r:id="rId26"/>
    <p:sldId id="258" r:id="rId27"/>
    <p:sldId id="296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72" y="56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from the global memory is more expensive than reading from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using the shared memory to share data between threads from the same block.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C</a:t>
            </a:r>
            <a:r>
              <a:rPr lang="en-US" dirty="0"/>
              <a:t>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order to increase the utilization of the memory bandwidth, we access the words from the same memory segment.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16 successive characters from the same segment then, only a single memory transaction will be used.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results in improving the memory bandwidth by a factor of 16.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Memory coalescing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the input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Bank Conflicts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702092"/>
            <a:chOff x="515169" y="2020164"/>
            <a:chExt cx="2626508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shared memory is divided to banks.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Bank conflicts occur when two or more threads of the same warp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simultaneously access words from the same bank.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claims that this optimization isn’t useful since it involve thread divergence and the modulo operator which is heavy on the kernel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Avoiding bank conflicts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0FF4-08E9-4C65-B1C4-AB043A922034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Not Used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778762"/>
            <a:chOff x="515169" y="2020164"/>
            <a:chExt cx="2626508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Tiling - The data is one dimensional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Reduction – The threads can work fully independently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Optimization not used due to irrelevance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C24ED-6169-44D7-815D-F65397A27B35}"/>
              </a:ext>
            </a:extLst>
          </p:cNvPr>
          <p:cNvSpPr txBox="1"/>
          <p:nvPr/>
        </p:nvSpPr>
        <p:spPr>
          <a:xfrm rot="1421573">
            <a:off x="5278280" y="14836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Used</a:t>
            </a:r>
            <a:endParaRPr lang="en-I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algorithm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Num of blocks &amp; Block dim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552CAE-9908-4CDE-A868-D4FA5B74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87926"/>
              </p:ext>
            </p:extLst>
          </p:nvPr>
        </p:nvGraphicFramePr>
        <p:xfrm>
          <a:off x="2317750" y="1239526"/>
          <a:ext cx="4508500" cy="3238500"/>
        </p:xfrm>
        <a:graphic>
          <a:graphicData uri="http://schemas.openxmlformats.org/drawingml/2006/table">
            <a:tbl>
              <a:tblPr/>
              <a:tblGrid>
                <a:gridCol w="609171">
                  <a:extLst>
                    <a:ext uri="{9D8B030D-6E8A-4147-A177-3AD203B41FA5}">
                      <a16:colId xmlns:a16="http://schemas.microsoft.com/office/drawing/2014/main" val="1548315099"/>
                    </a:ext>
                  </a:extLst>
                </a:gridCol>
                <a:gridCol w="685317">
                  <a:extLst>
                    <a:ext uri="{9D8B030D-6E8A-4147-A177-3AD203B41FA5}">
                      <a16:colId xmlns:a16="http://schemas.microsoft.com/office/drawing/2014/main" val="991668518"/>
                    </a:ext>
                  </a:extLst>
                </a:gridCol>
                <a:gridCol w="786846">
                  <a:extLst>
                    <a:ext uri="{9D8B030D-6E8A-4147-A177-3AD203B41FA5}">
                      <a16:colId xmlns:a16="http://schemas.microsoft.com/office/drawing/2014/main" val="3652044736"/>
                    </a:ext>
                  </a:extLst>
                </a:gridCol>
                <a:gridCol w="837610">
                  <a:extLst>
                    <a:ext uri="{9D8B030D-6E8A-4147-A177-3AD203B41FA5}">
                      <a16:colId xmlns:a16="http://schemas.microsoft.com/office/drawing/2014/main" val="1683823896"/>
                    </a:ext>
                  </a:extLst>
                </a:gridCol>
                <a:gridCol w="790019">
                  <a:extLst>
                    <a:ext uri="{9D8B030D-6E8A-4147-A177-3AD203B41FA5}">
                      <a16:colId xmlns:a16="http://schemas.microsoft.com/office/drawing/2014/main" val="2540299175"/>
                    </a:ext>
                  </a:extLst>
                </a:gridCol>
                <a:gridCol w="799537">
                  <a:extLst>
                    <a:ext uri="{9D8B030D-6E8A-4147-A177-3AD203B41FA5}">
                      <a16:colId xmlns:a16="http://schemas.microsoft.com/office/drawing/2014/main" val="3930265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9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0.578944056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11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4.63714352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95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5.24336031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5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9.10350287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79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9.490406437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21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16.86217009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4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14.8005148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72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16.70297749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83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18.71440195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18.53344077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17.87796347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11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20.36299247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59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20.3449801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7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8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11.48564295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7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9.774755631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1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Granularity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E91B7-6162-46CC-A548-203AAF155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6744"/>
              </p:ext>
            </p:extLst>
          </p:nvPr>
        </p:nvGraphicFramePr>
        <p:xfrm>
          <a:off x="2057400" y="1921649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780450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9530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778173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437052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203498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0451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67361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Granualitiy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50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21.0045662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18.0109632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3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11.874032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7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6.24490904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Cast to int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667FF5-FC43-4A1C-8E57-1A37E908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44239"/>
              </p:ext>
            </p:extLst>
          </p:nvPr>
        </p:nvGraphicFramePr>
        <p:xfrm>
          <a:off x="1936750" y="1880087"/>
          <a:ext cx="5270500" cy="952500"/>
        </p:xfrm>
        <a:graphic>
          <a:graphicData uri="http://schemas.openxmlformats.org/drawingml/2006/table">
            <a:tbl>
              <a:tblPr/>
              <a:tblGrid>
                <a:gridCol w="609233">
                  <a:extLst>
                    <a:ext uri="{9D8B030D-6E8A-4147-A177-3AD203B41FA5}">
                      <a16:colId xmlns:a16="http://schemas.microsoft.com/office/drawing/2014/main" val="723862083"/>
                    </a:ext>
                  </a:extLst>
                </a:gridCol>
                <a:gridCol w="901157">
                  <a:extLst>
                    <a:ext uri="{9D8B030D-6E8A-4147-A177-3AD203B41FA5}">
                      <a16:colId xmlns:a16="http://schemas.microsoft.com/office/drawing/2014/main" val="3204006907"/>
                    </a:ext>
                  </a:extLst>
                </a:gridCol>
                <a:gridCol w="790099">
                  <a:extLst>
                    <a:ext uri="{9D8B030D-6E8A-4147-A177-3AD203B41FA5}">
                      <a16:colId xmlns:a16="http://schemas.microsoft.com/office/drawing/2014/main" val="4090584864"/>
                    </a:ext>
                  </a:extLst>
                </a:gridCol>
                <a:gridCol w="786926">
                  <a:extLst>
                    <a:ext uri="{9D8B030D-6E8A-4147-A177-3AD203B41FA5}">
                      <a16:colId xmlns:a16="http://schemas.microsoft.com/office/drawing/2014/main" val="1679411804"/>
                    </a:ext>
                  </a:extLst>
                </a:gridCol>
                <a:gridCol w="786926">
                  <a:extLst>
                    <a:ext uri="{9D8B030D-6E8A-4147-A177-3AD203B41FA5}">
                      <a16:colId xmlns:a16="http://schemas.microsoft.com/office/drawing/2014/main" val="798356512"/>
                    </a:ext>
                  </a:extLst>
                </a:gridCol>
                <a:gridCol w="672695">
                  <a:extLst>
                    <a:ext uri="{9D8B030D-6E8A-4147-A177-3AD203B41FA5}">
                      <a16:colId xmlns:a16="http://schemas.microsoft.com/office/drawing/2014/main" val="863604317"/>
                    </a:ext>
                  </a:extLst>
                </a:gridCol>
                <a:gridCol w="723464">
                  <a:extLst>
                    <a:ext uri="{9D8B030D-6E8A-4147-A177-3AD203B41FA5}">
                      <a16:colId xmlns:a16="http://schemas.microsoft.com/office/drawing/2014/main" val="2121697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to 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Blocks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72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13.6701337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26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15.5879363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54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15.5091032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768002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15.4466085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2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9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 – </a:t>
            </a:r>
            <a:r>
              <a:rPr lang="en-US" altLang="ko-KR" dirty="0"/>
              <a:t>Loop Unroll</a:t>
            </a:r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2893E3-364C-460D-A865-54BB69F7B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4366"/>
              </p:ext>
            </p:extLst>
          </p:nvPr>
        </p:nvGraphicFramePr>
        <p:xfrm>
          <a:off x="2057400" y="1921649"/>
          <a:ext cx="502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235913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535098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04907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344426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40464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5427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82225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 Unroll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Blcoks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Dim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49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55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1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9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768000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0.002142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21.4752568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1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6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Insight &amp; Take-out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70765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3003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862751"/>
            <a:ext cx="5102210" cy="324902"/>
            <a:chOff x="1472558" y="1209100"/>
            <a:chExt cx="2765965" cy="324902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1209100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Pattern length have to be fixed =&gt; doesn’t fit for any application.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3182347"/>
            <a:ext cx="5390242" cy="535443"/>
            <a:chOff x="1472558" y="998559"/>
            <a:chExt cx="2765965" cy="535443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Cast to int force to work with specific numbers (i.e. multiples of 16).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656863"/>
            <a:ext cx="5966306" cy="337174"/>
            <a:chOff x="1472558" y="1196828"/>
            <a:chExt cx="2765965" cy="337174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1196828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7E42F08E-2772-4BD6-9B13-AD3DBA14A168}"/>
              </a:ext>
            </a:extLst>
          </p:cNvPr>
          <p:cNvSpPr/>
          <p:nvPr/>
        </p:nvSpPr>
        <p:spPr>
          <a:xfrm>
            <a:off x="926031" y="3138792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4405FB-E254-4B0D-987E-002676E0740A}"/>
              </a:ext>
            </a:extLst>
          </p:cNvPr>
          <p:cNvSpPr/>
          <p:nvPr/>
        </p:nvSpPr>
        <p:spPr>
          <a:xfrm>
            <a:off x="936395" y="364891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Frame 17">
            <a:extLst>
              <a:ext uri="{FF2B5EF4-FFF2-40B4-BE49-F238E27FC236}">
                <a16:creationId xmlns:a16="http://schemas.microsoft.com/office/drawing/2014/main" id="{B23CA9E0-D804-433E-9D9F-27997BF95577}"/>
              </a:ext>
            </a:extLst>
          </p:cNvPr>
          <p:cNvSpPr/>
          <p:nvPr/>
        </p:nvSpPr>
        <p:spPr>
          <a:xfrm>
            <a:off x="920341" y="184307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1083</Words>
  <Application>Microsoft Office PowerPoint</Application>
  <PresentationFormat>On-screen Show (16:9)</PresentationFormat>
  <Paragraphs>384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Coalescing</vt:lpstr>
      <vt:lpstr>Optimization – Memory Bandwidth</vt:lpstr>
      <vt:lpstr>Optimization – Bank Conflicts</vt:lpstr>
      <vt:lpstr>Optimization – Not Used </vt:lpstr>
      <vt:lpstr>Results </vt:lpstr>
      <vt:lpstr>Results – Compression</vt:lpstr>
      <vt:lpstr>  Results – Num of blocks &amp; Block dim</vt:lpstr>
      <vt:lpstr>  Results – Granularity</vt:lpstr>
      <vt:lpstr>  Results – Cast to int</vt:lpstr>
      <vt:lpstr>  Results – Loop Unroll</vt:lpstr>
      <vt:lpstr>Insight &amp; Take-out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192</cp:revision>
  <dcterms:created xsi:type="dcterms:W3CDTF">2016-11-07T07:00:36Z</dcterms:created>
  <dcterms:modified xsi:type="dcterms:W3CDTF">2020-08-24T21:23:17Z</dcterms:modified>
</cp:coreProperties>
</file>