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51"/>
  </p:notesMasterIdLst>
  <p:handoutMasterIdLst>
    <p:handoutMasterId r:id="rId52"/>
  </p:handoutMasterIdLst>
  <p:sldIdLst>
    <p:sldId id="256" r:id="rId4"/>
    <p:sldId id="257" r:id="rId5"/>
    <p:sldId id="294" r:id="rId6"/>
    <p:sldId id="306" r:id="rId7"/>
    <p:sldId id="290" r:id="rId8"/>
    <p:sldId id="309" r:id="rId9"/>
    <p:sldId id="307" r:id="rId10"/>
    <p:sldId id="310" r:id="rId11"/>
    <p:sldId id="313" r:id="rId12"/>
    <p:sldId id="312" r:id="rId13"/>
    <p:sldId id="314" r:id="rId14"/>
    <p:sldId id="315" r:id="rId15"/>
    <p:sldId id="316" r:id="rId16"/>
    <p:sldId id="319" r:id="rId17"/>
    <p:sldId id="322" r:id="rId18"/>
    <p:sldId id="321" r:id="rId19"/>
    <p:sldId id="320" r:id="rId20"/>
    <p:sldId id="317" r:id="rId21"/>
    <p:sldId id="318" r:id="rId22"/>
    <p:sldId id="265" r:id="rId23"/>
    <p:sldId id="292" r:id="rId24"/>
    <p:sldId id="258" r:id="rId25"/>
    <p:sldId id="261" r:id="rId26"/>
    <p:sldId id="262" r:id="rId27"/>
    <p:sldId id="286" r:id="rId28"/>
    <p:sldId id="287" r:id="rId29"/>
    <p:sldId id="267" r:id="rId30"/>
    <p:sldId id="269" r:id="rId31"/>
    <p:sldId id="268" r:id="rId32"/>
    <p:sldId id="271" r:id="rId33"/>
    <p:sldId id="272" r:id="rId34"/>
    <p:sldId id="266" r:id="rId35"/>
    <p:sldId id="273" r:id="rId36"/>
    <p:sldId id="297" r:id="rId37"/>
    <p:sldId id="264" r:id="rId38"/>
    <p:sldId id="277" r:id="rId39"/>
    <p:sldId id="278" r:id="rId40"/>
    <p:sldId id="270" r:id="rId41"/>
    <p:sldId id="279" r:id="rId42"/>
    <p:sldId id="281" r:id="rId43"/>
    <p:sldId id="282" r:id="rId44"/>
    <p:sldId id="283" r:id="rId45"/>
    <p:sldId id="289" r:id="rId46"/>
    <p:sldId id="296" r:id="rId47"/>
    <p:sldId id="298" r:id="rId48"/>
    <p:sldId id="299" r:id="rId49"/>
    <p:sldId id="304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EFC"/>
    <a:srgbClr val="DF6407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72" y="56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IL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  <c:max val="1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IL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7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Ran Eldan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Yitzhak S. Goldstein</a:t>
            </a:r>
            <a:endParaRPr lang="he-IL" altLang="ko-K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Aho-Corasick Cuda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Allocation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is a 2D array.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ensure that alignment requirements are met on each row,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allocated it as pitched linear device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cudaMallocPitch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ensures that every row is aligned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the word size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bank size. </a:t>
              </a:r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Allocation 2D memory using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cudaMallocPitch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()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9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Shared Memory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Reading from the global memory is more expensive than reading from shared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are using the shared memory to share data between threads from the same block.</a:t>
              </a:r>
            </a:p>
            <a:p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Using shared memory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3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Loop Unroll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963428"/>
            <a:chOff x="515169" y="2020164"/>
            <a:chExt cx="2585081" cy="9634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used the macro #pragma unroll (n)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unroll the loops in the kernel in order to reduce the time the GPU spend on control flow operations.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Minimize overhead of flow control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Thread Granularity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517426"/>
            <a:chOff x="515169" y="2020164"/>
            <a:chExt cx="2626508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mentioned, every thread get a segment of the text to search inside.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basic idea in Thread Granularity is to increase the length of the segment allocated to each thread by a some factor determine by the granularity level desired.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Every thread do more work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4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C</a:t>
            </a:r>
            <a:r>
              <a:rPr lang="en-US" dirty="0"/>
              <a:t>oalescing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order to increase the utilization of the memory bandwidth, we access the words from the same memory segment.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16 successive characters from the same segment then, only a single memory transaction will be used.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results in improving the memory bandwidth by a factor of 16.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Memory coalescing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Bandwidth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332760"/>
            <a:chOff x="515169" y="2020164"/>
            <a:chExt cx="2626508" cy="13327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Instead of reading a single char on every memory transaction to the global memory, we convert the text to the built-in uint4 type, and then reading 16-byte words with each memory transaction.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cast it back to chars when saving to the shared memory.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Packing the input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Bank Conflicts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shared memory is divided to banks.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Bank conflicts occur when two or more threads of the same warp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try to simultaneously access words from the same bank.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paper claims that this optimization isn’t useful since it involve thread divergence and the modulo operator which is heavy on the kernel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Avoiding bank conflicts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70FF4-08E9-4C65-B1C4-AB043A922034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3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Not Used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778762"/>
            <a:chOff x="515169" y="2020164"/>
            <a:chExt cx="2626508" cy="7787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Tiling - The data is one dimensional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Reduction – The threads can work fully independently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Optimization not used due to irrelevance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C24ED-6169-44D7-815D-F65397A27B35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4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2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Results </a:t>
            </a:r>
            <a:r>
              <a:rPr lang="en-US" altLang="ko-KR" dirty="0"/>
              <a:t>– Compression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702092"/>
            <a:chOff x="515169" y="2020164"/>
            <a:chExt cx="2585081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implemented the algorithm sequentially on the CPU.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Then we ran both algorithms on the same input and measure times for each of the techniques.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got the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speed-up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by dividing the CPU time in the GPU time.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Comparing technique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30655"/>
            <a:ext cx="349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he-I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294751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32040" y="3230855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Optimizations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0674" y="4155926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9712" y="1351177"/>
            <a:ext cx="6264696" cy="1702092"/>
            <a:chOff x="515169" y="2020164"/>
            <a:chExt cx="2585081" cy="1702092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Given a set of patterns, and a text – find all occurrences of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pattern in the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Becomes hard when the text is very big and when there are many patterns to find.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Multiple pattern matching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43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94596" y="1779662"/>
            <a:ext cx="526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 the past years multiple pattern matching application grow tremendously.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9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Information Retrieval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Virus </a:t>
            </a:r>
            <a:b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Scanning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73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Spam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Filtering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45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Biology Research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Is it Interesting?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" y="1131614"/>
            <a:ext cx="9143999" cy="216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b="1" dirty="0"/>
              <a:t>Yes!</a:t>
            </a:r>
            <a:endParaRPr lang="ko-KR" altLang="en-US" sz="3600" b="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3898F7E-9B7D-428F-99DC-44E2956F36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r="25725"/>
          <a:stretch>
            <a:fillRect/>
          </a:stretch>
        </p:blipFill>
        <p:spPr>
          <a:xfrm>
            <a:off x="791768" y="2157550"/>
            <a:ext cx="1692000" cy="169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3B91C072-B2A9-47B2-B90E-E5D88403549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18605" y="2797049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EA2523AB-D4E6-4FF0-9FF9-74586564CFA3}"/>
              </a:ext>
            </a:extLst>
          </p:cNvPr>
          <p:cNvSpPr/>
          <p:nvPr/>
        </p:nvSpPr>
        <p:spPr>
          <a:xfrm>
            <a:off x="6172399" y="2853118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28">
            <a:extLst>
              <a:ext uri="{FF2B5EF4-FFF2-40B4-BE49-F238E27FC236}">
                <a16:creationId xmlns:a16="http://schemas.microsoft.com/office/drawing/2014/main" id="{E088B34D-A04A-4843-87DD-5BBA096B9272}"/>
              </a:ext>
            </a:extLst>
          </p:cNvPr>
          <p:cNvSpPr>
            <a:spLocks noChangeAspect="1"/>
          </p:cNvSpPr>
          <p:nvPr/>
        </p:nvSpPr>
        <p:spPr>
          <a:xfrm>
            <a:off x="7579704" y="2833049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71F0AD7-1E01-49FB-9547-EC82123E2169}"/>
              </a:ext>
            </a:extLst>
          </p:cNvPr>
          <p:cNvSpPr/>
          <p:nvPr/>
        </p:nvSpPr>
        <p:spPr>
          <a:xfrm rot="18900000">
            <a:off x="3518687" y="2845519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The Algorithm </a:t>
            </a:r>
            <a:r>
              <a:rPr lang="en-US" altLang="ko-KR" dirty="0"/>
              <a:t>– Aho Corasick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3548751"/>
            <a:chOff x="515169" y="2020164"/>
            <a:chExt cx="2585081" cy="35487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trie from the set of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node of the trie represent a prefix of one of the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 this phase we construct: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– returns the next state for a given state and char input.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Supply – used to determine the next state in case the next input char didn’t match the state transition.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Output – return true if the current state accept and false otherwise.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we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Parallel </a:t>
            </a:r>
            <a:r>
              <a:rPr lang="en-US" altLang="ko-KR" dirty="0">
                <a:solidFill>
                  <a:schemeClr val="tx1"/>
                </a:solidFill>
              </a:rPr>
              <a:t>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778762"/>
            <a:chOff x="515169" y="2020164"/>
            <a:chExt cx="2585081" cy="77876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Stays the same – done sequentially on CPU.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1) Pre-Processing Phase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text, and the trie from the pre-processing phase were copied to the global memory on the device.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2) Copy data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2643758"/>
            <a:ext cx="2880320" cy="778762"/>
            <a:chOff x="515169" y="2020164"/>
            <a:chExt cx="2585081" cy="77876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divided into partitions – each thread searching in one partition.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3) Partitions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2643758"/>
            <a:ext cx="2880320" cy="963428"/>
            <a:chOff x="3316274" y="2010639"/>
            <a:chExt cx="2585081" cy="963428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tread also processes M-1 overlapping characters (M = the length of the patterns).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4) Overlap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FD80A4-D965-40C0-A5A4-329647DC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929907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4279B1-84F3-4063-95E8-4EF8977E03F7}"/>
              </a:ext>
            </a:extLst>
          </p:cNvPr>
          <p:cNvSpPr/>
          <p:nvPr/>
        </p:nvSpPr>
        <p:spPr>
          <a:xfrm>
            <a:off x="2051720" y="3816872"/>
            <a:ext cx="5760640" cy="339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42EFC"/>
                </a:solidFill>
              </a:rPr>
              <a:t>T0   T1    T2   T3  T4  T5  T6  </a:t>
            </a:r>
            <a:r>
              <a:rPr lang="en-US" sz="1000" dirty="0">
                <a:solidFill>
                  <a:srgbClr val="FF0000"/>
                </a:solidFill>
              </a:rPr>
              <a:t>T7  T8  T9  </a:t>
            </a:r>
            <a:r>
              <a:rPr lang="en-US" sz="1000" dirty="0">
                <a:solidFill>
                  <a:srgbClr val="00B050"/>
                </a:solidFill>
              </a:rPr>
              <a:t>T10  T11  T12  T13  </a:t>
            </a:r>
            <a:r>
              <a:rPr lang="en-US" sz="1000" dirty="0">
                <a:solidFill>
                  <a:srgbClr val="FF0000"/>
                </a:solidFill>
              </a:rPr>
              <a:t>T14  T15  T16  </a:t>
            </a:r>
            <a:r>
              <a:rPr lang="en-US" sz="1000" dirty="0">
                <a:solidFill>
                  <a:srgbClr val="DF6407"/>
                </a:solidFill>
              </a:rPr>
              <a:t>T17  T18  T19   T20..</a:t>
            </a:r>
            <a:endParaRPr lang="en-IL" sz="1000" dirty="0">
              <a:solidFill>
                <a:srgbClr val="DF6407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60E77E-66BD-4A1E-A198-96816769DBA6}"/>
              </a:ext>
            </a:extLst>
          </p:cNvPr>
          <p:cNvCxnSpPr/>
          <p:nvPr/>
        </p:nvCxnSpPr>
        <p:spPr>
          <a:xfrm>
            <a:off x="2339752" y="3809194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01F12-9609-40C1-8A20-8E1F5F189B3C}"/>
              </a:ext>
            </a:extLst>
          </p:cNvPr>
          <p:cNvCxnSpPr/>
          <p:nvPr/>
        </p:nvCxnSpPr>
        <p:spPr>
          <a:xfrm>
            <a:off x="2627784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0EE20-2DA1-4105-A09E-37B66FBFF343}"/>
              </a:ext>
            </a:extLst>
          </p:cNvPr>
          <p:cNvCxnSpPr/>
          <p:nvPr/>
        </p:nvCxnSpPr>
        <p:spPr>
          <a:xfrm>
            <a:off x="289639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168B2-6E1A-42BA-BF0A-814E9556231B}"/>
              </a:ext>
            </a:extLst>
          </p:cNvPr>
          <p:cNvCxnSpPr/>
          <p:nvPr/>
        </p:nvCxnSpPr>
        <p:spPr>
          <a:xfrm>
            <a:off x="313184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69683-C3AE-4C51-B4CC-5C3EC7291D7E}"/>
              </a:ext>
            </a:extLst>
          </p:cNvPr>
          <p:cNvCxnSpPr/>
          <p:nvPr/>
        </p:nvCxnSpPr>
        <p:spPr>
          <a:xfrm>
            <a:off x="334786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832A6-3AD3-4E67-A8D1-D08B20C6F622}"/>
              </a:ext>
            </a:extLst>
          </p:cNvPr>
          <p:cNvCxnSpPr/>
          <p:nvPr/>
        </p:nvCxnSpPr>
        <p:spPr>
          <a:xfrm>
            <a:off x="356388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7C49D-FB6D-40DB-85B8-EE0C82970A56}"/>
              </a:ext>
            </a:extLst>
          </p:cNvPr>
          <p:cNvCxnSpPr/>
          <p:nvPr/>
        </p:nvCxnSpPr>
        <p:spPr>
          <a:xfrm>
            <a:off x="37799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F6BA9-5C7B-49B7-9E1C-63AF20663EA2}"/>
              </a:ext>
            </a:extLst>
          </p:cNvPr>
          <p:cNvCxnSpPr/>
          <p:nvPr/>
        </p:nvCxnSpPr>
        <p:spPr>
          <a:xfrm>
            <a:off x="399593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A3BAB-5A0A-4868-B3DA-FF3DA41CB01E}"/>
              </a:ext>
            </a:extLst>
          </p:cNvPr>
          <p:cNvCxnSpPr/>
          <p:nvPr/>
        </p:nvCxnSpPr>
        <p:spPr>
          <a:xfrm>
            <a:off x="421196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592E0-E5B6-4599-873E-6E20288FC204}"/>
              </a:ext>
            </a:extLst>
          </p:cNvPr>
          <p:cNvCxnSpPr/>
          <p:nvPr/>
        </p:nvCxnSpPr>
        <p:spPr>
          <a:xfrm>
            <a:off x="442798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BADD1-61E4-4730-8B2C-FC803F4A8097}"/>
              </a:ext>
            </a:extLst>
          </p:cNvPr>
          <p:cNvCxnSpPr>
            <a:cxnSpLocks/>
          </p:cNvCxnSpPr>
          <p:nvPr/>
        </p:nvCxnSpPr>
        <p:spPr>
          <a:xfrm>
            <a:off x="471601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88C2C-D04F-4DAF-A93E-8844E6D97E13}"/>
              </a:ext>
            </a:extLst>
          </p:cNvPr>
          <p:cNvCxnSpPr/>
          <p:nvPr/>
        </p:nvCxnSpPr>
        <p:spPr>
          <a:xfrm>
            <a:off x="529208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43C760-587F-4CF0-8FC0-78AFB338E1AD}"/>
              </a:ext>
            </a:extLst>
          </p:cNvPr>
          <p:cNvCxnSpPr/>
          <p:nvPr/>
        </p:nvCxnSpPr>
        <p:spPr>
          <a:xfrm>
            <a:off x="586814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61340D-D5FA-415B-AA4B-AFCA0D1464F8}"/>
              </a:ext>
            </a:extLst>
          </p:cNvPr>
          <p:cNvCxnSpPr/>
          <p:nvPr/>
        </p:nvCxnSpPr>
        <p:spPr>
          <a:xfrm>
            <a:off x="55801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AE58E-4CE6-4937-9ACD-EC7B49D8E197}"/>
              </a:ext>
            </a:extLst>
          </p:cNvPr>
          <p:cNvCxnSpPr/>
          <p:nvPr/>
        </p:nvCxnSpPr>
        <p:spPr>
          <a:xfrm>
            <a:off x="500404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ACB093-FCAD-4F87-AA81-7C589820B5F2}"/>
              </a:ext>
            </a:extLst>
          </p:cNvPr>
          <p:cNvCxnSpPr/>
          <p:nvPr/>
        </p:nvCxnSpPr>
        <p:spPr>
          <a:xfrm>
            <a:off x="615617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FC1185-4840-43AD-96B0-B6C4AEA47DFF}"/>
              </a:ext>
            </a:extLst>
          </p:cNvPr>
          <p:cNvCxnSpPr/>
          <p:nvPr/>
        </p:nvCxnSpPr>
        <p:spPr>
          <a:xfrm>
            <a:off x="644420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C7154C-C00D-4AB2-BF03-34450940FF24}"/>
              </a:ext>
            </a:extLst>
          </p:cNvPr>
          <p:cNvCxnSpPr/>
          <p:nvPr/>
        </p:nvCxnSpPr>
        <p:spPr>
          <a:xfrm>
            <a:off x="673224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639AB-A303-4C03-98FA-BAA862344071}"/>
              </a:ext>
            </a:extLst>
          </p:cNvPr>
          <p:cNvCxnSpPr/>
          <p:nvPr/>
        </p:nvCxnSpPr>
        <p:spPr>
          <a:xfrm>
            <a:off x="730830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F0F40-EA91-42A6-81E9-936A67E00D17}"/>
              </a:ext>
            </a:extLst>
          </p:cNvPr>
          <p:cNvCxnSpPr/>
          <p:nvPr/>
        </p:nvCxnSpPr>
        <p:spPr>
          <a:xfrm>
            <a:off x="702027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83295D-EA26-431A-BCAE-10829E8C3123}"/>
              </a:ext>
            </a:extLst>
          </p:cNvPr>
          <p:cNvSpPr txBox="1"/>
          <p:nvPr/>
        </p:nvSpPr>
        <p:spPr>
          <a:xfrm>
            <a:off x="2570695" y="4227605"/>
            <a:ext cx="11372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42EFC"/>
                </a:solidFill>
              </a:rPr>
              <a:t>1st Thread</a:t>
            </a:r>
            <a:endParaRPr lang="en-IL" sz="1000" dirty="0">
              <a:solidFill>
                <a:srgbClr val="242EF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3FE01C-BC12-4F84-A7C0-2BC40FA23613}"/>
              </a:ext>
            </a:extLst>
          </p:cNvPr>
          <p:cNvSpPr txBox="1"/>
          <p:nvPr/>
        </p:nvSpPr>
        <p:spPr>
          <a:xfrm>
            <a:off x="4641966" y="4222507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2nd Thread</a:t>
            </a:r>
            <a:endParaRPr lang="en-IL" sz="10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A9164-50EC-4202-91F5-B54FC66648A4}"/>
              </a:ext>
            </a:extLst>
          </p:cNvPr>
          <p:cNvSpPr txBox="1"/>
          <p:nvPr/>
        </p:nvSpPr>
        <p:spPr>
          <a:xfrm>
            <a:off x="6588224" y="4232941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F6407"/>
                </a:solidFill>
              </a:rPr>
              <a:t>3nd Thread</a:t>
            </a:r>
            <a:endParaRPr lang="en-IL" sz="1000" dirty="0">
              <a:solidFill>
                <a:srgbClr val="DF640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BD39F-480A-4296-B668-DB204130EBCE}"/>
              </a:ext>
            </a:extLst>
          </p:cNvPr>
          <p:cNvSpPr txBox="1"/>
          <p:nvPr/>
        </p:nvSpPr>
        <p:spPr>
          <a:xfrm>
            <a:off x="3619450" y="422793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1+2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D8518-3A84-4F0B-98F9-7B3A5BE8E85B}"/>
              </a:ext>
            </a:extLst>
          </p:cNvPr>
          <p:cNvSpPr txBox="1"/>
          <p:nvPr/>
        </p:nvSpPr>
        <p:spPr>
          <a:xfrm>
            <a:off x="5583854" y="422772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2 +3</a:t>
            </a:r>
          </a:p>
        </p:txBody>
      </p:sp>
    </p:spTree>
    <p:extLst>
      <p:ext uri="{BB962C8B-B14F-4D97-AF65-F5344CB8AC3E}">
        <p14:creationId xmlns:p14="http://schemas.microsoft.com/office/powerpoint/2010/main" val="36951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2739</Words>
  <Application>Microsoft Office PowerPoint</Application>
  <PresentationFormat>On-screen Show (16:9)</PresentationFormat>
  <Paragraphs>540</Paragraphs>
  <Slides>47</Slides>
  <Notes>4</Notes>
  <HiddenSlides>27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Aho-Corasick Cuda  </vt:lpstr>
      <vt:lpstr>  Agenda</vt:lpstr>
      <vt:lpstr>Problem Description</vt:lpstr>
      <vt:lpstr>The Problem</vt:lpstr>
      <vt:lpstr>Is it Interesting?</vt:lpstr>
      <vt:lpstr>Algorithm </vt:lpstr>
      <vt:lpstr>The Algorithm – Aho Corasick </vt:lpstr>
      <vt:lpstr>Parallel Implementation</vt:lpstr>
      <vt:lpstr>Optimization</vt:lpstr>
      <vt:lpstr>Optimization – Memory Allocation</vt:lpstr>
      <vt:lpstr>Optimization – Shared Memory</vt:lpstr>
      <vt:lpstr>Optimization – Loop Unroll</vt:lpstr>
      <vt:lpstr>Optimization – Thread Granularity</vt:lpstr>
      <vt:lpstr>Optimization – Memory Coalescing</vt:lpstr>
      <vt:lpstr>Optimization – Memory Bandwidth</vt:lpstr>
      <vt:lpstr>Optimization – Bank Conflicts</vt:lpstr>
      <vt:lpstr>Optimization – Not Used </vt:lpstr>
      <vt:lpstr>Results </vt:lpstr>
      <vt:lpstr>Results – Compression</vt:lpstr>
      <vt:lpstr>  Results</vt:lpstr>
      <vt:lpstr> TimeLine Layout</vt:lpstr>
      <vt:lpstr> Our Services</vt:lpstr>
      <vt:lpstr>PowerPoint Presentation</vt:lpstr>
      <vt:lpstr>PowerPoint Presentation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Presentation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Ran Eldan</cp:lastModifiedBy>
  <cp:revision>184</cp:revision>
  <dcterms:created xsi:type="dcterms:W3CDTF">2016-11-07T07:00:36Z</dcterms:created>
  <dcterms:modified xsi:type="dcterms:W3CDTF">2020-08-24T19:13:36Z</dcterms:modified>
</cp:coreProperties>
</file>