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54"/>
  </p:notesMasterIdLst>
  <p:handoutMasterIdLst>
    <p:handoutMasterId r:id="rId55"/>
  </p:handoutMasterIdLst>
  <p:sldIdLst>
    <p:sldId id="256" r:id="rId4"/>
    <p:sldId id="257" r:id="rId5"/>
    <p:sldId id="294" r:id="rId6"/>
    <p:sldId id="306" r:id="rId7"/>
    <p:sldId id="290" r:id="rId8"/>
    <p:sldId id="309" r:id="rId9"/>
    <p:sldId id="307" r:id="rId10"/>
    <p:sldId id="310" r:id="rId11"/>
    <p:sldId id="313" r:id="rId12"/>
    <p:sldId id="312" r:id="rId13"/>
    <p:sldId id="314" r:id="rId14"/>
    <p:sldId id="315" r:id="rId15"/>
    <p:sldId id="316" r:id="rId16"/>
    <p:sldId id="319" r:id="rId17"/>
    <p:sldId id="322" r:id="rId18"/>
    <p:sldId id="321" r:id="rId19"/>
    <p:sldId id="320" r:id="rId20"/>
    <p:sldId id="317" r:id="rId21"/>
    <p:sldId id="318" r:id="rId22"/>
    <p:sldId id="265" r:id="rId23"/>
    <p:sldId id="324" r:id="rId24"/>
    <p:sldId id="325" r:id="rId25"/>
    <p:sldId id="326" r:id="rId26"/>
    <p:sldId id="292" r:id="rId27"/>
    <p:sldId id="258" r:id="rId28"/>
    <p:sldId id="261" r:id="rId29"/>
    <p:sldId id="262" r:id="rId30"/>
    <p:sldId id="286" r:id="rId31"/>
    <p:sldId id="287" r:id="rId32"/>
    <p:sldId id="267" r:id="rId33"/>
    <p:sldId id="269" r:id="rId34"/>
    <p:sldId id="268" r:id="rId35"/>
    <p:sldId id="271" r:id="rId36"/>
    <p:sldId id="272" r:id="rId37"/>
    <p:sldId id="266" r:id="rId38"/>
    <p:sldId id="273" r:id="rId39"/>
    <p:sldId id="297" r:id="rId40"/>
    <p:sldId id="264" r:id="rId41"/>
    <p:sldId id="277" r:id="rId42"/>
    <p:sldId id="278" r:id="rId43"/>
    <p:sldId id="270" r:id="rId44"/>
    <p:sldId id="279" r:id="rId45"/>
    <p:sldId id="281" r:id="rId46"/>
    <p:sldId id="282" r:id="rId47"/>
    <p:sldId id="283" r:id="rId48"/>
    <p:sldId id="289" r:id="rId49"/>
    <p:sldId id="296" r:id="rId50"/>
    <p:sldId id="298" r:id="rId51"/>
    <p:sldId id="299" r:id="rId52"/>
    <p:sldId id="304" r:id="rId5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EFC"/>
    <a:srgbClr val="DF6407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572" y="56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29AC-4205-89C5-89D0E0E716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29AC-4205-89C5-89D0E0E716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29AC-4205-89C5-89D0E0E716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29AC-4205-89C5-89D0E0E7161D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C-4205-89C5-89D0E0E716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AC-4205-89C5-89D0E0E71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alpha val="2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>
            <a:alpha val="6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75000"/>
            <a:alpha val="7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alpha val="4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19907" y="0"/>
          <a:ext cx="968113" cy="919937"/>
        </a:xfrm>
        <a:prstGeom prst="trapezoid">
          <a:avLst>
            <a:gd name="adj" fmla="val 53392"/>
          </a:avLst>
        </a:prstGeom>
        <a:solidFill>
          <a:schemeClr val="accent1">
            <a:alpha val="2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419907" y="0"/>
        <a:ext cx="968113" cy="919937"/>
      </dsp:txXfrm>
    </dsp:sp>
    <dsp:sp modelId="{3CE8FECB-ADC6-4195-8C29-ECF1EEE9F8FA}">
      <dsp:nvSpPr>
        <dsp:cNvPr id="0" name=""/>
        <dsp:cNvSpPr/>
      </dsp:nvSpPr>
      <dsp:spPr>
        <a:xfrm>
          <a:off x="1059596" y="919937"/>
          <a:ext cx="1688735" cy="661525"/>
        </a:xfrm>
        <a:prstGeom prst="trapezoid">
          <a:avLst>
            <a:gd name="adj" fmla="val 53392"/>
          </a:avLst>
        </a:prstGeom>
        <a:solidFill>
          <a:schemeClr val="accent2">
            <a:alpha val="4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355125" y="919937"/>
        <a:ext cx="1097678" cy="661525"/>
      </dsp:txXfrm>
    </dsp:sp>
    <dsp:sp modelId="{753AA43A-5097-42D8-A3EF-20B11215D8F3}">
      <dsp:nvSpPr>
        <dsp:cNvPr id="0" name=""/>
        <dsp:cNvSpPr/>
      </dsp:nvSpPr>
      <dsp:spPr>
        <a:xfrm>
          <a:off x="706397" y="1581463"/>
          <a:ext cx="2395133" cy="661525"/>
        </a:xfrm>
        <a:prstGeom prst="trapezoid">
          <a:avLst>
            <a:gd name="adj" fmla="val 53392"/>
          </a:avLst>
        </a:prstGeom>
        <a:solidFill>
          <a:schemeClr val="accent3">
            <a:alpha val="6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125546" y="1581463"/>
        <a:ext cx="1556836" cy="661525"/>
      </dsp:txXfrm>
    </dsp:sp>
    <dsp:sp modelId="{E6279944-4AC5-4561-B5D0-64EE0E57E695}">
      <dsp:nvSpPr>
        <dsp:cNvPr id="0" name=""/>
        <dsp:cNvSpPr/>
      </dsp:nvSpPr>
      <dsp:spPr>
        <a:xfrm>
          <a:off x="353198" y="2242989"/>
          <a:ext cx="3101531" cy="661525"/>
        </a:xfrm>
        <a:prstGeom prst="trapezoid">
          <a:avLst>
            <a:gd name="adj" fmla="val 53392"/>
          </a:avLst>
        </a:prstGeom>
        <a:solidFill>
          <a:schemeClr val="accent4">
            <a:lumMod val="75000"/>
            <a:alpha val="7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895966" y="2242989"/>
        <a:ext cx="2015995" cy="661525"/>
      </dsp:txXfrm>
    </dsp:sp>
    <dsp:sp modelId="{285279A8-A2FF-4704-92DF-4753853CE322}">
      <dsp:nvSpPr>
        <dsp:cNvPr id="0" name=""/>
        <dsp:cNvSpPr/>
      </dsp:nvSpPr>
      <dsp:spPr>
        <a:xfrm>
          <a:off x="0" y="2904515"/>
          <a:ext cx="3807928" cy="661525"/>
        </a:xfrm>
        <a:prstGeom prst="trapezoid">
          <a:avLst>
            <a:gd name="adj" fmla="val 53392"/>
          </a:avLst>
        </a:prstGeom>
        <a:solidFill>
          <a:schemeClr val="accent5"/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666387" y="2904515"/>
        <a:ext cx="2475153" cy="661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6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7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  <p:sldLayoutId id="214748368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Ran Eldan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Yitzhak S. Goldstein</a:t>
            </a:r>
            <a:endParaRPr lang="he-IL" altLang="ko-K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Aho-Corasick Cuda 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Allocation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517426"/>
            <a:chOff x="515169" y="2020164"/>
            <a:chExt cx="2585081" cy="15174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Transition is a 2D array.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ensure that alignment requirements are met on each row,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allocated it as pitched linear device memory.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cudaMallocPitch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ensures that every row is aligned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the word size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the bank size. </a:t>
              </a:r>
              <a:endPara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Allocation 2D memory using </a:t>
              </a:r>
              <a:r>
                <a:rPr lang="en-US" altLang="ko-KR" sz="1200" b="1" i="1" dirty="0">
                  <a:solidFill>
                    <a:schemeClr val="bg1"/>
                  </a:solidFill>
                  <a:cs typeface="Arial" pitchFamily="34" charset="0"/>
                </a:rPr>
                <a:t>cudaMallocPitch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()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9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Shared Memory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517426"/>
            <a:chOff x="515169" y="2020164"/>
            <a:chExt cx="2585081" cy="15174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Reading from the global memory is more expensive than reading from shared memory.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are using the shared memory to share data between threads from the same block.</a:t>
              </a:r>
            </a:p>
            <a:p>
              <a:endPara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Using shared memory 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3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Loop Unroll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963428"/>
            <a:chOff x="515169" y="2020164"/>
            <a:chExt cx="2585081" cy="9634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used the macro #pragma unroll (n)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unroll the loops in the kernel in order to reduce the time the GPU spend on control flow operations.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Minimize overhead of flow control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0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Thread Granularity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517426"/>
            <a:chOff x="515169" y="2020164"/>
            <a:chExt cx="2626508" cy="15174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 mentioned, every thread get a segment of the text to search inside.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basic idea in Thread Granularity is to increase the length of the segment allocated to each thread by a some factor determine by the granularity level desired.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Every thread do more work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4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1640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C</a:t>
            </a:r>
            <a:r>
              <a:rPr lang="en-US" dirty="0"/>
              <a:t>oalescing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702092"/>
            <a:chOff x="515169" y="2020164"/>
            <a:chExt cx="2626508" cy="17020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order to increase the utilization of the memory bandwidth, we access the words from the same memory segment.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each 16 successive characters from the same segment then, only a single memory transaction will be used.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results in improving the memory bandwidth by a factor of 16.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Memory coalescing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Bandwidth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332760"/>
            <a:chOff x="515169" y="2020164"/>
            <a:chExt cx="2626508" cy="13327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Instead of reading a single char on every memory transaction to the global memory, we convert the text to the built-in uint4 type, and then reading 16-byte words with each memory transaction.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Finally we cast it back to chars when saving to the shared memory.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Packing the input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1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Bank Conflicts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702092"/>
            <a:chOff x="515169" y="2020164"/>
            <a:chExt cx="2626508" cy="17020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shared memory is divided to banks.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Bank conflicts occur when two or more threads of the same warp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try to simultaneously access words from the same bank.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paper claims that this optimization isn’t useful since it involve thread divergence and the modulo operator which is heavy on the kernel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Avoiding bank conflicts 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70FF4-08E9-4C65-B1C4-AB043A922034}"/>
              </a:ext>
            </a:extLst>
          </p:cNvPr>
          <p:cNvSpPr txBox="1"/>
          <p:nvPr/>
        </p:nvSpPr>
        <p:spPr>
          <a:xfrm rot="1421573">
            <a:off x="5278280" y="14836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 Used</a:t>
            </a:r>
            <a:endParaRPr lang="en-IL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3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Not Used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778762"/>
            <a:chOff x="515169" y="2020164"/>
            <a:chExt cx="2626508" cy="7787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Tiling - The data is one dimensional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Reduction – The threads can work fully independently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Optimization not used due to irrelevance 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C24ED-6169-44D7-815D-F65397A27B35}"/>
              </a:ext>
            </a:extLst>
          </p:cNvPr>
          <p:cNvSpPr txBox="1"/>
          <p:nvPr/>
        </p:nvSpPr>
        <p:spPr>
          <a:xfrm rot="1421573">
            <a:off x="5278280" y="14836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 Used</a:t>
            </a:r>
            <a:endParaRPr lang="en-IL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4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24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Results </a:t>
            </a:r>
            <a:r>
              <a:rPr lang="en-US" altLang="ko-KR" dirty="0"/>
              <a:t>– Compression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702092"/>
            <a:chOff x="515169" y="2020164"/>
            <a:chExt cx="2585081" cy="17020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implemented the algorithm sequentially on the CPU.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Then we ran both algorithms on the same input and measure times for each of the techniques.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Finally we got the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speed-up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by dividing the CPU time in the GPU time.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Comparing technique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8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Agenda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430655"/>
            <a:ext cx="349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Problem</a:t>
            </a:r>
            <a:r>
              <a:rPr lang="he-I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Description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294751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Algorithm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32040" y="3230855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Optimizations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60674" y="4155926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Results – </a:t>
            </a:r>
            <a:r>
              <a:rPr lang="en-US" altLang="ko-KR" dirty="0"/>
              <a:t>Num of blocks &amp; Block dim</a:t>
            </a:r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552CAE-9908-4CDE-A868-D4FA5B746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87926"/>
              </p:ext>
            </p:extLst>
          </p:nvPr>
        </p:nvGraphicFramePr>
        <p:xfrm>
          <a:off x="2317750" y="1239526"/>
          <a:ext cx="4508500" cy="3238500"/>
        </p:xfrm>
        <a:graphic>
          <a:graphicData uri="http://schemas.openxmlformats.org/drawingml/2006/table">
            <a:tbl>
              <a:tblPr/>
              <a:tblGrid>
                <a:gridCol w="609171">
                  <a:extLst>
                    <a:ext uri="{9D8B030D-6E8A-4147-A177-3AD203B41FA5}">
                      <a16:colId xmlns:a16="http://schemas.microsoft.com/office/drawing/2014/main" val="1548315099"/>
                    </a:ext>
                  </a:extLst>
                </a:gridCol>
                <a:gridCol w="685317">
                  <a:extLst>
                    <a:ext uri="{9D8B030D-6E8A-4147-A177-3AD203B41FA5}">
                      <a16:colId xmlns:a16="http://schemas.microsoft.com/office/drawing/2014/main" val="991668518"/>
                    </a:ext>
                  </a:extLst>
                </a:gridCol>
                <a:gridCol w="786846">
                  <a:extLst>
                    <a:ext uri="{9D8B030D-6E8A-4147-A177-3AD203B41FA5}">
                      <a16:colId xmlns:a16="http://schemas.microsoft.com/office/drawing/2014/main" val="3652044736"/>
                    </a:ext>
                  </a:extLst>
                </a:gridCol>
                <a:gridCol w="837610">
                  <a:extLst>
                    <a:ext uri="{9D8B030D-6E8A-4147-A177-3AD203B41FA5}">
                      <a16:colId xmlns:a16="http://schemas.microsoft.com/office/drawing/2014/main" val="1683823896"/>
                    </a:ext>
                  </a:extLst>
                </a:gridCol>
                <a:gridCol w="790019">
                  <a:extLst>
                    <a:ext uri="{9D8B030D-6E8A-4147-A177-3AD203B41FA5}">
                      <a16:colId xmlns:a16="http://schemas.microsoft.com/office/drawing/2014/main" val="2540299175"/>
                    </a:ext>
                  </a:extLst>
                </a:gridCol>
                <a:gridCol w="799537">
                  <a:extLst>
                    <a:ext uri="{9D8B030D-6E8A-4147-A177-3AD203B41FA5}">
                      <a16:colId xmlns:a16="http://schemas.microsoft.com/office/drawing/2014/main" val="39302659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Blcoks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Dim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29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0.079455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0.578944056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11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0.0099199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4.63714352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95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5.24336031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550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9.10350287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79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0.004847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9.490406437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221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16.86217009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794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14.8005148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872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16.70297749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83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18.71440195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09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18.53344077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71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17.87796347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511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20.36299247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59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20.3449801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72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21.47525677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88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11.48564295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67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9.774755631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1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Results – </a:t>
            </a:r>
            <a:r>
              <a:rPr lang="en-US" altLang="ko-KR" dirty="0"/>
              <a:t>Granularity</a:t>
            </a:r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EE91B7-6162-46CC-A548-203AAF155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06744"/>
              </p:ext>
            </p:extLst>
          </p:nvPr>
        </p:nvGraphicFramePr>
        <p:xfrm>
          <a:off x="2057400" y="1921649"/>
          <a:ext cx="50292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5780450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195306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778173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29437052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203498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404512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7673616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Granualitiy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Blcoks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Dim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050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52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21.0045662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670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18.0109632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3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11.874032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75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6.24490904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9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28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Results – </a:t>
            </a:r>
            <a:r>
              <a:rPr lang="en-US" altLang="ko-KR" dirty="0"/>
              <a:t>Cast to int</a:t>
            </a:r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6F37F7-20AB-4643-A64F-85C22D347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71398"/>
              </p:ext>
            </p:extLst>
          </p:nvPr>
        </p:nvGraphicFramePr>
        <p:xfrm>
          <a:off x="2057400" y="2000250"/>
          <a:ext cx="50292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11458317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527579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467704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82708007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047017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2320646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2702620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 to 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Blcoks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Dim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12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0.003365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13.6701337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749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0.002951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15.5879363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2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898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Results – </a:t>
            </a:r>
            <a:r>
              <a:rPr lang="en-US" altLang="ko-KR" dirty="0"/>
              <a:t>Loop Unroll</a:t>
            </a:r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2893E3-364C-460D-A865-54BB69F7B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26947"/>
              </p:ext>
            </p:extLst>
          </p:nvPr>
        </p:nvGraphicFramePr>
        <p:xfrm>
          <a:off x="2057400" y="2058461"/>
          <a:ext cx="50292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6235913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5535098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049075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3444269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40464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5427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2882225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Loop Unroll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Blcoks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Dim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5495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555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616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998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089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1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767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cxnSp>
        <p:nvCxnSpPr>
          <p:cNvPr id="3" name="Straight Connector 2"/>
          <p:cNvCxnSpPr>
            <a:stCxn id="9" idx="6"/>
          </p:cNvCxnSpPr>
          <p:nvPr/>
        </p:nvCxnSpPr>
        <p:spPr>
          <a:xfrm>
            <a:off x="1670688" y="3006407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092278" y="2517710"/>
            <a:ext cx="971680" cy="971680"/>
            <a:chOff x="7092280" y="2517710"/>
            <a:chExt cx="971680" cy="971680"/>
          </a:xfrm>
        </p:grpSpPr>
        <p:sp>
          <p:nvSpPr>
            <p:cNvPr id="5" name="Oval 4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8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1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14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17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5304622" y="2281436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3898485" y="3301074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2492348" y="2283718"/>
            <a:ext cx="1024939" cy="360040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1086211" y="3301034"/>
            <a:ext cx="1024939" cy="3600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52" y="377528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1126" y="377532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7262" y="134533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4989" y="134761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48290" y="357986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/>
          <p:cNvSpPr/>
          <p:nvPr/>
        </p:nvSpPr>
        <p:spPr>
          <a:xfrm rot="16200000">
            <a:off x="7363828" y="2780823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2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936395" y="141616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982911" y="325645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952883" y="238559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864933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64933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864933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864933" y="4102277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4997870" y="1407097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ardrop 6"/>
          <p:cNvSpPr/>
          <p:nvPr/>
        </p:nvSpPr>
        <p:spPr>
          <a:xfrm rot="8100000">
            <a:off x="5020339" y="237320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5014244" y="4281978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7"/>
          <p:cNvSpPr/>
          <p:nvPr/>
        </p:nvSpPr>
        <p:spPr>
          <a:xfrm>
            <a:off x="5002466" y="330683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58022" y="1220114"/>
            <a:ext cx="2830257" cy="720109"/>
            <a:chOff x="1472558" y="998559"/>
            <a:chExt cx="2765965" cy="720109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58022" y="2162354"/>
            <a:ext cx="2830257" cy="720109"/>
            <a:chOff x="1472558" y="998559"/>
            <a:chExt cx="2765965" cy="720109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58022" y="3104594"/>
            <a:ext cx="2830257" cy="720109"/>
            <a:chOff x="1472558" y="998559"/>
            <a:chExt cx="2765965" cy="720109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58022" y="4046833"/>
            <a:ext cx="2830257" cy="720109"/>
            <a:chOff x="1472558" y="998559"/>
            <a:chExt cx="2765965" cy="720109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30175" y="1220114"/>
            <a:ext cx="2830257" cy="720109"/>
            <a:chOff x="1472558" y="998559"/>
            <a:chExt cx="2765965" cy="720109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30175" y="2162354"/>
            <a:ext cx="2830257" cy="720109"/>
            <a:chOff x="1472558" y="998559"/>
            <a:chExt cx="2765965" cy="720109"/>
          </a:xfrm>
        </p:grpSpPr>
        <p:sp>
          <p:nvSpPr>
            <p:cNvPr id="67" name="TextBox 6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0175" y="3104594"/>
            <a:ext cx="2830257" cy="720109"/>
            <a:chOff x="1472558" y="998559"/>
            <a:chExt cx="2765965" cy="720109"/>
          </a:xfrm>
        </p:grpSpPr>
        <p:sp>
          <p:nvSpPr>
            <p:cNvPr id="70" name="TextBox 6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30175" y="4046833"/>
            <a:ext cx="2830257" cy="720109"/>
            <a:chOff x="1472558" y="998559"/>
            <a:chExt cx="2765965" cy="720109"/>
          </a:xfrm>
        </p:grpSpPr>
        <p:sp>
          <p:nvSpPr>
            <p:cNvPr id="73" name="TextBox 7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A107D47D-7D69-4E1C-AD49-1395F3D35BA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DA47-127D-464C-B934-08259AF1F6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3151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 이미지 </a:t>
            </a:r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1390706" y="1696740"/>
            <a:ext cx="499167" cy="86384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8"/>
          <p:cNvSpPr/>
          <p:nvPr/>
        </p:nvSpPr>
        <p:spPr>
          <a:xfrm>
            <a:off x="1117265" y="3501009"/>
            <a:ext cx="1061288" cy="84321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52120" y="1420700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65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3056642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52120" y="1965530"/>
            <a:ext cx="2771880" cy="923330"/>
            <a:chOff x="5873194" y="1936452"/>
            <a:chExt cx="2527142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2120" y="3601471"/>
            <a:ext cx="2771880" cy="923330"/>
            <a:chOff x="5873194" y="1936452"/>
            <a:chExt cx="252714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546292D-3B53-4420-84B3-2452A17233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78006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2">
            <a:extLst>
              <a:ext uri="{FF2B5EF4-FFF2-40B4-BE49-F238E27FC236}">
                <a16:creationId xmlns:a16="http://schemas.microsoft.com/office/drawing/2014/main" id="{BDA82995-0880-4860-B44F-3FC11DD70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053491"/>
              </p:ext>
            </p:extLst>
          </p:nvPr>
        </p:nvGraphicFramePr>
        <p:xfrm>
          <a:off x="410394" y="1174708"/>
          <a:ext cx="3557083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00743"/>
              </p:ext>
            </p:extLst>
          </p:nvPr>
        </p:nvGraphicFramePr>
        <p:xfrm>
          <a:off x="4468933" y="1625333"/>
          <a:ext cx="3919491" cy="2322597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06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7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5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77661" y="127560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19506" y="4046123"/>
            <a:ext cx="3827164" cy="720109"/>
            <a:chOff x="1472558" y="998559"/>
            <a:chExt cx="2765965" cy="720109"/>
          </a:xfrm>
        </p:grpSpPr>
        <p:sp>
          <p:nvSpPr>
            <p:cNvPr id="14" name="TextBox 1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6293" y="2725876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8461" y="2725876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599017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3546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6128" y="2003001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Description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31" name="TextBox 30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37" name="TextBox 3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40" name="TextBox 3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43" name="TextBox 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Chart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29" name="SmartArt Placeholder 13">
            <a:extLst>
              <a:ext uri="{FF2B5EF4-FFF2-40B4-BE49-F238E27FC236}">
                <a16:creationId xmlns:a16="http://schemas.microsoft.com/office/drawing/2014/main" id="{3EBE4ED4-C58E-4D4D-AB93-644278D34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10023"/>
              </p:ext>
            </p:extLst>
          </p:nvPr>
        </p:nvGraphicFramePr>
        <p:xfrm>
          <a:off x="612169" y="1149092"/>
          <a:ext cx="3807929" cy="3566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직사각형 9">
            <a:extLst>
              <a:ext uri="{FF2B5EF4-FFF2-40B4-BE49-F238E27FC236}">
                <a16:creationId xmlns:a16="http://schemas.microsoft.com/office/drawing/2014/main" id="{E156B583-BB30-496B-A91A-4E537D30184C}"/>
              </a:ext>
            </a:extLst>
          </p:cNvPr>
          <p:cNvSpPr/>
          <p:nvPr/>
        </p:nvSpPr>
        <p:spPr>
          <a:xfrm>
            <a:off x="2341932" y="1637759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id="{F52629E1-39A1-445E-9359-6A1F4D350669}"/>
              </a:ext>
            </a:extLst>
          </p:cNvPr>
          <p:cNvSpPr/>
          <p:nvPr/>
        </p:nvSpPr>
        <p:spPr>
          <a:xfrm>
            <a:off x="2341932" y="2280448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직사각형 17">
            <a:extLst>
              <a:ext uri="{FF2B5EF4-FFF2-40B4-BE49-F238E27FC236}">
                <a16:creationId xmlns:a16="http://schemas.microsoft.com/office/drawing/2014/main" id="{DBED8BAC-7703-490A-97DA-E0AE242DDB00}"/>
              </a:ext>
            </a:extLst>
          </p:cNvPr>
          <p:cNvSpPr/>
          <p:nvPr/>
        </p:nvSpPr>
        <p:spPr>
          <a:xfrm>
            <a:off x="2341932" y="2923137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직사각형 19">
            <a:extLst>
              <a:ext uri="{FF2B5EF4-FFF2-40B4-BE49-F238E27FC236}">
                <a16:creationId xmlns:a16="http://schemas.microsoft.com/office/drawing/2014/main" id="{9E97F621-4F8D-4511-A512-FF657F799481}"/>
              </a:ext>
            </a:extLst>
          </p:cNvPr>
          <p:cNvSpPr/>
          <p:nvPr/>
        </p:nvSpPr>
        <p:spPr>
          <a:xfrm>
            <a:off x="2341932" y="356582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295654F3-2D5B-43B4-B031-8E01D19B16D5}"/>
              </a:ext>
            </a:extLst>
          </p:cNvPr>
          <p:cNvSpPr/>
          <p:nvPr/>
        </p:nvSpPr>
        <p:spPr>
          <a:xfrm>
            <a:off x="2341932" y="420851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75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8481" y="1384229"/>
            <a:ext cx="1195786" cy="1195786"/>
            <a:chOff x="1235576" y="1353749"/>
            <a:chExt cx="1195786" cy="1195786"/>
          </a:xfrm>
        </p:grpSpPr>
        <p:sp>
          <p:nvSpPr>
            <p:cNvPr id="39" name="Teardrop 38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81386" y="1384229"/>
            <a:ext cx="1195786" cy="1195786"/>
            <a:chOff x="1235576" y="1353749"/>
            <a:chExt cx="1195786" cy="1195786"/>
          </a:xfrm>
        </p:grpSpPr>
        <p:sp>
          <p:nvSpPr>
            <p:cNvPr id="42" name="Teardrop 41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4291" y="1384229"/>
            <a:ext cx="1195786" cy="1195786"/>
            <a:chOff x="1235576" y="1353749"/>
            <a:chExt cx="1195786" cy="1195786"/>
          </a:xfrm>
        </p:grpSpPr>
        <p:sp>
          <p:nvSpPr>
            <p:cNvPr id="45" name="Teardrop 44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35576" y="1384229"/>
            <a:ext cx="1195786" cy="1195786"/>
            <a:chOff x="1235576" y="1353749"/>
            <a:chExt cx="1195786" cy="1195786"/>
          </a:xfrm>
        </p:grpSpPr>
        <p:sp>
          <p:nvSpPr>
            <p:cNvPr id="4" name="Teardrop 3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Oval 21"/>
          <p:cNvSpPr>
            <a:spLocks noChangeAspect="1"/>
          </p:cNvSpPr>
          <p:nvPr/>
        </p:nvSpPr>
        <p:spPr>
          <a:xfrm>
            <a:off x="1624157" y="1771061"/>
            <a:ext cx="418625" cy="4221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3468281" y="1806051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7092906" y="1821368"/>
            <a:ext cx="418557" cy="32150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5281846" y="1811741"/>
            <a:ext cx="394864" cy="3407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58135" y="3115822"/>
            <a:ext cx="1550670" cy="1417356"/>
            <a:chOff x="803640" y="3362835"/>
            <a:chExt cx="2059657" cy="1417356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81040" y="3115822"/>
            <a:ext cx="1550670" cy="1417356"/>
            <a:chOff x="803640" y="3362835"/>
            <a:chExt cx="2059657" cy="141735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03945" y="3115822"/>
            <a:ext cx="1550670" cy="1417356"/>
            <a:chOff x="803640" y="3362835"/>
            <a:chExt cx="2059657" cy="141735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26849" y="3115822"/>
            <a:ext cx="1550670" cy="1417356"/>
            <a:chOff x="803640" y="3362835"/>
            <a:chExt cx="2059657" cy="141735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998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49688" y="244303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878996" y="2443031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308304" y="244303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20398" y="1245513"/>
            <a:ext cx="4103602" cy="966197"/>
            <a:chOff x="4320398" y="1245513"/>
            <a:chExt cx="4103602" cy="966197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rapezoid 13"/>
          <p:cNvSpPr/>
          <p:nvPr/>
        </p:nvSpPr>
        <p:spPr>
          <a:xfrm>
            <a:off x="6101134" y="2701472"/>
            <a:ext cx="470125" cy="397518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5"/>
          <p:cNvSpPr/>
          <p:nvPr/>
        </p:nvSpPr>
        <p:spPr>
          <a:xfrm>
            <a:off x="4737237" y="2661686"/>
            <a:ext cx="339302" cy="47709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676219"/>
            <a:chOff x="1472558" y="998559"/>
            <a:chExt cx="2310904" cy="67621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60132" y="3646049"/>
            <a:ext cx="1152128" cy="676219"/>
            <a:chOff x="1472558" y="998559"/>
            <a:chExt cx="2310904" cy="676219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89440" y="3646049"/>
            <a:ext cx="1152128" cy="676219"/>
            <a:chOff x="1472558" y="998559"/>
            <a:chExt cx="2310904" cy="676219"/>
          </a:xfrm>
        </p:grpSpPr>
        <p:sp>
          <p:nvSpPr>
            <p:cNvPr id="36" name="TextBox 35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5C7265-AF98-4C42-8BB0-6AA31A5D9EB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4" idx="0"/>
            <a:endCxn id="16" idx="3"/>
          </p:cNvCxnSpPr>
          <p:nvPr/>
        </p:nvCxnSpPr>
        <p:spPr>
          <a:xfrm flipV="1">
            <a:off x="3027803" y="2243404"/>
            <a:ext cx="2144971" cy="6931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8" idx="3"/>
          </p:cNvCxnSpPr>
          <p:nvPr/>
        </p:nvCxnSpPr>
        <p:spPr>
          <a:xfrm flipV="1">
            <a:off x="3027803" y="2555382"/>
            <a:ext cx="3459136" cy="38117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0" idx="2"/>
          </p:cNvCxnSpPr>
          <p:nvPr/>
        </p:nvCxnSpPr>
        <p:spPr>
          <a:xfrm>
            <a:off x="3027803" y="2936552"/>
            <a:ext cx="3849228" cy="54844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19" idx="2"/>
          </p:cNvCxnSpPr>
          <p:nvPr/>
        </p:nvCxnSpPr>
        <p:spPr>
          <a:xfrm>
            <a:off x="3027803" y="2936552"/>
            <a:ext cx="2554867" cy="11903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73083" y="1765985"/>
            <a:ext cx="2510885" cy="2510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5613" y="2125512"/>
            <a:ext cx="1681564" cy="168156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2861" y="2867540"/>
            <a:ext cx="1727068" cy="678649"/>
            <a:chOff x="3233964" y="1954419"/>
            <a:chExt cx="1410044" cy="678649"/>
          </a:xfrm>
        </p:grpSpPr>
        <p:sp>
          <p:nvSpPr>
            <p:cNvPr id="11" name="TextBox 10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39063" y="2936552"/>
            <a:ext cx="1578925" cy="1056546"/>
            <a:chOff x="-475010" y="1114177"/>
            <a:chExt cx="3085230" cy="1056546"/>
          </a:xfrm>
        </p:grpSpPr>
        <p:sp>
          <p:nvSpPr>
            <p:cNvPr id="14" name="TextBox 13"/>
            <p:cNvSpPr txBox="1"/>
            <p:nvPr/>
          </p:nvSpPr>
          <p:spPr>
            <a:xfrm>
              <a:off x="-475010" y="1114177"/>
              <a:ext cx="30824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460976" y="1339726"/>
              <a:ext cx="3071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004049" y="1260001"/>
            <a:ext cx="1152128" cy="11521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548499"/>
            <a:ext cx="1179637" cy="117963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582670" y="3624101"/>
            <a:ext cx="1005554" cy="100555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2685952" y="2139995"/>
            <a:ext cx="685146" cy="6908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27"/>
          <p:cNvSpPr/>
          <p:nvPr/>
        </p:nvSpPr>
        <p:spPr>
          <a:xfrm>
            <a:off x="5370814" y="167529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ounded Rectangle 7"/>
          <p:cNvSpPr/>
          <p:nvPr/>
        </p:nvSpPr>
        <p:spPr>
          <a:xfrm>
            <a:off x="7471454" y="2920041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805372" y="3358782"/>
            <a:ext cx="1727068" cy="678649"/>
            <a:chOff x="3233964" y="1954419"/>
            <a:chExt cx="1410044" cy="678649"/>
          </a:xfrm>
        </p:grpSpPr>
        <p:sp>
          <p:nvSpPr>
            <p:cNvPr id="38" name="TextBox 37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23"/>
          <p:cNvSpPr/>
          <p:nvPr/>
        </p:nvSpPr>
        <p:spPr>
          <a:xfrm>
            <a:off x="5786966" y="3940548"/>
            <a:ext cx="596962" cy="35114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16"/>
          <p:cNvSpPr/>
          <p:nvPr/>
        </p:nvSpPr>
        <p:spPr>
          <a:xfrm rot="2700000">
            <a:off x="1405268" y="2389069"/>
            <a:ext cx="302254" cy="5418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"/>
          <p:cNvSpPr/>
          <p:nvPr/>
        </p:nvSpPr>
        <p:spPr>
          <a:xfrm>
            <a:off x="6714270" y="1948086"/>
            <a:ext cx="406438" cy="3804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727201"/>
              </p:ext>
            </p:extLst>
          </p:nvPr>
        </p:nvGraphicFramePr>
        <p:xfrm>
          <a:off x="719999" y="1632288"/>
          <a:ext cx="7704000" cy="197581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829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C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F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</a:t>
            </a:r>
          </a:p>
        </p:txBody>
      </p:sp>
      <p:sp>
        <p:nvSpPr>
          <p:cNvPr id="5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9854" y="1288032"/>
            <a:ext cx="189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01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467544" y="594742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674909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6912688" y="2212159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6705" y="3292326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0AA381-1535-4181-8CCD-E4B694F484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0970874-CF5D-455D-9352-080052BFDE3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887064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0791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37244"/>
              </p:ext>
            </p:extLst>
          </p:nvPr>
        </p:nvGraphicFramePr>
        <p:xfrm>
          <a:off x="4788026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9299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679"/>
              </p:ext>
            </p:extLst>
          </p:nvPr>
        </p:nvGraphicFramePr>
        <p:xfrm>
          <a:off x="706534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683568" y="3493538"/>
            <a:ext cx="1008112" cy="1082810"/>
            <a:chOff x="683568" y="3493538"/>
            <a:chExt cx="854571" cy="1082810"/>
          </a:xfrm>
        </p:grpSpPr>
        <p:sp>
          <p:nvSpPr>
            <p:cNvPr id="33" name="TextBox 32"/>
            <p:cNvSpPr txBox="1"/>
            <p:nvPr/>
          </p:nvSpPr>
          <p:spPr>
            <a:xfrm>
              <a:off x="686969" y="3493538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568" y="3762142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568" y="4030746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568" y="4299349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1828590026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644008" y="3589973"/>
            <a:ext cx="3846457" cy="966197"/>
            <a:chOff x="4320398" y="1245513"/>
            <a:chExt cx="4103602" cy="966197"/>
          </a:xfrm>
        </p:grpSpPr>
        <p:sp>
          <p:nvSpPr>
            <p:cNvPr id="49" name="TextBox 48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925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950" y="1349355"/>
            <a:ext cx="3744416" cy="3306604"/>
            <a:chOff x="2166950" y="1239188"/>
            <a:chExt cx="3298100" cy="3348192"/>
          </a:xfrm>
        </p:grpSpPr>
        <p:sp>
          <p:nvSpPr>
            <p:cNvPr id="7" name="Flowchart: Extract 6"/>
            <p:cNvSpPr/>
            <p:nvPr/>
          </p:nvSpPr>
          <p:spPr>
            <a:xfrm>
              <a:off x="3006000" y="1239188"/>
              <a:ext cx="1620000" cy="1620000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lowchart: Extract 11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Flowchart: Extract 12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 Placeholder 13"/>
          <p:cNvSpPr txBox="1">
            <a:spLocks/>
          </p:cNvSpPr>
          <p:nvPr/>
        </p:nvSpPr>
        <p:spPr>
          <a:xfrm>
            <a:off x="705935" y="132834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935" y="1958270"/>
            <a:ext cx="177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4043452" y="396535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2125640" y="394609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96180" y="2293034"/>
            <a:ext cx="5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0984" y="22837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0984" y="3507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95795" y="2283718"/>
            <a:ext cx="1404398" cy="1045551"/>
            <a:chOff x="1472558" y="998559"/>
            <a:chExt cx="2765965" cy="1045551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80598" y="228371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0598" y="3507854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37686" y="134935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3014657" y="3255132"/>
            <a:ext cx="571001" cy="5757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16"/>
          <p:cNvSpPr/>
          <p:nvPr/>
        </p:nvSpPr>
        <p:spPr>
          <a:xfrm>
            <a:off x="3095211" y="2264852"/>
            <a:ext cx="444052" cy="2918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5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Image</a:t>
            </a:r>
            <a:r>
              <a:rPr lang="en-US" altLang="ko-KR" sz="3600" b="1" dirty="0">
                <a:cs typeface="Arial" pitchFamily="34" charset="0"/>
              </a:rPr>
              <a:t> &amp; 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7331C1-790B-4813-B307-5663001090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ad Arrow 6"/>
          <p:cNvSpPr/>
          <p:nvPr/>
        </p:nvSpPr>
        <p:spPr>
          <a:xfrm>
            <a:off x="899592" y="1325260"/>
            <a:ext cx="3738094" cy="3342342"/>
          </a:xfrm>
          <a:prstGeom prst="quadArrow">
            <a:avLst>
              <a:gd name="adj1" fmla="val 3495"/>
              <a:gd name="adj2" fmla="val 4359"/>
              <a:gd name="adj3" fmla="val 56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9097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1876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1876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9097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1449" y="2121626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3549" y="2121625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549" y="3603314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1449" y="3603313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8264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1771711"/>
            <a:ext cx="1584176" cy="713152"/>
            <a:chOff x="5004048" y="1666126"/>
            <a:chExt cx="1584176" cy="713152"/>
          </a:xfrm>
        </p:grpSpPr>
        <p:sp>
          <p:nvSpPr>
            <p:cNvPr id="20" name="TextBox 19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04248" y="1771711"/>
            <a:ext cx="1584176" cy="713152"/>
            <a:chOff x="5004048" y="1666126"/>
            <a:chExt cx="1584176" cy="713152"/>
          </a:xfrm>
        </p:grpSpPr>
        <p:sp>
          <p:nvSpPr>
            <p:cNvPr id="24" name="TextBox 23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34576" y="354124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Problem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79712" y="1351177"/>
            <a:ext cx="6264696" cy="1702092"/>
            <a:chOff x="515169" y="2020164"/>
            <a:chExt cx="2585081" cy="1702092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Given a set of patterns, and a text – find all occurrences of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pattern in the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Becomes hard when the text is very big and when there are many patterns to find.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Multiple pattern matching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143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29396"/>
              </p:ext>
            </p:extLst>
          </p:nvPr>
        </p:nvGraphicFramePr>
        <p:xfrm>
          <a:off x="780928" y="1260000"/>
          <a:ext cx="7713516" cy="346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10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Content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84867" y="3951510"/>
            <a:ext cx="1224136" cy="676219"/>
            <a:chOff x="1472558" y="998559"/>
            <a:chExt cx="2765965" cy="676219"/>
          </a:xfrm>
        </p:grpSpPr>
        <p:sp>
          <p:nvSpPr>
            <p:cNvPr id="54" name="TextBox 5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74086" y="1272210"/>
            <a:ext cx="1224136" cy="676219"/>
            <a:chOff x="1472558" y="998559"/>
            <a:chExt cx="2765965" cy="676219"/>
          </a:xfrm>
        </p:grpSpPr>
        <p:sp>
          <p:nvSpPr>
            <p:cNvPr id="57" name="TextBox 5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52525" y="1535940"/>
            <a:ext cx="1224136" cy="676219"/>
            <a:chOff x="1472558" y="998559"/>
            <a:chExt cx="2765965" cy="676219"/>
          </a:xfrm>
        </p:grpSpPr>
        <p:sp>
          <p:nvSpPr>
            <p:cNvPr id="60" name="TextBox 5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063305" y="3761062"/>
            <a:ext cx="1224136" cy="676219"/>
            <a:chOff x="1472558" y="998559"/>
            <a:chExt cx="2765965" cy="676219"/>
          </a:xfrm>
        </p:grpSpPr>
        <p:sp>
          <p:nvSpPr>
            <p:cNvPr id="63" name="TextBox 6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69110" y="1378548"/>
            <a:ext cx="305045" cy="305045"/>
            <a:chOff x="5508104" y="555526"/>
            <a:chExt cx="360040" cy="360040"/>
          </a:xfrm>
        </p:grpSpPr>
        <p:sp>
          <p:nvSpPr>
            <p:cNvPr id="74" name="Oval 7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L-Shape 7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47686" y="1626938"/>
            <a:ext cx="305045" cy="305045"/>
            <a:chOff x="5508104" y="555526"/>
            <a:chExt cx="360040" cy="360040"/>
          </a:xfrm>
        </p:grpSpPr>
        <p:sp>
          <p:nvSpPr>
            <p:cNvPr id="78" name="Oval 77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L-Shape 78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58398" y="3761062"/>
            <a:ext cx="305045" cy="305045"/>
            <a:chOff x="5508104" y="555526"/>
            <a:chExt cx="360040" cy="360040"/>
          </a:xfrm>
        </p:grpSpPr>
        <p:sp>
          <p:nvSpPr>
            <p:cNvPr id="81" name="Oval 80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L-Shape 81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79822" y="3951510"/>
            <a:ext cx="305045" cy="305045"/>
            <a:chOff x="5508104" y="555526"/>
            <a:chExt cx="360040" cy="360040"/>
          </a:xfrm>
        </p:grpSpPr>
        <p:sp>
          <p:nvSpPr>
            <p:cNvPr id="84" name="Oval 8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L-Shape 8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AAB7F6-990B-40A7-9607-07B117E206C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8ACE076-5F35-4078-BE40-A407EA7DF6F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0673E93-A5E7-467D-A0C7-7869663687D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2779EF3-1DC1-4B53-96E7-CE6E037FAF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26446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808790" y="2174206"/>
            <a:ext cx="1493952" cy="1493952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159627" y="2521879"/>
            <a:ext cx="798080" cy="79860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21"/>
          <p:cNvSpPr>
            <a:spLocks noChangeAspect="1"/>
          </p:cNvSpPr>
          <p:nvPr/>
        </p:nvSpPr>
        <p:spPr>
          <a:xfrm>
            <a:off x="3396176" y="1386141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27"/>
          <p:cNvSpPr/>
          <p:nvPr/>
        </p:nvSpPr>
        <p:spPr>
          <a:xfrm>
            <a:off x="3396799" y="4074083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ounded Rectangle 7"/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ounded Rectangle 7"/>
          <p:cNvSpPr/>
          <p:nvPr/>
        </p:nvSpPr>
        <p:spPr>
          <a:xfrm>
            <a:off x="5408279" y="4035195"/>
            <a:ext cx="230741" cy="39931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08844" y="1135558"/>
            <a:ext cx="2091091" cy="923330"/>
            <a:chOff x="2113657" y="4283314"/>
            <a:chExt cx="2120135" cy="923330"/>
          </a:xfrm>
        </p:grpSpPr>
        <p:sp>
          <p:nvSpPr>
            <p:cNvPr id="55" name="TextBox 54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3528" y="2466386"/>
            <a:ext cx="2091091" cy="923330"/>
            <a:chOff x="2113657" y="4283314"/>
            <a:chExt cx="2120135" cy="923330"/>
          </a:xfrm>
        </p:grpSpPr>
        <p:sp>
          <p:nvSpPr>
            <p:cNvPr id="58" name="TextBox 5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8844" y="3773188"/>
            <a:ext cx="2091091" cy="923330"/>
            <a:chOff x="2113657" y="4283314"/>
            <a:chExt cx="2120135" cy="923330"/>
          </a:xfrm>
        </p:grpSpPr>
        <p:sp>
          <p:nvSpPr>
            <p:cNvPr id="61" name="TextBox 6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21412" y="1131590"/>
            <a:ext cx="2091091" cy="923330"/>
            <a:chOff x="2113657" y="4283314"/>
            <a:chExt cx="2120135" cy="923330"/>
          </a:xfrm>
        </p:grpSpPr>
        <p:sp>
          <p:nvSpPr>
            <p:cNvPr id="64" name="TextBox 6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60232" y="2462418"/>
            <a:ext cx="2091091" cy="923330"/>
            <a:chOff x="2113657" y="4283314"/>
            <a:chExt cx="2120135" cy="923330"/>
          </a:xfrm>
        </p:grpSpPr>
        <p:sp>
          <p:nvSpPr>
            <p:cNvPr id="67" name="TextBox 6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21412" y="3769220"/>
            <a:ext cx="2091091" cy="923330"/>
            <a:chOff x="2113657" y="4283314"/>
            <a:chExt cx="2120135" cy="923330"/>
          </a:xfrm>
        </p:grpSpPr>
        <p:sp>
          <p:nvSpPr>
            <p:cNvPr id="70" name="TextBox 69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23"/>
          <p:cNvSpPr/>
          <p:nvPr/>
        </p:nvSpPr>
        <p:spPr>
          <a:xfrm>
            <a:off x="5300490" y="1454502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7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D7F44ED2-A650-4761-8BF0-BCA57FDD9939}"/>
              </a:ext>
            </a:extLst>
          </p:cNvPr>
          <p:cNvGrpSpPr/>
          <p:nvPr/>
        </p:nvGrpSpPr>
        <p:grpSpPr>
          <a:xfrm>
            <a:off x="2377981" y="1298157"/>
            <a:ext cx="5997577" cy="349889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6" name="Freeform 8">
              <a:extLst>
                <a:ext uri="{FF2B5EF4-FFF2-40B4-BE49-F238E27FC236}">
                  <a16:creationId xmlns:a16="http://schemas.microsoft.com/office/drawing/2014/main" id="{C3B3FAD8-64A8-436B-AC4D-186D6781D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">
              <a:extLst>
                <a:ext uri="{FF2B5EF4-FFF2-40B4-BE49-F238E27FC236}">
                  <a16:creationId xmlns:a16="http://schemas.microsoft.com/office/drawing/2014/main" id="{97B0539C-386C-4D97-BE1E-2DF1955A2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0">
              <a:extLst>
                <a:ext uri="{FF2B5EF4-FFF2-40B4-BE49-F238E27FC236}">
                  <a16:creationId xmlns:a16="http://schemas.microsoft.com/office/drawing/2014/main" id="{D4CB02D9-4AD3-4FA4-A08B-10D283873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1">
              <a:extLst>
                <a:ext uri="{FF2B5EF4-FFF2-40B4-BE49-F238E27FC236}">
                  <a16:creationId xmlns:a16="http://schemas.microsoft.com/office/drawing/2014/main" id="{39D4B937-FA00-44A1-8767-EF69E547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285" name="Oval 284"/>
          <p:cNvSpPr/>
          <p:nvPr/>
        </p:nvSpPr>
        <p:spPr>
          <a:xfrm>
            <a:off x="2747346" y="979145"/>
            <a:ext cx="897680" cy="897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Oval 285"/>
          <p:cNvSpPr/>
          <p:nvPr/>
        </p:nvSpPr>
        <p:spPr>
          <a:xfrm>
            <a:off x="6126682" y="1020199"/>
            <a:ext cx="758707" cy="7587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Oval 286"/>
          <p:cNvSpPr/>
          <p:nvPr/>
        </p:nvSpPr>
        <p:spPr>
          <a:xfrm>
            <a:off x="4839315" y="2338526"/>
            <a:ext cx="701783" cy="70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Oval 287"/>
          <p:cNvSpPr/>
          <p:nvPr/>
        </p:nvSpPr>
        <p:spPr>
          <a:xfrm>
            <a:off x="7705196" y="3043017"/>
            <a:ext cx="701783" cy="701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Oval 288"/>
          <p:cNvSpPr/>
          <p:nvPr/>
        </p:nvSpPr>
        <p:spPr>
          <a:xfrm>
            <a:off x="3130107" y="3311737"/>
            <a:ext cx="758707" cy="7587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720001" y="3003798"/>
            <a:ext cx="190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719898" y="1197152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775099" y="2472110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099554" y="119060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115742" y="349103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649606" y="3166544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02" name="Straight Arrow Connector 301"/>
          <p:cNvCxnSpPr>
            <a:stCxn id="285" idx="4"/>
          </p:cNvCxnSpPr>
          <p:nvPr/>
        </p:nvCxnSpPr>
        <p:spPr>
          <a:xfrm>
            <a:off x="3196186" y="1876825"/>
            <a:ext cx="148214" cy="40689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87" idx="4"/>
          </p:cNvCxnSpPr>
          <p:nvPr/>
        </p:nvCxnSpPr>
        <p:spPr>
          <a:xfrm>
            <a:off x="5190207" y="3040309"/>
            <a:ext cx="350891" cy="7044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88" idx="3"/>
          </p:cNvCxnSpPr>
          <p:nvPr/>
        </p:nvCxnSpPr>
        <p:spPr>
          <a:xfrm flipH="1">
            <a:off x="7524328" y="3642026"/>
            <a:ext cx="283642" cy="5139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86" idx="4"/>
          </p:cNvCxnSpPr>
          <p:nvPr/>
        </p:nvCxnSpPr>
        <p:spPr>
          <a:xfrm>
            <a:off x="6506036" y="1778906"/>
            <a:ext cx="226204" cy="12246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3888814" y="3789895"/>
            <a:ext cx="395155" cy="20501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/>
          <p:cNvGrpSpPr/>
          <p:nvPr/>
        </p:nvGrpSpPr>
        <p:grpSpPr>
          <a:xfrm>
            <a:off x="720001" y="2080271"/>
            <a:ext cx="1584176" cy="713152"/>
            <a:chOff x="5004048" y="1666126"/>
            <a:chExt cx="1584176" cy="713152"/>
          </a:xfrm>
        </p:grpSpPr>
        <p:sp>
          <p:nvSpPr>
            <p:cNvPr id="321" name="TextBox 320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601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Worldmap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611560" y="1498909"/>
            <a:ext cx="4338608" cy="2657018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1275606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075825"/>
            <a:ext cx="31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2080" y="3003549"/>
            <a:ext cx="3131920" cy="172031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60172" y="3762501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6648740" y="3280952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555776" y="2932113"/>
            <a:ext cx="720080" cy="72008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827584" y="2467378"/>
            <a:ext cx="576064" cy="57606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2375835" y="1839039"/>
            <a:ext cx="372671" cy="37267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83768" y="1253504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0355" y="4224166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3786993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4" idx="5"/>
            <a:endCxn id="18" idx="0"/>
          </p:cNvCxnSpPr>
          <p:nvPr/>
        </p:nvCxnSpPr>
        <p:spPr>
          <a:xfrm>
            <a:off x="3170403" y="3546740"/>
            <a:ext cx="398024" cy="6774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 flipV="1">
            <a:off x="2748506" y="1622836"/>
            <a:ext cx="383334" cy="40253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1115616" y="3043442"/>
            <a:ext cx="288032" cy="7435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07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0834" y="1351177"/>
            <a:ext cx="2880320" cy="3179419"/>
            <a:chOff x="515169" y="2020164"/>
            <a:chExt cx="2585081" cy="3179419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42417" y="1351177"/>
            <a:ext cx="2880320" cy="3179419"/>
            <a:chOff x="3316274" y="2010639"/>
            <a:chExt cx="2585081" cy="3179419"/>
          </a:xfrm>
        </p:grpSpPr>
        <p:sp>
          <p:nvSpPr>
            <p:cNvPr id="8" name="TextBox 7"/>
            <p:cNvSpPr txBox="1"/>
            <p:nvPr/>
          </p:nvSpPr>
          <p:spPr>
            <a:xfrm>
              <a:off x="3316274" y="2327736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26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517426"/>
            <a:chOff x="515169" y="2020164"/>
            <a:chExt cx="2585081" cy="1517426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1517426"/>
            <a:chOff x="3316274" y="2010639"/>
            <a:chExt cx="2585081" cy="1517426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517426"/>
            <a:chOff x="515169" y="2020164"/>
            <a:chExt cx="2585081" cy="1517426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C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517426"/>
            <a:chOff x="3316274" y="2010639"/>
            <a:chExt cx="2585081" cy="1517426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58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This text can be replaced with your own text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FD8057-F913-47B0-B913-3D0E2E4B5E6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7EB75-7F00-422B-BFB3-65AAD176FBF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8D122-D700-4F8F-8531-0C0713D68EA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D74E9C-C38B-4B4A-8A1E-7469EF6013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2" name="Diamond 5">
            <a:extLst>
              <a:ext uri="{FF2B5EF4-FFF2-40B4-BE49-F238E27FC236}">
                <a16:creationId xmlns:a16="http://schemas.microsoft.com/office/drawing/2014/main" id="{1A5D209D-4B54-4F25-BE98-2BE66866218E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Isosceles Triangle 51">
            <a:extLst>
              <a:ext uri="{FF2B5EF4-FFF2-40B4-BE49-F238E27FC236}">
                <a16:creationId xmlns:a16="http://schemas.microsoft.com/office/drawing/2014/main" id="{6169C8DF-82FF-4D47-AEA0-1EEA7630C5E6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F1446B8-F9ED-4606-A638-D489EF22A8B1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3BA58014-7A74-4D8E-8070-D07BE7CC39AF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CE96CB34-3BB5-4A93-8533-BA3DBA51CB4B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F7D1EACE-22BD-43BD-AF9C-815BD51F8417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3410FFFC-E9BF-441A-8F5C-2E8156BBAE9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4E6FACDF-7FE0-4C3C-9C36-4911C19AA619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3E68C411-9BE7-4991-9E0C-806EDCFD8FC8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Pie 24">
            <a:extLst>
              <a:ext uri="{FF2B5EF4-FFF2-40B4-BE49-F238E27FC236}">
                <a16:creationId xmlns:a16="http://schemas.microsoft.com/office/drawing/2014/main" id="{E647FFBD-5172-4EC0-A229-F23A9A55EDC1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Parallelogram 30">
            <a:extLst>
              <a:ext uri="{FF2B5EF4-FFF2-40B4-BE49-F238E27FC236}">
                <a16:creationId xmlns:a16="http://schemas.microsoft.com/office/drawing/2014/main" id="{4D87C8D1-008B-4A24-8E78-5AE14C46D56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Block Arc 14">
            <a:extLst>
              <a:ext uri="{FF2B5EF4-FFF2-40B4-BE49-F238E27FC236}">
                <a16:creationId xmlns:a16="http://schemas.microsoft.com/office/drawing/2014/main" id="{D0E49C63-B522-4ECD-A44D-100768571906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Block Arc 41">
            <a:extLst>
              <a:ext uri="{FF2B5EF4-FFF2-40B4-BE49-F238E27FC236}">
                <a16:creationId xmlns:a16="http://schemas.microsoft.com/office/drawing/2014/main" id="{DBBF7BE6-B17E-4BD0-906E-952E9631E0EC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Right Triangle 17">
            <a:extLst>
              <a:ext uri="{FF2B5EF4-FFF2-40B4-BE49-F238E27FC236}">
                <a16:creationId xmlns:a16="http://schemas.microsoft.com/office/drawing/2014/main" id="{B459DA03-4A5B-463C-A3F6-F56CC5645262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C416D6E-69C9-47D2-87C8-9653612FF60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Parallelogram 15">
            <a:extLst>
              <a:ext uri="{FF2B5EF4-FFF2-40B4-BE49-F238E27FC236}">
                <a16:creationId xmlns:a16="http://schemas.microsoft.com/office/drawing/2014/main" id="{A3DEBB29-5C16-43F5-BC0D-46C69E553D2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 Same Side Corner Rectangle 21">
            <a:extLst>
              <a:ext uri="{FF2B5EF4-FFF2-40B4-BE49-F238E27FC236}">
                <a16:creationId xmlns:a16="http://schemas.microsoft.com/office/drawing/2014/main" id="{7D59858B-670C-4CFE-9358-4E2DEB78C6D1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Oval 26">
            <a:extLst>
              <a:ext uri="{FF2B5EF4-FFF2-40B4-BE49-F238E27FC236}">
                <a16:creationId xmlns:a16="http://schemas.microsoft.com/office/drawing/2014/main" id="{FD76ADA6-24F9-4420-B47D-B6F84F018200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32">
            <a:extLst>
              <a:ext uri="{FF2B5EF4-FFF2-40B4-BE49-F238E27FC236}">
                <a16:creationId xmlns:a16="http://schemas.microsoft.com/office/drawing/2014/main" id="{78C785F6-E69A-4927-A04A-6D07C85F67B6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10">
            <a:extLst>
              <a:ext uri="{FF2B5EF4-FFF2-40B4-BE49-F238E27FC236}">
                <a16:creationId xmlns:a16="http://schemas.microsoft.com/office/drawing/2014/main" id="{4DBF524C-720B-4D2F-B3FB-928DE06E0811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D26A955F-C517-473D-B603-E9E923FC4ABC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rapezoid 13">
            <a:extLst>
              <a:ext uri="{FF2B5EF4-FFF2-40B4-BE49-F238E27FC236}">
                <a16:creationId xmlns:a16="http://schemas.microsoft.com/office/drawing/2014/main" id="{0FD0CD98-C47B-4855-899F-6547932DF975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7">
            <a:extLst>
              <a:ext uri="{FF2B5EF4-FFF2-40B4-BE49-F238E27FC236}">
                <a16:creationId xmlns:a16="http://schemas.microsoft.com/office/drawing/2014/main" id="{CAD9AE0F-2DB8-422B-ABDF-442F63954794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18">
            <a:extLst>
              <a:ext uri="{FF2B5EF4-FFF2-40B4-BE49-F238E27FC236}">
                <a16:creationId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25">
            <a:extLst>
              <a:ext uri="{FF2B5EF4-FFF2-40B4-BE49-F238E27FC236}">
                <a16:creationId xmlns:a16="http://schemas.microsoft.com/office/drawing/2014/main" id="{4F4B2DF6-193D-4620-AB03-61BED82BAEC9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Chord 14">
            <a:extLst>
              <a:ext uri="{FF2B5EF4-FFF2-40B4-BE49-F238E27FC236}">
                <a16:creationId xmlns:a16="http://schemas.microsoft.com/office/drawing/2014/main" id="{1C38733C-DD7A-440A-94AF-9E59D12DA1F8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D489E222-3C96-4E32-B62A-B13BC2AA5FE9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66">
            <a:extLst>
              <a:ext uri="{FF2B5EF4-FFF2-40B4-BE49-F238E27FC236}">
                <a16:creationId xmlns:a16="http://schemas.microsoft.com/office/drawing/2014/main" id="{0D16E370-17A2-4C2A-8CFE-7021C8AA1CBF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Isosceles Triangle 13">
            <a:extLst>
              <a:ext uri="{FF2B5EF4-FFF2-40B4-BE49-F238E27FC236}">
                <a16:creationId xmlns:a16="http://schemas.microsoft.com/office/drawing/2014/main" id="{EE6A88F1-DF3C-4D1A-A0AE-50902484D74B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Smiley Face 14">
            <a:extLst>
              <a:ext uri="{FF2B5EF4-FFF2-40B4-BE49-F238E27FC236}">
                <a16:creationId xmlns:a16="http://schemas.microsoft.com/office/drawing/2014/main" id="{A56A5A3D-8CA6-4153-8016-05D21B9A704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Smiley Face 12">
            <a:extLst>
              <a:ext uri="{FF2B5EF4-FFF2-40B4-BE49-F238E27FC236}">
                <a16:creationId xmlns:a16="http://schemas.microsoft.com/office/drawing/2014/main" id="{A9673A9A-655C-4961-94AE-05D834AE76C5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5">
            <a:extLst>
              <a:ext uri="{FF2B5EF4-FFF2-40B4-BE49-F238E27FC236}">
                <a16:creationId xmlns:a16="http://schemas.microsoft.com/office/drawing/2014/main" id="{C6395CDD-4EC0-4D73-830E-0F2AAC85B45D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37">
            <a:extLst>
              <a:ext uri="{FF2B5EF4-FFF2-40B4-BE49-F238E27FC236}">
                <a16:creationId xmlns:a16="http://schemas.microsoft.com/office/drawing/2014/main" id="{F868ABB1-CBFC-4C89-975E-BD2117A3FAB8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Smiley Face 14">
            <a:extLst>
              <a:ext uri="{FF2B5EF4-FFF2-40B4-BE49-F238E27FC236}">
                <a16:creationId xmlns:a16="http://schemas.microsoft.com/office/drawing/2014/main" id="{48E325EE-A190-487C-93CD-4BFC5278FDE5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BCFD7457-35B2-4E2F-8513-0DD5E4CBF0B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B625B452-723D-4CF7-95BD-934E24FEB2F0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ound Same Side Corner Rectangle 6">
            <a:extLst>
              <a:ext uri="{FF2B5EF4-FFF2-40B4-BE49-F238E27FC236}">
                <a16:creationId xmlns:a16="http://schemas.microsoft.com/office/drawing/2014/main" id="{2157CEB0-CAA5-4C14-975A-76AC2314C7C6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id="{ED5632B2-F04E-4EE8-AC83-3C35B6B904F1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DFAF31E9-E106-4059-B9CD-2B72E20F0133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ardrop 1">
            <a:extLst>
              <a:ext uri="{FF2B5EF4-FFF2-40B4-BE49-F238E27FC236}">
                <a16:creationId xmlns:a16="http://schemas.microsoft.com/office/drawing/2014/main" id="{08BA0D3D-DB23-47E5-8EE6-45F25C8B02C8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30">
            <a:extLst>
              <a:ext uri="{FF2B5EF4-FFF2-40B4-BE49-F238E27FC236}">
                <a16:creationId xmlns:a16="http://schemas.microsoft.com/office/drawing/2014/main" id="{A09A58F0-AE60-4E2B-ABE9-0A6B4A7279AE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Right Triangle 17">
            <a:extLst>
              <a:ext uri="{FF2B5EF4-FFF2-40B4-BE49-F238E27FC236}">
                <a16:creationId xmlns:a16="http://schemas.microsoft.com/office/drawing/2014/main" id="{3DCC9550-A710-44A1-874C-98428F6360C2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ight Triangle 17">
            <a:extLst>
              <a:ext uri="{FF2B5EF4-FFF2-40B4-BE49-F238E27FC236}">
                <a16:creationId xmlns:a16="http://schemas.microsoft.com/office/drawing/2014/main" id="{3BBB46E1-F63B-47F2-9808-A60D010001AE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26C8237D-4A18-4999-9AC4-90E1C4AC639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Oval 44">
            <a:extLst>
              <a:ext uri="{FF2B5EF4-FFF2-40B4-BE49-F238E27FC236}">
                <a16:creationId xmlns:a16="http://schemas.microsoft.com/office/drawing/2014/main" id="{551A597D-0520-4276-BE84-A7D30DFF691A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3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68F12F-DEA2-4956-B727-7BD7F454470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B01A36-B956-43E5-A3A4-B3DAAE315B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B2A2AB-F514-4151-BF47-5E9D9C29E9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8B15B-0C32-4A44-97A1-6F4E73C6F36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6941B46E-52DD-4503-AAB6-570BE7415DA8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B6881B6A-B992-48F5-9C29-B84D1D021A4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B670CF5-308D-43D3-A83D-731F70D2C4E6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144FB5EA-B0B3-4739-802B-7422D765DD0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F6B77F4D-30B4-4319-A634-9BEFA59EB2A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0A90B505-038B-4D82-A107-C5259329227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4AF5DC0B-2E38-4597-A1FB-A2F7FC79575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EDA3997-E3A9-428F-9DE6-6546F7E41F0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1C65AD91-D5AD-4754-B517-9E10130B87E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2C77DE5-3497-4D16-8066-C7AC8D29DB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1156852B-5F08-42F4-A54C-C320E93B696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F30E2CAA-417D-4C8B-B7E5-A78E03247ECD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B73AD251-1007-4D2A-B683-CED78E10EFD1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DE67DBCF-6EC1-44B9-AA1F-4ACCE775B38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6DF22072-02F2-46CC-A682-184CC5A2949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07B4627B-C857-40D7-986C-C17B658C170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106F1B49-F0C1-467A-90B2-D0C53BB6D28E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165FE23-F80E-421E-A1D8-D591154D78E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23835C8D-026B-4E7B-A964-E0680BDD549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82412276-D25D-4AA7-A4FD-B2B6ABE386B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DEE98BB9-404E-48DE-99F0-50355324D0B1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6">
            <a:extLst>
              <a:ext uri="{FF2B5EF4-FFF2-40B4-BE49-F238E27FC236}">
                <a16:creationId xmlns:a16="http://schemas.microsoft.com/office/drawing/2014/main" id="{5D827D4F-CF0A-481A-9AC6-5005A5E80CD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Donut 24">
            <a:extLst>
              <a:ext uri="{FF2B5EF4-FFF2-40B4-BE49-F238E27FC236}">
                <a16:creationId xmlns:a16="http://schemas.microsoft.com/office/drawing/2014/main" id="{C668782D-21A6-4E67-919E-8C8CE8763B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Chord 38">
            <a:extLst>
              <a:ext uri="{FF2B5EF4-FFF2-40B4-BE49-F238E27FC236}">
                <a16:creationId xmlns:a16="http://schemas.microsoft.com/office/drawing/2014/main" id="{2BF6D7EF-0F63-4F91-B1C1-2B889FDB524E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38">
            <a:extLst>
              <a:ext uri="{FF2B5EF4-FFF2-40B4-BE49-F238E27FC236}">
                <a16:creationId xmlns:a16="http://schemas.microsoft.com/office/drawing/2014/main" id="{C75FC0AF-D546-4B85-800C-5833B47DC60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19">
            <a:extLst>
              <a:ext uri="{FF2B5EF4-FFF2-40B4-BE49-F238E27FC236}">
                <a16:creationId xmlns:a16="http://schemas.microsoft.com/office/drawing/2014/main" id="{4C393668-23A4-4F9D-9769-4F4640D9BBB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436964FA-C222-442A-8559-DD90C9551AAA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id="{58993352-6575-463F-A483-19A3CD33B0B3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466A3BEC-BCC9-4268-B60C-DECEFFA927C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1">
            <a:extLst>
              <a:ext uri="{FF2B5EF4-FFF2-40B4-BE49-F238E27FC236}">
                <a16:creationId xmlns:a16="http://schemas.microsoft.com/office/drawing/2014/main" id="{80AD10ED-DEDC-49D1-BEB4-188C8CD55F5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ardrop 17">
            <a:extLst>
              <a:ext uri="{FF2B5EF4-FFF2-40B4-BE49-F238E27FC236}">
                <a16:creationId xmlns:a16="http://schemas.microsoft.com/office/drawing/2014/main" id="{C7FCC4FF-4DE4-4025-97E9-EA9B119F894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BDF4CA22-A164-40A7-A983-DBF7577D76B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C5CA96BB-22E0-4EFF-BAB1-59C271B0EE9C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087ED47C-5376-44DF-A081-9D1A2FB4B777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66F09DF9-0FED-4D2C-AF75-2A04EF8FED3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F5CC9D2E-7AEE-4F3F-9992-AD28AF93F1EE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9ABD3111-3E60-4179-82C5-F12FCB2BF358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48DC39CC-321D-4C66-9160-257D22429E7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CB23773B-3D7E-4D3D-A455-C0E8A473A5B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59437E0F-D1C6-46D3-9076-DBD351D9B6E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Freeform 55">
            <a:extLst>
              <a:ext uri="{FF2B5EF4-FFF2-40B4-BE49-F238E27FC236}">
                <a16:creationId xmlns:a16="http://schemas.microsoft.com/office/drawing/2014/main" id="{BB062C87-89E1-4961-85EC-620B60036748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36">
            <a:extLst>
              <a:ext uri="{FF2B5EF4-FFF2-40B4-BE49-F238E27FC236}">
                <a16:creationId xmlns:a16="http://schemas.microsoft.com/office/drawing/2014/main" id="{00123421-AFF9-4047-95C8-48965F87EF88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21">
            <a:extLst>
              <a:ext uri="{FF2B5EF4-FFF2-40B4-BE49-F238E27FC236}">
                <a16:creationId xmlns:a16="http://schemas.microsoft.com/office/drawing/2014/main" id="{2A3CFB3C-2DD4-41CD-A827-2CF8283658B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Oval 32">
            <a:extLst>
              <a:ext uri="{FF2B5EF4-FFF2-40B4-BE49-F238E27FC236}">
                <a16:creationId xmlns:a16="http://schemas.microsoft.com/office/drawing/2014/main" id="{7D648EE8-DF3C-49CE-9765-A9390576BA50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94596" y="1779662"/>
            <a:ext cx="526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Over the past years multiple pattern matching application grow tremendously.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929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Information Retrieval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701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Virus </a:t>
            </a:r>
            <a:b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Scanning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73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Spam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Filtering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245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Biology Research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Is it Interesting?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" y="1131614"/>
            <a:ext cx="9143999" cy="216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3600" b="1" dirty="0"/>
              <a:t>Yes!</a:t>
            </a:r>
            <a:endParaRPr lang="ko-KR" altLang="en-US" sz="3600" b="1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83898F7E-9B7D-428F-99DC-44E2956F36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5" r="25725"/>
          <a:stretch>
            <a:fillRect/>
          </a:stretch>
        </p:blipFill>
        <p:spPr>
          <a:xfrm>
            <a:off x="791768" y="2157550"/>
            <a:ext cx="1692000" cy="169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ounded Rectangle 7">
            <a:extLst>
              <a:ext uri="{FF2B5EF4-FFF2-40B4-BE49-F238E27FC236}">
                <a16:creationId xmlns:a16="http://schemas.microsoft.com/office/drawing/2014/main" id="{3B91C072-B2A9-47B2-B90E-E5D884035498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18605" y="2797049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EA2523AB-D4E6-4FF0-9FF9-74586564CFA3}"/>
              </a:ext>
            </a:extLst>
          </p:cNvPr>
          <p:cNvSpPr/>
          <p:nvPr/>
        </p:nvSpPr>
        <p:spPr>
          <a:xfrm>
            <a:off x="6172399" y="2853118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rapezoid 28">
            <a:extLst>
              <a:ext uri="{FF2B5EF4-FFF2-40B4-BE49-F238E27FC236}">
                <a16:creationId xmlns:a16="http://schemas.microsoft.com/office/drawing/2014/main" id="{E088B34D-A04A-4843-87DD-5BBA096B9272}"/>
              </a:ext>
            </a:extLst>
          </p:cNvPr>
          <p:cNvSpPr>
            <a:spLocks noChangeAspect="1"/>
          </p:cNvSpPr>
          <p:nvPr/>
        </p:nvSpPr>
        <p:spPr>
          <a:xfrm>
            <a:off x="7579704" y="2833049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71F0AD7-1E01-49FB-9547-EC82123E2169}"/>
              </a:ext>
            </a:extLst>
          </p:cNvPr>
          <p:cNvSpPr/>
          <p:nvPr/>
        </p:nvSpPr>
        <p:spPr>
          <a:xfrm rot="18900000">
            <a:off x="3518687" y="2845519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EB7B0EC-0A14-4A41-9021-E88064E17E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2AFCA928-FBF3-46AA-A51A-41E2BF24DD2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F8AFF82A-F46B-42F7-A3B0-BDE428BEEE0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4340971-4DAB-4D8E-9F5F-DE500D2FF5E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AA56E91F-CB89-4CCB-9A61-4DF49770932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2CBCE8AB-4A19-4BCE-AC92-CE2F0371A4A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2D1EFDF9-5642-4DBA-BA10-C90101E7CA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E807EF1A-C086-4CF1-A6AB-719AC6AF91E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B3386EB6-F0C7-4284-AEB7-FD9EA6E54231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E55625E8-84CA-4179-A7BF-DBDBB4D09566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512EB908-F092-4695-936A-1372E9A992F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B1E5A9B8-8C13-4F8A-B9FE-0A03065E3EB2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B790F98E-B011-4731-9009-D32F4C3E6866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FD603B40-9693-4F9A-A5F6-60FDB6731A4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5E8FCC08-4C62-499B-90A8-7C165D0D14B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2150390E-AA40-402A-9E3F-C2BD55B046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FC461ACE-D9CA-4916-9440-750E341A254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27026B2D-385F-49CE-9825-51B06ADAEAC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3E924744-2808-44E3-A435-6555AC10ED02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50C49581-3759-441E-A16D-EF8193D98A1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EDC071A4-0048-4972-9227-7B4C1CF0629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0D1F5B77-D614-4DF9-A2CD-E085100B51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55666E9F-5B86-4B65-AD08-292D8523FE60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C36C05E4-F3F1-4369-B804-5A88403C42D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4026E504-B74E-4C68-B573-3C450D044F04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41A94FBE-5C1D-46A5-B66E-88C34586403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0782EE7D-ACEC-4ACA-B25C-E71B3A5ADC8D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2B5237D5-1FC4-4376-977C-A0E16124DD3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683D3E55-77E0-4DBA-9A4F-E57DD245083B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AED13411-C87F-4221-A0E2-A6E0F5C9E033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AEC2B58-6E07-4BCB-9BA7-9EE1E22C28B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F3331940-ECFD-4D01-9702-A0F081696A1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AE827829-1AAA-48CE-ABF0-DBDF132E6248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25">
            <a:extLst>
              <a:ext uri="{FF2B5EF4-FFF2-40B4-BE49-F238E27FC236}">
                <a16:creationId xmlns:a16="http://schemas.microsoft.com/office/drawing/2014/main" id="{B60FD4DA-4BCF-48B5-AAD7-7A491764874F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0">
            <a:extLst>
              <a:ext uri="{FF2B5EF4-FFF2-40B4-BE49-F238E27FC236}">
                <a16:creationId xmlns:a16="http://schemas.microsoft.com/office/drawing/2014/main" id="{8CDE9899-35C5-4EE2-817E-8D3213647FB0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Block Arc 11">
            <a:extLst>
              <a:ext uri="{FF2B5EF4-FFF2-40B4-BE49-F238E27FC236}">
                <a16:creationId xmlns:a16="http://schemas.microsoft.com/office/drawing/2014/main" id="{819EC331-42D0-4CD4-A56E-6DD66C9A6B73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ectangle 21">
            <a:extLst>
              <a:ext uri="{FF2B5EF4-FFF2-40B4-BE49-F238E27FC236}">
                <a16:creationId xmlns:a16="http://schemas.microsoft.com/office/drawing/2014/main" id="{54C5AC21-DE51-42EA-8F10-B9B27DE962FD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8">
            <a:extLst>
              <a:ext uri="{FF2B5EF4-FFF2-40B4-BE49-F238E27FC236}">
                <a16:creationId xmlns:a16="http://schemas.microsoft.com/office/drawing/2014/main" id="{F8E284A6-DD7B-4286-9878-9131735222B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51">
            <a:extLst>
              <a:ext uri="{FF2B5EF4-FFF2-40B4-BE49-F238E27FC236}">
                <a16:creationId xmlns:a16="http://schemas.microsoft.com/office/drawing/2014/main" id="{E111BB52-6B40-43CC-810E-9B4510AC158A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Isosceles Triangle 5">
            <a:extLst>
              <a:ext uri="{FF2B5EF4-FFF2-40B4-BE49-F238E27FC236}">
                <a16:creationId xmlns:a16="http://schemas.microsoft.com/office/drawing/2014/main" id="{A819C56E-3374-4934-88C8-3F902B6683D4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rapezoid 22">
            <a:extLst>
              <a:ext uri="{FF2B5EF4-FFF2-40B4-BE49-F238E27FC236}">
                <a16:creationId xmlns:a16="http://schemas.microsoft.com/office/drawing/2014/main" id="{E8E2F9FE-6863-475D-8834-B8428AE679A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4F875B9C-8AF6-4C94-A98B-BBB174AE1FE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rapezoid 28">
            <a:extLst>
              <a:ext uri="{FF2B5EF4-FFF2-40B4-BE49-F238E27FC236}">
                <a16:creationId xmlns:a16="http://schemas.microsoft.com/office/drawing/2014/main" id="{C23CFD66-CE34-4C58-899F-0DDBFB9C701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CA98E44F-BAB7-4FA2-8CFF-770B138114C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Rounded Rectangle 8">
            <a:extLst>
              <a:ext uri="{FF2B5EF4-FFF2-40B4-BE49-F238E27FC236}">
                <a16:creationId xmlns:a16="http://schemas.microsoft.com/office/drawing/2014/main" id="{1CE26E49-8063-4882-A55E-446C019398DE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Rounded Rectangle 2">
            <a:extLst>
              <a:ext uri="{FF2B5EF4-FFF2-40B4-BE49-F238E27FC236}">
                <a16:creationId xmlns:a16="http://schemas.microsoft.com/office/drawing/2014/main" id="{F5F8A5F7-1B88-4F42-A4D4-2F8AFFEF77D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Rounded Rectangle 3">
            <a:extLst>
              <a:ext uri="{FF2B5EF4-FFF2-40B4-BE49-F238E27FC236}">
                <a16:creationId xmlns:a16="http://schemas.microsoft.com/office/drawing/2014/main" id="{DBB70C78-5BEB-4FEC-BABB-F86C6668EB1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Rounded Rectangle 10">
            <a:extLst>
              <a:ext uri="{FF2B5EF4-FFF2-40B4-BE49-F238E27FC236}">
                <a16:creationId xmlns:a16="http://schemas.microsoft.com/office/drawing/2014/main" id="{2E39B6E2-5E20-413B-957C-5B004D39535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Block Arc 6">
            <a:extLst>
              <a:ext uri="{FF2B5EF4-FFF2-40B4-BE49-F238E27FC236}">
                <a16:creationId xmlns:a16="http://schemas.microsoft.com/office/drawing/2014/main" id="{89E60B73-A748-4F1C-8FCA-2D3A8A329C0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Left Arrow 1">
            <a:extLst>
              <a:ext uri="{FF2B5EF4-FFF2-40B4-BE49-F238E27FC236}">
                <a16:creationId xmlns:a16="http://schemas.microsoft.com/office/drawing/2014/main" id="{322A5AFE-730D-491B-8EE4-A6A7AFDDA4A5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Oval 35">
            <a:extLst>
              <a:ext uri="{FF2B5EF4-FFF2-40B4-BE49-F238E27FC236}">
                <a16:creationId xmlns:a16="http://schemas.microsoft.com/office/drawing/2014/main" id="{847A4433-3017-4B76-B01B-2FCC2E5FB8C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BE35BC-FA34-4E17-99F0-20603CB185B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C22F7C-8AE6-433A-9377-54898AF1474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AE8B20-6E73-4461-8FC7-CD38CC1EA13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55A6DA-B7A7-43B0-AFE0-48BF47F3EEF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4764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8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The Algorithm </a:t>
            </a:r>
            <a:r>
              <a:rPr lang="en-US" altLang="ko-KR" dirty="0"/>
              <a:t>– Aho Corasick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2880320" cy="3548751"/>
            <a:chOff x="515169" y="2020164"/>
            <a:chExt cx="2585081" cy="354875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Building a trie from the set of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node of the trie represent a prefix of one of the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During this phase we construct: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Transition – returns the next state for a given state and char input.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Supply – used to determine the next state in case the next input char didn’t match the state transition.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Output – return true if the current state accept and false otherwise.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Pre-Processing Phase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04CFAF-9374-4C2B-90BC-B60E70DA248B}"/>
              </a:ext>
            </a:extLst>
          </p:cNvPr>
          <p:cNvGrpSpPr/>
          <p:nvPr/>
        </p:nvGrpSpPr>
        <p:grpSpPr>
          <a:xfrm>
            <a:off x="5342417" y="1351177"/>
            <a:ext cx="2880320" cy="1886757"/>
            <a:chOff x="3316274" y="2010639"/>
            <a:chExt cx="2585081" cy="18867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D4E2EE-32DD-451B-9CFD-CC3997D6D7E5}"/>
                </a:ext>
              </a:extLst>
            </p:cNvPr>
            <p:cNvSpPr txBox="1"/>
            <p:nvPr/>
          </p:nvSpPr>
          <p:spPr>
            <a:xfrm>
              <a:off x="3316274" y="2327736"/>
              <a:ext cx="258508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is scanned from left to right.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the trie to track the partial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matched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If we reach one of the output state – we register the index where the pattern is found.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BFF9D7-16D6-4AAE-90A3-EA2E84C9E4DC}"/>
                </a:ext>
              </a:extLst>
            </p:cNvPr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Search Phase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8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Parallel </a:t>
            </a:r>
            <a:r>
              <a:rPr lang="en-US" altLang="ko-KR" dirty="0">
                <a:solidFill>
                  <a:schemeClr val="tx1"/>
                </a:solidFill>
              </a:rPr>
              <a:t>Implementation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778762"/>
            <a:chOff x="515169" y="2020164"/>
            <a:chExt cx="2585081" cy="778762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Stays the same – done sequentially on CPU.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1) Pre-Processing Phase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963428"/>
            <a:chOff x="3316274" y="2010639"/>
            <a:chExt cx="2585081" cy="963428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text, and the trie from the pre-processing phase were copied to the global memory on the device.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2) Copy data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2643758"/>
            <a:ext cx="2880320" cy="778762"/>
            <a:chOff x="515169" y="2020164"/>
            <a:chExt cx="2585081" cy="778762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divided into partitions – each thread searching in one partition.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3) Partitions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2643758"/>
            <a:ext cx="2880320" cy="963428"/>
            <a:chOff x="3316274" y="2010639"/>
            <a:chExt cx="2585081" cy="963428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tread also processes M-1 overlapping characters (M = the length of the patterns).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4) Overlap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FD80A4-D965-40C0-A5A4-329647DCE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929907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4279B1-84F3-4063-95E8-4EF8977E03F7}"/>
              </a:ext>
            </a:extLst>
          </p:cNvPr>
          <p:cNvSpPr/>
          <p:nvPr/>
        </p:nvSpPr>
        <p:spPr>
          <a:xfrm>
            <a:off x="2051720" y="3816872"/>
            <a:ext cx="5760640" cy="339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242EFC"/>
                </a:solidFill>
              </a:rPr>
              <a:t>T0   T1    T2   T3  T4  T5  T6  </a:t>
            </a:r>
            <a:r>
              <a:rPr lang="en-US" sz="1000" dirty="0">
                <a:solidFill>
                  <a:srgbClr val="FF0000"/>
                </a:solidFill>
              </a:rPr>
              <a:t>T7  T8  T9  </a:t>
            </a:r>
            <a:r>
              <a:rPr lang="en-US" sz="1000" dirty="0">
                <a:solidFill>
                  <a:srgbClr val="00B050"/>
                </a:solidFill>
              </a:rPr>
              <a:t>T10  T11  T12  T13  </a:t>
            </a:r>
            <a:r>
              <a:rPr lang="en-US" sz="1000" dirty="0">
                <a:solidFill>
                  <a:srgbClr val="FF0000"/>
                </a:solidFill>
              </a:rPr>
              <a:t>T14  T15  T16  </a:t>
            </a:r>
            <a:r>
              <a:rPr lang="en-US" sz="1000" dirty="0">
                <a:solidFill>
                  <a:srgbClr val="DF6407"/>
                </a:solidFill>
              </a:rPr>
              <a:t>T17  T18  T19   T20..</a:t>
            </a:r>
            <a:endParaRPr lang="en-IL" sz="1000" dirty="0">
              <a:solidFill>
                <a:srgbClr val="DF6407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60E77E-66BD-4A1E-A198-96816769DBA6}"/>
              </a:ext>
            </a:extLst>
          </p:cNvPr>
          <p:cNvCxnSpPr/>
          <p:nvPr/>
        </p:nvCxnSpPr>
        <p:spPr>
          <a:xfrm>
            <a:off x="2339752" y="3809194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001F12-9609-40C1-8A20-8E1F5F189B3C}"/>
              </a:ext>
            </a:extLst>
          </p:cNvPr>
          <p:cNvCxnSpPr/>
          <p:nvPr/>
        </p:nvCxnSpPr>
        <p:spPr>
          <a:xfrm>
            <a:off x="2627784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40EE20-2DA1-4105-A09E-37B66FBFF343}"/>
              </a:ext>
            </a:extLst>
          </p:cNvPr>
          <p:cNvCxnSpPr/>
          <p:nvPr/>
        </p:nvCxnSpPr>
        <p:spPr>
          <a:xfrm>
            <a:off x="289639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1168B2-6E1A-42BA-BF0A-814E9556231B}"/>
              </a:ext>
            </a:extLst>
          </p:cNvPr>
          <p:cNvCxnSpPr/>
          <p:nvPr/>
        </p:nvCxnSpPr>
        <p:spPr>
          <a:xfrm>
            <a:off x="313184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369683-C3AE-4C51-B4CC-5C3EC7291D7E}"/>
              </a:ext>
            </a:extLst>
          </p:cNvPr>
          <p:cNvCxnSpPr/>
          <p:nvPr/>
        </p:nvCxnSpPr>
        <p:spPr>
          <a:xfrm>
            <a:off x="334786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4832A6-3AD3-4E67-A8D1-D08B20C6F622}"/>
              </a:ext>
            </a:extLst>
          </p:cNvPr>
          <p:cNvCxnSpPr/>
          <p:nvPr/>
        </p:nvCxnSpPr>
        <p:spPr>
          <a:xfrm>
            <a:off x="356388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67C49D-FB6D-40DB-85B8-EE0C82970A56}"/>
              </a:ext>
            </a:extLst>
          </p:cNvPr>
          <p:cNvCxnSpPr/>
          <p:nvPr/>
        </p:nvCxnSpPr>
        <p:spPr>
          <a:xfrm>
            <a:off x="377991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0F6BA9-5C7B-49B7-9E1C-63AF20663EA2}"/>
              </a:ext>
            </a:extLst>
          </p:cNvPr>
          <p:cNvCxnSpPr/>
          <p:nvPr/>
        </p:nvCxnSpPr>
        <p:spPr>
          <a:xfrm>
            <a:off x="399593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6A3BAB-5A0A-4868-B3DA-FF3DA41CB01E}"/>
              </a:ext>
            </a:extLst>
          </p:cNvPr>
          <p:cNvCxnSpPr/>
          <p:nvPr/>
        </p:nvCxnSpPr>
        <p:spPr>
          <a:xfrm>
            <a:off x="4211960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9592E0-E5B6-4599-873E-6E20288FC204}"/>
              </a:ext>
            </a:extLst>
          </p:cNvPr>
          <p:cNvCxnSpPr/>
          <p:nvPr/>
        </p:nvCxnSpPr>
        <p:spPr>
          <a:xfrm>
            <a:off x="442798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EBADD1-61E4-4730-8B2C-FC803F4A8097}"/>
              </a:ext>
            </a:extLst>
          </p:cNvPr>
          <p:cNvCxnSpPr>
            <a:cxnSpLocks/>
          </p:cNvCxnSpPr>
          <p:nvPr/>
        </p:nvCxnSpPr>
        <p:spPr>
          <a:xfrm>
            <a:off x="471601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88C2C-D04F-4DAF-A93E-8844E6D97E13}"/>
              </a:ext>
            </a:extLst>
          </p:cNvPr>
          <p:cNvCxnSpPr/>
          <p:nvPr/>
        </p:nvCxnSpPr>
        <p:spPr>
          <a:xfrm>
            <a:off x="529208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43C760-587F-4CF0-8FC0-78AFB338E1AD}"/>
              </a:ext>
            </a:extLst>
          </p:cNvPr>
          <p:cNvCxnSpPr/>
          <p:nvPr/>
        </p:nvCxnSpPr>
        <p:spPr>
          <a:xfrm>
            <a:off x="586814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61340D-D5FA-415B-AA4B-AFCA0D1464F8}"/>
              </a:ext>
            </a:extLst>
          </p:cNvPr>
          <p:cNvCxnSpPr/>
          <p:nvPr/>
        </p:nvCxnSpPr>
        <p:spPr>
          <a:xfrm>
            <a:off x="558011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DAE58E-4CE6-4937-9ACD-EC7B49D8E197}"/>
              </a:ext>
            </a:extLst>
          </p:cNvPr>
          <p:cNvCxnSpPr/>
          <p:nvPr/>
        </p:nvCxnSpPr>
        <p:spPr>
          <a:xfrm>
            <a:off x="500404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ACB093-FCAD-4F87-AA81-7C589820B5F2}"/>
              </a:ext>
            </a:extLst>
          </p:cNvPr>
          <p:cNvCxnSpPr/>
          <p:nvPr/>
        </p:nvCxnSpPr>
        <p:spPr>
          <a:xfrm>
            <a:off x="615617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FC1185-4840-43AD-96B0-B6C4AEA47DFF}"/>
              </a:ext>
            </a:extLst>
          </p:cNvPr>
          <p:cNvCxnSpPr/>
          <p:nvPr/>
        </p:nvCxnSpPr>
        <p:spPr>
          <a:xfrm>
            <a:off x="644420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C7154C-C00D-4AB2-BF03-34450940FF24}"/>
              </a:ext>
            </a:extLst>
          </p:cNvPr>
          <p:cNvCxnSpPr/>
          <p:nvPr/>
        </p:nvCxnSpPr>
        <p:spPr>
          <a:xfrm>
            <a:off x="6732240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9639AB-A303-4C03-98FA-BAA862344071}"/>
              </a:ext>
            </a:extLst>
          </p:cNvPr>
          <p:cNvCxnSpPr/>
          <p:nvPr/>
        </p:nvCxnSpPr>
        <p:spPr>
          <a:xfrm>
            <a:off x="730830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EF0F40-EA91-42A6-81E9-936A67E00D17}"/>
              </a:ext>
            </a:extLst>
          </p:cNvPr>
          <p:cNvCxnSpPr/>
          <p:nvPr/>
        </p:nvCxnSpPr>
        <p:spPr>
          <a:xfrm>
            <a:off x="702027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D83295D-EA26-431A-BCAE-10829E8C3123}"/>
              </a:ext>
            </a:extLst>
          </p:cNvPr>
          <p:cNvSpPr txBox="1"/>
          <p:nvPr/>
        </p:nvSpPr>
        <p:spPr>
          <a:xfrm>
            <a:off x="2570695" y="4227605"/>
            <a:ext cx="11372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42EFC"/>
                </a:solidFill>
              </a:rPr>
              <a:t>1st Thread</a:t>
            </a:r>
            <a:endParaRPr lang="en-IL" sz="1000" dirty="0">
              <a:solidFill>
                <a:srgbClr val="242EF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3FE01C-BC12-4F84-A7C0-2BC40FA23613}"/>
              </a:ext>
            </a:extLst>
          </p:cNvPr>
          <p:cNvSpPr txBox="1"/>
          <p:nvPr/>
        </p:nvSpPr>
        <p:spPr>
          <a:xfrm>
            <a:off x="4641966" y="4222507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2nd Thread</a:t>
            </a:r>
            <a:endParaRPr lang="en-IL" sz="1000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8A9164-50EC-4202-91F5-B54FC66648A4}"/>
              </a:ext>
            </a:extLst>
          </p:cNvPr>
          <p:cNvSpPr txBox="1"/>
          <p:nvPr/>
        </p:nvSpPr>
        <p:spPr>
          <a:xfrm>
            <a:off x="6588224" y="4232941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DF6407"/>
                </a:solidFill>
              </a:rPr>
              <a:t>3nd Thread</a:t>
            </a:r>
            <a:endParaRPr lang="en-IL" sz="1000" dirty="0">
              <a:solidFill>
                <a:srgbClr val="DF6407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BBD39F-480A-4296-B668-DB204130EBCE}"/>
              </a:ext>
            </a:extLst>
          </p:cNvPr>
          <p:cNvSpPr txBox="1"/>
          <p:nvPr/>
        </p:nvSpPr>
        <p:spPr>
          <a:xfrm>
            <a:off x="3619450" y="4227934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Overlap 1+2</a:t>
            </a:r>
            <a:endParaRPr lang="en-IL" sz="10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AD8518-3A84-4F0B-98F9-7B3A5BE8E85B}"/>
              </a:ext>
            </a:extLst>
          </p:cNvPr>
          <p:cNvSpPr txBox="1"/>
          <p:nvPr/>
        </p:nvSpPr>
        <p:spPr>
          <a:xfrm>
            <a:off x="5583854" y="4227724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Overlap 2 +3</a:t>
            </a:r>
          </a:p>
        </p:txBody>
      </p:sp>
    </p:spTree>
    <p:extLst>
      <p:ext uri="{BB962C8B-B14F-4D97-AF65-F5344CB8AC3E}">
        <p14:creationId xmlns:p14="http://schemas.microsoft.com/office/powerpoint/2010/main" val="369513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6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</TotalTime>
  <Words>2931</Words>
  <Application>Microsoft Office PowerPoint</Application>
  <PresentationFormat>On-screen Show (16:9)</PresentationFormat>
  <Paragraphs>742</Paragraphs>
  <Slides>50</Slides>
  <Notes>4</Notes>
  <HiddenSlides>27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Aho-Corasick Cuda  </vt:lpstr>
      <vt:lpstr>  Agenda</vt:lpstr>
      <vt:lpstr>Problem Description</vt:lpstr>
      <vt:lpstr>The Problem</vt:lpstr>
      <vt:lpstr>Is it Interesting?</vt:lpstr>
      <vt:lpstr>Algorithm </vt:lpstr>
      <vt:lpstr>The Algorithm – Aho Corasick </vt:lpstr>
      <vt:lpstr>Parallel Implementation</vt:lpstr>
      <vt:lpstr>Optimization</vt:lpstr>
      <vt:lpstr>Optimization – Memory Allocation</vt:lpstr>
      <vt:lpstr>Optimization – Shared Memory</vt:lpstr>
      <vt:lpstr>Optimization – Loop Unroll</vt:lpstr>
      <vt:lpstr>Optimization – Thread Granularity</vt:lpstr>
      <vt:lpstr>Optimization – Memory Coalescing</vt:lpstr>
      <vt:lpstr>Optimization – Memory Bandwidth</vt:lpstr>
      <vt:lpstr>Optimization – Bank Conflicts</vt:lpstr>
      <vt:lpstr>Optimization – Not Used </vt:lpstr>
      <vt:lpstr>Results </vt:lpstr>
      <vt:lpstr>Results – Compression</vt:lpstr>
      <vt:lpstr>  Results – Num of blocks &amp; Block dim</vt:lpstr>
      <vt:lpstr>  Results – Granularity</vt:lpstr>
      <vt:lpstr>  Results – Cast to int</vt:lpstr>
      <vt:lpstr>  Results – Loop Unroll</vt:lpstr>
      <vt:lpstr> TimeLine Layout</vt:lpstr>
      <vt:lpstr> Our Services</vt:lpstr>
      <vt:lpstr>PowerPoint Presentation</vt:lpstr>
      <vt:lpstr>PowerPoint Presentation</vt:lpstr>
      <vt:lpstr> Image &amp; Content</vt:lpstr>
      <vt:lpstr> Table &amp; Chart</vt:lpstr>
      <vt:lpstr> Chart Layout</vt:lpstr>
      <vt:lpstr> Infographic Layout</vt:lpstr>
      <vt:lpstr> Image &amp; Content</vt:lpstr>
      <vt:lpstr> Infographic Layout</vt:lpstr>
      <vt:lpstr> Table Layout</vt:lpstr>
      <vt:lpstr>PowerPoint Presentation</vt:lpstr>
      <vt:lpstr> Table &amp; Chart</vt:lpstr>
      <vt:lpstr> Infographic Layout</vt:lpstr>
      <vt:lpstr>  Image &amp; Content</vt:lpstr>
      <vt:lpstr> Infographic Layout</vt:lpstr>
      <vt:lpstr> Table Layout</vt:lpstr>
      <vt:lpstr> Image &amp; Content </vt:lpstr>
      <vt:lpstr> Infographic Layout</vt:lpstr>
      <vt:lpstr> Worldmap Infographic</vt:lpstr>
      <vt:lpstr> Worldmap Infographic</vt:lpstr>
      <vt:lpstr>Columns Layout</vt:lpstr>
      <vt:lpstr>Columns Layout</vt:lpstr>
      <vt:lpstr>Thank you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Ran Eldan</cp:lastModifiedBy>
  <cp:revision>186</cp:revision>
  <dcterms:created xsi:type="dcterms:W3CDTF">2016-11-07T07:00:36Z</dcterms:created>
  <dcterms:modified xsi:type="dcterms:W3CDTF">2020-08-24T20:34:52Z</dcterms:modified>
</cp:coreProperties>
</file>