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20"/>
  </p:notesMasterIdLst>
  <p:sldIdLst>
    <p:sldId id="256" r:id="rId4"/>
    <p:sldId id="261" r:id="rId5"/>
    <p:sldId id="258" r:id="rId6"/>
    <p:sldId id="270" r:id="rId7"/>
    <p:sldId id="257" r:id="rId8"/>
    <p:sldId id="294" r:id="rId9"/>
    <p:sldId id="295" r:id="rId10"/>
    <p:sldId id="259" r:id="rId11"/>
    <p:sldId id="297" r:id="rId12"/>
    <p:sldId id="298" r:id="rId13"/>
    <p:sldId id="299" r:id="rId14"/>
    <p:sldId id="300" r:id="rId15"/>
    <p:sldId id="268" r:id="rId16"/>
    <p:sldId id="296" r:id="rId17"/>
    <p:sldId id="262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B5E29-A6C8-4042-9125-DEACD5258E9F}">
  <a:tblStyle styleId="{4C9B5E29-A6C8-4042-9125-DEACD5258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3" Type="http://schemas.openxmlformats.org/officeDocument/2006/relationships/slideMaster" Target="slideMasters/slideMaster3.xml" /><Relationship Id="rId21" Type="http://schemas.openxmlformats.org/officeDocument/2006/relationships/presProps" Target="presProp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tableStyles" Target="tableStyle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theme" Target="theme/theme1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17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5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0.jpe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 /><Relationship Id="rId3" Type="http://schemas.openxmlformats.org/officeDocument/2006/relationships/image" Target="../media/image1.jpeg" /><Relationship Id="rId7" Type="http://schemas.openxmlformats.org/officeDocument/2006/relationships/image" Target="../media/image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jpeg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7" Type="http://schemas.openxmlformats.org/officeDocument/2006/relationships/image" Target="../media/image12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jpeg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6.jpeg" /><Relationship Id="rId4" Type="http://schemas.openxmlformats.org/officeDocument/2006/relationships/image" Target="../media/image15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83514" y="3875477"/>
            <a:ext cx="4050005" cy="435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DC Power Supply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 the supervision of </a:t>
            </a:r>
            <a:r>
              <a:rPr lang="en-US" dirty="0" err="1"/>
              <a:t>Dr.Sherif</a:t>
            </a:r>
            <a:r>
              <a:rPr lang="en-US" dirty="0"/>
              <a:t> </a:t>
            </a:r>
            <a:r>
              <a:rPr lang="en-US" dirty="0" err="1"/>
              <a:t>Hekal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Eng.Sara</a:t>
            </a:r>
            <a:r>
              <a:rPr lang="en-US" dirty="0"/>
              <a:t> Adel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E82CE75-3C40-0A14-B5DC-4A9111488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It is a semiconductor device that essentially acts as a one-way switch for current which allows current to flow easily in one direction.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A2555-BC14-3143-EF7F-D555BCDB0E1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</a:t>
            </a:r>
            <a:r>
              <a:rPr lang="en-GB" dirty="0"/>
              <a:t>connector is a device that joins two pieces of equipment, wire, or </a:t>
            </a:r>
            <a:r>
              <a:rPr lang="en-GB"/>
              <a:t>piping together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FBF8DE-A171-FD66-302E-93F4A9BD0C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device that opens and closes an electric circuit.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F472F9-924F-079E-CC61-B97C46638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Diode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F41E60B-F0E9-5D25-B73C-E2F9BE4115B3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/>
              <a:t>Connector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B710EC-08EC-A09A-584F-3AC2B113AAF9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cxnSp>
        <p:nvCxnSpPr>
          <p:cNvPr id="10" name="Google Shape;291;p25">
            <a:extLst>
              <a:ext uri="{FF2B5EF4-FFF2-40B4-BE49-F238E27FC236}">
                <a16:creationId xmlns:a16="http://schemas.microsoft.com/office/drawing/2014/main" id="{15CED6BF-591F-13BF-131C-A44C358D7422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84;p25">
            <a:extLst>
              <a:ext uri="{FF2B5EF4-FFF2-40B4-BE49-F238E27FC236}">
                <a16:creationId xmlns:a16="http://schemas.microsoft.com/office/drawing/2014/main" id="{9FBCC53B-E375-9D8D-034A-8558FD7185A3}"/>
              </a:ext>
            </a:extLst>
          </p:cNvPr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2;p25">
            <a:extLst>
              <a:ext uri="{FF2B5EF4-FFF2-40B4-BE49-F238E27FC236}">
                <a16:creationId xmlns:a16="http://schemas.microsoft.com/office/drawing/2014/main" id="{7F99DD46-9199-C74D-C518-647554DDCC66}"/>
              </a:ext>
            </a:extLst>
          </p:cNvPr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8;p25">
            <a:extLst>
              <a:ext uri="{FF2B5EF4-FFF2-40B4-BE49-F238E27FC236}">
                <a16:creationId xmlns:a16="http://schemas.microsoft.com/office/drawing/2014/main" id="{62928B0B-4B42-4FF4-ED3C-4ECA5837F495}"/>
              </a:ext>
            </a:extLst>
          </p:cNvPr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5;p25">
            <a:extLst>
              <a:ext uri="{FF2B5EF4-FFF2-40B4-BE49-F238E27FC236}">
                <a16:creationId xmlns:a16="http://schemas.microsoft.com/office/drawing/2014/main" id="{DC3D032B-DDFB-5AF2-1233-21B53255ED0B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SMALL HINT ON EACH COMPONENT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F94E4C76-4D30-7CC7-17D5-D976FD6A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88" y="2165098"/>
            <a:ext cx="618886" cy="531408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B56AE636-5E71-EF88-DAFD-6C9A1944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761" y="2159019"/>
            <a:ext cx="804536" cy="54356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453F2EA4-6B35-F771-4C2B-3A60E207C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45" y="2163990"/>
            <a:ext cx="533622" cy="5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9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4CF45F9-3531-E334-03EE-8BCDCA535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It connects electric equipment to the alternating current (AC) power supply in buildings and on other sites.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F0F69-C372-617C-6783-CFA818E004D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They are electrical connectors that are used to join single-conductor wires to each other or to pieces of equipment.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93C1B2E-35A2-C481-3765-C8E9E479B74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power cord is an electrical component used for connecting appliances to an electrical utility or power supply.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EB7FE-A75F-161B-FDC8-C480CCA02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2C03F-49A0-E844-8BA0-E6B336791159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/>
              <a:t>Banana Plug Connector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F77D66-F531-65DA-B079-92843FC643A1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en-US" dirty="0"/>
              <a:t>Wires</a:t>
            </a:r>
          </a:p>
        </p:txBody>
      </p:sp>
      <p:cxnSp>
        <p:nvCxnSpPr>
          <p:cNvPr id="10" name="Google Shape;291;p25">
            <a:extLst>
              <a:ext uri="{FF2B5EF4-FFF2-40B4-BE49-F238E27FC236}">
                <a16:creationId xmlns:a16="http://schemas.microsoft.com/office/drawing/2014/main" id="{BA3CB91C-6F6D-4DCA-79F6-0295E47A02DB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84;p25">
            <a:extLst>
              <a:ext uri="{FF2B5EF4-FFF2-40B4-BE49-F238E27FC236}">
                <a16:creationId xmlns:a16="http://schemas.microsoft.com/office/drawing/2014/main" id="{34944F73-D96F-572D-91B4-30CBFD11C571}"/>
              </a:ext>
            </a:extLst>
          </p:cNvPr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2;p25">
            <a:extLst>
              <a:ext uri="{FF2B5EF4-FFF2-40B4-BE49-F238E27FC236}">
                <a16:creationId xmlns:a16="http://schemas.microsoft.com/office/drawing/2014/main" id="{C34FD620-2273-D8AE-80DA-D10BE5373C09}"/>
              </a:ext>
            </a:extLst>
          </p:cNvPr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8;p25">
            <a:extLst>
              <a:ext uri="{FF2B5EF4-FFF2-40B4-BE49-F238E27FC236}">
                <a16:creationId xmlns:a16="http://schemas.microsoft.com/office/drawing/2014/main" id="{8D8D135D-4E63-254D-A7C8-4A7AD4C4B5BA}"/>
              </a:ext>
            </a:extLst>
          </p:cNvPr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75;p25">
            <a:extLst>
              <a:ext uri="{FF2B5EF4-FFF2-40B4-BE49-F238E27FC236}">
                <a16:creationId xmlns:a16="http://schemas.microsoft.com/office/drawing/2014/main" id="{3C07EFD1-5728-B30B-B618-D76D2BE28AA1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SMALL HINT ON EACH COMPONENT</a:t>
            </a: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5B49FB88-0539-2D0E-01B4-104523EE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60" y="2153770"/>
            <a:ext cx="515143" cy="515143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E0CBB976-938B-6495-AE05-70DB917F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97" y="2153770"/>
            <a:ext cx="542868" cy="542868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6852E183-C1E5-BC5F-BF7A-4CADA5900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379" y="2165288"/>
            <a:ext cx="657954" cy="51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54EF9F-18A7-0A1C-2A4B-A47347A2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It is a hand tool used in soldering. It supplies heat to melt solder so that it can flow into the joint between two </a:t>
            </a:r>
            <a:r>
              <a:rPr lang="en-US" dirty="0" err="1"/>
              <a:t>workpieces</a:t>
            </a:r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7790-D003-F44B-9397-248C1E7D933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It is a medium used in electrical and electronic engineering to connect electronic components to one another in a controlled manner.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68C4ED3-5708-BACE-AB42-F11E22AA385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It is a semiconductor device that emits light when current flows through it.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CE675E-EE90-8726-FCF5-6362912BB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Soldering Iron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C2DD8B-53C3-28D7-767C-70A0BD23465B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/>
              <a:t>PCB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8E3062-5FCF-30CD-5E5F-41D8F5C594DC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cxnSp>
        <p:nvCxnSpPr>
          <p:cNvPr id="10" name="Google Shape;291;p25">
            <a:extLst>
              <a:ext uri="{FF2B5EF4-FFF2-40B4-BE49-F238E27FC236}">
                <a16:creationId xmlns:a16="http://schemas.microsoft.com/office/drawing/2014/main" id="{DAD4C51B-224F-022E-1846-C65CD60B4D48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84;p25">
            <a:extLst>
              <a:ext uri="{FF2B5EF4-FFF2-40B4-BE49-F238E27FC236}">
                <a16:creationId xmlns:a16="http://schemas.microsoft.com/office/drawing/2014/main" id="{A7796D1B-9007-07B5-97C0-A1204A077BB9}"/>
              </a:ext>
            </a:extLst>
          </p:cNvPr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2;p25">
            <a:extLst>
              <a:ext uri="{FF2B5EF4-FFF2-40B4-BE49-F238E27FC236}">
                <a16:creationId xmlns:a16="http://schemas.microsoft.com/office/drawing/2014/main" id="{BCDF5D10-4F97-2520-204C-9BF2CCF4854E}"/>
              </a:ext>
            </a:extLst>
          </p:cNvPr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8;p25">
            <a:extLst>
              <a:ext uri="{FF2B5EF4-FFF2-40B4-BE49-F238E27FC236}">
                <a16:creationId xmlns:a16="http://schemas.microsoft.com/office/drawing/2014/main" id="{ED7C2B11-76D2-73A0-BBFE-D3A264324525}"/>
              </a:ext>
            </a:extLst>
          </p:cNvPr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5;p25">
            <a:extLst>
              <a:ext uri="{FF2B5EF4-FFF2-40B4-BE49-F238E27FC236}">
                <a16:creationId xmlns:a16="http://schemas.microsoft.com/office/drawing/2014/main" id="{D00D1ABE-D2B0-0A80-14C5-F02E3749427C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SMALL HINT ON EACH COMPONENT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2771B58F-8EEF-1475-0492-D3161ED2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13" y="2180932"/>
            <a:ext cx="517161" cy="517161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FB4A3166-72EE-5AAD-35D7-E23A9DA1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99" y="2180932"/>
            <a:ext cx="514660" cy="51466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942D1A79-F15A-B0FE-AECC-0F4BE1F33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644" y="2179891"/>
            <a:ext cx="485424" cy="5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DESIGN ON PCB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5017992" y="1486667"/>
            <a:ext cx="3200815" cy="343908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158987A4-92AF-112E-0B72-42558B28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962" y="1738851"/>
            <a:ext cx="2734873" cy="2389338"/>
          </a:xfrm>
          <a:prstGeom prst="rect">
            <a:avLst/>
          </a:prstGeom>
        </p:spPr>
      </p:pic>
      <p:sp>
        <p:nvSpPr>
          <p:cNvPr id="6" name="Google Shape;263;p24">
            <a:extLst>
              <a:ext uri="{FF2B5EF4-FFF2-40B4-BE49-F238E27FC236}">
                <a16:creationId xmlns:a16="http://schemas.microsoft.com/office/drawing/2014/main" id="{96092CC7-5316-95A2-8897-4E0E4A28C2FD}"/>
              </a:ext>
            </a:extLst>
          </p:cNvPr>
          <p:cNvSpPr txBox="1">
            <a:spLocks/>
          </p:cNvSpPr>
          <p:nvPr/>
        </p:nvSpPr>
        <p:spPr>
          <a:xfrm>
            <a:off x="465360" y="2195247"/>
            <a:ext cx="4250300" cy="202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After we designed the circuit, and put it on the simulator program (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proteus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 it gave us voltage ranging from 1.25V to 29.9V.</a:t>
            </a: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So, we went on and printed our design </a:t>
            </a: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on the PCB.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291;p25">
            <a:extLst>
              <a:ext uri="{FF2B5EF4-FFF2-40B4-BE49-F238E27FC236}">
                <a16:creationId xmlns:a16="http://schemas.microsoft.com/office/drawing/2014/main" id="{7A4641A6-21C4-7ADF-A14A-0F05F7D5898D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75;p25">
            <a:extLst>
              <a:ext uri="{FF2B5EF4-FFF2-40B4-BE49-F238E27FC236}">
                <a16:creationId xmlns:a16="http://schemas.microsoft.com/office/drawing/2014/main" id="{3BA11F9F-C14F-8BFC-0225-0CE40295DD37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THE DESIGN ON PROTEUS</a:t>
            </a:r>
            <a:endParaRPr lang="en-GB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7FE90D6E-9227-99A9-8505-625F478F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98300"/>
            <a:ext cx="6096000" cy="26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0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4" y="3304888"/>
            <a:ext cx="2963069" cy="38189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7"/>
            <a:ext cx="2963070" cy="42389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7"/>
            <a:ext cx="2963070" cy="42389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THAT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79036" y="2148611"/>
            <a:ext cx="2748815" cy="114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 went on and buy our components.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86155" y="3546324"/>
            <a:ext cx="2905061" cy="2167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Then plugged it in the plug to a power source, opened the switch.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94682" y="2765462"/>
            <a:ext cx="2963071" cy="2977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Then we joined the components together on the PCB using soldering iron.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7026593" y="366409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7158810" y="52825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706409" y="2114136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FD525E8-3CA5-80BC-A3EE-76A276F6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576818" y="2110594"/>
            <a:ext cx="1281564" cy="227691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83EDFEF-B2BF-D6F9-DEAB-BA2359E02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526" y="612386"/>
            <a:ext cx="1096874" cy="1369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3E0EA6-34EC-DC7D-DAF2-A564F982E224}"/>
              </a:ext>
            </a:extLst>
          </p:cNvPr>
          <p:cNvSpPr txBox="1"/>
          <p:nvPr/>
        </p:nvSpPr>
        <p:spPr>
          <a:xfrm>
            <a:off x="5136337" y="910648"/>
            <a:ext cx="1709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Roboto Black"/>
                <a:ea typeface="Roboto Black"/>
                <a:sym typeface="Roboto Black"/>
              </a:rPr>
              <a:t>W</a:t>
            </a:r>
            <a:r>
              <a:rPr lang="en-GB" sz="1000">
                <a:solidFill>
                  <a:schemeClr val="bg1"/>
                </a:solidFill>
                <a:latin typeface="Roboto Black"/>
                <a:ea typeface="Roboto Black"/>
                <a:sym typeface="Roboto Black"/>
              </a:rPr>
              <a:t>e </a:t>
            </a:r>
            <a:r>
              <a:rPr lang="en-GB" sz="1000" dirty="0">
                <a:solidFill>
                  <a:schemeClr val="bg1"/>
                </a:solidFill>
                <a:latin typeface="Roboto Black"/>
                <a:ea typeface="Roboto Black"/>
                <a:sym typeface="Roboto Black"/>
              </a:rPr>
              <a:t>checked the voltage using digital multimeter (AVO) it gave us a voltage ranging from 1.2V to 31.5 V.</a:t>
            </a:r>
            <a:endParaRPr lang="en-US" sz="1000" dirty="0">
              <a:solidFill>
                <a:schemeClr val="bg1"/>
              </a:solidFill>
              <a:latin typeface="Roboto Black"/>
              <a:ea typeface="Roboto Black"/>
              <a:sym typeface="Roboto Black"/>
            </a:endParaRPr>
          </a:p>
        </p:txBody>
      </p:sp>
      <p:sp>
        <p:nvSpPr>
          <p:cNvPr id="12" name="Google Shape;299;p26">
            <a:extLst>
              <a:ext uri="{FF2B5EF4-FFF2-40B4-BE49-F238E27FC236}">
                <a16:creationId xmlns:a16="http://schemas.microsoft.com/office/drawing/2014/main" id="{8DB8AE94-1F11-9270-D8E7-C3F8A365C937}"/>
              </a:ext>
            </a:extLst>
          </p:cNvPr>
          <p:cNvSpPr/>
          <p:nvPr/>
        </p:nvSpPr>
        <p:spPr>
          <a:xfrm rot="5400000">
            <a:off x="5350455" y="261318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1;p26">
            <a:extLst>
              <a:ext uri="{FF2B5EF4-FFF2-40B4-BE49-F238E27FC236}">
                <a16:creationId xmlns:a16="http://schemas.microsoft.com/office/drawing/2014/main" id="{2333548F-E556-B21E-DD4C-893659E88E7F}"/>
              </a:ext>
            </a:extLst>
          </p:cNvPr>
          <p:cNvSpPr/>
          <p:nvPr/>
        </p:nvSpPr>
        <p:spPr>
          <a:xfrm>
            <a:off x="4915275" y="123945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0;p26">
            <a:extLst>
              <a:ext uri="{FF2B5EF4-FFF2-40B4-BE49-F238E27FC236}">
                <a16:creationId xmlns:a16="http://schemas.microsoft.com/office/drawing/2014/main" id="{CABDB66B-7F60-3C56-F272-525DF7FD394D}"/>
              </a:ext>
            </a:extLst>
          </p:cNvPr>
          <p:cNvSpPr/>
          <p:nvPr/>
        </p:nvSpPr>
        <p:spPr>
          <a:xfrm rot="5400000">
            <a:off x="5508404" y="477501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302;p26">
            <a:extLst>
              <a:ext uri="{FF2B5EF4-FFF2-40B4-BE49-F238E27FC236}">
                <a16:creationId xmlns:a16="http://schemas.microsoft.com/office/drawing/2014/main" id="{1802E0E6-2429-F494-045F-3CB0029042CF}"/>
              </a:ext>
            </a:extLst>
          </p:cNvPr>
          <p:cNvSpPr/>
          <p:nvPr/>
        </p:nvSpPr>
        <p:spPr>
          <a:xfrm rot="5400000">
            <a:off x="6731977" y="1260920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385508" y="2283961"/>
            <a:ext cx="4481906" cy="763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THANK</a:t>
            </a:r>
            <a:r>
              <a:rPr lang="en-US" sz="4000" dirty="0"/>
              <a:t> YOU</a:t>
            </a:r>
            <a:r>
              <a:rPr lang="es" sz="4000" dirty="0"/>
              <a:t>!</a:t>
            </a:r>
            <a:endParaRPr sz="4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267085" y="1717245"/>
            <a:ext cx="4361740" cy="1946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Our Team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</a:rPr>
              <a:t>Abdelrahman</a:t>
            </a:r>
            <a:r>
              <a:rPr lang="en-GB" dirty="0">
                <a:solidFill>
                  <a:schemeClr val="tx1"/>
                </a:solidFill>
              </a:rPr>
              <a:t> Salah </a:t>
            </a:r>
            <a:r>
              <a:rPr lang="en-US" dirty="0">
                <a:solidFill>
                  <a:schemeClr val="tx1"/>
                </a:solidFill>
              </a:rPr>
              <a:t>el-d</a:t>
            </a:r>
            <a:r>
              <a:rPr lang="en-GB" dirty="0" err="1">
                <a:solidFill>
                  <a:schemeClr val="tx1"/>
                </a:solidFill>
              </a:rPr>
              <a:t>ein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Abdelaziz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Mohamed</a:t>
            </a:r>
            <a:r>
              <a:rPr lang="en-GB" dirty="0">
                <a:solidFill>
                  <a:schemeClr val="tx1"/>
                </a:solidFill>
              </a:rPr>
              <a:t> Ahmed Mohamed </a:t>
            </a:r>
            <a:r>
              <a:rPr lang="en-US" dirty="0">
                <a:solidFill>
                  <a:schemeClr val="tx1"/>
                </a:solidFill>
              </a:rPr>
              <a:t>Hassan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Farida </a:t>
            </a:r>
            <a:r>
              <a:rPr lang="en-GB" dirty="0" err="1">
                <a:solidFill>
                  <a:schemeClr val="tx1"/>
                </a:solidFill>
              </a:rPr>
              <a:t>Waheed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Abd</a:t>
            </a:r>
            <a:r>
              <a:rPr lang="en-GB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Bary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Raneem</a:t>
            </a:r>
            <a:r>
              <a:rPr lang="en-GB" dirty="0">
                <a:solidFill>
                  <a:schemeClr val="tx1"/>
                </a:solidFill>
              </a:rPr>
              <a:t> Ahmed </a:t>
            </a:r>
            <a:r>
              <a:rPr lang="en-GB" dirty="0" err="1">
                <a:solidFill>
                  <a:schemeClr val="tx1"/>
                </a:solidFill>
              </a:rPr>
              <a:t>Refaat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969825" y="2080028"/>
            <a:ext cx="4209486" cy="14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AIM OF</a:t>
            </a:r>
            <a:r>
              <a:rPr lang="es" dirty="0"/>
              <a:t> THE PROJECT</a:t>
            </a:r>
            <a:endParaRPr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001" y="2486969"/>
            <a:ext cx="4250300" cy="202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It is to construct an adjustable regulated power supply that can provide DC voltage ranging from 1.2-30V. As the electric circuit consists of an AC Transformer followed by a rectifier bridge then smoothing capacitor and an adjustable voltage regulator integrated circuit.</a:t>
            </a:r>
            <a:endParaRPr lang="en-GB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/>
            <a:endParaRPr lang="en-GB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/>
            <a:endParaRPr sz="18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3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STAGES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</a:rPr>
              <a:t>Put our circuit on one of the simulator programs which is proteus</a:t>
            </a:r>
            <a:r>
              <a:rPr lang="en-US" sz="900" dirty="0"/>
              <a:t> to check it.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900" dirty="0"/>
              <a:t>Design the project by select the components and choose suitable values for them.</a:t>
            </a:r>
            <a:endParaRPr sz="900" dirty="0"/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28825" y="313190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927550"/>
            <a:ext cx="1229680" cy="455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>
                <a:solidFill>
                  <a:srgbClr val="FFFFFF"/>
                </a:solidFill>
              </a:rPr>
              <a:t>Then we start the practical process.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485916" y="37255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endCxn id="991" idx="2"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  <a:endCxn id="993" idx="2"/>
          </p:cNvCxnSpPr>
          <p:nvPr/>
        </p:nvCxnSpPr>
        <p:spPr>
          <a:xfrm>
            <a:off x="5518825" y="3967072"/>
            <a:ext cx="1623440" cy="416100"/>
          </a:xfrm>
          <a:prstGeom prst="bentConnector4">
            <a:avLst>
              <a:gd name="adj1" fmla="val 31064"/>
              <a:gd name="adj2" fmla="val 154939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</a:t>
            </a:r>
            <a:r>
              <a:rPr lang="en-US" dirty="0"/>
              <a:t>COMPONENTS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It’s value and number used in the project: 18K,220 with 5% , 2 Resistors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It’s value and number used in the project: 5K , 1 Potentiometer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It’s value and number used in the project: 2200micro-farad , 0.1micro-farad , 1micro-farad , 40V , 3 Capacitors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It’s value and number used in the project: 100V-3A , 1 Bridge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It’s value and number used in the project: 1.2V-37V , 1 LM317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It’s value and number used in the project: 24V-3A , 1 Transformer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Bridge Rectifier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387419" y="2939200"/>
            <a:ext cx="2332069" cy="231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Adjustable Voltage Regulator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Transformer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Resistor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Potentiometer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Capacitor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5D791736-7B90-EF33-7F95-71F8D26FF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699" y="1939060"/>
            <a:ext cx="693817" cy="5821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50F84DE-7B4E-C9F6-E636-1C26A7815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636" y="2866899"/>
            <a:ext cx="564239" cy="63964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533BA44-3287-BBA2-15D0-60E433F0E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792" y="3756800"/>
            <a:ext cx="691883" cy="6066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A5CB039-8C03-6FA8-E3B3-1C43E3163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827" y="1946110"/>
            <a:ext cx="683748" cy="5924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02DC16D-3E81-3F03-0A11-320AE1200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9925" y="2866899"/>
            <a:ext cx="645286" cy="66216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97128EF-BFC0-79D0-5575-B0F2F0CA2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061" y="3795253"/>
            <a:ext cx="955804" cy="5060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01F161-3079-A12C-F994-98476AA65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4386" y="2121900"/>
            <a:ext cx="1889400" cy="502500"/>
          </a:xfrm>
        </p:spPr>
        <p:txBody>
          <a:bodyPr/>
          <a:lstStyle/>
          <a:p>
            <a:r>
              <a:rPr lang="en-US" dirty="0"/>
              <a:t>Its type: 2 Wire plug &amp; Cord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5A32297-AA8C-1F85-8C68-60D3AE74FA60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334386" y="3951800"/>
            <a:ext cx="1889400" cy="502500"/>
          </a:xfrm>
        </p:spPr>
        <p:txBody>
          <a:bodyPr/>
          <a:lstStyle/>
          <a:p>
            <a:r>
              <a:rPr lang="en-US" dirty="0"/>
              <a:t>It’s color: Red and Black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87FC6F-758C-6C68-363E-13B40388142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value and number used in the project: 400V,1A , 1 Diode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913199C-7A9C-6434-A734-93F2CCF7E4F3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It’s type: ON/OFF Rocker Switch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AA6370F-569B-1E6A-8261-6A6A59D2B21E}"/>
              </a:ext>
            </a:extLst>
          </p:cNvPr>
          <p:cNvSpPr>
            <a:spLocks noGrp="1"/>
          </p:cNvSpPr>
          <p:nvPr>
            <p:ph type="ctrTitle" idx="16"/>
          </p:nvPr>
        </p:nvSpPr>
        <p:spPr/>
        <p:txBody>
          <a:bodyPr/>
          <a:lstStyle/>
          <a:p>
            <a:r>
              <a:rPr lang="en-US" dirty="0"/>
              <a:t>Diode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60226BF-1CD6-0526-E0BF-E78808621628}"/>
              </a:ext>
            </a:extLst>
          </p:cNvPr>
          <p:cNvSpPr>
            <a:spLocks noGrp="1"/>
          </p:cNvSpPr>
          <p:nvPr>
            <p:ph type="ctrTitle" idx="17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51AB423-3F09-CC3F-9919-81E62A83BDD6}"/>
              </a:ext>
            </a:extLst>
          </p:cNvPr>
          <p:cNvSpPr>
            <a:spLocks noGrp="1"/>
          </p:cNvSpPr>
          <p:nvPr>
            <p:ph type="ctrTitle" idx="18"/>
          </p:nvPr>
        </p:nvSpPr>
        <p:spPr>
          <a:xfrm>
            <a:off x="659750" y="4060100"/>
            <a:ext cx="2076000" cy="196200"/>
          </a:xfrm>
        </p:spPr>
        <p:txBody>
          <a:bodyPr/>
          <a:lstStyle/>
          <a:p>
            <a:r>
              <a:rPr lang="en-US" dirty="0"/>
              <a:t>Connectors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1103C2A-9029-E600-B945-59233EB74C2C}"/>
              </a:ext>
            </a:extLst>
          </p:cNvPr>
          <p:cNvSpPr>
            <a:spLocks noGrp="1"/>
          </p:cNvSpPr>
          <p:nvPr>
            <p:ph type="ctrTitle" idx="19"/>
          </p:nvPr>
        </p:nvSpPr>
        <p:spPr/>
        <p:txBody>
          <a:bodyPr/>
          <a:lstStyle/>
          <a:p>
            <a:r>
              <a:rPr lang="en-US" dirty="0"/>
              <a:t>Plug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C4F172F-BAC7-1F14-A8F5-53A2D63AA5C4}"/>
              </a:ext>
            </a:extLst>
          </p:cNvPr>
          <p:cNvSpPr>
            <a:spLocks noGrp="1"/>
          </p:cNvSpPr>
          <p:nvPr>
            <p:ph type="ctrTitle" idx="20"/>
          </p:nvPr>
        </p:nvSpPr>
        <p:spPr>
          <a:xfrm>
            <a:off x="6342250" y="3134847"/>
            <a:ext cx="2076000" cy="196200"/>
          </a:xfrm>
        </p:spPr>
        <p:txBody>
          <a:bodyPr/>
          <a:lstStyle/>
          <a:p>
            <a:r>
              <a:rPr lang="en-US" dirty="0"/>
              <a:t>Wires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2E09750-F7F3-7F46-0275-7CFE0ACAF05B}"/>
              </a:ext>
            </a:extLst>
          </p:cNvPr>
          <p:cNvSpPr>
            <a:spLocks noGrp="1"/>
          </p:cNvSpPr>
          <p:nvPr>
            <p:ph type="ctrTitle" idx="21"/>
          </p:nvPr>
        </p:nvSpPr>
        <p:spPr/>
        <p:txBody>
          <a:bodyPr/>
          <a:lstStyle/>
          <a:p>
            <a:r>
              <a:rPr lang="en-US" dirty="0"/>
              <a:t>Banana Plug Connectors </a:t>
            </a:r>
          </a:p>
        </p:txBody>
      </p:sp>
      <p:cxnSp>
        <p:nvCxnSpPr>
          <p:cNvPr id="22" name="Google Shape;257;p23">
            <a:extLst>
              <a:ext uri="{FF2B5EF4-FFF2-40B4-BE49-F238E27FC236}">
                <a16:creationId xmlns:a16="http://schemas.microsoft.com/office/drawing/2014/main" id="{98E3712D-C4B8-8F39-3E9A-45F61996C585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18;p23">
            <a:extLst>
              <a:ext uri="{FF2B5EF4-FFF2-40B4-BE49-F238E27FC236}">
                <a16:creationId xmlns:a16="http://schemas.microsoft.com/office/drawing/2014/main" id="{868A67D3-673D-341A-3359-B1DD65AD9D3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GB" dirty="0"/>
              <a:t>TABLE OF </a:t>
            </a:r>
            <a:r>
              <a:rPr lang="en-US" dirty="0"/>
              <a:t>COMPONENTS</a:t>
            </a:r>
            <a:endParaRPr lang="en-GB" dirty="0"/>
          </a:p>
        </p:txBody>
      </p:sp>
      <p:sp>
        <p:nvSpPr>
          <p:cNvPr id="26" name="Google Shape;226;p23">
            <a:extLst>
              <a:ext uri="{FF2B5EF4-FFF2-40B4-BE49-F238E27FC236}">
                <a16:creationId xmlns:a16="http://schemas.microsoft.com/office/drawing/2014/main" id="{2DF13AE1-2DDE-9ECA-8EDC-81E1E553FBBE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7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28" name="Google Shape;226;p23">
            <a:extLst>
              <a:ext uri="{FF2B5EF4-FFF2-40B4-BE49-F238E27FC236}">
                <a16:creationId xmlns:a16="http://schemas.microsoft.com/office/drawing/2014/main" id="{6C0AD01B-CDB2-957C-7DB1-7512F8D12A5D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8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0" name="Google Shape;226;p23">
            <a:extLst>
              <a:ext uri="{FF2B5EF4-FFF2-40B4-BE49-F238E27FC236}">
                <a16:creationId xmlns:a16="http://schemas.microsoft.com/office/drawing/2014/main" id="{7E2155AB-7779-4AAF-7BB3-AB8AE12CDF09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9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6" name="Google Shape;220;p23">
            <a:extLst>
              <a:ext uri="{FF2B5EF4-FFF2-40B4-BE49-F238E27FC236}">
                <a16:creationId xmlns:a16="http://schemas.microsoft.com/office/drawing/2014/main" id="{EE3BB657-E126-9A98-4C24-7FE5E2DB085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10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38" name="Google Shape;220;p23">
            <a:extLst>
              <a:ext uri="{FF2B5EF4-FFF2-40B4-BE49-F238E27FC236}">
                <a16:creationId xmlns:a16="http://schemas.microsoft.com/office/drawing/2014/main" id="{6AE0A79D-B18F-7A3C-8236-D9AAAF2439C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11</a:t>
            </a:r>
            <a:endParaRPr lang="es" dirty="0">
              <a:solidFill>
                <a:schemeClr val="accent1"/>
              </a:solidFill>
            </a:endParaRPr>
          </a:p>
        </p:txBody>
      </p:sp>
      <p:sp>
        <p:nvSpPr>
          <p:cNvPr id="40" name="Google Shape;220;p23">
            <a:extLst>
              <a:ext uri="{FF2B5EF4-FFF2-40B4-BE49-F238E27FC236}">
                <a16:creationId xmlns:a16="http://schemas.microsoft.com/office/drawing/2014/main" id="{F4D9FEF3-372F-A373-0005-6893915F2FA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12</a:t>
            </a:r>
            <a:endParaRPr lang="es" dirty="0">
              <a:solidFill>
                <a:schemeClr val="accent1"/>
              </a:solidFill>
            </a:endParaRPr>
          </a:p>
        </p:txBody>
      </p:sp>
      <p:pic>
        <p:nvPicPr>
          <p:cNvPr id="41" name="Picture 41">
            <a:extLst>
              <a:ext uri="{FF2B5EF4-FFF2-40B4-BE49-F238E27FC236}">
                <a16:creationId xmlns:a16="http://schemas.microsoft.com/office/drawing/2014/main" id="{D91468C2-7AB5-48FC-243E-B3966585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844" y="1986700"/>
            <a:ext cx="706456" cy="606600"/>
          </a:xfrm>
          <a:prstGeom prst="rect">
            <a:avLst/>
          </a:prstGeom>
        </p:spPr>
      </p:pic>
      <p:pic>
        <p:nvPicPr>
          <p:cNvPr id="42" name="Picture 42">
            <a:extLst>
              <a:ext uri="{FF2B5EF4-FFF2-40B4-BE49-F238E27FC236}">
                <a16:creationId xmlns:a16="http://schemas.microsoft.com/office/drawing/2014/main" id="{FCF8C979-7F1F-A527-8200-C42831C8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940" y="2865119"/>
            <a:ext cx="798454" cy="539456"/>
          </a:xfrm>
          <a:prstGeom prst="rect">
            <a:avLst/>
          </a:prstGeom>
        </p:spPr>
      </p:pic>
      <p:pic>
        <p:nvPicPr>
          <p:cNvPr id="43" name="Picture 43">
            <a:extLst>
              <a:ext uri="{FF2B5EF4-FFF2-40B4-BE49-F238E27FC236}">
                <a16:creationId xmlns:a16="http://schemas.microsoft.com/office/drawing/2014/main" id="{A83AD2C3-3B99-ADFF-CD1E-5DAC1C8F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805" y="3783342"/>
            <a:ext cx="517958" cy="517958"/>
          </a:xfrm>
          <a:prstGeom prst="rect">
            <a:avLst/>
          </a:prstGeom>
        </p:spPr>
      </p:pic>
      <p:pic>
        <p:nvPicPr>
          <p:cNvPr id="44" name="Picture 44">
            <a:extLst>
              <a:ext uri="{FF2B5EF4-FFF2-40B4-BE49-F238E27FC236}">
                <a16:creationId xmlns:a16="http://schemas.microsoft.com/office/drawing/2014/main" id="{4B5CBF1A-57F6-5BD1-84E8-4C51CA095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300" y="1986700"/>
            <a:ext cx="606600" cy="606600"/>
          </a:xfrm>
          <a:prstGeom prst="rect">
            <a:avLst/>
          </a:prstGeom>
        </p:spPr>
      </p:pic>
      <p:pic>
        <p:nvPicPr>
          <p:cNvPr id="45" name="Picture 45">
            <a:extLst>
              <a:ext uri="{FF2B5EF4-FFF2-40B4-BE49-F238E27FC236}">
                <a16:creationId xmlns:a16="http://schemas.microsoft.com/office/drawing/2014/main" id="{035AD2A6-8F92-AABA-DEDF-877ED60C6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527" y="2900844"/>
            <a:ext cx="514211" cy="514211"/>
          </a:xfrm>
          <a:prstGeom prst="rect">
            <a:avLst/>
          </a:prstGeom>
        </p:spPr>
      </p:pic>
      <p:pic>
        <p:nvPicPr>
          <p:cNvPr id="46" name="Picture 46">
            <a:extLst>
              <a:ext uri="{FF2B5EF4-FFF2-40B4-BE49-F238E27FC236}">
                <a16:creationId xmlns:a16="http://schemas.microsoft.com/office/drawing/2014/main" id="{F29316F3-1D25-A95C-3A5E-0E8F5AA46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213" y="3798709"/>
            <a:ext cx="661687" cy="5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7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DA6FC0-64C7-6645-1E5C-DC643819B08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67125" y="2296638"/>
            <a:ext cx="1176900" cy="606600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AC1092-D62B-4533-F3D0-A47A11E5F145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167125" y="3549100"/>
            <a:ext cx="1176900" cy="606600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3479E-9437-A7E6-95B6-34BFF4AF295C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2827575" y="2296638"/>
            <a:ext cx="1176900" cy="606600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1A16738-5158-5AC7-1C32-90966075B84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2827575" y="3549100"/>
            <a:ext cx="1176900" cy="606600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0F83E29-19BB-3C0A-80D5-67918CBDF7CC}"/>
              </a:ext>
            </a:extLst>
          </p:cNvPr>
          <p:cNvSpPr>
            <a:spLocks noGrp="1"/>
          </p:cNvSpPr>
          <p:nvPr>
            <p:ph type="ctrTitle" idx="16"/>
          </p:nvPr>
        </p:nvSpPr>
        <p:spPr>
          <a:xfrm>
            <a:off x="751575" y="3708599"/>
            <a:ext cx="2076000" cy="196200"/>
          </a:xfrm>
        </p:spPr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77D195F-A4BB-2C50-5536-86B4C6A31A58}"/>
              </a:ext>
            </a:extLst>
          </p:cNvPr>
          <p:cNvSpPr>
            <a:spLocks noGrp="1"/>
          </p:cNvSpPr>
          <p:nvPr>
            <p:ph type="ctrTitle" idx="17"/>
          </p:nvPr>
        </p:nvSpPr>
        <p:spPr>
          <a:xfrm>
            <a:off x="751575" y="2599938"/>
            <a:ext cx="2076000" cy="196200"/>
          </a:xfrm>
        </p:spPr>
        <p:txBody>
          <a:bodyPr/>
          <a:lstStyle/>
          <a:p>
            <a:r>
              <a:rPr lang="en-US" dirty="0"/>
              <a:t>Soldering Iron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0A38CA6-6374-23AE-38F8-0AA9096F8FC7}"/>
              </a:ext>
            </a:extLst>
          </p:cNvPr>
          <p:cNvSpPr>
            <a:spLocks noGrp="1"/>
          </p:cNvSpPr>
          <p:nvPr>
            <p:ph type="ctrTitle" idx="19"/>
          </p:nvPr>
        </p:nvSpPr>
        <p:spPr>
          <a:xfrm>
            <a:off x="6344025" y="3853700"/>
            <a:ext cx="2076000" cy="196200"/>
          </a:xfrm>
        </p:spPr>
        <p:txBody>
          <a:bodyPr/>
          <a:lstStyle/>
          <a:p>
            <a:r>
              <a:rPr lang="en-US" dirty="0"/>
              <a:t>PCB Board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AFF339F-AA1E-5F63-E190-14716903C488}"/>
              </a:ext>
            </a:extLst>
          </p:cNvPr>
          <p:cNvSpPr>
            <a:spLocks noGrp="1"/>
          </p:cNvSpPr>
          <p:nvPr>
            <p:ph type="ctrTitle" idx="20"/>
          </p:nvPr>
        </p:nvSpPr>
        <p:spPr>
          <a:xfrm>
            <a:off x="6344025" y="2571750"/>
            <a:ext cx="2076000" cy="196200"/>
          </a:xfrm>
        </p:spPr>
        <p:txBody>
          <a:bodyPr/>
          <a:lstStyle/>
          <a:p>
            <a:r>
              <a:rPr lang="en-US" dirty="0"/>
              <a:t>Fuse</a:t>
            </a:r>
          </a:p>
        </p:txBody>
      </p:sp>
      <p:sp>
        <p:nvSpPr>
          <p:cNvPr id="22" name="Google Shape;218;p23">
            <a:extLst>
              <a:ext uri="{FF2B5EF4-FFF2-40B4-BE49-F238E27FC236}">
                <a16:creationId xmlns:a16="http://schemas.microsoft.com/office/drawing/2014/main" id="{0A513B11-A78D-9FDE-85EE-A8ABEEE642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GB" dirty="0"/>
              <a:t>TABLE OF </a:t>
            </a:r>
            <a:r>
              <a:rPr lang="en-US" dirty="0"/>
              <a:t>COMPONENTS</a:t>
            </a:r>
            <a:endParaRPr lang="en-GB" dirty="0"/>
          </a:p>
        </p:txBody>
      </p:sp>
      <p:cxnSp>
        <p:nvCxnSpPr>
          <p:cNvPr id="24" name="Google Shape;257;p23">
            <a:extLst>
              <a:ext uri="{FF2B5EF4-FFF2-40B4-BE49-F238E27FC236}">
                <a16:creationId xmlns:a16="http://schemas.microsoft.com/office/drawing/2014/main" id="{BBAE9AE6-7A39-C422-8AD1-0FDF9994D5F6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Picture 25">
            <a:extLst>
              <a:ext uri="{FF2B5EF4-FFF2-40B4-BE49-F238E27FC236}">
                <a16:creationId xmlns:a16="http://schemas.microsoft.com/office/drawing/2014/main" id="{7D9AE2F9-CB7E-F023-C4C0-24B083BD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25" y="2169970"/>
            <a:ext cx="859935" cy="859935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4C79E7D6-0E27-800D-E86F-54DA3371A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696" y="2472936"/>
            <a:ext cx="978527" cy="393827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F1732C87-F0AC-6537-A3DA-BB94C03C0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148" y="3428682"/>
            <a:ext cx="796075" cy="84743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AC8E80A-E405-9501-BD68-B0CB5557A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292" y="3549100"/>
            <a:ext cx="711399" cy="711399"/>
          </a:xfrm>
          <a:prstGeom prst="rect">
            <a:avLst/>
          </a:prstGeom>
        </p:spPr>
      </p:pic>
      <p:sp>
        <p:nvSpPr>
          <p:cNvPr id="5" name="Subtitle 10">
            <a:extLst>
              <a:ext uri="{FF2B5EF4-FFF2-40B4-BE49-F238E27FC236}">
                <a16:creationId xmlns:a16="http://schemas.microsoft.com/office/drawing/2014/main" id="{1ED705FF-1BD6-19DD-E814-BFD901EBF227}"/>
              </a:ext>
            </a:extLst>
          </p:cNvPr>
          <p:cNvSpPr txBox="1">
            <a:spLocks/>
          </p:cNvSpPr>
          <p:nvPr/>
        </p:nvSpPr>
        <p:spPr>
          <a:xfrm>
            <a:off x="850575" y="3778651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It’s color: Red</a:t>
            </a:r>
          </a:p>
        </p:txBody>
      </p:sp>
    </p:spTree>
    <p:extLst>
      <p:ext uri="{BB962C8B-B14F-4D97-AF65-F5344CB8AC3E}">
        <p14:creationId xmlns:p14="http://schemas.microsoft.com/office/powerpoint/2010/main" val="261730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SMALL HINT ON EACH COMPONENT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is a convertor that convert the Alternating Current (AC) to Direct Current (DC).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is basically a voltage control device that’s used widely in the distribution and transmission of alternating current power.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is a regulator that can output adjustable voltages from anywhere in the range that the voltage regulator is designed to output.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Bridge Rectifier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Transformer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442491" y="3307337"/>
            <a:ext cx="2259004" cy="130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Adjustable </a:t>
            </a:r>
            <a:r>
              <a:rPr lang="en-US"/>
              <a:t>Voltage Regulator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3D0D57C-6BF4-C1F8-9ECA-2454C07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3" y="2186865"/>
            <a:ext cx="622962" cy="522654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673A81B-8A8E-4408-FB32-44C25C59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60" y="2186865"/>
            <a:ext cx="415342" cy="47084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191F52A-1249-01BD-5877-8C3ED62FE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49" y="2163382"/>
            <a:ext cx="590614" cy="5178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7FB4CA9-1990-A8AB-5EA6-4C989FA02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passive electrical component with two-terminals that are used for limiting the flow of electric current in electrical </a:t>
            </a:r>
            <a:r>
              <a:rPr lang="en-US"/>
              <a:t>circuits.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E66A7-76BA-94E5-E2A0-34D4C10D81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It is passive electronic component and has the capacity to store energy in the form of an electrical charge.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3D4C35-1503-7969-3DA7-26C8AFE9F17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passive electrical component with three-terminal resistor with a rotating contact that forms an adjustable voltage divider.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15BD74-F032-275E-F21F-1CD4698DF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Resistor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5B9002-2AEF-8AB8-7424-B3148EA1365B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/>
              <a:t>Capacitor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3EA85D9-898A-9F82-8367-D7B550E782E0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en-US" dirty="0"/>
              <a:t>Potentiometer</a:t>
            </a:r>
          </a:p>
        </p:txBody>
      </p:sp>
      <p:cxnSp>
        <p:nvCxnSpPr>
          <p:cNvPr id="10" name="Google Shape;291;p25">
            <a:extLst>
              <a:ext uri="{FF2B5EF4-FFF2-40B4-BE49-F238E27FC236}">
                <a16:creationId xmlns:a16="http://schemas.microsoft.com/office/drawing/2014/main" id="{3BD9553F-E6A4-CB34-334E-F0B39E1E2E4F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84;p25">
            <a:extLst>
              <a:ext uri="{FF2B5EF4-FFF2-40B4-BE49-F238E27FC236}">
                <a16:creationId xmlns:a16="http://schemas.microsoft.com/office/drawing/2014/main" id="{3D7E30F7-3D93-B6D3-B9EA-903B08E7E524}"/>
              </a:ext>
            </a:extLst>
          </p:cNvPr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2;p25">
            <a:extLst>
              <a:ext uri="{FF2B5EF4-FFF2-40B4-BE49-F238E27FC236}">
                <a16:creationId xmlns:a16="http://schemas.microsoft.com/office/drawing/2014/main" id="{E9D7FE89-2A62-9CB6-0C04-0E60BC8A1EC5}"/>
              </a:ext>
            </a:extLst>
          </p:cNvPr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8;p25">
            <a:extLst>
              <a:ext uri="{FF2B5EF4-FFF2-40B4-BE49-F238E27FC236}">
                <a16:creationId xmlns:a16="http://schemas.microsoft.com/office/drawing/2014/main" id="{C770641B-78DD-E400-3E64-3FD1D98E850F}"/>
              </a:ext>
            </a:extLst>
          </p:cNvPr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75;p25">
            <a:extLst>
              <a:ext uri="{FF2B5EF4-FFF2-40B4-BE49-F238E27FC236}">
                <a16:creationId xmlns:a16="http://schemas.microsoft.com/office/drawing/2014/main" id="{BA8DD237-42E6-94FD-B9E7-D7F4D80B197F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SMALL HINT ON EACH COMPONENT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732C00AB-8E30-43E2-8011-CAF6D342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99" y="2177138"/>
            <a:ext cx="554690" cy="480663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45059138-FAAF-7CFC-4EBC-DA1A91E0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16" y="2177138"/>
            <a:ext cx="493026" cy="50592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A5FAD06F-5AB5-E9CA-2FA7-741D06DE9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667" y="2165903"/>
            <a:ext cx="649378" cy="5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9106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9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WEB PROPOSAL</vt:lpstr>
      <vt:lpstr>SlidesGo Final Pages</vt:lpstr>
      <vt:lpstr>Slidesgo Final Pages</vt:lpstr>
      <vt:lpstr> DC Power Supply</vt:lpstr>
      <vt:lpstr>PowerPoint Presentation</vt:lpstr>
      <vt:lpstr>AIM OF THE PROJECT</vt:lpstr>
      <vt:lpstr>PROJECT STAGES</vt:lpstr>
      <vt:lpstr>TABLE OF COMPONENTS</vt:lpstr>
      <vt:lpstr>Diode</vt:lpstr>
      <vt:lpstr>15</vt:lpstr>
      <vt:lpstr>SMALL HINT ON EACH COMPONENT</vt:lpstr>
      <vt:lpstr>Resistor</vt:lpstr>
      <vt:lpstr>Diode</vt:lpstr>
      <vt:lpstr>Plug</vt:lpstr>
      <vt:lpstr>Soldering Iron</vt:lpstr>
      <vt:lpstr>THE DESIGN ON PCB</vt:lpstr>
      <vt:lpstr>THE DESIGN ON PROTEUS</vt:lpstr>
      <vt:lpstr>AFTER THAT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DC Power Supply</dc:title>
  <cp:lastModifiedBy>Farida Waheed</cp:lastModifiedBy>
  <cp:revision>12</cp:revision>
  <dcterms:modified xsi:type="dcterms:W3CDTF">2022-12-05T20:45:19Z</dcterms:modified>
</cp:coreProperties>
</file>