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0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FB1A-F8C3-427F-BE44-B87966AC4D7F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 t="4191" r="6205" b="7919"/>
          <a:stretch/>
        </p:blipFill>
        <p:spPr>
          <a:xfrm rot="5400000">
            <a:off x="187296" y="1819956"/>
            <a:ext cx="4539633" cy="34552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3821" y="852458"/>
            <a:ext cx="369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Leonardo, Micro or </a:t>
            </a:r>
            <a:r>
              <a:rPr lang="en-US" dirty="0" err="1"/>
              <a:t>ProMicro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599717" y="3860369"/>
            <a:ext cx="292444" cy="22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</p:cNvCxnSpPr>
          <p:nvPr/>
        </p:nvCxnSpPr>
        <p:spPr>
          <a:xfrm flipV="1">
            <a:off x="612485" y="2449678"/>
            <a:ext cx="0" cy="14106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H="1">
            <a:off x="617108" y="2463113"/>
            <a:ext cx="44563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0" y="221756"/>
            <a:ext cx="1217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Wiring diagram for H-bridge motor driver (valid for firmware in PWM± mode, except fw-vXX3)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8060358" y="2583445"/>
            <a:ext cx="42832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B- </a:t>
            </a:r>
          </a:p>
          <a:p>
            <a:r>
              <a:rPr lang="en-US" sz="1400" dirty="0"/>
              <a:t>B+</a:t>
            </a:r>
          </a:p>
          <a:p>
            <a:endParaRPr lang="en-US" sz="1400" dirty="0"/>
          </a:p>
          <a:p>
            <a:r>
              <a:rPr lang="en-US" sz="1400" dirty="0"/>
              <a:t>M+</a:t>
            </a:r>
          </a:p>
          <a:p>
            <a:r>
              <a:rPr lang="en-US" sz="1400" dirty="0"/>
              <a:t>M-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5116026" y="857873"/>
            <a:ext cx="3158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BTS7960 or any other 2 channel H-bridge</a:t>
            </a:r>
          </a:p>
          <a:p>
            <a:r>
              <a:rPr lang="en-US" sz="1400" i="1" dirty="0"/>
              <a:t>motor driver with PWM inputs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8630765" y="875341"/>
            <a:ext cx="3663952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Arduino	BTS7960 (pin)</a:t>
            </a:r>
          </a:p>
          <a:p>
            <a:r>
              <a:rPr lang="en-US" sz="1400" dirty="0"/>
              <a:t>GND	GND (8)</a:t>
            </a:r>
          </a:p>
          <a:p>
            <a:r>
              <a:rPr lang="en-US" sz="1400" dirty="0"/>
              <a:t>9	LPWM (2)</a:t>
            </a:r>
          </a:p>
          <a:p>
            <a:r>
              <a:rPr lang="en-US" sz="1400" dirty="0"/>
              <a:t>10                  RPWM (1)</a:t>
            </a:r>
          </a:p>
          <a:p>
            <a:r>
              <a:rPr lang="en-US" sz="1400" dirty="0"/>
              <a:t>[1] Standard pinouts:</a:t>
            </a:r>
          </a:p>
          <a:p>
            <a:r>
              <a:rPr lang="en-US" sz="1400" dirty="0"/>
              <a:t>5V	VCC (7), R_EN (3), L_EN (4)</a:t>
            </a:r>
          </a:p>
          <a:p>
            <a:r>
              <a:rPr lang="en-US" sz="1400" dirty="0"/>
              <a:t>[2] Advanced pinouts (fw-v24X only):</a:t>
            </a:r>
          </a:p>
          <a:p>
            <a:r>
              <a:rPr lang="en-US" sz="1400" dirty="0"/>
              <a:t>5V                  VCC(7)</a:t>
            </a:r>
          </a:p>
          <a:p>
            <a:pPr marL="342900" indent="-342900">
              <a:buAutoNum type="arabicPlain" startAt="11"/>
            </a:pPr>
            <a:r>
              <a:rPr lang="en-US" sz="1400" dirty="0"/>
              <a:t>              R_EN (3), L_EN (4)</a:t>
            </a:r>
          </a:p>
          <a:p>
            <a:r>
              <a:rPr lang="en-US" sz="1400" dirty="0"/>
              <a:t>[3] Wiring trick pinout:</a:t>
            </a:r>
          </a:p>
          <a:p>
            <a:r>
              <a:rPr lang="en-US" sz="1400" dirty="0"/>
              <a:t>none             VCC (7), R_EN (3), L_EN (4)</a:t>
            </a:r>
          </a:p>
          <a:p>
            <a:endParaRPr lang="en-US" sz="1400" dirty="0"/>
          </a:p>
          <a:p>
            <a:r>
              <a:rPr lang="en-US" sz="1400" dirty="0"/>
              <a:t>BTS7960 pin description:</a:t>
            </a:r>
          </a:p>
          <a:p>
            <a:r>
              <a:rPr lang="en-US" sz="1400" dirty="0"/>
              <a:t>B+, B- DC power supply input (5.5-27)V</a:t>
            </a:r>
          </a:p>
          <a:p>
            <a:r>
              <a:rPr lang="en-US" sz="1400" dirty="0"/>
              <a:t>M+, M- DC motor output (max 300W)</a:t>
            </a:r>
          </a:p>
          <a:p>
            <a:r>
              <a:rPr lang="en-US" sz="1400" dirty="0"/>
              <a:t>GND common ground, VCC digital power supply</a:t>
            </a:r>
          </a:p>
          <a:p>
            <a:r>
              <a:rPr lang="en-US" sz="1400" dirty="0"/>
              <a:t>R_EN(3), L_EN(4) motor (PWM) enable pins</a:t>
            </a:r>
          </a:p>
          <a:p>
            <a:r>
              <a:rPr lang="en-US" sz="1400" dirty="0"/>
              <a:t>R_IS(5), L_IS(6) are current shunt outputs</a:t>
            </a:r>
          </a:p>
          <a:p>
            <a:r>
              <a:rPr lang="en-US" sz="1400" dirty="0"/>
              <a:t>that may be used for monitoring</a:t>
            </a:r>
          </a:p>
          <a:p>
            <a:r>
              <a:rPr lang="en-US" sz="1400" dirty="0"/>
              <a:t>current load at each channel, but you</a:t>
            </a:r>
          </a:p>
          <a:p>
            <a:r>
              <a:rPr lang="en-US" sz="1400" dirty="0"/>
              <a:t>have to connect a shunt resistor to each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052" y="1363354"/>
            <a:ext cx="2958187" cy="2846237"/>
          </a:xfrm>
          <a:prstGeom prst="rect">
            <a:avLst/>
          </a:prstGeom>
        </p:spPr>
      </p:pic>
      <p:cxnSp>
        <p:nvCxnSpPr>
          <p:cNvPr id="85" name="Straight Connector 84"/>
          <p:cNvCxnSpPr/>
          <p:nvPr/>
        </p:nvCxnSpPr>
        <p:spPr>
          <a:xfrm>
            <a:off x="3875903" y="3101972"/>
            <a:ext cx="1428499" cy="264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cxnSpLocks/>
            <a:endCxn id="191" idx="2"/>
          </p:cNvCxnSpPr>
          <p:nvPr/>
        </p:nvCxnSpPr>
        <p:spPr>
          <a:xfrm flipV="1">
            <a:off x="5108403" y="3445521"/>
            <a:ext cx="243564" cy="33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3891672" y="3903200"/>
            <a:ext cx="587612" cy="88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462520" y="3576670"/>
            <a:ext cx="786562" cy="176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4462520" y="3560486"/>
            <a:ext cx="0" cy="342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891672" y="3736107"/>
            <a:ext cx="1513808" cy="528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5382618" y="3576670"/>
            <a:ext cx="886" cy="14708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269428" y="4198603"/>
            <a:ext cx="293336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If your motor is very hard to turn</a:t>
            </a:r>
          </a:p>
          <a:p>
            <a:r>
              <a:rPr lang="en-US" sz="1400" i="1" dirty="0"/>
              <a:t>by hand when there is no PWM</a:t>
            </a:r>
          </a:p>
          <a:p>
            <a:r>
              <a:rPr lang="en-US" sz="1400" i="1" dirty="0"/>
              <a:t>signal input, then you may</a:t>
            </a:r>
          </a:p>
          <a:p>
            <a:r>
              <a:rPr lang="en-US" sz="1400" i="1" dirty="0"/>
              <a:t>try the pinout [2] or [3].</a:t>
            </a:r>
          </a:p>
          <a:p>
            <a:r>
              <a:rPr lang="en-US" sz="1400" i="1" dirty="0"/>
              <a:t>[3] shorting BTS pins </a:t>
            </a:r>
            <a:r>
              <a:rPr lang="en-US" sz="1400" dirty="0"/>
              <a:t>VCC, R_EN, L_EN</a:t>
            </a:r>
          </a:p>
          <a:p>
            <a:r>
              <a:rPr lang="en-US" sz="1400" i="1" dirty="0"/>
              <a:t>together and leave them floating!</a:t>
            </a:r>
          </a:p>
          <a:p>
            <a:r>
              <a:rPr lang="en-US" sz="1400" i="1" dirty="0"/>
              <a:t> floating means not connected</a:t>
            </a:r>
          </a:p>
          <a:p>
            <a:r>
              <a:rPr lang="en-US" sz="1400" i="1" dirty="0"/>
              <a:t>anywhere (no voltage on them)</a:t>
            </a:r>
          </a:p>
        </p:txBody>
      </p:sp>
      <p:cxnSp>
        <p:nvCxnSpPr>
          <p:cNvPr id="131" name="Straight Connector 130"/>
          <p:cNvCxnSpPr>
            <a:cxnSpLocks/>
          </p:cNvCxnSpPr>
          <p:nvPr/>
        </p:nvCxnSpPr>
        <p:spPr>
          <a:xfrm>
            <a:off x="5397962" y="2806863"/>
            <a:ext cx="0" cy="3047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cxnSpLocks/>
            <a:stCxn id="32" idx="6"/>
          </p:cNvCxnSpPr>
          <p:nvPr/>
        </p:nvCxnSpPr>
        <p:spPr>
          <a:xfrm>
            <a:off x="5098901" y="2822502"/>
            <a:ext cx="2935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9311340" y="6044850"/>
            <a:ext cx="161840" cy="4207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132"/>
          <p:cNvCxnSpPr/>
          <p:nvPr/>
        </p:nvCxnSpPr>
        <p:spPr>
          <a:xfrm>
            <a:off x="9244453" y="6659137"/>
            <a:ext cx="295614" cy="2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9308586" y="6745208"/>
            <a:ext cx="161840" cy="2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9362134" y="6831336"/>
            <a:ext cx="573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52" idx="2"/>
          </p:cNvCxnSpPr>
          <p:nvPr/>
        </p:nvCxnSpPr>
        <p:spPr>
          <a:xfrm flipH="1">
            <a:off x="9391184" y="6465636"/>
            <a:ext cx="1076" cy="182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9384166" y="5856700"/>
            <a:ext cx="1076" cy="182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473180" y="6070577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sp>
        <p:nvSpPr>
          <p:cNvPr id="80" name="Oval 79"/>
          <p:cNvSpPr/>
          <p:nvPr/>
        </p:nvSpPr>
        <p:spPr>
          <a:xfrm>
            <a:off x="9326975" y="5752831"/>
            <a:ext cx="114500" cy="11474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8672482" y="5390053"/>
            <a:ext cx="1436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R_IS(5), L_IS(6)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9958147" y="5800056"/>
            <a:ext cx="556" cy="848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9780678" y="5800056"/>
            <a:ext cx="2834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>
            <a:off x="9796862" y="6656527"/>
            <a:ext cx="2834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0099287" y="5620024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Vout</a:t>
            </a:r>
            <a:endParaRPr lang="en-US" sz="1600" dirty="0"/>
          </a:p>
          <a:p>
            <a:r>
              <a:rPr lang="en-US" sz="1600" dirty="0"/>
              <a:t>(0-5)V -&gt; (0-43)A</a:t>
            </a:r>
          </a:p>
        </p:txBody>
      </p:sp>
      <p:sp>
        <p:nvSpPr>
          <p:cNvPr id="142" name="Oval 141"/>
          <p:cNvSpPr/>
          <p:nvPr/>
        </p:nvSpPr>
        <p:spPr>
          <a:xfrm>
            <a:off x="5235924" y="3082111"/>
            <a:ext cx="67252" cy="6973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5358786" y="3093397"/>
            <a:ext cx="67252" cy="697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5227814" y="3541473"/>
            <a:ext cx="67252" cy="6973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5350137" y="3542595"/>
            <a:ext cx="67252" cy="6973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5226668" y="3411445"/>
            <a:ext cx="67252" cy="697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5351967" y="3410656"/>
            <a:ext cx="67252" cy="697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ECFE0F7-B41E-90D5-50D0-204B6D586397}"/>
              </a:ext>
            </a:extLst>
          </p:cNvPr>
          <p:cNvCxnSpPr>
            <a:cxnSpLocks/>
          </p:cNvCxnSpPr>
          <p:nvPr/>
        </p:nvCxnSpPr>
        <p:spPr>
          <a:xfrm>
            <a:off x="3891672" y="3595362"/>
            <a:ext cx="33785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B9A4A1-FED6-D3BE-F77C-56315A55D564}"/>
              </a:ext>
            </a:extLst>
          </p:cNvPr>
          <p:cNvCxnSpPr>
            <a:cxnSpLocks/>
          </p:cNvCxnSpPr>
          <p:nvPr/>
        </p:nvCxnSpPr>
        <p:spPr>
          <a:xfrm flipH="1" flipV="1">
            <a:off x="4229531" y="3429000"/>
            <a:ext cx="3653" cy="182203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0A128A-D70E-006E-D7B7-75909CD6A62F}"/>
              </a:ext>
            </a:extLst>
          </p:cNvPr>
          <p:cNvCxnSpPr>
            <a:cxnSpLocks/>
          </p:cNvCxnSpPr>
          <p:nvPr/>
        </p:nvCxnSpPr>
        <p:spPr>
          <a:xfrm>
            <a:off x="5070142" y="2832973"/>
            <a:ext cx="6631" cy="627125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95E9DD-49E6-3D09-1A2D-69AF42CB292E}"/>
              </a:ext>
            </a:extLst>
          </p:cNvPr>
          <p:cNvSpPr/>
          <p:nvPr/>
        </p:nvSpPr>
        <p:spPr>
          <a:xfrm>
            <a:off x="5031649" y="2787637"/>
            <a:ext cx="67252" cy="697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7C1CE1-191B-F18C-F6A3-C4D73DFF1578}"/>
              </a:ext>
            </a:extLst>
          </p:cNvPr>
          <p:cNvSpPr txBox="1"/>
          <p:nvPr/>
        </p:nvSpPr>
        <p:spPr>
          <a:xfrm>
            <a:off x="138181" y="5795560"/>
            <a:ext cx="69493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 - there are 3 ways to connect motor (PWM) enable pins:</a:t>
            </a:r>
          </a:p>
          <a:p>
            <a:r>
              <a:rPr lang="en-US" sz="1400" dirty="0"/>
              <a:t>[1] standard pinout (motor always ON)</a:t>
            </a:r>
          </a:p>
          <a:p>
            <a:r>
              <a:rPr lang="en-US" sz="1400" dirty="0"/>
              <a:t>[2] advanced pinout (motor OFF when PWM is 0, only in fw-v24X)</a:t>
            </a:r>
          </a:p>
          <a:p>
            <a:r>
              <a:rPr lang="en-US" sz="1400" dirty="0"/>
              <a:t>[3] wiring trick pinout (back EMF is used to switch motor ON/OFF, use with extreme caution)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5C467BB-FA8C-258C-8753-2A07C78BD835}"/>
              </a:ext>
            </a:extLst>
          </p:cNvPr>
          <p:cNvCxnSpPr>
            <a:cxnSpLocks/>
          </p:cNvCxnSpPr>
          <p:nvPr/>
        </p:nvCxnSpPr>
        <p:spPr>
          <a:xfrm>
            <a:off x="4229531" y="3445521"/>
            <a:ext cx="476153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09B4CD3-6AC9-80D4-FAD0-79446ACB6702}"/>
              </a:ext>
            </a:extLst>
          </p:cNvPr>
          <p:cNvSpPr/>
          <p:nvPr/>
        </p:nvSpPr>
        <p:spPr>
          <a:xfrm>
            <a:off x="5041151" y="3413979"/>
            <a:ext cx="67252" cy="697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656FEB-53BA-83A9-B86C-5E897C764FE5}"/>
              </a:ext>
            </a:extLst>
          </p:cNvPr>
          <p:cNvSpPr txBox="1"/>
          <p:nvPr/>
        </p:nvSpPr>
        <p:spPr>
          <a:xfrm>
            <a:off x="4640632" y="2820763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[3]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1AD8221-E819-EC35-D5F3-4BE471F11FBD}"/>
              </a:ext>
            </a:extLst>
          </p:cNvPr>
          <p:cNvCxnSpPr>
            <a:cxnSpLocks/>
          </p:cNvCxnSpPr>
          <p:nvPr/>
        </p:nvCxnSpPr>
        <p:spPr>
          <a:xfrm>
            <a:off x="5073457" y="2463113"/>
            <a:ext cx="0" cy="359389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91DAFD7-095F-3C11-A2B2-4BFDF47DCB02}"/>
              </a:ext>
            </a:extLst>
          </p:cNvPr>
          <p:cNvCxnSpPr>
            <a:cxnSpLocks/>
          </p:cNvCxnSpPr>
          <p:nvPr/>
        </p:nvCxnSpPr>
        <p:spPr>
          <a:xfrm>
            <a:off x="4705684" y="3445521"/>
            <a:ext cx="344681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D919049-66CF-748B-7DFD-2A400997FB95}"/>
              </a:ext>
            </a:extLst>
          </p:cNvPr>
          <p:cNvSpPr txBox="1"/>
          <p:nvPr/>
        </p:nvSpPr>
        <p:spPr>
          <a:xfrm>
            <a:off x="4637937" y="3135873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[2]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B54ACA5-51F3-0AED-B8F6-28E1A9678FDB}"/>
              </a:ext>
            </a:extLst>
          </p:cNvPr>
          <p:cNvSpPr txBox="1"/>
          <p:nvPr/>
        </p:nvSpPr>
        <p:spPr>
          <a:xfrm>
            <a:off x="4639796" y="2157207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87214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390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Miloš Ranković</cp:lastModifiedBy>
  <cp:revision>139</cp:revision>
  <dcterms:created xsi:type="dcterms:W3CDTF">2020-03-25T16:10:11Z</dcterms:created>
  <dcterms:modified xsi:type="dcterms:W3CDTF">2024-09-10T10:13:15Z</dcterms:modified>
</cp:coreProperties>
</file>