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398FB1A-F8C3-427F-BE44-B87966AC4D7F}" type="datetimeFigureOut">
              <a:rPr lang="en-US" smtClean="0"/>
              <a:t>02-Apr-25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29874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98FB1A-F8C3-427F-BE44-B87966AC4D7F}" type="datetimeFigureOut">
              <a:rPr lang="en-US" smtClean="0"/>
              <a:t>02-Apr-25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35457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98FB1A-F8C3-427F-BE44-B87966AC4D7F}" type="datetimeFigureOut">
              <a:rPr lang="en-US" smtClean="0"/>
              <a:t>02-Apr-25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266135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98FB1A-F8C3-427F-BE44-B87966AC4D7F}" type="datetimeFigureOut">
              <a:rPr lang="en-US" smtClean="0"/>
              <a:t>02-Apr-25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385710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8FB1A-F8C3-427F-BE44-B87966AC4D7F}" type="datetimeFigureOut">
              <a:rPr lang="en-US" smtClean="0"/>
              <a:t>02-Apr-25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296064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98FB1A-F8C3-427F-BE44-B87966AC4D7F}" type="datetimeFigureOut">
              <a:rPr lang="en-US" smtClean="0"/>
              <a:t>02-Apr-25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316225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98FB1A-F8C3-427F-BE44-B87966AC4D7F}" type="datetimeFigureOut">
              <a:rPr lang="en-US" smtClean="0"/>
              <a:t>02-Apr-25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114381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98FB1A-F8C3-427F-BE44-B87966AC4D7F}" type="datetimeFigureOut">
              <a:rPr lang="en-US" smtClean="0"/>
              <a:t>02-Apr-25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427191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8FB1A-F8C3-427F-BE44-B87966AC4D7F}" type="datetimeFigureOut">
              <a:rPr lang="en-US" smtClean="0"/>
              <a:t>02-Apr-25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31556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8FB1A-F8C3-427F-BE44-B87966AC4D7F}" type="datetimeFigureOut">
              <a:rPr lang="en-US" smtClean="0"/>
              <a:t>02-Apr-25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285490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8FB1A-F8C3-427F-BE44-B87966AC4D7F}" type="datetimeFigureOut">
              <a:rPr lang="en-US" smtClean="0"/>
              <a:t>02-Apr-25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27DEA-B7CC-4B8F-9F05-C66CD0022ED4}" type="slidenum">
              <a:rPr lang="en-US" smtClean="0"/>
              <a:t>‹#›</a:t>
            </a:fld>
            <a:endParaRPr lang="en-US"/>
          </a:p>
        </p:txBody>
      </p:sp>
    </p:spTree>
    <p:extLst>
      <p:ext uri="{BB962C8B-B14F-4D97-AF65-F5344CB8AC3E}">
        <p14:creationId xmlns:p14="http://schemas.microsoft.com/office/powerpoint/2010/main" val="203824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8FB1A-F8C3-427F-BE44-B87966AC4D7F}" type="datetimeFigureOut">
              <a:rPr lang="en-US" smtClean="0"/>
              <a:t>02-Apr-25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27DEA-B7CC-4B8F-9F05-C66CD0022ED4}" type="slidenum">
              <a:rPr lang="en-US" smtClean="0"/>
              <a:t>‹#›</a:t>
            </a:fld>
            <a:endParaRPr lang="en-US"/>
          </a:p>
        </p:txBody>
      </p:sp>
    </p:spTree>
    <p:extLst>
      <p:ext uri="{BB962C8B-B14F-4D97-AF65-F5344CB8AC3E}">
        <p14:creationId xmlns:p14="http://schemas.microsoft.com/office/powerpoint/2010/main" val="2599528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187" t="4191" r="6205" b="7919"/>
          <a:stretch/>
        </p:blipFill>
        <p:spPr>
          <a:xfrm rot="5400000">
            <a:off x="187296" y="1991886"/>
            <a:ext cx="4539633" cy="3455299"/>
          </a:xfrm>
          <a:prstGeom prst="rect">
            <a:avLst/>
          </a:prstGeom>
        </p:spPr>
      </p:pic>
      <p:sp>
        <p:nvSpPr>
          <p:cNvPr id="7" name="TextBox 6"/>
          <p:cNvSpPr txBox="1"/>
          <p:nvPr/>
        </p:nvSpPr>
        <p:spPr>
          <a:xfrm>
            <a:off x="633821" y="852458"/>
            <a:ext cx="3699282" cy="369332"/>
          </a:xfrm>
          <a:prstGeom prst="rect">
            <a:avLst/>
          </a:prstGeom>
          <a:noFill/>
        </p:spPr>
        <p:txBody>
          <a:bodyPr wrap="none" rtlCol="0">
            <a:spAutoFit/>
          </a:bodyPr>
          <a:lstStyle/>
          <a:p>
            <a:r>
              <a:rPr lang="en-US" dirty="0"/>
              <a:t>Arduino Leonardo, Micro or </a:t>
            </a:r>
            <a:r>
              <a:rPr lang="en-US" dirty="0" err="1"/>
              <a:t>ProMicro</a:t>
            </a:r>
            <a:endParaRPr lang="en-US" dirty="0"/>
          </a:p>
        </p:txBody>
      </p:sp>
      <p:cxnSp>
        <p:nvCxnSpPr>
          <p:cNvPr id="17" name="Straight Connector 16"/>
          <p:cNvCxnSpPr>
            <a:cxnSpLocks/>
          </p:cNvCxnSpPr>
          <p:nvPr/>
        </p:nvCxnSpPr>
        <p:spPr>
          <a:xfrm>
            <a:off x="3886993" y="5290294"/>
            <a:ext cx="44611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a:off x="3886993" y="5154369"/>
            <a:ext cx="321216"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cxnSpLocks/>
          </p:cNvCxnSpPr>
          <p:nvPr/>
        </p:nvCxnSpPr>
        <p:spPr>
          <a:xfrm flipV="1">
            <a:off x="721648" y="1428726"/>
            <a:ext cx="0" cy="278065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a:off x="567101" y="4042356"/>
            <a:ext cx="3250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flipV="1">
            <a:off x="575048" y="1253844"/>
            <a:ext cx="0" cy="28063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a:off x="4592310" y="1261659"/>
            <a:ext cx="3107" cy="28997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0" y="221756"/>
            <a:ext cx="12192000" cy="369332"/>
          </a:xfrm>
          <a:prstGeom prst="rect">
            <a:avLst/>
          </a:prstGeom>
          <a:noFill/>
        </p:spPr>
        <p:txBody>
          <a:bodyPr wrap="square" rtlCol="0">
            <a:spAutoFit/>
          </a:bodyPr>
          <a:lstStyle/>
          <a:p>
            <a:pPr algn="ctr"/>
            <a:r>
              <a:rPr lang="en-US" dirty="0"/>
              <a:t>Wiring diagram for double AS5600 magnetic encoder (only valid for firmware v250 and later with options “b” + “w” + “u”)</a:t>
            </a:r>
          </a:p>
        </p:txBody>
      </p:sp>
      <p:sp>
        <p:nvSpPr>
          <p:cNvPr id="109" name="TextBox 108"/>
          <p:cNvSpPr txBox="1"/>
          <p:nvPr/>
        </p:nvSpPr>
        <p:spPr>
          <a:xfrm>
            <a:off x="4942704" y="2033358"/>
            <a:ext cx="814647" cy="307777"/>
          </a:xfrm>
          <a:prstGeom prst="rect">
            <a:avLst/>
          </a:prstGeom>
          <a:noFill/>
        </p:spPr>
        <p:txBody>
          <a:bodyPr wrap="none" rtlCol="0">
            <a:spAutoFit/>
          </a:bodyPr>
          <a:lstStyle/>
          <a:p>
            <a:r>
              <a:rPr lang="en-US" sz="1400" dirty="0"/>
              <a:t>AS5600x</a:t>
            </a:r>
          </a:p>
        </p:txBody>
      </p:sp>
      <p:sp>
        <p:nvSpPr>
          <p:cNvPr id="111" name="TextBox 110"/>
          <p:cNvSpPr txBox="1"/>
          <p:nvPr/>
        </p:nvSpPr>
        <p:spPr>
          <a:xfrm>
            <a:off x="7019112" y="3593469"/>
            <a:ext cx="4801314" cy="2585323"/>
          </a:xfrm>
          <a:prstGeom prst="rect">
            <a:avLst/>
          </a:prstGeom>
          <a:noFill/>
        </p:spPr>
        <p:txBody>
          <a:bodyPr wrap="none" rtlCol="0">
            <a:spAutoFit/>
          </a:bodyPr>
          <a:lstStyle/>
          <a:p>
            <a:r>
              <a:rPr lang="en-US" dirty="0"/>
              <a:t>Arduino	TCA9548A      AS5600x       AS5600y</a:t>
            </a:r>
          </a:p>
          <a:p>
            <a:r>
              <a:rPr lang="en-US" dirty="0"/>
              <a:t>5V	VCC	       VCC	            VCC</a:t>
            </a:r>
          </a:p>
          <a:p>
            <a:r>
              <a:rPr lang="en-US" dirty="0"/>
              <a:t>GND	GND	       GND, DIR      GND, DIR</a:t>
            </a:r>
          </a:p>
          <a:p>
            <a:pPr marL="342900" indent="-342900">
              <a:buAutoNum type="arabicPlain" startAt="2"/>
            </a:pPr>
            <a:r>
              <a:rPr lang="en-US" dirty="0"/>
              <a:t>           SDA</a:t>
            </a:r>
          </a:p>
          <a:p>
            <a:pPr marL="342900" indent="-342900">
              <a:buAutoNum type="arabicPlain" startAt="2"/>
            </a:pPr>
            <a:r>
              <a:rPr lang="en-US" dirty="0"/>
              <a:t>           CLK</a:t>
            </a:r>
          </a:p>
          <a:p>
            <a:pPr lvl="2"/>
            <a:r>
              <a:rPr lang="en-US" dirty="0"/>
              <a:t>SD0	        SDA</a:t>
            </a:r>
          </a:p>
          <a:p>
            <a:pPr lvl="2"/>
            <a:r>
              <a:rPr lang="en-US" dirty="0"/>
              <a:t>SC0	        SCL</a:t>
            </a:r>
          </a:p>
          <a:p>
            <a:pPr lvl="2"/>
            <a:r>
              <a:rPr lang="en-US" dirty="0"/>
              <a:t>SD1		             SDA	</a:t>
            </a:r>
          </a:p>
          <a:p>
            <a:pPr lvl="2"/>
            <a:r>
              <a:rPr lang="en-US" dirty="0"/>
              <a:t>SC1		             SCL</a:t>
            </a:r>
          </a:p>
        </p:txBody>
      </p:sp>
      <p:pic>
        <p:nvPicPr>
          <p:cNvPr id="6" name="Picture 5" descr="A close-up of a circuit board&#10;&#10;Description automatically generated">
            <a:extLst>
              <a:ext uri="{FF2B5EF4-FFF2-40B4-BE49-F238E27FC236}">
                <a16:creationId xmlns:a16="http://schemas.microsoft.com/office/drawing/2014/main" id="{DD130F9E-8989-5B29-85B4-156DEB0246C5}"/>
              </a:ext>
            </a:extLst>
          </p:cNvPr>
          <p:cNvPicPr>
            <a:picLocks noChangeAspect="1"/>
          </p:cNvPicPr>
          <p:nvPr/>
        </p:nvPicPr>
        <p:blipFill>
          <a:blip r:embed="rId3">
            <a:extLst>
              <a:ext uri="{28A0092B-C50C-407E-A947-70E740481C1C}">
                <a14:useLocalDpi xmlns:a14="http://schemas.microsoft.com/office/drawing/2010/main" val="0"/>
              </a:ext>
            </a:extLst>
          </a:blip>
          <a:srcRect l="53686" t="5155" r="6469" b="15415"/>
          <a:stretch/>
        </p:blipFill>
        <p:spPr>
          <a:xfrm>
            <a:off x="4734590" y="2255868"/>
            <a:ext cx="1214437" cy="1195388"/>
          </a:xfrm>
          <a:prstGeom prst="rect">
            <a:avLst/>
          </a:prstGeom>
        </p:spPr>
      </p:pic>
      <p:cxnSp>
        <p:nvCxnSpPr>
          <p:cNvPr id="24" name="Straight Connector 23">
            <a:extLst>
              <a:ext uri="{FF2B5EF4-FFF2-40B4-BE49-F238E27FC236}">
                <a16:creationId xmlns:a16="http://schemas.microsoft.com/office/drawing/2014/main" id="{B9167CD3-B664-FCA2-C37D-B6640DF93D8E}"/>
              </a:ext>
            </a:extLst>
          </p:cNvPr>
          <p:cNvCxnSpPr>
            <a:cxnSpLocks/>
          </p:cNvCxnSpPr>
          <p:nvPr/>
        </p:nvCxnSpPr>
        <p:spPr>
          <a:xfrm>
            <a:off x="4208209" y="1771664"/>
            <a:ext cx="0" cy="339727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176E6AC-DA4C-BFFB-5937-F476052858B3}"/>
              </a:ext>
            </a:extLst>
          </p:cNvPr>
          <p:cNvCxnSpPr>
            <a:cxnSpLocks/>
          </p:cNvCxnSpPr>
          <p:nvPr/>
        </p:nvCxnSpPr>
        <p:spPr>
          <a:xfrm>
            <a:off x="4333103" y="1600630"/>
            <a:ext cx="0" cy="36896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4" descr="A close-up of a purple circuit board&#10;&#10;AI-generated content may be incorrect.">
            <a:extLst>
              <a:ext uri="{FF2B5EF4-FFF2-40B4-BE49-F238E27FC236}">
                <a16:creationId xmlns:a16="http://schemas.microsoft.com/office/drawing/2014/main" id="{7F248082-C698-A09D-5AAC-AED7E97537E8}"/>
              </a:ext>
            </a:extLst>
          </p:cNvPr>
          <p:cNvPicPr>
            <a:picLocks noChangeAspect="1"/>
          </p:cNvPicPr>
          <p:nvPr/>
        </p:nvPicPr>
        <p:blipFill>
          <a:blip r:embed="rId4">
            <a:extLst>
              <a:ext uri="{28A0092B-C50C-407E-A947-70E740481C1C}">
                <a14:useLocalDpi xmlns:a14="http://schemas.microsoft.com/office/drawing/2010/main" val="0"/>
              </a:ext>
            </a:extLst>
          </a:blip>
          <a:srcRect l="13283" t="2445" r="14098" b="5737"/>
          <a:stretch/>
        </p:blipFill>
        <p:spPr>
          <a:xfrm rot="5400000">
            <a:off x="6440778" y="1460669"/>
            <a:ext cx="2095624" cy="1443034"/>
          </a:xfrm>
          <a:prstGeom prst="rect">
            <a:avLst/>
          </a:prstGeom>
        </p:spPr>
      </p:pic>
      <p:pic>
        <p:nvPicPr>
          <p:cNvPr id="9" name="Picture 8" descr="A close-up of a circuit board&#10;&#10;Description automatically generated">
            <a:extLst>
              <a:ext uri="{FF2B5EF4-FFF2-40B4-BE49-F238E27FC236}">
                <a16:creationId xmlns:a16="http://schemas.microsoft.com/office/drawing/2014/main" id="{ED7577B3-CEF2-0FCD-6963-54C25EAAD7DA}"/>
              </a:ext>
            </a:extLst>
          </p:cNvPr>
          <p:cNvPicPr>
            <a:picLocks noChangeAspect="1"/>
          </p:cNvPicPr>
          <p:nvPr/>
        </p:nvPicPr>
        <p:blipFill>
          <a:blip r:embed="rId3">
            <a:extLst>
              <a:ext uri="{28A0092B-C50C-407E-A947-70E740481C1C}">
                <a14:useLocalDpi xmlns:a14="http://schemas.microsoft.com/office/drawing/2010/main" val="0"/>
              </a:ext>
            </a:extLst>
          </a:blip>
          <a:srcRect l="53686" t="5155" r="6469" b="15415"/>
          <a:stretch/>
        </p:blipFill>
        <p:spPr>
          <a:xfrm>
            <a:off x="4759816" y="3690743"/>
            <a:ext cx="1214437" cy="1195388"/>
          </a:xfrm>
          <a:prstGeom prst="rect">
            <a:avLst/>
          </a:prstGeom>
        </p:spPr>
      </p:pic>
      <p:cxnSp>
        <p:nvCxnSpPr>
          <p:cNvPr id="11" name="Straight Connector 10">
            <a:extLst>
              <a:ext uri="{FF2B5EF4-FFF2-40B4-BE49-F238E27FC236}">
                <a16:creationId xmlns:a16="http://schemas.microsoft.com/office/drawing/2014/main" id="{3E7B0BA5-9235-E811-55B7-1E1E899479D8}"/>
              </a:ext>
            </a:extLst>
          </p:cNvPr>
          <p:cNvCxnSpPr>
            <a:cxnSpLocks/>
          </p:cNvCxnSpPr>
          <p:nvPr/>
        </p:nvCxnSpPr>
        <p:spPr>
          <a:xfrm>
            <a:off x="4208209" y="1771664"/>
            <a:ext cx="269960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166C2E1-FB23-F19A-CA1D-D73AD2D4EB96}"/>
              </a:ext>
            </a:extLst>
          </p:cNvPr>
          <p:cNvCxnSpPr>
            <a:cxnSpLocks/>
          </p:cNvCxnSpPr>
          <p:nvPr/>
        </p:nvCxnSpPr>
        <p:spPr>
          <a:xfrm>
            <a:off x="4333103" y="1600630"/>
            <a:ext cx="2574714"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4584495" y="2732284"/>
            <a:ext cx="1675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flipH="1">
            <a:off x="575048" y="1265041"/>
            <a:ext cx="631731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p:cNvCxnSpPr>
          <p:nvPr/>
        </p:nvCxnSpPr>
        <p:spPr>
          <a:xfrm>
            <a:off x="729463" y="4195573"/>
            <a:ext cx="16269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5CAD2E5-3671-F2EF-AEF1-2EC44284AD04}"/>
              </a:ext>
            </a:extLst>
          </p:cNvPr>
          <p:cNvCxnSpPr>
            <a:cxnSpLocks/>
          </p:cNvCxnSpPr>
          <p:nvPr/>
        </p:nvCxnSpPr>
        <p:spPr>
          <a:xfrm>
            <a:off x="708061" y="1430215"/>
            <a:ext cx="61843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8DBC19D-563A-E42E-AA3C-396451DED1A7}"/>
              </a:ext>
            </a:extLst>
          </p:cNvPr>
          <p:cNvCxnSpPr>
            <a:cxnSpLocks/>
          </p:cNvCxnSpPr>
          <p:nvPr/>
        </p:nvCxnSpPr>
        <p:spPr>
          <a:xfrm flipH="1" flipV="1">
            <a:off x="4461310" y="1430215"/>
            <a:ext cx="1396" cy="29785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66747E5C-292A-5AE3-7055-51A5E7EE8779}"/>
              </a:ext>
            </a:extLst>
          </p:cNvPr>
          <p:cNvSpPr/>
          <p:nvPr/>
        </p:nvSpPr>
        <p:spPr>
          <a:xfrm>
            <a:off x="4547019" y="1213145"/>
            <a:ext cx="106211" cy="104728"/>
          </a:xfrm>
          <a:prstGeom prst="ellipse">
            <a:avLst/>
          </a:prstGeom>
          <a:solidFill>
            <a:srgbClr val="FF0000"/>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0639433-F158-AED4-C1E6-F499B84BF572}"/>
              </a:ext>
            </a:extLst>
          </p:cNvPr>
          <p:cNvSpPr/>
          <p:nvPr/>
        </p:nvSpPr>
        <p:spPr>
          <a:xfrm>
            <a:off x="4409601" y="1377542"/>
            <a:ext cx="106211" cy="104728"/>
          </a:xfrm>
          <a:prstGeom prst="ellipse">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E5739B1-A2B6-F575-74D9-31BD9340ED57}"/>
              </a:ext>
            </a:extLst>
          </p:cNvPr>
          <p:cNvSpPr/>
          <p:nvPr/>
        </p:nvSpPr>
        <p:spPr>
          <a:xfrm>
            <a:off x="4548741" y="2687735"/>
            <a:ext cx="106211" cy="104728"/>
          </a:xfrm>
          <a:prstGeom prst="ellipse">
            <a:avLst/>
          </a:prstGeom>
          <a:solidFill>
            <a:srgbClr val="FF0000"/>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71109E25-BAE9-1020-5A59-7863C56802D5}"/>
              </a:ext>
            </a:extLst>
          </p:cNvPr>
          <p:cNvCxnSpPr>
            <a:cxnSpLocks/>
          </p:cNvCxnSpPr>
          <p:nvPr/>
        </p:nvCxnSpPr>
        <p:spPr>
          <a:xfrm>
            <a:off x="4592558" y="4161446"/>
            <a:ext cx="1675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B09D4D4-3DA1-7715-3E08-E2C05BBE8BF9}"/>
              </a:ext>
            </a:extLst>
          </p:cNvPr>
          <p:cNvCxnSpPr>
            <a:cxnSpLocks/>
          </p:cNvCxnSpPr>
          <p:nvPr/>
        </p:nvCxnSpPr>
        <p:spPr>
          <a:xfrm>
            <a:off x="4461310" y="2994100"/>
            <a:ext cx="2985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BD172610-2FD0-76E0-29D7-3EEF640D5A77}"/>
              </a:ext>
            </a:extLst>
          </p:cNvPr>
          <p:cNvSpPr/>
          <p:nvPr/>
        </p:nvSpPr>
        <p:spPr>
          <a:xfrm>
            <a:off x="4404891" y="2941736"/>
            <a:ext cx="106211" cy="104728"/>
          </a:xfrm>
          <a:prstGeom prst="ellipse">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DDE492DD-D69F-D4B8-C9DE-AB12B0C8AF6D}"/>
              </a:ext>
            </a:extLst>
          </p:cNvPr>
          <p:cNvCxnSpPr>
            <a:cxnSpLocks/>
          </p:cNvCxnSpPr>
          <p:nvPr/>
        </p:nvCxnSpPr>
        <p:spPr>
          <a:xfrm>
            <a:off x="5940790" y="4067983"/>
            <a:ext cx="15521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F4441B2-5048-ED1D-62C3-889DDD9C95CE}"/>
              </a:ext>
            </a:extLst>
          </p:cNvPr>
          <p:cNvCxnSpPr>
            <a:cxnSpLocks/>
          </p:cNvCxnSpPr>
          <p:nvPr/>
        </p:nvCxnSpPr>
        <p:spPr>
          <a:xfrm>
            <a:off x="5913604" y="2649688"/>
            <a:ext cx="15521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7187FBF-0BFF-846A-F63F-29385E276096}"/>
              </a:ext>
            </a:extLst>
          </p:cNvPr>
          <p:cNvCxnSpPr>
            <a:cxnSpLocks/>
            <a:endCxn id="90" idx="0"/>
          </p:cNvCxnSpPr>
          <p:nvPr/>
        </p:nvCxnSpPr>
        <p:spPr>
          <a:xfrm flipH="1" flipV="1">
            <a:off x="6075908" y="1376362"/>
            <a:ext cx="4137" cy="26916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6D67CA52-1DF0-E3E2-ACD7-34B7143D285B}"/>
              </a:ext>
            </a:extLst>
          </p:cNvPr>
          <p:cNvSpPr/>
          <p:nvPr/>
        </p:nvSpPr>
        <p:spPr>
          <a:xfrm>
            <a:off x="6022802" y="1376362"/>
            <a:ext cx="106211" cy="104728"/>
          </a:xfrm>
          <a:prstGeom prst="ellipse">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0DB743D-D8CC-D3B5-7DD4-6E548CD6FA9E}"/>
              </a:ext>
            </a:extLst>
          </p:cNvPr>
          <p:cNvSpPr/>
          <p:nvPr/>
        </p:nvSpPr>
        <p:spPr>
          <a:xfrm>
            <a:off x="6022323" y="2597324"/>
            <a:ext cx="106211" cy="104728"/>
          </a:xfrm>
          <a:prstGeom prst="ellipse">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DFEC3008-2F53-E961-A156-2E7CF12BE6A4}"/>
              </a:ext>
            </a:extLst>
          </p:cNvPr>
          <p:cNvCxnSpPr>
            <a:cxnSpLocks/>
          </p:cNvCxnSpPr>
          <p:nvPr/>
        </p:nvCxnSpPr>
        <p:spPr>
          <a:xfrm>
            <a:off x="4475744" y="4408763"/>
            <a:ext cx="2985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C6EB6AA-5557-F2B0-622E-8AE2A0C202CC}"/>
              </a:ext>
            </a:extLst>
          </p:cNvPr>
          <p:cNvCxnSpPr>
            <a:cxnSpLocks/>
          </p:cNvCxnSpPr>
          <p:nvPr/>
        </p:nvCxnSpPr>
        <p:spPr>
          <a:xfrm>
            <a:off x="6216769" y="2604906"/>
            <a:ext cx="69886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AA0EF17-FF32-65B0-F1F8-F1F552A29AB1}"/>
              </a:ext>
            </a:extLst>
          </p:cNvPr>
          <p:cNvCxnSpPr>
            <a:cxnSpLocks/>
          </p:cNvCxnSpPr>
          <p:nvPr/>
        </p:nvCxnSpPr>
        <p:spPr>
          <a:xfrm>
            <a:off x="5913044" y="2898932"/>
            <a:ext cx="313916"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CE30392-CD19-B145-17A0-6845B1010868}"/>
              </a:ext>
            </a:extLst>
          </p:cNvPr>
          <p:cNvCxnSpPr>
            <a:cxnSpLocks/>
          </p:cNvCxnSpPr>
          <p:nvPr/>
        </p:nvCxnSpPr>
        <p:spPr>
          <a:xfrm>
            <a:off x="6231872" y="2604906"/>
            <a:ext cx="0" cy="30184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EC31805-B708-B6B4-A957-897A4C522407}"/>
              </a:ext>
            </a:extLst>
          </p:cNvPr>
          <p:cNvCxnSpPr>
            <a:cxnSpLocks/>
          </p:cNvCxnSpPr>
          <p:nvPr/>
        </p:nvCxnSpPr>
        <p:spPr>
          <a:xfrm>
            <a:off x="5905229" y="2771359"/>
            <a:ext cx="100258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F4A2527-FD92-ED3B-2475-52760B141628}"/>
              </a:ext>
            </a:extLst>
          </p:cNvPr>
          <p:cNvCxnSpPr>
            <a:cxnSpLocks/>
          </p:cNvCxnSpPr>
          <p:nvPr/>
        </p:nvCxnSpPr>
        <p:spPr>
          <a:xfrm>
            <a:off x="6374366" y="2937060"/>
            <a:ext cx="53345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F3431CB-6248-8694-9452-C0402567A6EF}"/>
              </a:ext>
            </a:extLst>
          </p:cNvPr>
          <p:cNvCxnSpPr>
            <a:cxnSpLocks/>
          </p:cNvCxnSpPr>
          <p:nvPr/>
        </p:nvCxnSpPr>
        <p:spPr>
          <a:xfrm flipV="1">
            <a:off x="6514461" y="3099596"/>
            <a:ext cx="401171" cy="286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D2E7C51-970D-BA36-CA35-01827652BBF3}"/>
              </a:ext>
            </a:extLst>
          </p:cNvPr>
          <p:cNvCxnSpPr>
            <a:cxnSpLocks/>
          </p:cNvCxnSpPr>
          <p:nvPr/>
        </p:nvCxnSpPr>
        <p:spPr>
          <a:xfrm>
            <a:off x="6514461" y="3102458"/>
            <a:ext cx="0" cy="110119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B47562A-0924-21AB-AD48-96C9B4355D23}"/>
              </a:ext>
            </a:extLst>
          </p:cNvPr>
          <p:cNvCxnSpPr>
            <a:cxnSpLocks/>
          </p:cNvCxnSpPr>
          <p:nvPr/>
        </p:nvCxnSpPr>
        <p:spPr>
          <a:xfrm>
            <a:off x="6374366" y="2937060"/>
            <a:ext cx="0" cy="140409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ED3D1DF-94A6-75BA-C7AB-3067F94FA260}"/>
              </a:ext>
            </a:extLst>
          </p:cNvPr>
          <p:cNvCxnSpPr>
            <a:cxnSpLocks/>
          </p:cNvCxnSpPr>
          <p:nvPr/>
        </p:nvCxnSpPr>
        <p:spPr>
          <a:xfrm>
            <a:off x="5937537" y="4327512"/>
            <a:ext cx="43682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13DB866-A024-7059-3DA5-A21C71AD5C9D}"/>
              </a:ext>
            </a:extLst>
          </p:cNvPr>
          <p:cNvCxnSpPr>
            <a:cxnSpLocks/>
          </p:cNvCxnSpPr>
          <p:nvPr/>
        </p:nvCxnSpPr>
        <p:spPr>
          <a:xfrm flipV="1">
            <a:off x="5939459" y="4195573"/>
            <a:ext cx="575002" cy="494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0443F138-5F3C-A7D3-348C-69DC94A77A71}"/>
              </a:ext>
            </a:extLst>
          </p:cNvPr>
          <p:cNvSpPr txBox="1"/>
          <p:nvPr/>
        </p:nvSpPr>
        <p:spPr>
          <a:xfrm>
            <a:off x="4965922" y="3461223"/>
            <a:ext cx="817853" cy="307777"/>
          </a:xfrm>
          <a:prstGeom prst="rect">
            <a:avLst/>
          </a:prstGeom>
          <a:noFill/>
        </p:spPr>
        <p:txBody>
          <a:bodyPr wrap="none" rtlCol="0">
            <a:spAutoFit/>
          </a:bodyPr>
          <a:lstStyle/>
          <a:p>
            <a:r>
              <a:rPr lang="en-US" sz="1400" dirty="0"/>
              <a:t>AS5600y</a:t>
            </a:r>
          </a:p>
        </p:txBody>
      </p:sp>
      <p:sp>
        <p:nvSpPr>
          <p:cNvPr id="146" name="TextBox 145">
            <a:extLst>
              <a:ext uri="{FF2B5EF4-FFF2-40B4-BE49-F238E27FC236}">
                <a16:creationId xmlns:a16="http://schemas.microsoft.com/office/drawing/2014/main" id="{8C958DA8-C2FA-8814-97E5-3FCDF8D162BF}"/>
              </a:ext>
            </a:extLst>
          </p:cNvPr>
          <p:cNvSpPr txBox="1"/>
          <p:nvPr/>
        </p:nvSpPr>
        <p:spPr>
          <a:xfrm>
            <a:off x="6846138" y="664763"/>
            <a:ext cx="1284904" cy="523220"/>
          </a:xfrm>
          <a:prstGeom prst="rect">
            <a:avLst/>
          </a:prstGeom>
          <a:noFill/>
        </p:spPr>
        <p:txBody>
          <a:bodyPr wrap="none" rtlCol="0">
            <a:spAutoFit/>
          </a:bodyPr>
          <a:lstStyle/>
          <a:p>
            <a:r>
              <a:rPr lang="en-US" sz="1400" dirty="0"/>
              <a:t>i</a:t>
            </a:r>
            <a:r>
              <a:rPr lang="en-US" sz="1400" baseline="30000" dirty="0"/>
              <a:t>2</a:t>
            </a:r>
            <a:r>
              <a:rPr lang="en-US" sz="1400" dirty="0"/>
              <a:t>C multiplexer</a:t>
            </a:r>
          </a:p>
          <a:p>
            <a:pPr algn="ctr"/>
            <a:r>
              <a:rPr lang="en-US" sz="1400" dirty="0"/>
              <a:t>TCA9548A</a:t>
            </a:r>
          </a:p>
        </p:txBody>
      </p:sp>
      <p:sp>
        <p:nvSpPr>
          <p:cNvPr id="147" name="TextBox 146">
            <a:extLst>
              <a:ext uri="{FF2B5EF4-FFF2-40B4-BE49-F238E27FC236}">
                <a16:creationId xmlns:a16="http://schemas.microsoft.com/office/drawing/2014/main" id="{09460C88-F684-7BF1-9D11-200B5F13AEB8}"/>
              </a:ext>
            </a:extLst>
          </p:cNvPr>
          <p:cNvSpPr txBox="1"/>
          <p:nvPr/>
        </p:nvSpPr>
        <p:spPr>
          <a:xfrm>
            <a:off x="8462062" y="1061554"/>
            <a:ext cx="3346929" cy="2246769"/>
          </a:xfrm>
          <a:prstGeom prst="rect">
            <a:avLst/>
          </a:prstGeom>
          <a:noFill/>
        </p:spPr>
        <p:txBody>
          <a:bodyPr wrap="square" rtlCol="0">
            <a:spAutoFit/>
          </a:bodyPr>
          <a:lstStyle/>
          <a:p>
            <a:pPr algn="just"/>
            <a:r>
              <a:rPr lang="en-US" sz="1400" dirty="0"/>
              <a:t>An i</a:t>
            </a:r>
            <a:r>
              <a:rPr lang="en-US" sz="1400" baseline="30000" dirty="0"/>
              <a:t>2</a:t>
            </a:r>
            <a:r>
              <a:rPr lang="en-US" sz="1400" dirty="0"/>
              <a:t>C multiplexer chip like TCA9548A gives us a possibility to connect eight i</a:t>
            </a:r>
            <a:r>
              <a:rPr lang="en-US" sz="1400" baseline="30000" dirty="0"/>
              <a:t>2</a:t>
            </a:r>
            <a:r>
              <a:rPr lang="en-US" sz="1400" dirty="0"/>
              <a:t>C devices with the same address to a single host bus. Two output i</a:t>
            </a:r>
            <a:r>
              <a:rPr lang="en-US" sz="1400" baseline="30000" dirty="0"/>
              <a:t>2</a:t>
            </a:r>
            <a:r>
              <a:rPr lang="en-US" sz="1400" dirty="0"/>
              <a:t>C bus channels (0 and 1) are used to connect two AS5600 magnetic encoders with the same address (0x36). Firmware takes care of channel switching and reading of an individual angle values, which are then processed with multiturn feature and used as 2-axis input (X and Y).</a:t>
            </a:r>
          </a:p>
        </p:txBody>
      </p:sp>
    </p:spTree>
    <p:extLst>
      <p:ext uri="{BB962C8B-B14F-4D97-AF65-F5344CB8AC3E}">
        <p14:creationId xmlns:p14="http://schemas.microsoft.com/office/powerpoint/2010/main" val="2872147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168</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Milos Rankovic</dc:creator>
  <cp:lastModifiedBy>Miloš Ranković</cp:lastModifiedBy>
  <cp:revision>88</cp:revision>
  <dcterms:created xsi:type="dcterms:W3CDTF">2020-03-25T16:10:11Z</dcterms:created>
  <dcterms:modified xsi:type="dcterms:W3CDTF">2025-04-02T09:35:14Z</dcterms:modified>
</cp:coreProperties>
</file>