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0683-CD21-40D0-9352-407686A61438}" type="datetimeFigureOut">
              <a:rPr lang="en-US" smtClean="0"/>
              <a:t>02-Apr-25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781" r="7206" b="8520"/>
          <a:stretch/>
        </p:blipFill>
        <p:spPr>
          <a:xfrm rot="5400000">
            <a:off x="140170" y="574355"/>
            <a:ext cx="3602948" cy="27437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5983" y="284230"/>
            <a:ext cx="71658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pinout is valid for firmware v250 and latter with options “n” + ”r” only</a:t>
            </a:r>
          </a:p>
          <a:p>
            <a:r>
              <a:rPr lang="en-US" dirty="0"/>
              <a:t>Arduino Leonardo (as wheelbase) -&gt; 3x chips SN74ALS166 (as button box)</a:t>
            </a:r>
          </a:p>
          <a:p>
            <a:endParaRPr lang="en-US" dirty="0"/>
          </a:p>
          <a:p>
            <a:r>
              <a:rPr lang="en-US" dirty="0"/>
              <a:t>Leonardo	         SN74ALS166, all 3 chips</a:t>
            </a:r>
          </a:p>
          <a:p>
            <a:r>
              <a:rPr lang="en-US" dirty="0"/>
              <a:t>GND             -&gt;  GND (8), CLK INH (6)</a:t>
            </a:r>
          </a:p>
          <a:p>
            <a:r>
              <a:rPr lang="en-US" dirty="0"/>
              <a:t>5V	    -&gt;  V</a:t>
            </a:r>
            <a:r>
              <a:rPr lang="en-US" baseline="-25000" dirty="0"/>
              <a:t>CC </a:t>
            </a:r>
            <a:r>
              <a:rPr lang="en-US" dirty="0"/>
              <a:t>(16), CLR (9)</a:t>
            </a:r>
          </a:p>
          <a:p>
            <a:r>
              <a:rPr lang="en-US" dirty="0"/>
              <a:t>6 (DT_SR)    -&gt;  Q</a:t>
            </a:r>
            <a:r>
              <a:rPr lang="en-US" baseline="-25000" dirty="0"/>
              <a:t>H </a:t>
            </a:r>
            <a:r>
              <a:rPr lang="en-US" dirty="0"/>
              <a:t>(13)(only on 1st chip)</a:t>
            </a:r>
          </a:p>
          <a:p>
            <a:r>
              <a:rPr lang="en-US" dirty="0"/>
              <a:t>7 (CLK_SR)  -&gt;  CLK (7)</a:t>
            </a:r>
          </a:p>
          <a:p>
            <a:r>
              <a:rPr lang="en-US" dirty="0"/>
              <a:t>8 (PL_SR)     -&gt;  SH/LD (15)</a:t>
            </a:r>
          </a:p>
          <a:p>
            <a:r>
              <a:rPr lang="en-US" dirty="0"/>
              <a:t>                           8 push buttons per chip on pins:</a:t>
            </a:r>
          </a:p>
          <a:p>
            <a:r>
              <a:rPr lang="en-US" dirty="0"/>
              <a:t>                              A, B, C, D, E, F, G, H</a:t>
            </a:r>
          </a:p>
          <a:p>
            <a:r>
              <a:rPr lang="en-US" dirty="0"/>
              <a:t>                           button logic: on - GND, off - 5V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5400000">
            <a:off x="1464373" y="5589566"/>
            <a:ext cx="581247" cy="120483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35559" y="2340528"/>
            <a:ext cx="334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352337" y="5325761"/>
            <a:ext cx="5010238" cy="7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38921" y="2340528"/>
            <a:ext cx="0" cy="3907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459683" y="4170396"/>
            <a:ext cx="48748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459683" y="2220826"/>
            <a:ext cx="22961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467498" y="2208672"/>
            <a:ext cx="0" cy="3692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35559" y="6247908"/>
            <a:ext cx="8779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098466" y="2709644"/>
            <a:ext cx="2647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6234" y="2693691"/>
            <a:ext cx="0" cy="11162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/>
          </p:cNvCxnSpPr>
          <p:nvPr/>
        </p:nvCxnSpPr>
        <p:spPr>
          <a:xfrm>
            <a:off x="1555807" y="3804173"/>
            <a:ext cx="18073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cxnSpLocks/>
          </p:cNvCxnSpPr>
          <p:nvPr/>
        </p:nvCxnSpPr>
        <p:spPr>
          <a:xfrm>
            <a:off x="3092600" y="2373068"/>
            <a:ext cx="50968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cxnSpLocks/>
          </p:cNvCxnSpPr>
          <p:nvPr/>
        </p:nvCxnSpPr>
        <p:spPr>
          <a:xfrm flipV="1">
            <a:off x="3594473" y="2373068"/>
            <a:ext cx="0" cy="1611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</p:cNvCxnSpPr>
          <p:nvPr/>
        </p:nvCxnSpPr>
        <p:spPr>
          <a:xfrm>
            <a:off x="1225609" y="3984468"/>
            <a:ext cx="314569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cxnSpLocks/>
          </p:cNvCxnSpPr>
          <p:nvPr/>
        </p:nvCxnSpPr>
        <p:spPr>
          <a:xfrm>
            <a:off x="3098466" y="2576300"/>
            <a:ext cx="39485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cxnSpLocks/>
          </p:cNvCxnSpPr>
          <p:nvPr/>
        </p:nvCxnSpPr>
        <p:spPr>
          <a:xfrm flipV="1">
            <a:off x="2027778" y="5622944"/>
            <a:ext cx="3763422" cy="6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cxnSpLocks/>
          </p:cNvCxnSpPr>
          <p:nvPr/>
        </p:nvCxnSpPr>
        <p:spPr>
          <a:xfrm flipV="1">
            <a:off x="3469875" y="2576300"/>
            <a:ext cx="0" cy="12278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iagram of a chip&#10;&#10;AI-generated content may be incorrect.">
            <a:extLst>
              <a:ext uri="{FF2B5EF4-FFF2-40B4-BE49-F238E27FC236}">
                <a16:creationId xmlns:a16="http://schemas.microsoft.com/office/drawing/2014/main" id="{AEF1C77F-B55E-0BD0-C863-3FE4BBEE2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8" r="10442"/>
          <a:stretch/>
        </p:blipFill>
        <p:spPr>
          <a:xfrm>
            <a:off x="9448799" y="1103564"/>
            <a:ext cx="1727201" cy="2084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64EFB-3048-90BF-8DF8-A696327A8B9E}"/>
              </a:ext>
            </a:extLst>
          </p:cNvPr>
          <p:cNvSpPr txBox="1"/>
          <p:nvPr/>
        </p:nvSpPr>
        <p:spPr>
          <a:xfrm>
            <a:off x="9765180" y="3080661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SN74ALS166N</a:t>
            </a:r>
          </a:p>
        </p:txBody>
      </p:sp>
      <p:pic>
        <p:nvPicPr>
          <p:cNvPr id="10" name="Picture 9" descr="A diagram of a chip&#10;&#10;AI-generated content may be incorrect.">
            <a:extLst>
              <a:ext uri="{FF2B5EF4-FFF2-40B4-BE49-F238E27FC236}">
                <a16:creationId xmlns:a16="http://schemas.microsoft.com/office/drawing/2014/main" id="{AE82756E-FD72-479B-B002-A2629F6A1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0" t="17466" r="31260" b="4190"/>
          <a:stretch/>
        </p:blipFill>
        <p:spPr>
          <a:xfrm rot="16200000">
            <a:off x="1284085" y="4055594"/>
            <a:ext cx="698900" cy="1524094"/>
          </a:xfrm>
          <a:prstGeom prst="rect">
            <a:avLst/>
          </a:prstGeom>
        </p:spPr>
      </p:pic>
      <p:pic>
        <p:nvPicPr>
          <p:cNvPr id="11" name="Picture 10" descr="A diagram of a chip&#10;&#10;AI-generated content may be incorrect.">
            <a:extLst>
              <a:ext uri="{FF2B5EF4-FFF2-40B4-BE49-F238E27FC236}">
                <a16:creationId xmlns:a16="http://schemas.microsoft.com/office/drawing/2014/main" id="{522ACBAD-6024-17DA-2A9E-92AF73980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0" t="17466" r="31260" b="4190"/>
          <a:stretch/>
        </p:blipFill>
        <p:spPr>
          <a:xfrm rot="16200000">
            <a:off x="4431743" y="4055594"/>
            <a:ext cx="698900" cy="1524094"/>
          </a:xfrm>
          <a:prstGeom prst="rect">
            <a:avLst/>
          </a:prstGeom>
        </p:spPr>
      </p:pic>
      <p:pic>
        <p:nvPicPr>
          <p:cNvPr id="13" name="Picture 12" descr="A diagram of a chip&#10;&#10;AI-generated content may be incorrect.">
            <a:extLst>
              <a:ext uri="{FF2B5EF4-FFF2-40B4-BE49-F238E27FC236}">
                <a16:creationId xmlns:a16="http://schemas.microsoft.com/office/drawing/2014/main" id="{A38E9DF8-70DC-ED2D-818E-532C44CC6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0" t="17466" r="31260" b="4190"/>
          <a:stretch/>
        </p:blipFill>
        <p:spPr>
          <a:xfrm rot="16200000">
            <a:off x="2857914" y="4055594"/>
            <a:ext cx="698900" cy="152409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ED3F76-811D-B048-7660-4B8E666514D4}"/>
              </a:ext>
            </a:extLst>
          </p:cNvPr>
          <p:cNvCxnSpPr>
            <a:cxnSpLocks/>
          </p:cNvCxnSpPr>
          <p:nvPr/>
        </p:nvCxnSpPr>
        <p:spPr>
          <a:xfrm flipH="1" flipV="1">
            <a:off x="5343567" y="5149846"/>
            <a:ext cx="503" cy="184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439F2C-F847-9B74-A92F-149034B1871B}"/>
              </a:ext>
            </a:extLst>
          </p:cNvPr>
          <p:cNvCxnSpPr>
            <a:cxnSpLocks/>
          </p:cNvCxnSpPr>
          <p:nvPr/>
        </p:nvCxnSpPr>
        <p:spPr>
          <a:xfrm flipH="1" flipV="1">
            <a:off x="5019321" y="5154262"/>
            <a:ext cx="503" cy="169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711889-AB5A-2D1E-A311-FE8DE96A2414}"/>
              </a:ext>
            </a:extLst>
          </p:cNvPr>
          <p:cNvCxnSpPr>
            <a:cxnSpLocks/>
          </p:cNvCxnSpPr>
          <p:nvPr/>
        </p:nvCxnSpPr>
        <p:spPr>
          <a:xfrm flipV="1">
            <a:off x="3767851" y="5144590"/>
            <a:ext cx="0" cy="188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381ED4-F82C-DF6D-7885-BF17A666C379}"/>
              </a:ext>
            </a:extLst>
          </p:cNvPr>
          <p:cNvCxnSpPr>
            <a:cxnSpLocks/>
          </p:cNvCxnSpPr>
          <p:nvPr/>
        </p:nvCxnSpPr>
        <p:spPr>
          <a:xfrm flipV="1">
            <a:off x="3446136" y="5146310"/>
            <a:ext cx="0" cy="180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B2E996-01FF-0FB9-3F2D-4691D0CBD1BB}"/>
              </a:ext>
            </a:extLst>
          </p:cNvPr>
          <p:cNvCxnSpPr/>
          <p:nvPr/>
        </p:nvCxnSpPr>
        <p:spPr>
          <a:xfrm flipV="1">
            <a:off x="2196009" y="5146310"/>
            <a:ext cx="1748" cy="183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6875DF-8C94-B267-0F87-203442CD405C}"/>
              </a:ext>
            </a:extLst>
          </p:cNvPr>
          <p:cNvCxnSpPr/>
          <p:nvPr/>
        </p:nvCxnSpPr>
        <p:spPr>
          <a:xfrm flipV="1">
            <a:off x="1873172" y="5142601"/>
            <a:ext cx="1748" cy="183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E7D4547-2091-5028-5E5C-1991B3A8CCD5}"/>
              </a:ext>
            </a:extLst>
          </p:cNvPr>
          <p:cNvCxnSpPr>
            <a:cxnSpLocks/>
          </p:cNvCxnSpPr>
          <p:nvPr/>
        </p:nvCxnSpPr>
        <p:spPr>
          <a:xfrm flipH="1">
            <a:off x="6059420" y="2537696"/>
            <a:ext cx="216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1CE679-7A55-5ACA-214B-A6457E4A51E2}"/>
              </a:ext>
            </a:extLst>
          </p:cNvPr>
          <p:cNvCxnSpPr>
            <a:cxnSpLocks/>
          </p:cNvCxnSpPr>
          <p:nvPr/>
        </p:nvCxnSpPr>
        <p:spPr>
          <a:xfrm flipH="1">
            <a:off x="6527098" y="1723561"/>
            <a:ext cx="3545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cxnSpLocks/>
          </p:cNvCxnSpPr>
          <p:nvPr/>
        </p:nvCxnSpPr>
        <p:spPr>
          <a:xfrm flipH="1" flipV="1">
            <a:off x="2030115" y="5149174"/>
            <a:ext cx="1120" cy="47888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90875D-98B2-4809-D79A-64B17307FE2A}"/>
              </a:ext>
            </a:extLst>
          </p:cNvPr>
          <p:cNvCxnSpPr>
            <a:cxnSpLocks/>
          </p:cNvCxnSpPr>
          <p:nvPr/>
        </p:nvCxnSpPr>
        <p:spPr>
          <a:xfrm flipV="1">
            <a:off x="5776212" y="3804173"/>
            <a:ext cx="0" cy="182986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A23DEE-D7EF-03AC-0F8C-2C5045037844}"/>
              </a:ext>
            </a:extLst>
          </p:cNvPr>
          <p:cNvCxnSpPr>
            <a:cxnSpLocks/>
          </p:cNvCxnSpPr>
          <p:nvPr/>
        </p:nvCxnSpPr>
        <p:spPr>
          <a:xfrm>
            <a:off x="3460030" y="3804173"/>
            <a:ext cx="232132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1223839-011F-0240-2CC9-81358BB31244}"/>
              </a:ext>
            </a:extLst>
          </p:cNvPr>
          <p:cNvCxnSpPr>
            <a:cxnSpLocks/>
          </p:cNvCxnSpPr>
          <p:nvPr/>
        </p:nvCxnSpPr>
        <p:spPr>
          <a:xfrm flipH="1" flipV="1">
            <a:off x="3604625" y="5147073"/>
            <a:ext cx="2617" cy="475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4332DE5-C23C-CEFB-D2D6-82614C013C4E}"/>
              </a:ext>
            </a:extLst>
          </p:cNvPr>
          <p:cNvCxnSpPr>
            <a:cxnSpLocks/>
          </p:cNvCxnSpPr>
          <p:nvPr/>
        </p:nvCxnSpPr>
        <p:spPr>
          <a:xfrm flipV="1">
            <a:off x="5174509" y="5142031"/>
            <a:ext cx="87" cy="48091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</p:cNvCxnSpPr>
          <p:nvPr/>
        </p:nvCxnSpPr>
        <p:spPr>
          <a:xfrm>
            <a:off x="1555807" y="3804173"/>
            <a:ext cx="0" cy="6791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 flipV="1">
            <a:off x="1225609" y="3984468"/>
            <a:ext cx="0" cy="4961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7EBCB9-54F4-5971-CA2C-88A6A30301D3}"/>
              </a:ext>
            </a:extLst>
          </p:cNvPr>
          <p:cNvCxnSpPr>
            <a:cxnSpLocks/>
          </p:cNvCxnSpPr>
          <p:nvPr/>
        </p:nvCxnSpPr>
        <p:spPr>
          <a:xfrm flipV="1">
            <a:off x="2800407" y="3993432"/>
            <a:ext cx="0" cy="4961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AEFFF6-ECAC-A5EB-CA61-3EB994189D45}"/>
              </a:ext>
            </a:extLst>
          </p:cNvPr>
          <p:cNvCxnSpPr>
            <a:cxnSpLocks/>
          </p:cNvCxnSpPr>
          <p:nvPr/>
        </p:nvCxnSpPr>
        <p:spPr>
          <a:xfrm flipV="1">
            <a:off x="4371302" y="3993432"/>
            <a:ext cx="0" cy="4961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 flipV="1">
            <a:off x="1064771" y="4159373"/>
            <a:ext cx="0" cy="3235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C9AF5B-FFAC-E0F5-96D3-AC7A25F36691}"/>
              </a:ext>
            </a:extLst>
          </p:cNvPr>
          <p:cNvCxnSpPr>
            <a:cxnSpLocks/>
          </p:cNvCxnSpPr>
          <p:nvPr/>
        </p:nvCxnSpPr>
        <p:spPr>
          <a:xfrm flipV="1">
            <a:off x="2625082" y="4157116"/>
            <a:ext cx="0" cy="3235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A00E18-6A03-BFB7-7FED-D8F54DA6F5B4}"/>
              </a:ext>
            </a:extLst>
          </p:cNvPr>
          <p:cNvCxnSpPr>
            <a:cxnSpLocks/>
          </p:cNvCxnSpPr>
          <p:nvPr/>
        </p:nvCxnSpPr>
        <p:spPr>
          <a:xfrm flipV="1">
            <a:off x="4202648" y="4160318"/>
            <a:ext cx="0" cy="3235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8187DA-7D7D-83F9-64DA-C57CF4DAEBF7}"/>
              </a:ext>
            </a:extLst>
          </p:cNvPr>
          <p:cNvCxnSpPr>
            <a:cxnSpLocks/>
          </p:cNvCxnSpPr>
          <p:nvPr/>
        </p:nvCxnSpPr>
        <p:spPr>
          <a:xfrm flipV="1">
            <a:off x="2196009" y="4166080"/>
            <a:ext cx="0" cy="3235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E21FA8-3B1C-99D9-87A4-EBF1EF0CCAD5}"/>
              </a:ext>
            </a:extLst>
          </p:cNvPr>
          <p:cNvCxnSpPr>
            <a:cxnSpLocks/>
          </p:cNvCxnSpPr>
          <p:nvPr/>
        </p:nvCxnSpPr>
        <p:spPr>
          <a:xfrm flipV="1">
            <a:off x="3765822" y="4157116"/>
            <a:ext cx="0" cy="3235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5CC7969-B6D3-601E-D898-301226B1C662}"/>
              </a:ext>
            </a:extLst>
          </p:cNvPr>
          <p:cNvCxnSpPr>
            <a:cxnSpLocks/>
          </p:cNvCxnSpPr>
          <p:nvPr/>
        </p:nvCxnSpPr>
        <p:spPr>
          <a:xfrm flipV="1">
            <a:off x="5334546" y="4157116"/>
            <a:ext cx="0" cy="3235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1218559" y="5156704"/>
            <a:ext cx="4688" cy="9440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250B920-9ED1-42F7-1018-936C78A9C31F}"/>
              </a:ext>
            </a:extLst>
          </p:cNvPr>
          <p:cNvSpPr txBox="1"/>
          <p:nvPr/>
        </p:nvSpPr>
        <p:spPr>
          <a:xfrm>
            <a:off x="2395582" y="5872356"/>
            <a:ext cx="710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24x push buttons - when pressed, it should short its two contacts to GND</a:t>
            </a:r>
          </a:p>
          <a:p>
            <a:r>
              <a:rPr lang="en-US" i="1" dirty="0"/>
              <a:t>(*optional pullup resistor is recommended to prevent flickering of buttons)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7BAEA4C-7FB3-CF4C-F253-3078C6F75CEB}"/>
              </a:ext>
            </a:extLst>
          </p:cNvPr>
          <p:cNvCxnSpPr>
            <a:cxnSpLocks/>
          </p:cNvCxnSpPr>
          <p:nvPr/>
        </p:nvCxnSpPr>
        <p:spPr>
          <a:xfrm flipH="1">
            <a:off x="1056091" y="5156989"/>
            <a:ext cx="2684" cy="31226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DB7B86F-A8FB-CCF0-FB53-EC9C6981B6D0}"/>
              </a:ext>
            </a:extLst>
          </p:cNvPr>
          <p:cNvCxnSpPr>
            <a:cxnSpLocks/>
          </p:cNvCxnSpPr>
          <p:nvPr/>
        </p:nvCxnSpPr>
        <p:spPr>
          <a:xfrm>
            <a:off x="781356" y="4319154"/>
            <a:ext cx="0" cy="116938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73F14AB-BDB9-50D9-3828-172BBA6AC257}"/>
              </a:ext>
            </a:extLst>
          </p:cNvPr>
          <p:cNvCxnSpPr>
            <a:cxnSpLocks/>
          </p:cNvCxnSpPr>
          <p:nvPr/>
        </p:nvCxnSpPr>
        <p:spPr>
          <a:xfrm>
            <a:off x="779608" y="4327831"/>
            <a:ext cx="235436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7F4042F-CC30-EC33-455F-2CA0FAD67F3B}"/>
              </a:ext>
            </a:extLst>
          </p:cNvPr>
          <p:cNvCxnSpPr>
            <a:cxnSpLocks/>
          </p:cNvCxnSpPr>
          <p:nvPr/>
        </p:nvCxnSpPr>
        <p:spPr>
          <a:xfrm>
            <a:off x="774558" y="5477859"/>
            <a:ext cx="29545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F1D1D6-9D20-4BE7-8581-CC83A2EB877A}"/>
              </a:ext>
            </a:extLst>
          </p:cNvPr>
          <p:cNvCxnSpPr>
            <a:cxnSpLocks/>
          </p:cNvCxnSpPr>
          <p:nvPr/>
        </p:nvCxnSpPr>
        <p:spPr>
          <a:xfrm flipH="1">
            <a:off x="3128086" y="4327831"/>
            <a:ext cx="2946" cy="15200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8528B9-0C98-34F5-4072-C2C1B7294632}"/>
              </a:ext>
            </a:extLst>
          </p:cNvPr>
          <p:cNvCxnSpPr>
            <a:cxnSpLocks/>
          </p:cNvCxnSpPr>
          <p:nvPr/>
        </p:nvCxnSpPr>
        <p:spPr>
          <a:xfrm>
            <a:off x="2626041" y="5150922"/>
            <a:ext cx="0" cy="3423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46EFB9-1B74-B15D-764E-261389EE1EA2}"/>
              </a:ext>
            </a:extLst>
          </p:cNvPr>
          <p:cNvCxnSpPr>
            <a:cxnSpLocks/>
          </p:cNvCxnSpPr>
          <p:nvPr/>
        </p:nvCxnSpPr>
        <p:spPr>
          <a:xfrm flipV="1">
            <a:off x="4208245" y="5147031"/>
            <a:ext cx="0" cy="168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5E86ECC-1C63-A682-5ADE-5A60DB7E4841}"/>
              </a:ext>
            </a:extLst>
          </p:cNvPr>
          <p:cNvCxnSpPr>
            <a:cxnSpLocks/>
          </p:cNvCxnSpPr>
          <p:nvPr/>
        </p:nvCxnSpPr>
        <p:spPr>
          <a:xfrm flipH="1">
            <a:off x="4688707" y="4323916"/>
            <a:ext cx="2946" cy="15200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205B469-9911-F25F-ADB2-B161BCFDD500}"/>
              </a:ext>
            </a:extLst>
          </p:cNvPr>
          <p:cNvCxnSpPr>
            <a:cxnSpLocks/>
          </p:cNvCxnSpPr>
          <p:nvPr/>
        </p:nvCxnSpPr>
        <p:spPr>
          <a:xfrm>
            <a:off x="4680892" y="4327831"/>
            <a:ext cx="93900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EE95246-7019-BBCB-B9F6-511103DF9602}"/>
              </a:ext>
            </a:extLst>
          </p:cNvPr>
          <p:cNvCxnSpPr>
            <a:cxnSpLocks/>
          </p:cNvCxnSpPr>
          <p:nvPr/>
        </p:nvCxnSpPr>
        <p:spPr>
          <a:xfrm>
            <a:off x="5619896" y="4327831"/>
            <a:ext cx="0" cy="113987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20032EE-7C72-133C-447F-171EAF2BFD96}"/>
              </a:ext>
            </a:extLst>
          </p:cNvPr>
          <p:cNvCxnSpPr>
            <a:cxnSpLocks/>
          </p:cNvCxnSpPr>
          <p:nvPr/>
        </p:nvCxnSpPr>
        <p:spPr>
          <a:xfrm>
            <a:off x="2625082" y="5469922"/>
            <a:ext cx="299481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4EBD6587-704A-1112-81BA-EAD4774E10EE}"/>
              </a:ext>
            </a:extLst>
          </p:cNvPr>
          <p:cNvSpPr/>
          <p:nvPr/>
        </p:nvSpPr>
        <p:spPr>
          <a:xfrm>
            <a:off x="4154294" y="4126105"/>
            <a:ext cx="96707" cy="951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8C1054F-6B0D-53ED-37BE-84A652C03F24}"/>
              </a:ext>
            </a:extLst>
          </p:cNvPr>
          <p:cNvSpPr/>
          <p:nvPr/>
        </p:nvSpPr>
        <p:spPr>
          <a:xfrm>
            <a:off x="3715195" y="4126105"/>
            <a:ext cx="96707" cy="951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E270D4C-DDFE-FF3D-84BB-F648D7C5FEC6}"/>
              </a:ext>
            </a:extLst>
          </p:cNvPr>
          <p:cNvSpPr/>
          <p:nvPr/>
        </p:nvSpPr>
        <p:spPr>
          <a:xfrm>
            <a:off x="2576250" y="4124047"/>
            <a:ext cx="96707" cy="951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A2DBC59B-893E-E4B5-1FA3-94BAB041779C}"/>
              </a:ext>
            </a:extLst>
          </p:cNvPr>
          <p:cNvSpPr/>
          <p:nvPr/>
        </p:nvSpPr>
        <p:spPr>
          <a:xfrm>
            <a:off x="2147655" y="4126105"/>
            <a:ext cx="96707" cy="951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8D9DB70-B44D-EF2B-A295-56687A7BD2C1}"/>
              </a:ext>
            </a:extLst>
          </p:cNvPr>
          <p:cNvSpPr/>
          <p:nvPr/>
        </p:nvSpPr>
        <p:spPr>
          <a:xfrm>
            <a:off x="3546119" y="3931079"/>
            <a:ext cx="96707" cy="951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1B3942A-1550-D033-1606-46C5CB024A7B}"/>
              </a:ext>
            </a:extLst>
          </p:cNvPr>
          <p:cNvSpPr/>
          <p:nvPr/>
        </p:nvSpPr>
        <p:spPr>
          <a:xfrm>
            <a:off x="2751907" y="3936676"/>
            <a:ext cx="96707" cy="9516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A5EA923-9743-FD56-3F36-27911D477D24}"/>
              </a:ext>
            </a:extLst>
          </p:cNvPr>
          <p:cNvSpPr/>
          <p:nvPr/>
        </p:nvSpPr>
        <p:spPr>
          <a:xfrm>
            <a:off x="1824863" y="5281059"/>
            <a:ext cx="96707" cy="9516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18F3667-851B-DEF3-9285-8F098583FD00}"/>
              </a:ext>
            </a:extLst>
          </p:cNvPr>
          <p:cNvSpPr/>
          <p:nvPr/>
        </p:nvSpPr>
        <p:spPr>
          <a:xfrm>
            <a:off x="2147655" y="5281059"/>
            <a:ext cx="96707" cy="9516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ECAB7B0-A28B-657F-A911-487DDB2127FA}"/>
              </a:ext>
            </a:extLst>
          </p:cNvPr>
          <p:cNvSpPr/>
          <p:nvPr/>
        </p:nvSpPr>
        <p:spPr>
          <a:xfrm>
            <a:off x="288299" y="5281059"/>
            <a:ext cx="96707" cy="9516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B54EAC6-5D33-EC1E-DA00-8FBCE30FDDDE}"/>
              </a:ext>
            </a:extLst>
          </p:cNvPr>
          <p:cNvSpPr/>
          <p:nvPr/>
        </p:nvSpPr>
        <p:spPr>
          <a:xfrm>
            <a:off x="3396516" y="5278186"/>
            <a:ext cx="96707" cy="9516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4DD7C97-C62A-F2D0-9A70-5914289E149F}"/>
              </a:ext>
            </a:extLst>
          </p:cNvPr>
          <p:cNvSpPr/>
          <p:nvPr/>
        </p:nvSpPr>
        <p:spPr>
          <a:xfrm>
            <a:off x="3717916" y="5281059"/>
            <a:ext cx="96707" cy="9516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FC535DE-53F1-B8EF-E668-228CDD4F030B}"/>
              </a:ext>
            </a:extLst>
          </p:cNvPr>
          <p:cNvSpPr/>
          <p:nvPr/>
        </p:nvSpPr>
        <p:spPr>
          <a:xfrm>
            <a:off x="4971026" y="5287052"/>
            <a:ext cx="96707" cy="9516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A7AA377-A170-CAAE-1F53-DA9B97C10331}"/>
              </a:ext>
            </a:extLst>
          </p:cNvPr>
          <p:cNvSpPr/>
          <p:nvPr/>
        </p:nvSpPr>
        <p:spPr>
          <a:xfrm>
            <a:off x="4160755" y="5283400"/>
            <a:ext cx="96707" cy="9516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F116FB63-67B7-9CC2-DED8-C951A299F7D5}"/>
              </a:ext>
            </a:extLst>
          </p:cNvPr>
          <p:cNvSpPr/>
          <p:nvPr/>
        </p:nvSpPr>
        <p:spPr>
          <a:xfrm>
            <a:off x="1015922" y="4124882"/>
            <a:ext cx="96707" cy="951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70388917-5A21-A16A-062D-A421C0BE268D}"/>
              </a:ext>
            </a:extLst>
          </p:cNvPr>
          <p:cNvSpPr/>
          <p:nvPr/>
        </p:nvSpPr>
        <p:spPr>
          <a:xfrm>
            <a:off x="3562749" y="5574312"/>
            <a:ext cx="96707" cy="9516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B2F541D3-2649-99AF-D2A2-274C0173A273}"/>
              </a:ext>
            </a:extLst>
          </p:cNvPr>
          <p:cNvSpPr/>
          <p:nvPr/>
        </p:nvSpPr>
        <p:spPr>
          <a:xfrm>
            <a:off x="5125924" y="5579312"/>
            <a:ext cx="96707" cy="9516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26C86FA-9F21-2514-74A4-9ED6444CB9B1}"/>
              </a:ext>
            </a:extLst>
          </p:cNvPr>
          <p:cNvSpPr txBox="1"/>
          <p:nvPr/>
        </p:nvSpPr>
        <p:spPr>
          <a:xfrm>
            <a:off x="1430786" y="4663751"/>
            <a:ext cx="405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1st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18AB0CF-60BF-4810-8D65-3C70AB1B352E}"/>
              </a:ext>
            </a:extLst>
          </p:cNvPr>
          <p:cNvSpPr txBox="1"/>
          <p:nvPr/>
        </p:nvSpPr>
        <p:spPr>
          <a:xfrm>
            <a:off x="3014998" y="4666045"/>
            <a:ext cx="46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2nd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79779B8-1361-AF2F-E2D5-851BC19F5D88}"/>
              </a:ext>
            </a:extLst>
          </p:cNvPr>
          <p:cNvSpPr txBox="1"/>
          <p:nvPr/>
        </p:nvSpPr>
        <p:spPr>
          <a:xfrm>
            <a:off x="4578445" y="4665153"/>
            <a:ext cx="430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3rd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A86FFA4-C5F8-33C5-4E3F-485563277A20}"/>
              </a:ext>
            </a:extLst>
          </p:cNvPr>
          <p:cNvSpPr/>
          <p:nvPr/>
        </p:nvSpPr>
        <p:spPr>
          <a:xfrm>
            <a:off x="1342382" y="5161003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18AD883-90B9-EAAA-5168-FD7F75C6457A}"/>
              </a:ext>
            </a:extLst>
          </p:cNvPr>
          <p:cNvSpPr/>
          <p:nvPr/>
        </p:nvSpPr>
        <p:spPr>
          <a:xfrm>
            <a:off x="1506866" y="5161144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0E811EB-417F-1929-FCD4-3D3660CFAD83}"/>
              </a:ext>
            </a:extLst>
          </p:cNvPr>
          <p:cNvSpPr/>
          <p:nvPr/>
        </p:nvSpPr>
        <p:spPr>
          <a:xfrm>
            <a:off x="1670400" y="5159356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4449648-DBB3-1369-A173-1B12809148E6}"/>
              </a:ext>
            </a:extLst>
          </p:cNvPr>
          <p:cNvSpPr/>
          <p:nvPr/>
        </p:nvSpPr>
        <p:spPr>
          <a:xfrm>
            <a:off x="2752448" y="5159134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0B0B704-F23C-3CA4-B229-D5F99BBE5133}"/>
              </a:ext>
            </a:extLst>
          </p:cNvPr>
          <p:cNvSpPr/>
          <p:nvPr/>
        </p:nvSpPr>
        <p:spPr>
          <a:xfrm>
            <a:off x="2916932" y="5159275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B134A97-5F0F-FFA9-AC00-24D17ED546AE}"/>
              </a:ext>
            </a:extLst>
          </p:cNvPr>
          <p:cNvSpPr/>
          <p:nvPr/>
        </p:nvSpPr>
        <p:spPr>
          <a:xfrm>
            <a:off x="3078085" y="5159868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F6CF5E5-AEDC-B238-728B-632539BBF3F6}"/>
              </a:ext>
            </a:extLst>
          </p:cNvPr>
          <p:cNvSpPr/>
          <p:nvPr/>
        </p:nvSpPr>
        <p:spPr>
          <a:xfrm>
            <a:off x="1668057" y="4381843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5BD2A27-ADA9-83C3-0EDC-652F15DFAFCF}"/>
              </a:ext>
            </a:extLst>
          </p:cNvPr>
          <p:cNvSpPr/>
          <p:nvPr/>
        </p:nvSpPr>
        <p:spPr>
          <a:xfrm>
            <a:off x="1827779" y="4381984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1BC050C-1C2F-82DE-0B15-4911A23C3E42}"/>
              </a:ext>
            </a:extLst>
          </p:cNvPr>
          <p:cNvSpPr/>
          <p:nvPr/>
        </p:nvSpPr>
        <p:spPr>
          <a:xfrm>
            <a:off x="1991313" y="4382577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D87546D-4D5B-576B-4F7D-4EE49B926EE3}"/>
              </a:ext>
            </a:extLst>
          </p:cNvPr>
          <p:cNvSpPr/>
          <p:nvPr/>
        </p:nvSpPr>
        <p:spPr>
          <a:xfrm>
            <a:off x="3238106" y="4381720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3474F91-C685-A418-1676-06E5693DA584}"/>
              </a:ext>
            </a:extLst>
          </p:cNvPr>
          <p:cNvSpPr/>
          <p:nvPr/>
        </p:nvSpPr>
        <p:spPr>
          <a:xfrm>
            <a:off x="3399894" y="4382598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FF840BC-75DB-25ED-BBAF-2B69F226E312}"/>
              </a:ext>
            </a:extLst>
          </p:cNvPr>
          <p:cNvSpPr/>
          <p:nvPr/>
        </p:nvSpPr>
        <p:spPr>
          <a:xfrm>
            <a:off x="3563428" y="4380810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462DCCA-CFEB-2840-36EB-7713C0EAAA4E}"/>
              </a:ext>
            </a:extLst>
          </p:cNvPr>
          <p:cNvSpPr/>
          <p:nvPr/>
        </p:nvSpPr>
        <p:spPr>
          <a:xfrm>
            <a:off x="4323252" y="5160563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70A1FB3-716D-66A3-47FF-575F0EE5FF5A}"/>
              </a:ext>
            </a:extLst>
          </p:cNvPr>
          <p:cNvSpPr/>
          <p:nvPr/>
        </p:nvSpPr>
        <p:spPr>
          <a:xfrm>
            <a:off x="4487736" y="5160704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A845B66-ED2B-38F8-F0DA-50E147A455F7}"/>
              </a:ext>
            </a:extLst>
          </p:cNvPr>
          <p:cNvSpPr/>
          <p:nvPr/>
        </p:nvSpPr>
        <p:spPr>
          <a:xfrm>
            <a:off x="4651270" y="5161297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4355B2E-A19A-B0AC-6816-ED813FB1546E}"/>
              </a:ext>
            </a:extLst>
          </p:cNvPr>
          <p:cNvSpPr/>
          <p:nvPr/>
        </p:nvSpPr>
        <p:spPr>
          <a:xfrm>
            <a:off x="2919919" y="4382922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27AB971-5972-0F4A-8212-8BD1BC4E5AB0}"/>
              </a:ext>
            </a:extLst>
          </p:cNvPr>
          <p:cNvSpPr/>
          <p:nvPr/>
        </p:nvSpPr>
        <p:spPr>
          <a:xfrm>
            <a:off x="1340186" y="4382624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DC8AC7A-E7DE-C4C0-7B52-2EE5D4348018}"/>
              </a:ext>
            </a:extLst>
          </p:cNvPr>
          <p:cNvSpPr/>
          <p:nvPr/>
        </p:nvSpPr>
        <p:spPr>
          <a:xfrm>
            <a:off x="4812017" y="4382059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55745B1-EF95-EC91-A573-7707C8455987}"/>
              </a:ext>
            </a:extLst>
          </p:cNvPr>
          <p:cNvSpPr/>
          <p:nvPr/>
        </p:nvSpPr>
        <p:spPr>
          <a:xfrm>
            <a:off x="4974120" y="4382200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998E0B4-F673-E5A3-8EBB-2E72837C30B6}"/>
              </a:ext>
            </a:extLst>
          </p:cNvPr>
          <p:cNvSpPr/>
          <p:nvPr/>
        </p:nvSpPr>
        <p:spPr>
          <a:xfrm>
            <a:off x="5137654" y="4380412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75B8112-94E7-4C52-91D0-575BBBF7904A}"/>
              </a:ext>
            </a:extLst>
          </p:cNvPr>
          <p:cNvSpPr/>
          <p:nvPr/>
        </p:nvSpPr>
        <p:spPr>
          <a:xfrm>
            <a:off x="4488167" y="4381546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975DD3F-9F8D-791A-3057-D06D89D94AC7}"/>
              </a:ext>
            </a:extLst>
          </p:cNvPr>
          <p:cNvSpPr/>
          <p:nvPr/>
        </p:nvSpPr>
        <p:spPr>
          <a:xfrm>
            <a:off x="4815682" y="5159275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35AD474-73B9-30F8-B0A5-7F3F7C6ADFA2}"/>
              </a:ext>
            </a:extLst>
          </p:cNvPr>
          <p:cNvSpPr/>
          <p:nvPr/>
        </p:nvSpPr>
        <p:spPr>
          <a:xfrm>
            <a:off x="3237187" y="5160176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DEC159F-B369-FF1A-E93D-8E542B943D04}"/>
              </a:ext>
            </a:extLst>
          </p:cNvPr>
          <p:cNvSpPr/>
          <p:nvPr/>
        </p:nvSpPr>
        <p:spPr>
          <a:xfrm>
            <a:off x="5734737" y="3167371"/>
            <a:ext cx="90785" cy="951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E2B663-2811-1C1A-2DCB-A1AFEDF3AD19}"/>
              </a:ext>
            </a:extLst>
          </p:cNvPr>
          <p:cNvSpPr/>
          <p:nvPr/>
        </p:nvSpPr>
        <p:spPr>
          <a:xfrm>
            <a:off x="611048" y="5815992"/>
            <a:ext cx="461108" cy="187569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7635EE-7484-A1E4-C505-333E22492560}"/>
              </a:ext>
            </a:extLst>
          </p:cNvPr>
          <p:cNvSpPr/>
          <p:nvPr/>
        </p:nvSpPr>
        <p:spPr>
          <a:xfrm>
            <a:off x="1180833" y="5865489"/>
            <a:ext cx="96707" cy="9516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435FB2-A840-DB69-1270-7CFF6F0ABF3D}"/>
              </a:ext>
            </a:extLst>
          </p:cNvPr>
          <p:cNvCxnSpPr>
            <a:cxnSpLocks/>
          </p:cNvCxnSpPr>
          <p:nvPr/>
        </p:nvCxnSpPr>
        <p:spPr>
          <a:xfrm flipH="1">
            <a:off x="1084620" y="5909554"/>
            <a:ext cx="12112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89B5919-8530-7DF0-C099-374C42CBE6E7}"/>
              </a:ext>
            </a:extLst>
          </p:cNvPr>
          <p:cNvSpPr/>
          <p:nvPr/>
        </p:nvSpPr>
        <p:spPr>
          <a:xfrm>
            <a:off x="430818" y="4123391"/>
            <a:ext cx="96707" cy="9516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74A5CF-DDBB-4EC2-4D74-0114E64B965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59683" y="5909777"/>
            <a:ext cx="1513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8A8DD9-5B7A-8A31-18D0-A00C278E4117}"/>
              </a:ext>
            </a:extLst>
          </p:cNvPr>
          <p:cNvSpPr txBox="1"/>
          <p:nvPr/>
        </p:nvSpPr>
        <p:spPr>
          <a:xfrm>
            <a:off x="575669" y="5759042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C90241-8C00-6556-3FF7-84F8784AEDEB}"/>
              </a:ext>
            </a:extLst>
          </p:cNvPr>
          <p:cNvSpPr txBox="1"/>
          <p:nvPr/>
        </p:nvSpPr>
        <p:spPr>
          <a:xfrm>
            <a:off x="496942" y="5513029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R</a:t>
            </a:r>
            <a:r>
              <a:rPr lang="en-US" sz="1400" baseline="-25000" dirty="0" err="1"/>
              <a:t>pullup</a:t>
            </a:r>
            <a:endParaRPr lang="en-US" sz="1400" baseline="-25000" dirty="0"/>
          </a:p>
        </p:txBody>
      </p:sp>
      <p:pic>
        <p:nvPicPr>
          <p:cNvPr id="40" name="Picture 39" descr="A diagram of a circuit board&#10;&#10;AI-generated content may be incorrect.">
            <a:extLst>
              <a:ext uri="{FF2B5EF4-FFF2-40B4-BE49-F238E27FC236}">
                <a16:creationId xmlns:a16="http://schemas.microsoft.com/office/drawing/2014/main" id="{698514EE-105B-C416-5D8F-B593C3BA2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08" b="-122"/>
          <a:stretch/>
        </p:blipFill>
        <p:spPr>
          <a:xfrm>
            <a:off x="9059574" y="3836957"/>
            <a:ext cx="2639621" cy="16913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5764B4A-8F43-71CC-78F9-0BE51E3C1AEB}"/>
              </a:ext>
            </a:extLst>
          </p:cNvPr>
          <p:cNvSpPr txBox="1"/>
          <p:nvPr/>
        </p:nvSpPr>
        <p:spPr>
          <a:xfrm>
            <a:off x="9775999" y="5445941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SN74HC165N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72085D-50D4-6FDD-5BFA-55932FA2C7E2}"/>
              </a:ext>
            </a:extLst>
          </p:cNvPr>
          <p:cNvSpPr txBox="1"/>
          <p:nvPr/>
        </p:nvSpPr>
        <p:spPr>
          <a:xfrm>
            <a:off x="6311017" y="3716894"/>
            <a:ext cx="2827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You may also use other shift register chips like SN74HC165, however note a slightly different pinout. This one has an inverted data output pin Q</a:t>
            </a:r>
            <a:r>
              <a:rPr lang="en-US" sz="1400" baseline="-25000" dirty="0"/>
              <a:t>H </a:t>
            </a:r>
            <a:r>
              <a:rPr lang="en-US" sz="1400" dirty="0"/>
              <a:t>instead of a CLR pin. You should leave it unconnected and use other pins in a similar way as shown for SN74ALS166. For an inverted button logic, you may use Q</a:t>
            </a:r>
            <a:r>
              <a:rPr lang="en-US" sz="1400" baseline="-25000" dirty="0"/>
              <a:t>H </a:t>
            </a:r>
            <a:r>
              <a:rPr lang="en-US" sz="1400" dirty="0"/>
              <a:t>instead of Q</a:t>
            </a:r>
            <a:r>
              <a:rPr lang="en-US" sz="1400" baseline="-25000" dirty="0"/>
              <a:t>H</a:t>
            </a:r>
            <a:r>
              <a:rPr lang="en-US" sz="1400" dirty="0"/>
              <a:t>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CF3327-B306-0CF3-F73D-C9543FF1AE22}"/>
              </a:ext>
            </a:extLst>
          </p:cNvPr>
          <p:cNvCxnSpPr>
            <a:cxnSpLocks/>
          </p:cNvCxnSpPr>
          <p:nvPr/>
        </p:nvCxnSpPr>
        <p:spPr>
          <a:xfrm flipH="1">
            <a:off x="8857489" y="4415547"/>
            <a:ext cx="1186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A519BE-5DFF-3736-D578-47539ED8F42C}"/>
              </a:ext>
            </a:extLst>
          </p:cNvPr>
          <p:cNvCxnSpPr>
            <a:cxnSpLocks/>
          </p:cNvCxnSpPr>
          <p:nvPr/>
        </p:nvCxnSpPr>
        <p:spPr>
          <a:xfrm flipH="1">
            <a:off x="7767234" y="5489412"/>
            <a:ext cx="1186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6DF17E-A199-83B4-25A5-17A65D3AD313}"/>
              </a:ext>
            </a:extLst>
          </p:cNvPr>
          <p:cNvCxnSpPr>
            <a:cxnSpLocks/>
          </p:cNvCxnSpPr>
          <p:nvPr/>
        </p:nvCxnSpPr>
        <p:spPr>
          <a:xfrm flipH="1">
            <a:off x="7454625" y="4624676"/>
            <a:ext cx="282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110</cp:revision>
  <dcterms:created xsi:type="dcterms:W3CDTF">2021-05-08T19:06:41Z</dcterms:created>
  <dcterms:modified xsi:type="dcterms:W3CDTF">2025-04-02T09:32:56Z</dcterms:modified>
</cp:coreProperties>
</file>