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anesujal2005/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619096"/>
            <a:ext cx="9144000" cy="1180317"/>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PROJECT </a:t>
            </a:r>
            <a:r>
              <a:rPr lang="en-US" b="1" dirty="0" smtClean="0">
                <a:solidFill>
                  <a:schemeClr val="accent1"/>
                </a:solidFill>
                <a:latin typeface="Arial" panose="020B0604020202020204" pitchFamily="34" charset="0"/>
                <a:cs typeface="Arial" panose="020B0604020202020204" pitchFamily="34" charset="0"/>
              </a:rPr>
              <a:t>TITLE: 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170039" y="3972232"/>
            <a:ext cx="992767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endParaRPr lang="en-US" sz="2000" b="1" dirty="0" smtClean="0">
              <a:solidFill>
                <a:schemeClr val="accent1">
                  <a:lumMod val="75000"/>
                </a:schemeClr>
              </a:solidFill>
              <a:latin typeface="Arial" pitchFamily="34" charset="0"/>
              <a:cs typeface="Arial" pitchFamily="34" charset="0"/>
            </a:endParaRPr>
          </a:p>
          <a:p>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a:solidFill>
                  <a:schemeClr val="accent1">
                    <a:lumMod val="75000"/>
                  </a:schemeClr>
                </a:solidFill>
                <a:latin typeface="Arial" pitchFamily="34" charset="0"/>
                <a:cs typeface="Arial" pitchFamily="34" charset="0"/>
              </a:rPr>
              <a:t>Sujal </a:t>
            </a:r>
            <a:r>
              <a:rPr lang="en-US" sz="2000" b="1" dirty="0" err="1">
                <a:solidFill>
                  <a:schemeClr val="accent1">
                    <a:lumMod val="75000"/>
                  </a:schemeClr>
                </a:solidFill>
                <a:latin typeface="Arial" pitchFamily="34" charset="0"/>
                <a:cs typeface="Arial" pitchFamily="34" charset="0"/>
              </a:rPr>
              <a:t>Mahendra</a:t>
            </a:r>
            <a:r>
              <a:rPr lang="en-US" sz="2000" b="1" dirty="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Rane</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Shree </a:t>
            </a:r>
            <a:r>
              <a:rPr lang="en-US" sz="2000" b="1" dirty="0" err="1" smtClean="0">
                <a:solidFill>
                  <a:schemeClr val="accent1">
                    <a:lumMod val="75000"/>
                  </a:schemeClr>
                </a:solidFill>
                <a:latin typeface="Arial"/>
                <a:cs typeface="Arial"/>
              </a:rPr>
              <a:t>Ramchandra</a:t>
            </a:r>
            <a:r>
              <a:rPr lang="en-US" sz="2000" b="1" dirty="0" smtClean="0">
                <a:solidFill>
                  <a:schemeClr val="accent1">
                    <a:lumMod val="75000"/>
                  </a:schemeClr>
                </a:solidFill>
                <a:latin typeface="Arial"/>
                <a:cs typeface="Arial"/>
              </a:rPr>
              <a:t> College </a:t>
            </a:r>
            <a:r>
              <a:rPr lang="en-US" sz="2000" b="1" dirty="0">
                <a:solidFill>
                  <a:schemeClr val="accent1">
                    <a:lumMod val="75000"/>
                  </a:schemeClr>
                </a:solidFill>
                <a:latin typeface="Arial"/>
                <a:cs typeface="Arial"/>
              </a:rPr>
              <a:t>Of </a:t>
            </a:r>
            <a:r>
              <a:rPr lang="en-US" sz="2000" b="1" dirty="0" smtClean="0">
                <a:solidFill>
                  <a:schemeClr val="accent1">
                    <a:lumMod val="75000"/>
                  </a:schemeClr>
                </a:solidFill>
                <a:latin typeface="Arial"/>
                <a:cs typeface="Arial"/>
              </a:rPr>
              <a:t>Engineering</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Artificial Intelligence &amp; Data Science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800" dirty="0"/>
              <a:t>This project successfully implements </a:t>
            </a:r>
            <a:r>
              <a:rPr lang="en-US" sz="2800" b="1" dirty="0"/>
              <a:t>secure data hiding in images using steganography</a:t>
            </a:r>
            <a:r>
              <a:rPr lang="en-US" sz="2800" dirty="0"/>
              <a:t>, ensuring confidentiality and protection of sensitive information. By leveraging encryption techniques and advanced image processing, the system enhances security while maintaining the visual integrity of the carrier image. The solution is robust, efficient, and adaptable for various applications, making it a valuable tool for secure communication in both personal and professional domains.</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518336"/>
            <a:ext cx="11029615" cy="4673324"/>
          </a:xfrm>
        </p:spPr>
        <p:txBody>
          <a:bodyPr>
            <a:normAutofit fontScale="85000" lnSpcReduction="20000"/>
          </a:bodyPr>
          <a:lstStyle/>
          <a:p>
            <a:pPr marL="0" indent="0">
              <a:buNone/>
            </a:pPr>
            <a:endParaRPr lang="en-IN" dirty="0" smtClean="0">
              <a:hlinkClick r:id="rId2"/>
            </a:endParaRPr>
          </a:p>
          <a:p>
            <a:pPr marL="0" indent="0">
              <a:buNone/>
            </a:pPr>
            <a:endParaRPr lang="en-IN" dirty="0">
              <a:hlinkClick r:id="rId2"/>
            </a:endParaRPr>
          </a:p>
          <a:p>
            <a:pPr marL="0" indent="0">
              <a:buNone/>
            </a:pPr>
            <a:endParaRPr lang="en-IN" dirty="0" smtClean="0">
              <a:hlinkClick r:id="rId2"/>
            </a:endParaRPr>
          </a:p>
          <a:p>
            <a:pPr>
              <a:buFont typeface="Wingdings" panose="05000000000000000000" pitchFamily="2" charset="2"/>
              <a:buChar char="q"/>
            </a:pPr>
            <a:r>
              <a:rPr lang="en-IN" sz="2800" dirty="0" smtClean="0">
                <a:hlinkClick r:id="rId2"/>
              </a:rPr>
              <a:t>https</a:t>
            </a:r>
            <a:r>
              <a:rPr lang="en-IN" sz="2800" dirty="0">
                <a:hlinkClick r:id="rId2"/>
              </a:rPr>
              <a:t>://</a:t>
            </a:r>
            <a:r>
              <a:rPr lang="en-IN" sz="2800" dirty="0" smtClean="0">
                <a:hlinkClick r:id="rId2"/>
              </a:rPr>
              <a:t>github.com/ranesujal2005/Steganography.git</a:t>
            </a:r>
            <a:endParaRPr lang="en-IN" sz="2800" dirty="0"/>
          </a:p>
          <a:p>
            <a:pPr marL="0" indent="0">
              <a:buNone/>
            </a:pP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It </a:t>
            </a:r>
            <a:r>
              <a:rPr lang="en-US" sz="2800" dirty="0">
                <a:latin typeface="Times New Roman" pitchFamily="18" charset="0"/>
                <a:cs typeface="Times New Roman" pitchFamily="18" charset="0"/>
              </a:rPr>
              <a:t>includes different file such as :</a:t>
            </a:r>
          </a:p>
          <a:p>
            <a:pPr lvl="2"/>
            <a:r>
              <a:rPr lang="en-US" sz="2800" dirty="0">
                <a:latin typeface="Times New Roman" pitchFamily="18" charset="0"/>
                <a:cs typeface="Times New Roman" pitchFamily="18" charset="0"/>
              </a:rPr>
              <a:t>Python file </a:t>
            </a:r>
          </a:p>
          <a:p>
            <a:pPr lvl="2"/>
            <a:r>
              <a:rPr lang="en-US" sz="2800" dirty="0">
                <a:latin typeface="Times New Roman" pitchFamily="18" charset="0"/>
                <a:cs typeface="Times New Roman" pitchFamily="18" charset="0"/>
              </a:rPr>
              <a:t>Output Screenshots</a:t>
            </a:r>
          </a:p>
          <a:p>
            <a:pPr lvl="2"/>
            <a:r>
              <a:rPr lang="en-US" sz="2800" dirty="0">
                <a:latin typeface="Times New Roman" pitchFamily="18" charset="0"/>
                <a:cs typeface="Times New Roman" pitchFamily="18" charset="0"/>
              </a:rPr>
              <a:t>Image to be encrypted</a:t>
            </a:r>
          </a:p>
          <a:p>
            <a:pPr lvl="2"/>
            <a:r>
              <a:rPr lang="en-US" sz="2800" dirty="0">
                <a:latin typeface="Times New Roman" pitchFamily="18" charset="0"/>
                <a:cs typeface="Times New Roman" pitchFamily="18" charset="0"/>
              </a:rPr>
              <a:t>Encrypted Image</a:t>
            </a:r>
          </a:p>
          <a:p>
            <a:pPr lvl="2"/>
            <a:r>
              <a:rPr lang="en-US" sz="2800" dirty="0">
                <a:latin typeface="Times New Roman" pitchFamily="18" charset="0"/>
                <a:cs typeface="Times New Roman" pitchFamily="18" charset="0"/>
              </a:rPr>
              <a:t>PPT</a:t>
            </a:r>
            <a:endParaRPr lang="en-IN" sz="2800" dirty="0">
              <a:latin typeface="Times New Roman" pitchFamily="18" charset="0"/>
              <a:cs typeface="Times New Roman" pitchFamily="18" charset="0"/>
            </a:endParaRP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2" name="Content Placeholder 1"/>
          <p:cNvSpPr>
            <a:spLocks noGrp="1" noChangeArrowheads="1"/>
          </p:cNvSpPr>
          <p:nvPr>
            <p:ph idx="1"/>
          </p:nvPr>
        </p:nvSpPr>
        <p:spPr bwMode="auto">
          <a:xfrm>
            <a:off x="581192" y="1471464"/>
            <a:ext cx="1098409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Integration with AI</a:t>
            </a:r>
            <a:r>
              <a:rPr kumimoji="0" lang="en-US" altLang="en-US" sz="2400" b="0" i="0" u="none" strike="noStrike" cap="none" normalizeH="0" baseline="0" dirty="0" smtClean="0">
                <a:ln>
                  <a:noFill/>
                </a:ln>
                <a:solidFill>
                  <a:schemeClr val="tx1"/>
                </a:solidFill>
                <a:effectLst/>
                <a:latin typeface="Arial" panose="020B0604020202020204" pitchFamily="34" charset="0"/>
              </a:rPr>
              <a:t> – Enhance steganography with AI-based detection resistance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Support for Video &amp; Audio</a:t>
            </a:r>
            <a:r>
              <a:rPr kumimoji="0" lang="en-US" altLang="en-US" sz="2400" b="0" i="0" u="none" strike="noStrike" cap="none" normalizeH="0" baseline="0" dirty="0" smtClean="0">
                <a:ln>
                  <a:noFill/>
                </a:ln>
                <a:solidFill>
                  <a:schemeClr val="tx1"/>
                </a:solidFill>
                <a:effectLst/>
                <a:latin typeface="Arial" panose="020B0604020202020204" pitchFamily="34" charset="0"/>
              </a:rPr>
              <a:t> – Extend the project to hide data in video and audio files.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Blockchain</a:t>
            </a:r>
            <a:r>
              <a:rPr kumimoji="0" lang="en-US" altLang="en-US" sz="2400" b="1" i="0" u="none" strike="noStrike" cap="none" normalizeH="0" baseline="0" dirty="0" smtClean="0">
                <a:ln>
                  <a:noFill/>
                </a:ln>
                <a:solidFill>
                  <a:schemeClr val="tx1"/>
                </a:solidFill>
                <a:effectLst/>
                <a:latin typeface="Arial" panose="020B0604020202020204" pitchFamily="34" charset="0"/>
              </a:rPr>
              <a:t> Security</a:t>
            </a:r>
            <a:r>
              <a:rPr kumimoji="0" lang="en-US" altLang="en-US" sz="2400" b="0" i="0" u="none" strike="noStrike" cap="none" normalizeH="0" baseline="0" dirty="0" smtClean="0">
                <a:ln>
                  <a:noFill/>
                </a:ln>
                <a:solidFill>
                  <a:schemeClr val="tx1"/>
                </a:solidFill>
                <a:effectLst/>
                <a:latin typeface="Arial" panose="020B0604020202020204" pitchFamily="34" charset="0"/>
              </a:rPr>
              <a:t> – Combine with </a:t>
            </a:r>
            <a:r>
              <a:rPr kumimoji="0" lang="en-US" altLang="en-US" sz="2400" b="0" i="0" u="none" strike="noStrike" cap="none" normalizeH="0" baseline="0" dirty="0" err="1" smtClean="0">
                <a:ln>
                  <a:noFill/>
                </a:ln>
                <a:solidFill>
                  <a:schemeClr val="tx1"/>
                </a:solidFill>
                <a:effectLst/>
                <a:latin typeface="Arial" panose="020B0604020202020204" pitchFamily="34" charset="0"/>
              </a:rPr>
              <a:t>blockchain</a:t>
            </a:r>
            <a:r>
              <a:rPr kumimoji="0" lang="en-US" altLang="en-US" sz="2400" b="0" i="0" u="none" strike="noStrike" cap="none" normalizeH="0" baseline="0" dirty="0" smtClean="0">
                <a:ln>
                  <a:noFill/>
                </a:ln>
                <a:solidFill>
                  <a:schemeClr val="tx1"/>
                </a:solidFill>
                <a:effectLst/>
                <a:latin typeface="Arial" panose="020B0604020202020204" pitchFamily="34" charset="0"/>
              </a:rPr>
              <a:t> for enhanced data integrity and traceability.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Cloud-Based Steganography</a:t>
            </a:r>
            <a:r>
              <a:rPr kumimoji="0" lang="en-US" altLang="en-US" sz="2400" b="0" i="0" u="none" strike="noStrike" cap="none" normalizeH="0" baseline="0" dirty="0" smtClean="0">
                <a:ln>
                  <a:noFill/>
                </a:ln>
                <a:solidFill>
                  <a:schemeClr val="tx1"/>
                </a:solidFill>
                <a:effectLst/>
                <a:latin typeface="Arial" panose="020B0604020202020204" pitchFamily="34" charset="0"/>
              </a:rPr>
              <a:t> – Develop a secure online platform for remote data hiding and retrieval.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Steganalysis</a:t>
            </a:r>
            <a:r>
              <a:rPr kumimoji="0" lang="en-US" altLang="en-US" sz="2400" b="1" i="0" u="none" strike="noStrike" cap="none" normalizeH="0" baseline="0" dirty="0" smtClean="0">
                <a:ln>
                  <a:noFill/>
                </a:ln>
                <a:solidFill>
                  <a:schemeClr val="tx1"/>
                </a:solidFill>
                <a:effectLst/>
                <a:latin typeface="Arial" panose="020B0604020202020204" pitchFamily="34" charset="0"/>
              </a:rPr>
              <a:t> Resistance</a:t>
            </a:r>
            <a:r>
              <a:rPr kumimoji="0" lang="en-US" altLang="en-US" sz="2400" b="0" i="0" u="none" strike="noStrike" cap="none" normalizeH="0" baseline="0" dirty="0" smtClean="0">
                <a:ln>
                  <a:noFill/>
                </a:ln>
                <a:solidFill>
                  <a:schemeClr val="tx1"/>
                </a:solidFill>
                <a:effectLst/>
                <a:latin typeface="Arial" panose="020B0604020202020204" pitchFamily="34" charset="0"/>
              </a:rPr>
              <a:t> – Improve techniques to prevent detection by advanced </a:t>
            </a:r>
            <a:r>
              <a:rPr kumimoji="0" lang="en-US" altLang="en-US" sz="2400" b="0" i="0" u="none" strike="noStrike" cap="none" normalizeH="0" baseline="0" dirty="0" err="1" smtClean="0">
                <a:ln>
                  <a:noFill/>
                </a:ln>
                <a:solidFill>
                  <a:schemeClr val="tx1"/>
                </a:solidFill>
                <a:effectLst/>
                <a:latin typeface="Arial" panose="020B0604020202020204" pitchFamily="34" charset="0"/>
              </a:rPr>
              <a:t>steganalysis</a:t>
            </a:r>
            <a:r>
              <a:rPr kumimoji="0" lang="en-US" altLang="en-US" sz="2400" b="0" i="0" u="none" strike="noStrike" cap="none" normalizeH="0" baseline="0" dirty="0" smtClean="0">
                <a:ln>
                  <a:noFill/>
                </a:ln>
                <a:solidFill>
                  <a:schemeClr val="tx1"/>
                </a:solidFill>
                <a:effectLst/>
                <a:latin typeface="Arial" panose="020B0604020202020204" pitchFamily="34" charset="0"/>
              </a:rPr>
              <a:t> tools.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2198" y="7073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22198" y="1632155"/>
            <a:ext cx="11029616" cy="4218039"/>
          </a:xfrm>
        </p:spPr>
        <p:txBody>
          <a:bodyPr>
            <a:noAutofit/>
          </a:bodyPr>
          <a:lstStyle/>
          <a:p>
            <a:pPr marL="0" indent="0" algn="just">
              <a:buNone/>
            </a:pPr>
            <a:r>
              <a:rPr lang="en-US" sz="3200" dirty="0">
                <a:latin typeface="Times New Roman" panose="02020603050405020304" pitchFamily="18" charset="0"/>
                <a:cs typeface="Times New Roman" panose="02020603050405020304" pitchFamily="18" charset="0"/>
              </a:rPr>
              <a:t>In the digital era, secure communication is crucial to protect sensitive information from unauthorized access. Steganography enables data hiding within images, ensuring confidentiality without attracting suspicion. This project focuses on embedding and extracting hidden messages in images using </a:t>
            </a:r>
            <a:r>
              <a:rPr lang="en-US" sz="3200" dirty="0" smtClean="0">
                <a:latin typeface="Times New Roman" panose="02020603050405020304" pitchFamily="18" charset="0"/>
                <a:cs typeface="Times New Roman" panose="02020603050405020304" pitchFamily="18" charset="0"/>
              </a:rPr>
              <a:t>encryption </a:t>
            </a:r>
            <a:r>
              <a:rPr lang="en-US" sz="3200" dirty="0" err="1" smtClean="0">
                <a:latin typeface="Times New Roman" panose="02020603050405020304" pitchFamily="18" charset="0"/>
                <a:cs typeface="Times New Roman" panose="02020603050405020304" pitchFamily="18" charset="0"/>
              </a:rPr>
              <a:t>techniques,enhancing</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security. The goal is to develop a robust system resistant to detection and attacks</a:t>
            </a:r>
            <a:r>
              <a:rPr lang="en-US" sz="3200" dirty="0"/>
              <a:t>.</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205316" y="5889523"/>
            <a:ext cx="8849840" cy="98961561"/>
          </a:xfrm>
        </p:spPr>
        <p:txBody>
          <a:bodyPr vert="horz" lIns="91440" tIns="45720" rIns="91440" bIns="45720" rtlCol="0" anchor="ctr">
            <a:noAutofit/>
          </a:bodyPr>
          <a:lstStyle/>
          <a:p>
            <a:pPr marL="0" indent="0">
              <a:buNone/>
            </a:pPr>
            <a:r>
              <a:rPr lang="en-IN" dirty="0"/>
              <a:t>Mention libraries, platforms, </a:t>
            </a:r>
          </a:p>
        </p:txBody>
      </p:sp>
      <p:sp>
        <p:nvSpPr>
          <p:cNvPr id="3" name="Rectangle 1"/>
          <p:cNvSpPr>
            <a:spLocks noChangeArrowheads="1"/>
          </p:cNvSpPr>
          <p:nvPr/>
        </p:nvSpPr>
        <p:spPr bwMode="auto">
          <a:xfrm>
            <a:off x="474652" y="1161164"/>
            <a:ext cx="1113615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2400" b="0" i="0" u="none" strike="noStrike" cap="none" normalizeH="0" baseline="0" dirty="0" smtClean="0">
                <a:ln>
                  <a:noFill/>
                </a:ln>
                <a:solidFill>
                  <a:schemeClr val="tx1"/>
                </a:solidFill>
                <a:effectLst/>
                <a:latin typeface="Arial" panose="020B0604020202020204" pitchFamily="34" charset="0"/>
              </a:rPr>
              <a:t> Python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Libraries: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OpenCV</a:t>
            </a:r>
            <a:r>
              <a:rPr kumimoji="0" lang="en-US" altLang="en-US" sz="2400" b="0" i="0" u="none" strike="noStrike" cap="none" normalizeH="0" baseline="0" dirty="0" smtClean="0">
                <a:ln>
                  <a:noFill/>
                </a:ln>
                <a:solidFill>
                  <a:schemeClr val="tx1"/>
                </a:solidFill>
                <a:effectLst/>
                <a:latin typeface="Arial" panose="020B0604020202020204" pitchFamily="34" charset="0"/>
              </a:rPr>
              <a:t> – Image processing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PIL (Pillow)</a:t>
            </a:r>
            <a:r>
              <a:rPr kumimoji="0" lang="en-US" altLang="en-US" sz="2400" b="0" i="0" u="none" strike="noStrike" cap="none" normalizeH="0" baseline="0" dirty="0" smtClean="0">
                <a:ln>
                  <a:noFill/>
                </a:ln>
                <a:solidFill>
                  <a:schemeClr val="tx1"/>
                </a:solidFill>
                <a:effectLst/>
                <a:latin typeface="Arial" panose="020B0604020202020204" pitchFamily="34" charset="0"/>
              </a:rPr>
              <a:t> – Image manipulation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NumPy</a:t>
            </a:r>
            <a:r>
              <a:rPr kumimoji="0" lang="en-US" altLang="en-US" sz="2400" b="0" i="0" u="none" strike="noStrike" cap="none" normalizeH="0" baseline="0" dirty="0" smtClean="0">
                <a:ln>
                  <a:noFill/>
                </a:ln>
                <a:solidFill>
                  <a:schemeClr val="tx1"/>
                </a:solidFill>
                <a:effectLst/>
                <a:latin typeface="Arial" panose="020B0604020202020204" pitchFamily="34" charset="0"/>
              </a:rPr>
              <a:t> – Numerical operations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Stegano</a:t>
            </a:r>
            <a:r>
              <a:rPr kumimoji="0" lang="en-US" altLang="en-US" sz="2400" b="0" i="0" u="none" strike="noStrike" cap="none" normalizeH="0" baseline="0" dirty="0" smtClean="0">
                <a:ln>
                  <a:noFill/>
                </a:ln>
                <a:solidFill>
                  <a:schemeClr val="tx1"/>
                </a:solidFill>
                <a:effectLst/>
                <a:latin typeface="Arial" panose="020B0604020202020204" pitchFamily="34" charset="0"/>
              </a:rPr>
              <a:t> – </a:t>
            </a:r>
            <a:r>
              <a:rPr kumimoji="0" lang="en-US" altLang="en-US" sz="2400" b="0" i="0" u="none" strike="noStrike" cap="none" normalizeH="0" baseline="0" dirty="0" err="1" smtClean="0">
                <a:ln>
                  <a:noFill/>
                </a:ln>
                <a:solidFill>
                  <a:schemeClr val="tx1"/>
                </a:solidFill>
                <a:effectLst/>
                <a:latin typeface="Arial" panose="020B0604020202020204" pitchFamily="34" charset="0"/>
              </a:rPr>
              <a:t>Steganographic</a:t>
            </a:r>
            <a:r>
              <a:rPr kumimoji="0" lang="en-US" altLang="en-US" sz="2400" b="0" i="0" u="none" strike="noStrike" cap="none" normalizeH="0" baseline="0" dirty="0" smtClean="0">
                <a:ln>
                  <a:noFill/>
                </a:ln>
                <a:solidFill>
                  <a:schemeClr val="tx1"/>
                </a:solidFill>
                <a:effectLst/>
                <a:latin typeface="Arial" panose="020B0604020202020204" pitchFamily="34" charset="0"/>
              </a:rPr>
              <a:t> encoding and decoding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Cryptography</a:t>
            </a:r>
            <a:r>
              <a:rPr kumimoji="0" lang="en-US" altLang="en-US" sz="2400" b="0" i="0" u="none" strike="noStrike" cap="none" normalizeH="0" baseline="0" dirty="0" smtClean="0">
                <a:ln>
                  <a:noFill/>
                </a:ln>
                <a:solidFill>
                  <a:schemeClr val="tx1"/>
                </a:solidFill>
                <a:effectLst/>
                <a:latin typeface="Arial" panose="020B0604020202020204" pitchFamily="34" charset="0"/>
              </a:rPr>
              <a:t> – Data encryption and decryption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Platforms: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Windows/Linux/</a:t>
            </a:r>
            <a:r>
              <a:rPr kumimoji="0" lang="en-US" altLang="en-US" sz="2400" b="0" i="0" u="none" strike="noStrike" cap="none" normalizeH="0" baseline="0" dirty="0" err="1" smtClean="0">
                <a:ln>
                  <a:noFill/>
                </a:ln>
                <a:solidFill>
                  <a:schemeClr val="tx1"/>
                </a:solidFill>
                <a:effectLst/>
                <a:latin typeface="Arial" panose="020B0604020202020204" pitchFamily="34" charset="0"/>
              </a:rPr>
              <a:t>macOS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Jupyter</a:t>
            </a:r>
            <a:r>
              <a:rPr kumimoji="0" lang="en-US" altLang="en-US" sz="2400" b="0" i="0" u="none" strike="noStrike" cap="none" normalizeH="0" baseline="0" dirty="0" smtClean="0">
                <a:ln>
                  <a:noFill/>
                </a:ln>
                <a:solidFill>
                  <a:schemeClr val="tx1"/>
                </a:solidFill>
                <a:effectLst/>
                <a:latin typeface="Arial" panose="020B0604020202020204" pitchFamily="34" charset="0"/>
              </a:rPr>
              <a:t> Notebook / </a:t>
            </a:r>
            <a:r>
              <a:rPr kumimoji="0" lang="en-US" altLang="en-US" sz="2400" b="0" i="0" u="none" strike="noStrike" cap="none" normalizeH="0" baseline="0" dirty="0" err="1" smtClean="0">
                <a:ln>
                  <a:noFill/>
                </a:ln>
                <a:solidFill>
                  <a:schemeClr val="tx1"/>
                </a:solidFill>
                <a:effectLst/>
                <a:latin typeface="Arial" panose="020B0604020202020204" pitchFamily="34" charset="0"/>
              </a:rPr>
              <a:t>PyCharm</a:t>
            </a:r>
            <a:r>
              <a:rPr kumimoji="0" lang="en-US" altLang="en-US" sz="2400" b="0" i="0" u="none" strike="noStrike" cap="none" normalizeH="0" baseline="0" dirty="0" smtClean="0">
                <a:ln>
                  <a:noFill/>
                </a:ln>
                <a:solidFill>
                  <a:schemeClr val="tx1"/>
                </a:solidFill>
                <a:effectLst/>
                <a:latin typeface="Arial" panose="020B0604020202020204" pitchFamily="34" charset="0"/>
              </a:rPr>
              <a:t> / VS Code for development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p:cNvSpPr>
            <a:spLocks noGrp="1" noChangeArrowheads="1"/>
          </p:cNvSpPr>
          <p:nvPr>
            <p:ph idx="1"/>
          </p:nvPr>
        </p:nvSpPr>
        <p:spPr bwMode="auto">
          <a:xfrm>
            <a:off x="581190" y="1394764"/>
            <a:ext cx="1102961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Advanced Encryption</a:t>
            </a:r>
            <a:r>
              <a:rPr kumimoji="0" lang="en-US" altLang="en-US" sz="2400" b="0" i="0" u="none" strike="noStrike" cap="none" normalizeH="0" baseline="0" dirty="0" smtClean="0">
                <a:ln>
                  <a:noFill/>
                </a:ln>
                <a:solidFill>
                  <a:schemeClr val="tx1"/>
                </a:solidFill>
                <a:effectLst/>
                <a:latin typeface="Arial" panose="020B0604020202020204" pitchFamily="34" charset="0"/>
              </a:rPr>
              <a:t> – Combines steganography with cryptographic algorithms for double-layered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High Imperceptibility</a:t>
            </a:r>
            <a:r>
              <a:rPr kumimoji="0" lang="en-US" altLang="en-US" sz="2400" b="0" i="0" u="none" strike="noStrike" cap="none" normalizeH="0" baseline="0" dirty="0" smtClean="0">
                <a:ln>
                  <a:noFill/>
                </a:ln>
                <a:solidFill>
                  <a:schemeClr val="tx1"/>
                </a:solidFill>
                <a:effectLst/>
                <a:latin typeface="Arial" panose="020B0604020202020204" pitchFamily="34" charset="0"/>
              </a:rPr>
              <a:t> – Hidden data remains undetectable to the human eye, ensuring secrecy.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Robust Error Handling</a:t>
            </a:r>
            <a:r>
              <a:rPr kumimoji="0" lang="en-US" altLang="en-US" sz="2400" b="0" i="0" u="none" strike="noStrike" cap="none" normalizeH="0" baseline="0" dirty="0" smtClean="0">
                <a:ln>
                  <a:noFill/>
                </a:ln>
                <a:solidFill>
                  <a:schemeClr val="tx1"/>
                </a:solidFill>
                <a:effectLst/>
                <a:latin typeface="Arial" panose="020B0604020202020204" pitchFamily="34" charset="0"/>
              </a:rPr>
              <a:t> – Ensures proper extraction of hidden data even in cases of minor image distortions.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Customizable Embedding</a:t>
            </a:r>
            <a:r>
              <a:rPr kumimoji="0" lang="en-US" altLang="en-US" sz="2400" b="0" i="0" u="none" strike="noStrike" cap="none" normalizeH="0" baseline="0" dirty="0" smtClean="0">
                <a:ln>
                  <a:noFill/>
                </a:ln>
                <a:solidFill>
                  <a:schemeClr val="tx1"/>
                </a:solidFill>
                <a:effectLst/>
                <a:latin typeface="Arial" panose="020B0604020202020204" pitchFamily="34" charset="0"/>
              </a:rPr>
              <a:t> – Users can choose different encryption levels and embedding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Cross-Platform Compatibility</a:t>
            </a:r>
            <a:r>
              <a:rPr kumimoji="0" lang="en-US" altLang="en-US" sz="2400" b="0" i="0" u="none" strike="noStrike" cap="none" normalizeH="0" baseline="0" dirty="0" smtClean="0">
                <a:ln>
                  <a:noFill/>
                </a:ln>
                <a:solidFill>
                  <a:schemeClr val="tx1"/>
                </a:solidFill>
                <a:effectLst/>
                <a:latin typeface="Arial" panose="020B0604020202020204" pitchFamily="34" charset="0"/>
              </a:rPr>
              <a:t> – Works on Windows, Linux, and </a:t>
            </a:r>
            <a:r>
              <a:rPr kumimoji="0" lang="en-US" altLang="en-US" sz="2400" b="0" i="0" u="none" strike="noStrike" cap="none" normalizeH="0" baseline="0" dirty="0" err="1" smtClean="0">
                <a:ln>
                  <a:noFill/>
                </a:ln>
                <a:solidFill>
                  <a:schemeClr val="tx1"/>
                </a:solidFill>
                <a:effectLst/>
                <a:latin typeface="Arial" panose="020B0604020202020204" pitchFamily="34" charset="0"/>
              </a:rPr>
              <a:t>macOS</a:t>
            </a:r>
            <a:r>
              <a:rPr kumimoji="0" lang="en-US" altLang="en-US" sz="2400" b="0" i="0" u="none" strike="noStrike" cap="none" normalizeH="0" baseline="0" dirty="0" smtClean="0">
                <a:ln>
                  <a:noFill/>
                </a:ln>
                <a:solidFill>
                  <a:schemeClr val="tx1"/>
                </a:solidFill>
                <a:effectLst/>
                <a:latin typeface="Arial" panose="020B0604020202020204" pitchFamily="34" charset="0"/>
              </a:rPr>
              <a:t> with an intuitive GUI.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1780680"/>
            <a:ext cx="1148298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Government Agencies</a:t>
            </a:r>
            <a:r>
              <a:rPr kumimoji="0" lang="en-US" altLang="en-US" sz="2400" b="0" i="0" u="none" strike="noStrike" cap="none" normalizeH="0" baseline="0" dirty="0" smtClean="0">
                <a:ln>
                  <a:noFill/>
                </a:ln>
                <a:solidFill>
                  <a:schemeClr val="tx1"/>
                </a:solidFill>
                <a:effectLst/>
                <a:latin typeface="Arial" panose="020B0604020202020204" pitchFamily="34" charset="0"/>
              </a:rPr>
              <a:t> – For secure communication and classified data transfer.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Cybersecurity Professionals</a:t>
            </a:r>
            <a:r>
              <a:rPr kumimoji="0" lang="en-US" altLang="en-US" sz="2400" b="0" i="0" u="none" strike="noStrike" cap="none" normalizeH="0" baseline="0" dirty="0" smtClean="0">
                <a:ln>
                  <a:noFill/>
                </a:ln>
                <a:solidFill>
                  <a:schemeClr val="tx1"/>
                </a:solidFill>
                <a:effectLst/>
                <a:latin typeface="Arial" panose="020B0604020202020204" pitchFamily="34" charset="0"/>
              </a:rPr>
              <a:t> – To enhance data privacy and protect sensitive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Journalists &amp; Whistleblowers</a:t>
            </a:r>
            <a:r>
              <a:rPr kumimoji="0" lang="en-US" altLang="en-US" sz="2400" b="0" i="0" u="none" strike="noStrike" cap="none" normalizeH="0" baseline="0" dirty="0" smtClean="0">
                <a:ln>
                  <a:noFill/>
                </a:ln>
                <a:solidFill>
                  <a:schemeClr val="tx1"/>
                </a:solidFill>
                <a:effectLst/>
                <a:latin typeface="Arial" panose="020B0604020202020204" pitchFamily="34" charset="0"/>
              </a:rPr>
              <a:t> – To share confidential information discreetly.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Businesses &amp; Corporations</a:t>
            </a:r>
            <a:r>
              <a:rPr kumimoji="0" lang="en-US" altLang="en-US" sz="2400" b="0" i="0" u="none" strike="noStrike" cap="none" normalizeH="0" baseline="0" dirty="0" smtClean="0">
                <a:ln>
                  <a:noFill/>
                </a:ln>
                <a:solidFill>
                  <a:schemeClr val="tx1"/>
                </a:solidFill>
                <a:effectLst/>
                <a:latin typeface="Arial" panose="020B0604020202020204" pitchFamily="34" charset="0"/>
              </a:rPr>
              <a:t> – For secure document exchange and intellectual property protection.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General Users</a:t>
            </a:r>
            <a:r>
              <a:rPr kumimoji="0" lang="en-US" altLang="en-US" sz="2400" b="0" i="0" u="none" strike="noStrike" cap="none" normalizeH="0" baseline="0" dirty="0" smtClean="0">
                <a:ln>
                  <a:noFill/>
                </a:ln>
                <a:solidFill>
                  <a:schemeClr val="tx1"/>
                </a:solidFill>
                <a:effectLst/>
                <a:latin typeface="Arial" panose="020B0604020202020204" pitchFamily="34" charset="0"/>
              </a:rPr>
              <a:t> – For personal data security and private messaging.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387" y="1300629"/>
            <a:ext cx="7374194" cy="4870669"/>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6052" y="2123470"/>
            <a:ext cx="7649496" cy="3292548"/>
          </a:xfrm>
        </p:spPr>
      </p:pic>
    </p:spTree>
    <p:extLst>
      <p:ext uri="{BB962C8B-B14F-4D97-AF65-F5344CB8AC3E}">
        <p14:creationId xmlns:p14="http://schemas.microsoft.com/office/powerpoint/2010/main" val="60592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2065" y="1723574"/>
            <a:ext cx="4345858" cy="3936835"/>
          </a:xfrm>
        </p:spPr>
      </p:pic>
    </p:spTree>
    <p:extLst>
      <p:ext uri="{BB962C8B-B14F-4D97-AF65-F5344CB8AC3E}">
        <p14:creationId xmlns:p14="http://schemas.microsoft.com/office/powerpoint/2010/main" val="19668958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fadb41d3-f9cb-40fb-903c-8cacaba95bb5"/>
    <ds:schemaRef ds:uri="http://www.w3.org/XML/1998/namespace"/>
    <ds:schemaRef ds:uri="http://schemas.openxmlformats.org/package/2006/metadata/core-properties"/>
    <ds:schemaRef ds:uri="http://purl.org/dc/terms/"/>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b30265f8-c5e2-4918-b4a1-b977299ca3e2"/>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172</TotalTime>
  <Words>460</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Times New Roman</vt:lpstr>
      <vt:lpstr>Wingdings</vt:lpstr>
      <vt:lpstr>Wingdings 2</vt:lpstr>
      <vt:lpstr>DividendVTI</vt:lpstr>
      <vt:lpstr>PROJECT TITLE: 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Sujal</cp:lastModifiedBy>
  <cp:revision>35</cp:revision>
  <dcterms:created xsi:type="dcterms:W3CDTF">2021-05-26T16:50:10Z</dcterms:created>
  <dcterms:modified xsi:type="dcterms:W3CDTF">2025-02-18T17:09:20Z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