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4" r:id="rId7"/>
    <p:sldId id="282" r:id="rId8"/>
    <p:sldId id="283" r:id="rId9"/>
    <p:sldId id="285" r:id="rId10"/>
    <p:sldId id="286"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5D9ED1-DFCC-4799-89E2-D118451B98DF}"/>
              </a:ext>
            </a:extLst>
          </p:cNvPr>
          <p:cNvPicPr>
            <a:picLocks noChangeAspect="1"/>
          </p:cNvPicPr>
          <p:nvPr/>
        </p:nvPicPr>
        <p:blipFill>
          <a:blip r:embed="rId3"/>
          <a:srcRect/>
          <a:stretch/>
        </p:blipFill>
        <p:spPr>
          <a:xfrm>
            <a:off x="322" y="181"/>
            <a:ext cx="12191356" cy="6857637"/>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948872"/>
            <a:ext cx="3485073" cy="1941640"/>
          </a:xfrm>
        </p:spPr>
        <p:txBody>
          <a:bodyPr>
            <a:normAutofit fontScale="90000"/>
          </a:bodyPr>
          <a:lstStyle/>
          <a:p>
            <a:r>
              <a:rPr lang="en-US" sz="4000" b="1" dirty="0">
                <a:solidFill>
                  <a:srgbClr val="00B0F0"/>
                </a:solidFill>
              </a:rPr>
              <a:t>THE</a:t>
            </a:r>
            <a:br>
              <a:rPr lang="en-US" sz="4000" dirty="0"/>
            </a:br>
            <a:r>
              <a:rPr lang="en-US" sz="4000" b="1" dirty="0">
                <a:solidFill>
                  <a:srgbClr val="00B0F0"/>
                </a:solidFill>
              </a:rPr>
              <a:t>INTERNET</a:t>
            </a:r>
            <a:r>
              <a:rPr lang="en-US" sz="4000" dirty="0"/>
              <a:t> OF </a:t>
            </a:r>
            <a:br>
              <a:rPr lang="en-US" sz="4000" dirty="0"/>
            </a:br>
            <a:r>
              <a:rPr lang="en-US" sz="4000" b="1" dirty="0">
                <a:solidFill>
                  <a:srgbClr val="00B0F0"/>
                </a:solidFill>
              </a:rPr>
              <a:t>THINGS</a:t>
            </a:r>
            <a:br>
              <a:rPr lang="en-US" sz="4000" dirty="0"/>
            </a:br>
            <a:r>
              <a:rPr lang="en-US" sz="4000" dirty="0"/>
              <a:t>______________</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Designed</a:t>
            </a:r>
            <a:r>
              <a:rPr lang="en-US" sz="2300" dirty="0"/>
              <a:t> By </a:t>
            </a:r>
            <a:r>
              <a:rPr lang="en-US" sz="2300" dirty="0">
                <a:solidFill>
                  <a:schemeClr val="accent2">
                    <a:lumMod val="60000"/>
                    <a:lumOff val="40000"/>
                  </a:schemeClr>
                </a:solidFill>
              </a:rPr>
              <a:t>| </a:t>
            </a:r>
          </a:p>
          <a:p>
            <a:pPr algn="l"/>
            <a:r>
              <a:rPr lang="en-US" dirty="0">
                <a:solidFill>
                  <a:schemeClr val="accent2">
                    <a:lumMod val="60000"/>
                    <a:lumOff val="40000"/>
                  </a:schemeClr>
                </a:solidFill>
              </a:rPr>
              <a:t>| </a:t>
            </a:r>
            <a:r>
              <a:rPr lang="en-US" dirty="0">
                <a:solidFill>
                  <a:srgbClr val="00B0F0"/>
                </a:solidFill>
              </a:rPr>
              <a:t>Khan. Subhaan</a:t>
            </a:r>
            <a:endParaRPr lang="en-US" sz="2300" dirty="0">
              <a:solidFill>
                <a:srgbClr val="00B0F0"/>
              </a:solidFill>
            </a:endParaRPr>
          </a:p>
        </p:txBody>
      </p:sp>
      <p:pic>
        <p:nvPicPr>
          <p:cNvPr id="5" name="Picture 4">
            <a:extLst>
              <a:ext uri="{FF2B5EF4-FFF2-40B4-BE49-F238E27FC236}">
                <a16:creationId xmlns:a16="http://schemas.microsoft.com/office/drawing/2014/main" id="{EF034E63-0DF3-3B40-B8CE-CC1D2B8E84CA}"/>
              </a:ext>
            </a:extLst>
          </p:cNvPr>
          <p:cNvPicPr>
            <a:picLocks noChangeAspect="1"/>
          </p:cNvPicPr>
          <p:nvPr/>
        </p:nvPicPr>
        <p:blipFill>
          <a:blip r:embed="rId4"/>
          <a:stretch>
            <a:fillRect/>
          </a:stretch>
        </p:blipFill>
        <p:spPr>
          <a:xfrm>
            <a:off x="1062765" y="1804965"/>
            <a:ext cx="5711852" cy="3379512"/>
          </a:xfrm>
          <a:prstGeom prst="rect">
            <a:avLst/>
          </a:prstGeom>
          <a:effectLst>
            <a:glow rad="63500">
              <a:schemeClr val="accent2">
                <a:satMod val="175000"/>
                <a:alpha val="40000"/>
              </a:schemeClr>
            </a:glow>
            <a:outerShdw blurRad="50800" dist="38100" dir="5400000" algn="t" rotWithShape="0">
              <a:prstClr val="black">
                <a:alpha val="40000"/>
              </a:prstClr>
            </a:outerShdw>
            <a:softEdge rad="50800"/>
          </a:effectLst>
        </p:spPr>
      </p:pic>
    </p:spTree>
    <p:extLst>
      <p:ext uri="{BB962C8B-B14F-4D97-AF65-F5344CB8AC3E}">
        <p14:creationId xmlns:p14="http://schemas.microsoft.com/office/powerpoint/2010/main" val="1583120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24443" y="364259"/>
            <a:ext cx="10353762" cy="1257300"/>
          </a:xfrm>
        </p:spPr>
        <p:txBody>
          <a:bodyPr>
            <a:normAutofit/>
          </a:bodyPr>
          <a:lstStyle/>
          <a:p>
            <a:r>
              <a:rPr lang="en-US" dirty="0">
                <a:solidFill>
                  <a:srgbClr val="00B0F0"/>
                </a:solidFill>
                <a:effectLst/>
                <a:latin typeface="Bahnschrift SemiBold SemiConden" panose="020B0502040204020203" pitchFamily="34" charset="0"/>
              </a:rPr>
              <a:t>|</a:t>
            </a:r>
            <a:r>
              <a:rPr lang="en-US" dirty="0">
                <a:solidFill>
                  <a:schemeClr val="tx1"/>
                </a:solidFill>
                <a:effectLst/>
                <a:latin typeface="Bahnschrift SemiBold SemiConden" panose="020B0502040204020203" pitchFamily="34" charset="0"/>
              </a:rPr>
              <a:t> </a:t>
            </a:r>
            <a:r>
              <a:rPr lang="en-US" u="sng" dirty="0">
                <a:solidFill>
                  <a:schemeClr val="tx1"/>
                </a:solidFill>
                <a:effectLst/>
                <a:latin typeface="Bahnschrift SemiBold SemiConden" panose="020B0502040204020203" pitchFamily="34" charset="0"/>
              </a:rPr>
              <a:t>Content Included</a:t>
            </a:r>
            <a:r>
              <a:rPr lang="en-US" dirty="0">
                <a:solidFill>
                  <a:schemeClr val="tx1"/>
                </a:solidFill>
                <a:effectLst/>
                <a:latin typeface="Bahnschrift SemiBold SemiConden" panose="020B0502040204020203" pitchFamily="34" charset="0"/>
              </a:rPr>
              <a:t> </a:t>
            </a:r>
            <a:r>
              <a:rPr lang="en-US" dirty="0">
                <a:solidFill>
                  <a:srgbClr val="00B0F0"/>
                </a:solidFill>
                <a:effectLst/>
                <a:latin typeface="Bahnschrift SemiBold SemiConden" panose="020B0502040204020203" pitchFamily="34" charset="0"/>
              </a:rPr>
              <a:t>|</a:t>
            </a:r>
          </a:p>
        </p:txBody>
      </p:sp>
      <p:sp>
        <p:nvSpPr>
          <p:cNvPr id="4" name="Content Placeholder 3">
            <a:extLst>
              <a:ext uri="{FF2B5EF4-FFF2-40B4-BE49-F238E27FC236}">
                <a16:creationId xmlns:a16="http://schemas.microsoft.com/office/drawing/2014/main" id="{668F8CDF-FDBF-790F-C01A-33E971586C29}"/>
              </a:ext>
            </a:extLst>
          </p:cNvPr>
          <p:cNvSpPr>
            <a:spLocks noGrp="1"/>
          </p:cNvSpPr>
          <p:nvPr>
            <p:ph idx="1"/>
          </p:nvPr>
        </p:nvSpPr>
        <p:spPr>
          <a:xfrm>
            <a:off x="924443" y="1466850"/>
            <a:ext cx="10353762" cy="4398241"/>
          </a:xfrm>
        </p:spPr>
        <p:txBody>
          <a:bodyPr>
            <a:normAutofit/>
          </a:bodyPr>
          <a:lstStyle/>
          <a:p>
            <a:pPr>
              <a:buClr>
                <a:schemeClr val="tx1"/>
              </a:buClr>
              <a:buFont typeface="Courier New" panose="02070309020205020404" pitchFamily="49" charset="0"/>
              <a:buChar char="o"/>
            </a:pPr>
            <a:endParaRPr lang="en-US" b="0" i="0" dirty="0">
              <a:solidFill>
                <a:srgbClr val="D3CFCA"/>
              </a:solidFill>
              <a:effectLst/>
              <a:highlight>
                <a:srgbClr val="1B1E1F"/>
              </a:highlight>
              <a:latin typeface="Rubik"/>
            </a:endParaRPr>
          </a:p>
          <a:p>
            <a:pPr algn="ctr">
              <a:buClr>
                <a:schemeClr val="accent6"/>
              </a:buClr>
              <a:buFont typeface="Arial" panose="020B0604020202020204" pitchFamily="34" charset="0"/>
              <a:buChar char="•"/>
            </a:pPr>
            <a:r>
              <a:rPr lang="en-US" sz="3200" b="0" i="0" dirty="0">
                <a:solidFill>
                  <a:schemeClr val="tx1"/>
                </a:solidFill>
                <a:effectLst/>
                <a:highlight>
                  <a:srgbClr val="1B1E1F"/>
                </a:highlight>
                <a:latin typeface="Bahnschrift Light Condensed" panose="020B0502040204020203" pitchFamily="34" charset="0"/>
              </a:rPr>
              <a:t>What is the </a:t>
            </a:r>
            <a:r>
              <a:rPr lang="en-US" sz="3200" b="0" i="0" dirty="0">
                <a:solidFill>
                  <a:srgbClr val="00B0F0"/>
                </a:solidFill>
                <a:effectLst/>
                <a:highlight>
                  <a:srgbClr val="1B1E1F"/>
                </a:highlight>
                <a:latin typeface="Bahnschrift Light Condensed" panose="020B0502040204020203" pitchFamily="34" charset="0"/>
              </a:rPr>
              <a:t>Internet of Things</a:t>
            </a:r>
            <a:r>
              <a:rPr lang="en-US" sz="3200" b="0" i="0" dirty="0">
                <a:solidFill>
                  <a:srgbClr val="D3CFCA"/>
                </a:solidFill>
                <a:effectLst/>
                <a:highlight>
                  <a:srgbClr val="1B1E1F"/>
                </a:highlight>
                <a:latin typeface="Bahnschrift Light Condensed" panose="020B0502040204020203" pitchFamily="34" charset="0"/>
              </a:rPr>
              <a:t>?</a:t>
            </a:r>
          </a:p>
          <a:p>
            <a:pPr algn="ctr">
              <a:buClr>
                <a:schemeClr val="accent6"/>
              </a:buClr>
              <a:buFont typeface="Arial" panose="020B0604020202020204" pitchFamily="34" charset="0"/>
              <a:buChar char="•"/>
            </a:pPr>
            <a:r>
              <a:rPr lang="en-US" sz="3200" b="0" i="0" dirty="0">
                <a:solidFill>
                  <a:schemeClr val="tx1"/>
                </a:solidFill>
                <a:effectLst/>
                <a:highlight>
                  <a:srgbClr val="1B1E1F"/>
                </a:highlight>
                <a:latin typeface="Bahnschrift Light Condensed" panose="020B0502040204020203" pitchFamily="34" charset="0"/>
              </a:rPr>
              <a:t>A Brief history about </a:t>
            </a:r>
            <a:r>
              <a:rPr lang="en-US" sz="3200" b="0" i="0" dirty="0">
                <a:solidFill>
                  <a:srgbClr val="00B0F0"/>
                </a:solidFill>
                <a:effectLst/>
                <a:highlight>
                  <a:srgbClr val="1B1E1F"/>
                </a:highlight>
                <a:latin typeface="Bahnschrift Light Condensed" panose="020B0502040204020203" pitchFamily="34" charset="0"/>
              </a:rPr>
              <a:t>IOT</a:t>
            </a:r>
          </a:p>
          <a:p>
            <a:pPr algn="ctr">
              <a:buClr>
                <a:schemeClr val="accent6"/>
              </a:buClr>
              <a:buFont typeface="Arial" panose="020B0604020202020204" pitchFamily="34" charset="0"/>
              <a:buChar char="•"/>
            </a:pPr>
            <a:r>
              <a:rPr lang="en-US" sz="3200" b="0" i="0" dirty="0">
                <a:solidFill>
                  <a:schemeClr val="tx1"/>
                </a:solidFill>
                <a:effectLst/>
                <a:highlight>
                  <a:srgbClr val="1B1E1F"/>
                </a:highlight>
                <a:latin typeface="Bahnschrift Light Condensed" panose="020B0502040204020203" pitchFamily="34" charset="0"/>
              </a:rPr>
              <a:t>What technologies enable </a:t>
            </a:r>
            <a:r>
              <a:rPr lang="en-US" sz="3200" b="0" i="0" dirty="0">
                <a:solidFill>
                  <a:srgbClr val="00B0F0"/>
                </a:solidFill>
                <a:effectLst/>
                <a:highlight>
                  <a:srgbClr val="1B1E1F"/>
                </a:highlight>
                <a:latin typeface="Bahnschrift Light Condensed" panose="020B0502040204020203" pitchFamily="34" charset="0"/>
              </a:rPr>
              <a:t>IOT</a:t>
            </a:r>
            <a:r>
              <a:rPr lang="en-US" sz="3200" b="0" i="0" dirty="0">
                <a:solidFill>
                  <a:srgbClr val="D3CFCA"/>
                </a:solidFill>
                <a:effectLst/>
                <a:highlight>
                  <a:srgbClr val="1B1E1F"/>
                </a:highlight>
                <a:latin typeface="Bahnschrift Light Condensed" panose="020B0502040204020203" pitchFamily="34" charset="0"/>
              </a:rPr>
              <a:t>?</a:t>
            </a:r>
          </a:p>
          <a:p>
            <a:pPr algn="ctr">
              <a:buClr>
                <a:schemeClr val="accent6"/>
              </a:buClr>
              <a:buFont typeface="Arial" panose="020B0604020202020204" pitchFamily="34" charset="0"/>
              <a:buChar char="•"/>
            </a:pPr>
            <a:r>
              <a:rPr lang="en-US" sz="3200" b="0" i="0" dirty="0">
                <a:solidFill>
                  <a:schemeClr val="tx1"/>
                </a:solidFill>
                <a:effectLst/>
                <a:highlight>
                  <a:srgbClr val="1B1E1F"/>
                </a:highlight>
                <a:latin typeface="Bahnschrift Light Condensed" panose="020B0502040204020203" pitchFamily="34" charset="0"/>
              </a:rPr>
              <a:t>What is its impact?</a:t>
            </a:r>
          </a:p>
          <a:p>
            <a:pPr algn="ctr">
              <a:buClr>
                <a:schemeClr val="accent6"/>
              </a:buClr>
              <a:buFont typeface="Arial" panose="020B0604020202020204" pitchFamily="34" charset="0"/>
              <a:buChar char="•"/>
            </a:pPr>
            <a:r>
              <a:rPr lang="en-US" sz="3200" b="0" i="0" dirty="0">
                <a:solidFill>
                  <a:schemeClr val="tx1"/>
                </a:solidFill>
                <a:effectLst/>
                <a:highlight>
                  <a:srgbClr val="1B1E1F"/>
                </a:highlight>
                <a:latin typeface="Bahnschrift Light Condensed" panose="020B0502040204020203" pitchFamily="34" charset="0"/>
              </a:rPr>
              <a:t>What would be its impact on the future?</a:t>
            </a:r>
          </a:p>
        </p:txBody>
      </p:sp>
    </p:spTree>
    <p:extLst>
      <p:ext uri="{BB962C8B-B14F-4D97-AF65-F5344CB8AC3E}">
        <p14:creationId xmlns:p14="http://schemas.microsoft.com/office/powerpoint/2010/main" val="3265077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19EC-908B-EDC3-77AB-230AC85A9CC7}"/>
              </a:ext>
            </a:extLst>
          </p:cNvPr>
          <p:cNvSpPr>
            <a:spLocks noGrp="1"/>
          </p:cNvSpPr>
          <p:nvPr>
            <p:ph type="title"/>
          </p:nvPr>
        </p:nvSpPr>
        <p:spPr>
          <a:xfrm>
            <a:off x="919119" y="267854"/>
            <a:ext cx="10353762" cy="1257300"/>
          </a:xfrm>
        </p:spPr>
        <p:txBody>
          <a:bodyPr>
            <a:normAutofit/>
          </a:bodyPr>
          <a:lstStyle/>
          <a:p>
            <a:r>
              <a:rPr lang="en-ZA" dirty="0">
                <a:solidFill>
                  <a:srgbClr val="00B0F0"/>
                </a:solidFill>
                <a:latin typeface="Bahnschrift SemiBold SemiConden" panose="020B0502040204020203" pitchFamily="34" charset="0"/>
              </a:rPr>
              <a:t>|</a:t>
            </a:r>
            <a:r>
              <a:rPr lang="en-ZA" dirty="0">
                <a:solidFill>
                  <a:schemeClr val="tx1"/>
                </a:solidFill>
                <a:latin typeface="Bahnschrift SemiBold SemiConden" panose="020B0502040204020203" pitchFamily="34" charset="0"/>
              </a:rPr>
              <a:t> </a:t>
            </a:r>
            <a:r>
              <a:rPr lang="en-ZA" u="sng" dirty="0">
                <a:solidFill>
                  <a:schemeClr val="tx1"/>
                </a:solidFill>
                <a:latin typeface="Bahnschrift SemiBold SemiConden" panose="020B0502040204020203" pitchFamily="34" charset="0"/>
              </a:rPr>
              <a:t>A Brief History about The </a:t>
            </a:r>
            <a:r>
              <a:rPr lang="en-ZA" u="sng" dirty="0">
                <a:solidFill>
                  <a:srgbClr val="00B0F0"/>
                </a:solidFill>
                <a:latin typeface="Bahnschrift SemiBold SemiConden" panose="020B0502040204020203" pitchFamily="34" charset="0"/>
              </a:rPr>
              <a:t>Internet of Things</a:t>
            </a:r>
            <a:endParaRPr lang="en-US" u="sng" dirty="0">
              <a:solidFill>
                <a:srgbClr val="00B0F0"/>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25DCDA34-1202-6667-DD03-5ADE62CC1ACA}"/>
              </a:ext>
            </a:extLst>
          </p:cNvPr>
          <p:cNvSpPr>
            <a:spLocks noGrp="1"/>
          </p:cNvSpPr>
          <p:nvPr>
            <p:ph idx="1"/>
          </p:nvPr>
        </p:nvSpPr>
        <p:spPr>
          <a:xfrm>
            <a:off x="0" y="1694874"/>
            <a:ext cx="8035636" cy="5043053"/>
          </a:xfrm>
        </p:spPr>
        <p:txBody>
          <a:bodyPr>
            <a:noAutofit/>
          </a:bodyPr>
          <a:lstStyle/>
          <a:p>
            <a:pPr>
              <a:lnSpc>
                <a:spcPct val="100000"/>
              </a:lnSpc>
              <a:buClr>
                <a:srgbClr val="00B0F0"/>
              </a:buClr>
              <a:buFont typeface="Wingdings" panose="05000000000000000000" pitchFamily="2" charset="2"/>
              <a:buChar char="q"/>
            </a:pPr>
            <a:r>
              <a:rPr lang="en-US" sz="1800" b="0" i="0" dirty="0">
                <a:solidFill>
                  <a:schemeClr val="tx1"/>
                </a:solidFill>
                <a:effectLst/>
                <a:highlight>
                  <a:srgbClr val="181A1B"/>
                </a:highlight>
                <a:latin typeface="Bahnschrift Light Condensed" panose="020B0502040204020203" pitchFamily="34" charset="0"/>
                <a:cs typeface="Arial" panose="020B0604020202020204" pitchFamily="34" charset="0"/>
              </a:rPr>
              <a:t>In the mid-1990s the Internet extended those capabilities globally, and researchers and technologists began exploring ways that humans and machines could better connect. In 1997 </a:t>
            </a:r>
            <a:r>
              <a:rPr lang="en-US" sz="1800" b="0" i="0" dirty="0">
                <a:solidFill>
                  <a:srgbClr val="00B0F0"/>
                </a:solidFill>
                <a:effectLst/>
                <a:highlight>
                  <a:srgbClr val="181A1B"/>
                </a:highlight>
                <a:latin typeface="Bahnschrift Light Condensed" panose="020B0502040204020203" pitchFamily="34" charset="0"/>
                <a:cs typeface="Arial" panose="020B0604020202020204" pitchFamily="34" charset="0"/>
              </a:rPr>
              <a:t>British technologist Kevin Ashton</a:t>
            </a:r>
            <a:r>
              <a:rPr lang="en-US" sz="1800" b="0" i="0" dirty="0">
                <a:solidFill>
                  <a:schemeClr val="tx1"/>
                </a:solidFill>
                <a:effectLst/>
                <a:highlight>
                  <a:srgbClr val="181A1B"/>
                </a:highlight>
                <a:latin typeface="Bahnschrift Light Condensed" panose="020B0502040204020203" pitchFamily="34" charset="0"/>
                <a:cs typeface="Arial" panose="020B0604020202020204" pitchFamily="34" charset="0"/>
              </a:rPr>
              <a:t>, cofounder of the Auto-ID Center at MIT, began exploring a technology framework, </a:t>
            </a:r>
            <a:r>
              <a:rPr lang="en-US" sz="1800" b="0" i="0" dirty="0">
                <a:solidFill>
                  <a:srgbClr val="00B0F0"/>
                </a:solidFill>
                <a:effectLst/>
                <a:highlight>
                  <a:srgbClr val="181A1B"/>
                </a:highlight>
                <a:latin typeface="Bahnschrift Light Condensed" panose="020B0502040204020203" pitchFamily="34" charset="0"/>
                <a:cs typeface="Arial" panose="020B0604020202020204" pitchFamily="34" charset="0"/>
              </a:rPr>
              <a:t>radio-frequency identification (RFID)</a:t>
            </a:r>
            <a:r>
              <a:rPr lang="en-US" sz="1800" b="0" i="0" dirty="0">
                <a:solidFill>
                  <a:schemeClr val="tx1"/>
                </a:solidFill>
                <a:effectLst/>
                <a:highlight>
                  <a:srgbClr val="181A1B"/>
                </a:highlight>
                <a:latin typeface="Bahnschrift Light Condensed" panose="020B0502040204020203" pitchFamily="34" charset="0"/>
                <a:cs typeface="Arial" panose="020B0604020202020204" pitchFamily="34" charset="0"/>
              </a:rPr>
              <a:t>, that would allow physical devices to connect via microchips and wireless signals, and it was in a speech in 1999 that Ashton coined the phrase “</a:t>
            </a:r>
            <a:r>
              <a:rPr lang="en-US" sz="1800" b="0" i="0" dirty="0">
                <a:solidFill>
                  <a:srgbClr val="00B0F0"/>
                </a:solidFill>
                <a:effectLst/>
                <a:highlight>
                  <a:srgbClr val="181A1B"/>
                </a:highlight>
                <a:latin typeface="Bahnschrift Light Condensed" panose="020B0502040204020203" pitchFamily="34" charset="0"/>
                <a:cs typeface="Arial" panose="020B0604020202020204" pitchFamily="34" charset="0"/>
              </a:rPr>
              <a:t>the Internet of Things</a:t>
            </a:r>
            <a:r>
              <a:rPr lang="en-US" sz="1800" b="0" i="0" dirty="0">
                <a:solidFill>
                  <a:schemeClr val="tx1"/>
                </a:solidFill>
                <a:effectLst/>
                <a:highlight>
                  <a:srgbClr val="181A1B"/>
                </a:highlight>
                <a:latin typeface="Bahnschrift Light Condensed" panose="020B0502040204020203" pitchFamily="34" charset="0"/>
                <a:cs typeface="Arial" panose="020B0604020202020204" pitchFamily="34" charset="0"/>
              </a:rPr>
              <a:t>.”</a:t>
            </a:r>
          </a:p>
          <a:p>
            <a:pPr>
              <a:lnSpc>
                <a:spcPct val="100000"/>
              </a:lnSpc>
              <a:buClr>
                <a:srgbClr val="00B0F0"/>
              </a:buClr>
              <a:buFont typeface="Wingdings" panose="05000000000000000000" pitchFamily="2" charset="2"/>
              <a:buChar char="q"/>
            </a:pPr>
            <a:r>
              <a:rPr lang="en-US" sz="1800" b="0" i="0" dirty="0">
                <a:solidFill>
                  <a:schemeClr val="tx1"/>
                </a:solidFill>
                <a:effectLst/>
                <a:highlight>
                  <a:srgbClr val="181A1B"/>
                </a:highlight>
                <a:latin typeface="Bahnschrift Light Condensed" panose="020B0502040204020203" pitchFamily="34" charset="0"/>
                <a:cs typeface="Arial" panose="020B0604020202020204" pitchFamily="34" charset="0"/>
              </a:rPr>
              <a:t>Within a few years </a:t>
            </a:r>
            <a:r>
              <a:rPr lang="en-US" sz="1800" b="0" i="0" dirty="0">
                <a:solidFill>
                  <a:srgbClr val="00B0F0"/>
                </a:solidFill>
                <a:effectLst/>
                <a:highlight>
                  <a:srgbClr val="181A1B"/>
                </a:highlight>
                <a:latin typeface="Bahnschrift Light Condensed" panose="020B0502040204020203" pitchFamily="34" charset="0"/>
                <a:cs typeface="Arial" panose="020B0604020202020204" pitchFamily="34" charset="0"/>
              </a:rPr>
              <a:t>smartphones</a:t>
            </a:r>
            <a:r>
              <a:rPr lang="en-US" sz="1800" b="0" i="0" dirty="0">
                <a:solidFill>
                  <a:schemeClr val="tx1"/>
                </a:solidFill>
                <a:effectLst/>
                <a:highlight>
                  <a:srgbClr val="181A1B"/>
                </a:highlight>
                <a:latin typeface="Bahnschrift Light Condensed" panose="020B0502040204020203" pitchFamily="34" charset="0"/>
                <a:cs typeface="Arial" panose="020B0604020202020204" pitchFamily="34" charset="0"/>
              </a:rPr>
              <a:t>, </a:t>
            </a:r>
            <a:r>
              <a:rPr lang="en-US" sz="1800" b="0" i="0" dirty="0">
                <a:solidFill>
                  <a:srgbClr val="00B0F0"/>
                </a:solidFill>
                <a:effectLst/>
                <a:highlight>
                  <a:srgbClr val="181A1B"/>
                </a:highlight>
                <a:latin typeface="Bahnschrift Light Condensed" panose="020B0502040204020203" pitchFamily="34" charset="0"/>
                <a:cs typeface="Arial" panose="020B0604020202020204" pitchFamily="34" charset="0"/>
              </a:rPr>
              <a:t>cloud computing</a:t>
            </a:r>
            <a:r>
              <a:rPr lang="en-US" sz="1800" b="0" i="0" dirty="0">
                <a:solidFill>
                  <a:schemeClr val="tx1"/>
                </a:solidFill>
                <a:effectLst/>
                <a:highlight>
                  <a:srgbClr val="181A1B"/>
                </a:highlight>
                <a:latin typeface="Bahnschrift Light Condensed" panose="020B0502040204020203" pitchFamily="34" charset="0"/>
                <a:cs typeface="Arial" panose="020B0604020202020204" pitchFamily="34" charset="0"/>
              </a:rPr>
              <a:t>, advancements in </a:t>
            </a:r>
            <a:r>
              <a:rPr lang="en-US" sz="1800" b="0" i="0" dirty="0">
                <a:solidFill>
                  <a:srgbClr val="00B0F0"/>
                </a:solidFill>
                <a:effectLst/>
                <a:highlight>
                  <a:srgbClr val="181A1B"/>
                </a:highlight>
                <a:latin typeface="Bahnschrift Light Condensed" panose="020B0502040204020203" pitchFamily="34" charset="0"/>
                <a:cs typeface="Arial" panose="020B0604020202020204" pitchFamily="34" charset="0"/>
              </a:rPr>
              <a:t>processing power</a:t>
            </a:r>
            <a:r>
              <a:rPr lang="en-US" sz="1800" b="0" i="0" dirty="0">
                <a:solidFill>
                  <a:schemeClr val="tx1"/>
                </a:solidFill>
                <a:effectLst/>
                <a:highlight>
                  <a:srgbClr val="181A1B"/>
                </a:highlight>
                <a:latin typeface="Bahnschrift Light Condensed" panose="020B0502040204020203" pitchFamily="34" charset="0"/>
                <a:cs typeface="Arial" panose="020B0604020202020204" pitchFamily="34" charset="0"/>
              </a:rPr>
              <a:t>, and improved software </a:t>
            </a:r>
            <a:r>
              <a:rPr lang="en-US" sz="1800" b="0" i="0" u="none" strike="noStrike" dirty="0">
                <a:solidFill>
                  <a:schemeClr val="tx1"/>
                </a:solidFill>
                <a:effectLst/>
                <a:highlight>
                  <a:srgbClr val="181A1B"/>
                </a:highlight>
                <a:latin typeface="Bahnschrift Light Condensed" panose="020B0502040204020203" pitchFamily="34" charset="0"/>
                <a:cs typeface="Arial" panose="020B0604020202020204" pitchFamily="34" charset="0"/>
              </a:rPr>
              <a:t>algorithms</a:t>
            </a:r>
            <a:r>
              <a:rPr lang="en-US" sz="1800" b="0" i="0" dirty="0">
                <a:solidFill>
                  <a:schemeClr val="tx1"/>
                </a:solidFill>
                <a:effectLst/>
                <a:highlight>
                  <a:srgbClr val="181A1B"/>
                </a:highlight>
                <a:latin typeface="Bahnschrift Light Condensed" panose="020B0502040204020203" pitchFamily="34" charset="0"/>
                <a:cs typeface="Arial" panose="020B0604020202020204" pitchFamily="34" charset="0"/>
              </a:rPr>
              <a:t> had created a framework for collecting, storing, processing, and sharing data in a more </a:t>
            </a:r>
            <a:r>
              <a:rPr lang="en-US" sz="1800" b="0" i="0" u="none" strike="noStrike" dirty="0">
                <a:solidFill>
                  <a:schemeClr val="tx1"/>
                </a:solidFill>
                <a:effectLst/>
                <a:highlight>
                  <a:srgbClr val="181A1B"/>
                </a:highlight>
                <a:latin typeface="Bahnschrift Light Condensed" panose="020B0502040204020203" pitchFamily="34" charset="0"/>
                <a:cs typeface="Arial" panose="020B0604020202020204" pitchFamily="34" charset="0"/>
              </a:rPr>
              <a:t>robust</a:t>
            </a:r>
            <a:r>
              <a:rPr lang="en-US" sz="1800" b="0" i="0" dirty="0">
                <a:solidFill>
                  <a:schemeClr val="tx1"/>
                </a:solidFill>
                <a:effectLst/>
                <a:highlight>
                  <a:srgbClr val="181A1B"/>
                </a:highlight>
                <a:latin typeface="Bahnschrift Light Condensed" panose="020B0502040204020203" pitchFamily="34" charset="0"/>
                <a:cs typeface="Arial" panose="020B0604020202020204" pitchFamily="34" charset="0"/>
              </a:rPr>
              <a:t> way. At the same time, sophisticated sensors appeared that could measure </a:t>
            </a:r>
            <a:r>
              <a:rPr lang="en-US" sz="1800" b="0" i="0" dirty="0">
                <a:solidFill>
                  <a:srgbClr val="00B0F0"/>
                </a:solidFill>
                <a:effectLst/>
                <a:highlight>
                  <a:srgbClr val="181A1B"/>
                </a:highlight>
                <a:latin typeface="Bahnschrift Light Condensed" panose="020B0502040204020203" pitchFamily="34" charset="0"/>
                <a:cs typeface="Arial" panose="020B0604020202020204" pitchFamily="34" charset="0"/>
              </a:rPr>
              <a:t>motion, temperature, moisture levels, wind direction, sound, light, images, vibrations, and numerous other conditions</a:t>
            </a:r>
            <a:r>
              <a:rPr lang="en-US" sz="1800" b="0" i="0" dirty="0">
                <a:solidFill>
                  <a:schemeClr val="tx1"/>
                </a:solidFill>
                <a:effectLst/>
                <a:highlight>
                  <a:srgbClr val="181A1B"/>
                </a:highlight>
                <a:latin typeface="Bahnschrift Light Condensed" panose="020B0502040204020203" pitchFamily="34" charset="0"/>
                <a:cs typeface="Arial" panose="020B0604020202020204" pitchFamily="34" charset="0"/>
              </a:rPr>
              <a:t>, along with the ability to pinpoint a person or a device through geolocation</a:t>
            </a:r>
          </a:p>
          <a:p>
            <a:pPr>
              <a:lnSpc>
                <a:spcPct val="100000"/>
              </a:lnSpc>
              <a:buClr>
                <a:srgbClr val="00B0F0"/>
              </a:buClr>
              <a:buFont typeface="Wingdings" panose="05000000000000000000" pitchFamily="2" charset="2"/>
              <a:buChar char="q"/>
            </a:pPr>
            <a:r>
              <a:rPr lang="en-US" sz="1800" b="0" i="0" dirty="0">
                <a:solidFill>
                  <a:srgbClr val="00B0F0"/>
                </a:solidFill>
                <a:effectLst/>
                <a:highlight>
                  <a:srgbClr val="181A1B"/>
                </a:highlight>
                <a:latin typeface="Bahnschrift Light Condensed" panose="020B0502040204020203" pitchFamily="34" charset="0"/>
                <a:cs typeface="Arial" panose="020B0604020202020204" pitchFamily="34" charset="0"/>
              </a:rPr>
              <a:t>The IoT </a:t>
            </a:r>
            <a:r>
              <a:rPr lang="en-US" sz="1800" b="0" i="0" dirty="0">
                <a:solidFill>
                  <a:schemeClr val="tx1"/>
                </a:solidFill>
                <a:effectLst/>
                <a:highlight>
                  <a:srgbClr val="181A1B"/>
                </a:highlight>
                <a:latin typeface="Bahnschrift Light Condensed" panose="020B0502040204020203" pitchFamily="34" charset="0"/>
                <a:cs typeface="Arial" panose="020B0604020202020204" pitchFamily="34" charset="0"/>
              </a:rPr>
              <a:t>continues to evolve. Today it supports an array of use cases, including </a:t>
            </a:r>
            <a:r>
              <a:rPr lang="en-US" sz="1800" b="0" i="0" dirty="0">
                <a:solidFill>
                  <a:srgbClr val="00B0F0"/>
                </a:solidFill>
                <a:effectLst/>
                <a:highlight>
                  <a:srgbClr val="181A1B"/>
                </a:highlight>
                <a:latin typeface="Bahnschrift Light Condensed" panose="020B0502040204020203" pitchFamily="34" charset="0"/>
                <a:cs typeface="Arial" panose="020B0604020202020204" pitchFamily="34" charset="0"/>
              </a:rPr>
              <a:t>artificial intelligence </a:t>
            </a:r>
            <a:r>
              <a:rPr lang="en-US" sz="1800" b="0" i="0" dirty="0">
                <a:solidFill>
                  <a:schemeClr val="tx1"/>
                </a:solidFill>
                <a:effectLst/>
                <a:highlight>
                  <a:srgbClr val="181A1B"/>
                </a:highlight>
                <a:latin typeface="Bahnschrift Light Condensed" panose="020B0502040204020203" pitchFamily="34" charset="0"/>
                <a:cs typeface="Arial" panose="020B0604020202020204" pitchFamily="34" charset="0"/>
              </a:rPr>
              <a:t>used for ultrasophisticated simulations, </a:t>
            </a:r>
            <a:r>
              <a:rPr lang="en-US" sz="1800" b="0" i="0" dirty="0">
                <a:solidFill>
                  <a:srgbClr val="00B0F0"/>
                </a:solidFill>
                <a:effectLst/>
                <a:highlight>
                  <a:srgbClr val="181A1B"/>
                </a:highlight>
                <a:latin typeface="Bahnschrift Light Condensed" panose="020B0502040204020203" pitchFamily="34" charset="0"/>
                <a:cs typeface="Arial" panose="020B0604020202020204" pitchFamily="34" charset="0"/>
              </a:rPr>
              <a:t>sensing systems </a:t>
            </a:r>
            <a:r>
              <a:rPr lang="en-US" sz="1800" b="0" i="0" dirty="0">
                <a:solidFill>
                  <a:schemeClr val="tx1"/>
                </a:solidFill>
                <a:effectLst/>
                <a:highlight>
                  <a:srgbClr val="181A1B"/>
                </a:highlight>
                <a:latin typeface="Bahnschrift Light Condensed" panose="020B0502040204020203" pitchFamily="34" charset="0"/>
                <a:cs typeface="Arial" panose="020B0604020202020204" pitchFamily="34" charset="0"/>
              </a:rPr>
              <a:t>that detect pollutants in water supplies, and </a:t>
            </a:r>
            <a:r>
              <a:rPr lang="en-US" sz="1800" b="0" i="0" dirty="0">
                <a:solidFill>
                  <a:srgbClr val="00B0F0"/>
                </a:solidFill>
                <a:effectLst/>
                <a:highlight>
                  <a:srgbClr val="181A1B"/>
                </a:highlight>
                <a:latin typeface="Bahnschrift Light Condensed" panose="020B0502040204020203" pitchFamily="34" charset="0"/>
                <a:cs typeface="Arial" panose="020B0604020202020204" pitchFamily="34" charset="0"/>
              </a:rPr>
              <a:t>systems that monitor farm animals and crops</a:t>
            </a:r>
            <a:r>
              <a:rPr lang="en-US" sz="1800" b="0" i="0" dirty="0">
                <a:solidFill>
                  <a:schemeClr val="tx1"/>
                </a:solidFill>
                <a:effectLst/>
                <a:highlight>
                  <a:srgbClr val="181A1B"/>
                </a:highlight>
                <a:latin typeface="Bahnschrift Light Condensed" panose="020B0502040204020203" pitchFamily="34" charset="0"/>
                <a:cs typeface="Arial" panose="020B0604020202020204" pitchFamily="34" charset="0"/>
              </a:rPr>
              <a:t>. For example, it is now possible to track the location and health of animals and to apply remotely optimal levels of water, fertilizer, and pesticides to crops</a:t>
            </a:r>
          </a:p>
        </p:txBody>
      </p:sp>
      <p:pic>
        <p:nvPicPr>
          <p:cNvPr id="5" name="Picture 4">
            <a:extLst>
              <a:ext uri="{FF2B5EF4-FFF2-40B4-BE49-F238E27FC236}">
                <a16:creationId xmlns:a16="http://schemas.microsoft.com/office/drawing/2014/main" id="{628FAE02-4E8F-2084-77D0-F9FECAA475BC}"/>
              </a:ext>
            </a:extLst>
          </p:cNvPr>
          <p:cNvPicPr>
            <a:picLocks noChangeAspect="1"/>
          </p:cNvPicPr>
          <p:nvPr/>
        </p:nvPicPr>
        <p:blipFill>
          <a:blip r:embed="rId2"/>
          <a:stretch>
            <a:fillRect/>
          </a:stretch>
        </p:blipFill>
        <p:spPr>
          <a:xfrm>
            <a:off x="8146473" y="1865745"/>
            <a:ext cx="3870036" cy="3995881"/>
          </a:xfrm>
          <a:prstGeom prst="rect">
            <a:avLst/>
          </a:prstGeom>
          <a:effectLst>
            <a:reflection blurRad="254000" stA="74000" endPos="21000" dir="5400000" sy="-100000" algn="bl" rotWithShape="0"/>
          </a:effectLst>
          <a:scene3d>
            <a:camera prst="orthographicFront"/>
            <a:lightRig rig="threePt" dir="t"/>
          </a:scene3d>
          <a:sp3d>
            <a:bevelT/>
          </a:sp3d>
        </p:spPr>
      </p:pic>
    </p:spTree>
    <p:extLst>
      <p:ext uri="{BB962C8B-B14F-4D97-AF65-F5344CB8AC3E}">
        <p14:creationId xmlns:p14="http://schemas.microsoft.com/office/powerpoint/2010/main" val="3696342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62D7-4D8C-7506-CEE4-CED47A4D8A42}"/>
              </a:ext>
            </a:extLst>
          </p:cNvPr>
          <p:cNvSpPr>
            <a:spLocks noGrp="1"/>
          </p:cNvSpPr>
          <p:nvPr>
            <p:ph type="title"/>
          </p:nvPr>
        </p:nvSpPr>
        <p:spPr>
          <a:xfrm>
            <a:off x="267855" y="184728"/>
            <a:ext cx="6567055" cy="923636"/>
          </a:xfrm>
        </p:spPr>
        <p:txBody>
          <a:bodyPr/>
          <a:lstStyle/>
          <a:p>
            <a:r>
              <a:rPr lang="en-ZA" sz="4000" dirty="0">
                <a:solidFill>
                  <a:srgbClr val="00B0F0"/>
                </a:solidFill>
                <a:latin typeface="Bahnschrift SemiBold SemiConden" panose="020B0502040204020203" pitchFamily="34" charset="0"/>
              </a:rPr>
              <a:t>|</a:t>
            </a:r>
            <a:r>
              <a:rPr lang="en-ZA" sz="4000" dirty="0">
                <a:solidFill>
                  <a:schemeClr val="tx1"/>
                </a:solidFill>
                <a:latin typeface="Bahnschrift SemiBold SemiConden" panose="020B0502040204020203" pitchFamily="34" charset="0"/>
              </a:rPr>
              <a:t> </a:t>
            </a:r>
            <a:r>
              <a:rPr lang="en-ZA" sz="4000" u="sng" dirty="0">
                <a:solidFill>
                  <a:schemeClr val="tx1"/>
                </a:solidFill>
                <a:latin typeface="Bahnschrift SemiBold SemiConden" panose="020B0502040204020203" pitchFamily="34" charset="0"/>
              </a:rPr>
              <a:t>What is </a:t>
            </a:r>
            <a:r>
              <a:rPr lang="en-ZA" sz="4000" u="sng" dirty="0">
                <a:solidFill>
                  <a:srgbClr val="00B0F0"/>
                </a:solidFill>
                <a:latin typeface="Bahnschrift SemiBold SemiConden" panose="020B0502040204020203" pitchFamily="34" charset="0"/>
              </a:rPr>
              <a:t>The Internet of Things</a:t>
            </a:r>
            <a:r>
              <a:rPr lang="en-ZA" sz="4000" dirty="0">
                <a:solidFill>
                  <a:schemeClr val="tx1"/>
                </a:solidFill>
                <a:latin typeface="Bahnschrift SemiBold SemiConden" panose="020B0502040204020203" pitchFamily="34" charset="0"/>
              </a:rPr>
              <a:t>?</a:t>
            </a:r>
            <a:endParaRPr lang="en-US" sz="4000" dirty="0">
              <a:solidFill>
                <a:schemeClr val="tx1"/>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226FA18A-CF30-EDBE-8955-256300D0701A}"/>
              </a:ext>
            </a:extLst>
          </p:cNvPr>
          <p:cNvSpPr>
            <a:spLocks noGrp="1"/>
          </p:cNvSpPr>
          <p:nvPr>
            <p:ph type="body" sz="half" idx="2"/>
          </p:nvPr>
        </p:nvSpPr>
        <p:spPr>
          <a:xfrm>
            <a:off x="514499" y="1440873"/>
            <a:ext cx="5840119" cy="5098471"/>
          </a:xfrm>
        </p:spPr>
        <p:txBody>
          <a:bodyPr>
            <a:noAutofit/>
          </a:bodyPr>
          <a:lstStyle/>
          <a:p>
            <a:pPr>
              <a:lnSpc>
                <a:spcPct val="100000"/>
              </a:lnSpc>
              <a:buClr>
                <a:srgbClr val="00B0F0"/>
              </a:buClr>
              <a:buFont typeface="Wingdings" panose="05000000000000000000" pitchFamily="2" charset="2"/>
              <a:buChar char="q"/>
            </a:pPr>
            <a:r>
              <a:rPr lang="en-US" sz="2000" b="0" i="0" dirty="0">
                <a:solidFill>
                  <a:srgbClr val="00B0F0"/>
                </a:solidFill>
                <a:effectLst/>
                <a:highlight>
                  <a:srgbClr val="181A1B"/>
                </a:highlight>
                <a:latin typeface="Bahnschrift Light Condensed" panose="020B0502040204020203" pitchFamily="34" charset="0"/>
              </a:rPr>
              <a:t> The internet of things</a:t>
            </a:r>
            <a:r>
              <a:rPr lang="en-US" sz="2000" b="0" i="0" dirty="0">
                <a:solidFill>
                  <a:schemeClr val="tx1"/>
                </a:solidFill>
                <a:effectLst/>
                <a:highlight>
                  <a:srgbClr val="181A1B"/>
                </a:highlight>
                <a:latin typeface="Bahnschrift Light Condensed" panose="020B0502040204020203" pitchFamily="34" charset="0"/>
              </a:rPr>
              <a:t>, or </a:t>
            </a:r>
            <a:r>
              <a:rPr lang="en-US" sz="2000" b="0" i="0" dirty="0">
                <a:solidFill>
                  <a:srgbClr val="00B0F0"/>
                </a:solidFill>
                <a:effectLst/>
                <a:highlight>
                  <a:srgbClr val="181A1B"/>
                </a:highlight>
                <a:latin typeface="Bahnschrift Light Condensed" panose="020B0502040204020203" pitchFamily="34" charset="0"/>
              </a:rPr>
              <a:t>IoT</a:t>
            </a:r>
            <a:r>
              <a:rPr lang="en-US" sz="2000" b="0" i="0" dirty="0">
                <a:solidFill>
                  <a:schemeClr val="tx1"/>
                </a:solidFill>
                <a:effectLst/>
                <a:highlight>
                  <a:srgbClr val="181A1B"/>
                </a:highlight>
                <a:latin typeface="Bahnschrift Light Condensed" panose="020B0502040204020203" pitchFamily="34" charset="0"/>
              </a:rPr>
              <a:t>, is a network of interrelated devices that connect and exchange data with other </a:t>
            </a:r>
            <a:r>
              <a:rPr lang="en-US" sz="2000" b="0" i="0" dirty="0">
                <a:solidFill>
                  <a:srgbClr val="00B0F0"/>
                </a:solidFill>
                <a:effectLst/>
                <a:highlight>
                  <a:srgbClr val="181A1B"/>
                </a:highlight>
                <a:latin typeface="Bahnschrift Light Condensed" panose="020B0502040204020203" pitchFamily="34" charset="0"/>
              </a:rPr>
              <a:t>IoT</a:t>
            </a:r>
            <a:r>
              <a:rPr lang="en-US" sz="2000" b="0" i="0" dirty="0">
                <a:solidFill>
                  <a:schemeClr val="tx1"/>
                </a:solidFill>
                <a:effectLst/>
                <a:highlight>
                  <a:srgbClr val="181A1B"/>
                </a:highlight>
                <a:latin typeface="Bahnschrift Light Condensed" panose="020B0502040204020203" pitchFamily="34" charset="0"/>
              </a:rPr>
              <a:t> devices and the cloud. </a:t>
            </a:r>
            <a:r>
              <a:rPr lang="en-US" sz="2000" b="0" i="0" dirty="0">
                <a:solidFill>
                  <a:srgbClr val="00B0F0"/>
                </a:solidFill>
                <a:effectLst/>
                <a:highlight>
                  <a:srgbClr val="181A1B"/>
                </a:highlight>
                <a:latin typeface="Bahnschrift Light Condensed" panose="020B0502040204020203" pitchFamily="34" charset="0"/>
              </a:rPr>
              <a:t>IOT</a:t>
            </a:r>
            <a:r>
              <a:rPr lang="en-US" sz="2000" b="0" i="0" dirty="0">
                <a:solidFill>
                  <a:schemeClr val="tx1"/>
                </a:solidFill>
                <a:effectLst/>
                <a:highlight>
                  <a:srgbClr val="181A1B"/>
                </a:highlight>
                <a:latin typeface="Bahnschrift Light Condensed" panose="020B0502040204020203" pitchFamily="34" charset="0"/>
              </a:rPr>
              <a:t> devices</a:t>
            </a:r>
            <a:r>
              <a:rPr lang="en-US" sz="2000" dirty="0">
                <a:solidFill>
                  <a:schemeClr val="tx1"/>
                </a:solidFill>
                <a:effectLst/>
                <a:highlight>
                  <a:srgbClr val="181A1B"/>
                </a:highlight>
                <a:latin typeface="Bahnschrift Light Condensed" panose="020B0502040204020203" pitchFamily="34" charset="0"/>
              </a:rPr>
              <a:t> </a:t>
            </a:r>
            <a:r>
              <a:rPr lang="en-US" sz="2000" b="0" i="0" dirty="0">
                <a:solidFill>
                  <a:schemeClr val="tx1"/>
                </a:solidFill>
                <a:effectLst/>
                <a:highlight>
                  <a:srgbClr val="181A1B"/>
                </a:highlight>
                <a:latin typeface="Bahnschrift Light Condensed" panose="020B0502040204020203" pitchFamily="34" charset="0"/>
              </a:rPr>
              <a:t>are typically embedded with technology such as sensors and software and can include mechanical and digital machines and consumer objects</a:t>
            </a:r>
          </a:p>
          <a:p>
            <a:pPr>
              <a:lnSpc>
                <a:spcPct val="100000"/>
              </a:lnSpc>
              <a:buClr>
                <a:srgbClr val="00B0F0"/>
              </a:buClr>
              <a:buFont typeface="Wingdings" panose="05000000000000000000" pitchFamily="2" charset="2"/>
              <a:buChar char="q"/>
            </a:pPr>
            <a:endParaRPr lang="en-US" sz="2000" b="0" i="0" dirty="0">
              <a:solidFill>
                <a:schemeClr val="tx1"/>
              </a:solidFill>
              <a:effectLst/>
              <a:highlight>
                <a:srgbClr val="181A1B"/>
              </a:highlight>
              <a:latin typeface="Bahnschrift Light Condensed" panose="020B0502040204020203" pitchFamily="34" charset="0"/>
            </a:endParaRPr>
          </a:p>
          <a:p>
            <a:pPr>
              <a:lnSpc>
                <a:spcPct val="100000"/>
              </a:lnSpc>
              <a:buClr>
                <a:srgbClr val="00B0F0"/>
              </a:buClr>
              <a:buFont typeface="Wingdings" panose="05000000000000000000" pitchFamily="2" charset="2"/>
              <a:buChar char="q"/>
            </a:pPr>
            <a:r>
              <a:rPr lang="en-US" sz="2000" b="0" i="0" dirty="0">
                <a:solidFill>
                  <a:schemeClr val="tx1"/>
                </a:solidFill>
                <a:effectLst/>
                <a:highlight>
                  <a:srgbClr val="181A1B"/>
                </a:highlight>
                <a:latin typeface="Bahnschrift Light Condensed" panose="020B0502040204020203" pitchFamily="34" charset="0"/>
              </a:rPr>
              <a:t> Increasingly, organizations in a variety of industries are using </a:t>
            </a:r>
            <a:r>
              <a:rPr lang="en-US" sz="2000" b="0" i="0" dirty="0">
                <a:solidFill>
                  <a:srgbClr val="00B0F0"/>
                </a:solidFill>
                <a:effectLst/>
                <a:highlight>
                  <a:srgbClr val="181A1B"/>
                </a:highlight>
                <a:latin typeface="Bahnschrift Light Condensed" panose="020B0502040204020203" pitchFamily="34" charset="0"/>
              </a:rPr>
              <a:t>IoT</a:t>
            </a:r>
            <a:r>
              <a:rPr lang="en-US" sz="2000" b="0" i="0" dirty="0">
                <a:solidFill>
                  <a:schemeClr val="tx1"/>
                </a:solidFill>
                <a:effectLst/>
                <a:highlight>
                  <a:srgbClr val="181A1B"/>
                </a:highlight>
                <a:latin typeface="Bahnschrift Light Condensed" panose="020B0502040204020203" pitchFamily="34" charset="0"/>
              </a:rPr>
              <a:t> to operate more efficiently, deliver enhanced customer service, improve decision-making and increase the value of the business</a:t>
            </a:r>
          </a:p>
          <a:p>
            <a:pPr>
              <a:lnSpc>
                <a:spcPct val="100000"/>
              </a:lnSpc>
              <a:buClr>
                <a:srgbClr val="00B0F0"/>
              </a:buClr>
              <a:buFont typeface="Wingdings" panose="05000000000000000000" pitchFamily="2" charset="2"/>
              <a:buChar char="q"/>
            </a:pPr>
            <a:endParaRPr lang="en-US" sz="2000" b="0" i="0" dirty="0">
              <a:solidFill>
                <a:schemeClr val="tx1"/>
              </a:solidFill>
              <a:effectLst/>
              <a:highlight>
                <a:srgbClr val="181A1B"/>
              </a:highlight>
              <a:latin typeface="Bahnschrift Light Condensed" panose="020B0502040204020203" pitchFamily="34" charset="0"/>
            </a:endParaRPr>
          </a:p>
          <a:p>
            <a:pPr>
              <a:lnSpc>
                <a:spcPct val="100000"/>
              </a:lnSpc>
              <a:buClr>
                <a:srgbClr val="00B0F0"/>
              </a:buClr>
              <a:buFont typeface="Wingdings" panose="05000000000000000000" pitchFamily="2" charset="2"/>
              <a:buChar char="q"/>
            </a:pPr>
            <a:r>
              <a:rPr lang="en-US" sz="2000" b="0" i="0" dirty="0">
                <a:solidFill>
                  <a:schemeClr val="tx1"/>
                </a:solidFill>
                <a:effectLst/>
                <a:highlight>
                  <a:srgbClr val="181A1B"/>
                </a:highlight>
                <a:latin typeface="Bahnschrift Light Condensed" panose="020B0502040204020203" pitchFamily="34" charset="0"/>
              </a:rPr>
              <a:t> With </a:t>
            </a:r>
            <a:r>
              <a:rPr lang="en-US" sz="2000" b="0" i="0" dirty="0">
                <a:solidFill>
                  <a:srgbClr val="00B0F0"/>
                </a:solidFill>
                <a:effectLst/>
                <a:highlight>
                  <a:srgbClr val="181A1B"/>
                </a:highlight>
                <a:latin typeface="Bahnschrift Light Condensed" panose="020B0502040204020203" pitchFamily="34" charset="0"/>
              </a:rPr>
              <a:t>IoT</a:t>
            </a:r>
            <a:r>
              <a:rPr lang="en-US" sz="2000" b="0" i="0" dirty="0">
                <a:solidFill>
                  <a:schemeClr val="tx1"/>
                </a:solidFill>
                <a:effectLst/>
                <a:highlight>
                  <a:srgbClr val="181A1B"/>
                </a:highlight>
                <a:latin typeface="Bahnschrift Light Condensed" panose="020B0502040204020203" pitchFamily="34" charset="0"/>
              </a:rPr>
              <a:t>, data is transferable over a network without requiring human-to-human or human-to-computer interactions.</a:t>
            </a:r>
            <a:endParaRPr lang="en-US" sz="2000" dirty="0">
              <a:solidFill>
                <a:schemeClr val="tx1"/>
              </a:solidFill>
              <a:latin typeface="Bahnschrift Light Condensed" panose="020B0502040204020203" pitchFamily="34" charset="0"/>
            </a:endParaRPr>
          </a:p>
        </p:txBody>
      </p:sp>
      <p:pic>
        <p:nvPicPr>
          <p:cNvPr id="16" name="Picture 15">
            <a:extLst>
              <a:ext uri="{FF2B5EF4-FFF2-40B4-BE49-F238E27FC236}">
                <a16:creationId xmlns:a16="http://schemas.microsoft.com/office/drawing/2014/main" id="{FDDB6CA1-6107-1E63-59EA-97A8FAAAFF3D}"/>
              </a:ext>
            </a:extLst>
          </p:cNvPr>
          <p:cNvPicPr>
            <a:picLocks noChangeAspect="1"/>
          </p:cNvPicPr>
          <p:nvPr/>
        </p:nvPicPr>
        <p:blipFill>
          <a:blip r:embed="rId2"/>
          <a:stretch>
            <a:fillRect/>
          </a:stretch>
        </p:blipFill>
        <p:spPr>
          <a:xfrm>
            <a:off x="6874705" y="646546"/>
            <a:ext cx="5049440" cy="5344340"/>
          </a:xfrm>
          <a:prstGeom prst="rect">
            <a:avLst/>
          </a:prstGeom>
          <a:ln w="88900" cap="sq" cmpd="thickThin">
            <a:solidFill>
              <a:schemeClr val="bg1">
                <a:lumMod val="75000"/>
                <a:lumOff val="25000"/>
              </a:schemeClr>
            </a:solidFill>
            <a:prstDash val="solid"/>
            <a:miter lim="800000"/>
          </a:ln>
          <a:effectLst>
            <a:innerShdw blurRad="76200">
              <a:srgbClr val="000000"/>
            </a:innerShdw>
            <a:reflection blurRad="101600" stA="32000" endPos="13000" dist="25400" dir="5400000" sy="-100000" algn="bl" rotWithShape="0"/>
            <a:softEdge rad="127000"/>
          </a:effectLst>
          <a:scene3d>
            <a:camera prst="orthographicFront"/>
            <a:lightRig rig="threePt" dir="t"/>
          </a:scene3d>
          <a:sp3d>
            <a:bevelT w="101600" prst="riblet"/>
          </a:sp3d>
        </p:spPr>
      </p:pic>
    </p:spTree>
    <p:extLst>
      <p:ext uri="{BB962C8B-B14F-4D97-AF65-F5344CB8AC3E}">
        <p14:creationId xmlns:p14="http://schemas.microsoft.com/office/powerpoint/2010/main" val="4174347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AB3F-F2D5-3AAB-77C9-537D29A07F7B}"/>
              </a:ext>
            </a:extLst>
          </p:cNvPr>
          <p:cNvSpPr>
            <a:spLocks noGrp="1"/>
          </p:cNvSpPr>
          <p:nvPr>
            <p:ph type="title"/>
          </p:nvPr>
        </p:nvSpPr>
        <p:spPr>
          <a:xfrm>
            <a:off x="913795" y="0"/>
            <a:ext cx="10353762" cy="1257300"/>
          </a:xfrm>
        </p:spPr>
        <p:txBody>
          <a:bodyPr/>
          <a:lstStyle/>
          <a:p>
            <a:r>
              <a:rPr lang="en-US" sz="4800" b="0" i="0" dirty="0">
                <a:solidFill>
                  <a:srgbClr val="00B0F0"/>
                </a:solidFill>
                <a:effectLst/>
                <a:highlight>
                  <a:srgbClr val="1B1E1F"/>
                </a:highlight>
                <a:latin typeface="Bahnschrift SemiBold SemiConden" panose="020B0502040204020203" pitchFamily="34" charset="0"/>
              </a:rPr>
              <a:t>|</a:t>
            </a:r>
            <a:r>
              <a:rPr lang="en-US" sz="4800" b="0" i="0" dirty="0">
                <a:solidFill>
                  <a:schemeClr val="tx1"/>
                </a:solidFill>
                <a:effectLst/>
                <a:highlight>
                  <a:srgbClr val="1B1E1F"/>
                </a:highlight>
                <a:latin typeface="Bahnschrift SemiBold SemiConden" panose="020B0502040204020203" pitchFamily="34" charset="0"/>
              </a:rPr>
              <a:t> </a:t>
            </a:r>
            <a:r>
              <a:rPr lang="en-US" sz="4800" b="0" i="0" u="sng" dirty="0">
                <a:solidFill>
                  <a:schemeClr val="tx1"/>
                </a:solidFill>
                <a:effectLst/>
                <a:highlight>
                  <a:srgbClr val="1B1E1F"/>
                </a:highlight>
                <a:latin typeface="Bahnschrift SemiBold SemiConden" panose="020B0502040204020203" pitchFamily="34" charset="0"/>
              </a:rPr>
              <a:t>Technologies That Enable </a:t>
            </a:r>
            <a:r>
              <a:rPr lang="en-US" sz="4800" b="0" i="0" u="sng" dirty="0">
                <a:solidFill>
                  <a:srgbClr val="00B0F0"/>
                </a:solidFill>
                <a:effectLst/>
                <a:highlight>
                  <a:srgbClr val="1B1E1F"/>
                </a:highlight>
                <a:latin typeface="Bahnschrift SemiBold SemiConden" panose="020B0502040204020203" pitchFamily="34" charset="0"/>
              </a:rPr>
              <a:t>IOT</a:t>
            </a:r>
            <a:endParaRPr lang="en-US" u="sng" dirty="0">
              <a:solidFill>
                <a:srgbClr val="00B0F0"/>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D0BDAE42-A20F-4BFD-90E6-21172C1F9B30}"/>
              </a:ext>
            </a:extLst>
          </p:cNvPr>
          <p:cNvSpPr>
            <a:spLocks noGrp="1"/>
          </p:cNvSpPr>
          <p:nvPr>
            <p:ph idx="1"/>
          </p:nvPr>
        </p:nvSpPr>
        <p:spPr>
          <a:xfrm>
            <a:off x="98491" y="1159497"/>
            <a:ext cx="7536397" cy="5583810"/>
          </a:xfrm>
        </p:spPr>
        <p:txBody>
          <a:bodyPr>
            <a:normAutofit fontScale="92500" lnSpcReduction="20000"/>
          </a:bodyPr>
          <a:lstStyle/>
          <a:p>
            <a:pPr marL="36900" indent="0">
              <a:buNone/>
            </a:pPr>
            <a:r>
              <a:rPr lang="en-US" sz="1600" b="1" i="0" dirty="0">
                <a:solidFill>
                  <a:srgbClr val="00B0F0"/>
                </a:solidFill>
                <a:effectLst/>
                <a:highlight>
                  <a:srgbClr val="181A1B"/>
                </a:highlight>
                <a:latin typeface="Arial" panose="020B0604020202020204" pitchFamily="34" charset="0"/>
                <a:cs typeface="Arial" panose="020B0604020202020204" pitchFamily="34" charset="0"/>
              </a:rPr>
              <a:t>Wireless Sensor Networks (WSNs)</a:t>
            </a:r>
            <a:br>
              <a:rPr lang="en-US" sz="1600" dirty="0">
                <a:solidFill>
                  <a:schemeClr val="tx1"/>
                </a:solidFill>
                <a:latin typeface="Arial" panose="020B0604020202020204" pitchFamily="34" charset="0"/>
                <a:cs typeface="Arial" panose="020B0604020202020204" pitchFamily="34" charset="0"/>
              </a:rPr>
            </a:br>
            <a:r>
              <a:rPr lang="en-US" sz="1600" b="0" i="0" dirty="0">
                <a:solidFill>
                  <a:schemeClr val="tx1"/>
                </a:solidFill>
                <a:effectLst/>
                <a:highlight>
                  <a:srgbClr val="181A1B"/>
                </a:highlight>
                <a:latin typeface="Bahnschrift Light Condensed" panose="020B0502040204020203" pitchFamily="34" charset="0"/>
                <a:cs typeface="Arial" panose="020B0604020202020204" pitchFamily="34" charset="0"/>
              </a:rPr>
              <a:t>Any IoT solution needs some sort of </a:t>
            </a:r>
            <a:r>
              <a:rPr lang="en-US" sz="1600" i="0" u="none" strike="noStrike" dirty="0">
                <a:solidFill>
                  <a:schemeClr val="tx1"/>
                </a:solidFill>
                <a:effectLst/>
                <a:highlight>
                  <a:srgbClr val="181A1B"/>
                </a:highlight>
                <a:latin typeface="Bahnschrift Light Condensed" panose="020B0502040204020203" pitchFamily="34" charset="0"/>
                <a:cs typeface="Arial" panose="020B0604020202020204" pitchFamily="34" charset="0"/>
              </a:rPr>
              <a:t>wireless sensor </a:t>
            </a:r>
            <a:r>
              <a:rPr lang="en-US" sz="1600" b="0" i="0" dirty="0">
                <a:solidFill>
                  <a:schemeClr val="tx1"/>
                </a:solidFill>
                <a:effectLst/>
                <a:highlight>
                  <a:srgbClr val="181A1B"/>
                </a:highlight>
                <a:latin typeface="Bahnschrift Light Condensed" panose="020B0502040204020203" pitchFamily="34" charset="0"/>
                <a:cs typeface="Arial" panose="020B0604020202020204" pitchFamily="34" charset="0"/>
              </a:rPr>
              <a:t>network to acquiesce physical data and conditions. This sensor network set typically consists of sensors, gateways, and internet connectivity</a:t>
            </a:r>
          </a:p>
          <a:p>
            <a:pPr>
              <a:buClr>
                <a:srgbClr val="00B0F0"/>
              </a:buClr>
              <a:buFont typeface="Wingdings" panose="05000000000000000000" pitchFamily="2" charset="2"/>
              <a:buChar char="q"/>
            </a:pPr>
            <a:r>
              <a:rPr lang="en-US" sz="1600" b="1" i="0" dirty="0">
                <a:solidFill>
                  <a:srgbClr val="00B0F0"/>
                </a:solidFill>
                <a:effectLst/>
                <a:highlight>
                  <a:srgbClr val="181A1B"/>
                </a:highlight>
                <a:latin typeface="Arial" panose="020B0604020202020204" pitchFamily="34" charset="0"/>
                <a:cs typeface="Arial" panose="020B0604020202020204" pitchFamily="34" charset="0"/>
              </a:rPr>
              <a:t>Environmental IoT sensors</a:t>
            </a:r>
            <a:r>
              <a:rPr lang="en-US" sz="1600" dirty="0">
                <a:solidFill>
                  <a:srgbClr val="00B0F0"/>
                </a:solidFill>
                <a:effectLst/>
                <a:highlight>
                  <a:srgbClr val="181A1B"/>
                </a:highlight>
                <a:latin typeface="Arial" panose="020B0604020202020204" pitchFamily="34" charset="0"/>
                <a:cs typeface="Arial" panose="020B0604020202020204" pitchFamily="34" charset="0"/>
              </a:rPr>
              <a:t> </a:t>
            </a:r>
            <a:r>
              <a:rPr lang="en-US" sz="1600" dirty="0">
                <a:solidFill>
                  <a:schemeClr val="tx1"/>
                </a:solidFill>
                <a:effectLst/>
                <a:highlight>
                  <a:srgbClr val="181A1B"/>
                </a:highlight>
                <a:latin typeface="Arial" panose="020B0604020202020204" pitchFamily="34" charset="0"/>
                <a:cs typeface="Arial" panose="020B0604020202020204" pitchFamily="34" charset="0"/>
              </a:rPr>
              <a:t>| </a:t>
            </a:r>
            <a:r>
              <a:rPr lang="en-US" sz="1600" b="0" i="0" dirty="0">
                <a:solidFill>
                  <a:schemeClr val="tx1"/>
                </a:solidFill>
                <a:effectLst/>
                <a:highlight>
                  <a:srgbClr val="181A1B"/>
                </a:highlight>
                <a:latin typeface="Bahnschrift Light Condensed" panose="020B0502040204020203" pitchFamily="34" charset="0"/>
                <a:cs typeface="Arial" panose="020B0604020202020204" pitchFamily="34" charset="0"/>
              </a:rPr>
              <a:t>Temperature sensor, Humidity sensor, Light sensor, pressure sensor</a:t>
            </a:r>
          </a:p>
          <a:p>
            <a:pPr>
              <a:buClr>
                <a:srgbClr val="00B0F0"/>
              </a:buClr>
              <a:buFont typeface="Wingdings" panose="05000000000000000000" pitchFamily="2" charset="2"/>
              <a:buChar char="q"/>
            </a:pPr>
            <a:r>
              <a:rPr lang="en-US" sz="1600" b="1" i="0" dirty="0">
                <a:solidFill>
                  <a:srgbClr val="00B0F0"/>
                </a:solidFill>
                <a:effectLst/>
                <a:highlight>
                  <a:srgbClr val="181A1B"/>
                </a:highlight>
                <a:latin typeface="Arial" panose="020B0604020202020204" pitchFamily="34" charset="0"/>
                <a:cs typeface="Arial" panose="020B0604020202020204" pitchFamily="34" charset="0"/>
              </a:rPr>
              <a:t>Motion detection sensors </a:t>
            </a:r>
            <a:r>
              <a:rPr lang="en-US" sz="1600" b="1" i="0" dirty="0">
                <a:solidFill>
                  <a:schemeClr val="tx1"/>
                </a:solidFill>
                <a:effectLst/>
                <a:highlight>
                  <a:srgbClr val="181A1B"/>
                </a:highlight>
                <a:latin typeface="Arial" panose="020B0604020202020204" pitchFamily="34" charset="0"/>
                <a:cs typeface="Arial" panose="020B0604020202020204" pitchFamily="34" charset="0"/>
              </a:rPr>
              <a:t>| </a:t>
            </a:r>
            <a:r>
              <a:rPr lang="en-US" sz="1600" b="0" i="0" dirty="0">
                <a:solidFill>
                  <a:schemeClr val="tx1"/>
                </a:solidFill>
                <a:effectLst/>
                <a:highlight>
                  <a:srgbClr val="181A1B"/>
                </a:highlight>
                <a:latin typeface="Bahnschrift Light Condensed" panose="020B0502040204020203" pitchFamily="34" charset="0"/>
                <a:cs typeface="Arial" panose="020B0604020202020204" pitchFamily="34" charset="0"/>
              </a:rPr>
              <a:t>Proximity sensors, accelerometer, PIR sensors, Ultrasound sensors</a:t>
            </a:r>
          </a:p>
          <a:p>
            <a:pPr>
              <a:buClr>
                <a:srgbClr val="00B0F0"/>
              </a:buClr>
              <a:buFont typeface="Wingdings" panose="05000000000000000000" pitchFamily="2" charset="2"/>
              <a:buChar char="q"/>
            </a:pPr>
            <a:r>
              <a:rPr lang="en-US" sz="1600" b="1" i="0" dirty="0">
                <a:solidFill>
                  <a:srgbClr val="00B0F0"/>
                </a:solidFill>
                <a:effectLst/>
                <a:highlight>
                  <a:srgbClr val="181A1B"/>
                </a:highlight>
                <a:latin typeface="Arial" panose="020B0604020202020204" pitchFamily="34" charset="0"/>
                <a:cs typeface="Arial" panose="020B0604020202020204" pitchFamily="34" charset="0"/>
              </a:rPr>
              <a:t>Industrial sensors</a:t>
            </a:r>
            <a:r>
              <a:rPr lang="en-US" sz="1600" b="1" i="0" dirty="0">
                <a:solidFill>
                  <a:schemeClr val="tx1"/>
                </a:solidFill>
                <a:effectLst/>
                <a:highlight>
                  <a:srgbClr val="181A1B"/>
                </a:highlight>
                <a:latin typeface="Arial" panose="020B0604020202020204" pitchFamily="34" charset="0"/>
                <a:cs typeface="Arial" panose="020B0604020202020204" pitchFamily="34" charset="0"/>
              </a:rPr>
              <a:t> | </a:t>
            </a:r>
            <a:r>
              <a:rPr lang="en-US" sz="1600" b="0" i="0" dirty="0">
                <a:solidFill>
                  <a:schemeClr val="tx1"/>
                </a:solidFill>
                <a:effectLst/>
                <a:highlight>
                  <a:srgbClr val="181A1B"/>
                </a:highlight>
                <a:latin typeface="Bahnschrift Light Condensed" panose="020B0502040204020203" pitchFamily="34" charset="0"/>
                <a:cs typeface="Arial" panose="020B0604020202020204" pitchFamily="34" charset="0"/>
              </a:rPr>
              <a:t>Vibration sensor, Gyroscope, Pressure sensor, Gas sensor, and Viscosity sensor</a:t>
            </a:r>
          </a:p>
          <a:p>
            <a:endParaRPr lang="en-US" sz="1200" dirty="0">
              <a:solidFill>
                <a:srgbClr val="C2BDB5"/>
              </a:solidFill>
              <a:effectLst/>
              <a:highlight>
                <a:srgbClr val="181A1B"/>
              </a:highlight>
              <a:latin typeface="Montserrat" panose="00000500000000000000" pitchFamily="2" charset="0"/>
              <a:cs typeface="Arial" panose="020B0604020202020204" pitchFamily="34" charset="0"/>
            </a:endParaRPr>
          </a:p>
          <a:p>
            <a:pPr marL="36900" indent="0">
              <a:buNone/>
            </a:pPr>
            <a:r>
              <a:rPr lang="en-US" sz="1600" b="1" i="0" dirty="0">
                <a:solidFill>
                  <a:srgbClr val="00B0F0"/>
                </a:solidFill>
                <a:effectLst/>
                <a:highlight>
                  <a:srgbClr val="181A1B"/>
                </a:highlight>
                <a:latin typeface="Arial" panose="020B0604020202020204" pitchFamily="34" charset="0"/>
                <a:cs typeface="Arial" panose="020B0604020202020204" pitchFamily="34" charset="0"/>
              </a:rPr>
              <a:t>Cloud Computing</a:t>
            </a:r>
          </a:p>
          <a:p>
            <a:pPr marL="36900" indent="0">
              <a:buNone/>
            </a:pPr>
            <a:r>
              <a:rPr lang="en-US" sz="1500" b="0" i="0" dirty="0">
                <a:solidFill>
                  <a:schemeClr val="tx1"/>
                </a:solidFill>
                <a:effectLst/>
                <a:highlight>
                  <a:srgbClr val="181A1B"/>
                </a:highlight>
                <a:latin typeface="Bahnschrift Light Condensed" panose="020B0502040204020203" pitchFamily="34" charset="0"/>
                <a:cs typeface="Arial" panose="020B0604020202020204" pitchFamily="34" charset="0"/>
              </a:rPr>
              <a:t>Cloud computing is the next step of IoT-enabling technologies that follow once the data is sent to the cloud. Cloud computing includes database schema, server configurations, data analysis, big data, and various sets of tools that can bring insights out of collected IoT data. Being among the enabling technologies for IoT, cloud computing typically consists of a user interface application through which users can access and visualize an IoT solution. Such products can be offered as Software-As-A-Service as part of IoT-enabling techniques on the software side.</a:t>
            </a:r>
          </a:p>
          <a:p>
            <a:pPr marL="36900" indent="0">
              <a:buNone/>
            </a:pPr>
            <a:endParaRPr lang="en-US" sz="1200" dirty="0">
              <a:solidFill>
                <a:srgbClr val="C2BDB5"/>
              </a:solidFill>
              <a:effectLst/>
              <a:highlight>
                <a:srgbClr val="181A1B"/>
              </a:highlight>
              <a:latin typeface="Montserrat" panose="00000500000000000000" pitchFamily="2" charset="0"/>
            </a:endParaRPr>
          </a:p>
          <a:p>
            <a:pPr marL="36900" indent="0">
              <a:buNone/>
            </a:pPr>
            <a:r>
              <a:rPr lang="en-US" sz="1600" b="1" i="0" dirty="0">
                <a:solidFill>
                  <a:srgbClr val="00B0F0"/>
                </a:solidFill>
                <a:effectLst/>
                <a:highlight>
                  <a:srgbClr val="181A1B"/>
                </a:highlight>
                <a:latin typeface="Arial" panose="020B0604020202020204" pitchFamily="34" charset="0"/>
                <a:cs typeface="Arial" panose="020B0604020202020204" pitchFamily="34" charset="0"/>
              </a:rPr>
              <a:t>Network Protocol and infrastructure </a:t>
            </a:r>
          </a:p>
          <a:p>
            <a:pPr marL="36900" indent="0">
              <a:buNone/>
            </a:pPr>
            <a:r>
              <a:rPr lang="en-US" sz="1500" b="0" i="0" dirty="0">
                <a:solidFill>
                  <a:schemeClr val="tx1"/>
                </a:solidFill>
                <a:effectLst/>
                <a:highlight>
                  <a:srgbClr val="181A1B"/>
                </a:highlight>
                <a:latin typeface="Bahnschrift Light Condensed" panose="020B0502040204020203" pitchFamily="34" charset="0"/>
                <a:cs typeface="Arial" panose="020B0604020202020204" pitchFamily="34" charset="0"/>
              </a:rPr>
              <a:t>Network protocols and infrastructure are unavoidable vital aspects of IoT. Therefore communication technologies are among the key IoT-enabling technologies. Communication technologies such as non-cellular (Zigbee, Wi-Fi, </a:t>
            </a:r>
            <a:r>
              <a:rPr lang="en-US" sz="1500" b="0" i="0" dirty="0" err="1">
                <a:solidFill>
                  <a:schemeClr val="tx1"/>
                </a:solidFill>
                <a:effectLst/>
                <a:highlight>
                  <a:srgbClr val="181A1B"/>
                </a:highlight>
                <a:latin typeface="Bahnschrift Light Condensed" panose="020B0502040204020203" pitchFamily="34" charset="0"/>
                <a:cs typeface="Arial" panose="020B0604020202020204" pitchFamily="34" charset="0"/>
              </a:rPr>
              <a:t>LoRaWAN</a:t>
            </a:r>
            <a:r>
              <a:rPr lang="en-US" sz="1500" b="0" i="0" dirty="0">
                <a:solidFill>
                  <a:schemeClr val="tx1"/>
                </a:solidFill>
                <a:effectLst/>
                <a:highlight>
                  <a:srgbClr val="181A1B"/>
                </a:highlight>
                <a:latin typeface="Bahnschrift Light Condensed" panose="020B0502040204020203" pitchFamily="34" charset="0"/>
                <a:cs typeface="Arial" panose="020B0604020202020204" pitchFamily="34" charset="0"/>
              </a:rPr>
              <a:t>, Radio frequency identification) and cellular networks can be the key for such sensor networks to connect and transmit data. Network infrastructure also includes various topologies, data encryptions, data compression, and hardware configurations. These network solutions parameters enable IoT technologies for the internet of things</a:t>
            </a:r>
            <a:br>
              <a:rPr lang="en-US" sz="1200" dirty="0"/>
            </a:br>
            <a:endParaRPr lang="en-US" sz="16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DA61FAA-06A5-362D-0F8A-EACFC6B7EF68}"/>
              </a:ext>
            </a:extLst>
          </p:cNvPr>
          <p:cNvPicPr>
            <a:picLocks noChangeAspect="1"/>
          </p:cNvPicPr>
          <p:nvPr/>
        </p:nvPicPr>
        <p:blipFill>
          <a:blip r:embed="rId2"/>
          <a:stretch>
            <a:fillRect/>
          </a:stretch>
        </p:blipFill>
        <p:spPr>
          <a:xfrm>
            <a:off x="7748833" y="1257300"/>
            <a:ext cx="4344676" cy="4850582"/>
          </a:xfrm>
          <a:prstGeom prst="rect">
            <a:avLst/>
          </a:prstGeom>
          <a:effectLst>
            <a:glow rad="101600">
              <a:schemeClr val="accent1">
                <a:satMod val="175000"/>
                <a:alpha val="15000"/>
              </a:schemeClr>
            </a:glow>
            <a:reflection blurRad="177800" stA="36000" endPos="13000" dir="5400000" sy="-100000" algn="bl" rotWithShape="0"/>
            <a:softEdge rad="12700"/>
          </a:effectLst>
          <a:scene3d>
            <a:camera prst="orthographicFront"/>
            <a:lightRig rig="threePt" dir="t"/>
          </a:scene3d>
          <a:sp3d>
            <a:bevelT prst="angle"/>
          </a:sp3d>
        </p:spPr>
      </p:pic>
    </p:spTree>
    <p:extLst>
      <p:ext uri="{BB962C8B-B14F-4D97-AF65-F5344CB8AC3E}">
        <p14:creationId xmlns:p14="http://schemas.microsoft.com/office/powerpoint/2010/main" val="2925301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09F2-C1CA-F9E8-8F07-224432315F52}"/>
              </a:ext>
            </a:extLst>
          </p:cNvPr>
          <p:cNvSpPr>
            <a:spLocks noGrp="1"/>
          </p:cNvSpPr>
          <p:nvPr>
            <p:ph type="title"/>
          </p:nvPr>
        </p:nvSpPr>
        <p:spPr>
          <a:xfrm>
            <a:off x="919119" y="-75044"/>
            <a:ext cx="10353762" cy="1257300"/>
          </a:xfrm>
        </p:spPr>
        <p:txBody>
          <a:bodyPr/>
          <a:lstStyle/>
          <a:p>
            <a:r>
              <a:rPr lang="en-ZA" dirty="0">
                <a:solidFill>
                  <a:srgbClr val="00B0F0"/>
                </a:solidFill>
                <a:latin typeface="Bahnschrift SemiBold SemiConden" panose="020B0502040204020203" pitchFamily="34" charset="0"/>
              </a:rPr>
              <a:t>|</a:t>
            </a:r>
            <a:r>
              <a:rPr lang="en-ZA" dirty="0">
                <a:solidFill>
                  <a:schemeClr val="tx1"/>
                </a:solidFill>
                <a:latin typeface="Bahnschrift SemiBold SemiConden" panose="020B0502040204020203" pitchFamily="34" charset="0"/>
              </a:rPr>
              <a:t> </a:t>
            </a:r>
            <a:r>
              <a:rPr lang="en-ZA" u="sng" dirty="0">
                <a:solidFill>
                  <a:schemeClr val="tx1"/>
                </a:solidFill>
                <a:latin typeface="Bahnschrift SemiBold SemiConden" panose="020B0502040204020203" pitchFamily="34" charset="0"/>
              </a:rPr>
              <a:t>Some of the Impacts of </a:t>
            </a:r>
            <a:r>
              <a:rPr lang="en-ZA" u="sng" dirty="0">
                <a:solidFill>
                  <a:srgbClr val="00B0F0"/>
                </a:solidFill>
                <a:latin typeface="Bahnschrift SemiBold SemiConden" panose="020B0502040204020203" pitchFamily="34" charset="0"/>
              </a:rPr>
              <a:t>The IOT</a:t>
            </a:r>
            <a:endParaRPr lang="en-US" u="sng" dirty="0">
              <a:solidFill>
                <a:srgbClr val="00B0F0"/>
              </a:solidFill>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8D46E904-33F3-E668-E37B-0996AFE9308C}"/>
              </a:ext>
            </a:extLst>
          </p:cNvPr>
          <p:cNvSpPr>
            <a:spLocks noGrp="1"/>
          </p:cNvSpPr>
          <p:nvPr>
            <p:ph idx="1"/>
          </p:nvPr>
        </p:nvSpPr>
        <p:spPr>
          <a:xfrm>
            <a:off x="124690" y="1634837"/>
            <a:ext cx="11942619" cy="5601853"/>
          </a:xfrm>
        </p:spPr>
        <p:txBody>
          <a:bodyPr>
            <a:normAutofit/>
          </a:bodyPr>
          <a:lstStyle/>
          <a:p>
            <a:pPr>
              <a:buClr>
                <a:srgbClr val="00B0F0"/>
              </a:buClr>
              <a:buFont typeface="Wingdings" panose="05000000000000000000" pitchFamily="2" charset="2"/>
              <a:buChar char="q"/>
            </a:pPr>
            <a:r>
              <a:rPr lang="en-US" sz="2200" b="0" dirty="0">
                <a:solidFill>
                  <a:srgbClr val="00B0F0"/>
                </a:solidFill>
                <a:effectLst/>
                <a:highlight>
                  <a:srgbClr val="181A1B"/>
                </a:highlight>
                <a:latin typeface="Bahnschrift Light Condensed" panose="020B0502040204020203" pitchFamily="34" charset="0"/>
              </a:rPr>
              <a:t>Manufacturing</a:t>
            </a:r>
            <a:r>
              <a:rPr lang="en-US" sz="2200" b="0" dirty="0">
                <a:solidFill>
                  <a:schemeClr val="tx1"/>
                </a:solidFill>
                <a:effectLst/>
                <a:highlight>
                  <a:srgbClr val="181A1B"/>
                </a:highlight>
                <a:latin typeface="Bahnschrift Light Condensed" panose="020B0502040204020203" pitchFamily="34" charset="0"/>
              </a:rPr>
              <a:t> | I</a:t>
            </a:r>
            <a:r>
              <a:rPr lang="en-US" sz="2200" b="0" i="0" dirty="0">
                <a:solidFill>
                  <a:schemeClr val="tx1"/>
                </a:solidFill>
                <a:effectLst/>
                <a:highlight>
                  <a:srgbClr val="181A1B"/>
                </a:highlight>
                <a:latin typeface="Bahnschrift Light Condensed" panose="020B0502040204020203" pitchFamily="34" charset="0"/>
              </a:rPr>
              <a:t>oT enables smart factories with </a:t>
            </a:r>
            <a:r>
              <a:rPr lang="en-US" sz="2200" b="0" i="0" dirty="0">
                <a:solidFill>
                  <a:srgbClr val="00B0F0"/>
                </a:solidFill>
                <a:effectLst/>
                <a:highlight>
                  <a:srgbClr val="181A1B"/>
                </a:highlight>
                <a:latin typeface="Bahnschrift Light Condensed" panose="020B0502040204020203" pitchFamily="34" charset="0"/>
              </a:rPr>
              <a:t>connected machines and sensors</a:t>
            </a:r>
            <a:r>
              <a:rPr lang="en-US" sz="2200" b="0" i="0" dirty="0">
                <a:solidFill>
                  <a:schemeClr val="tx1"/>
                </a:solidFill>
                <a:effectLst/>
                <a:highlight>
                  <a:srgbClr val="181A1B"/>
                </a:highlight>
                <a:latin typeface="Bahnschrift Light Condensed" panose="020B0502040204020203" pitchFamily="34" charset="0"/>
              </a:rPr>
              <a:t>, facilitating predictive maintenance, improved efficiency, and real-time monitoring of production processes.</a:t>
            </a:r>
            <a:endParaRPr lang="en-US" sz="2200" dirty="0">
              <a:solidFill>
                <a:schemeClr val="tx1"/>
              </a:solidFill>
              <a:effectLst/>
              <a:highlight>
                <a:srgbClr val="181A1B"/>
              </a:highlight>
              <a:latin typeface="Bahnschrift Light Condensed" panose="020B0502040204020203" pitchFamily="34" charset="0"/>
              <a:cs typeface="Arial" panose="020B0604020202020204" pitchFamily="34" charset="0"/>
            </a:endParaRPr>
          </a:p>
          <a:p>
            <a:pPr>
              <a:buClr>
                <a:srgbClr val="00B0F0"/>
              </a:buClr>
              <a:buFont typeface="Wingdings" panose="05000000000000000000" pitchFamily="2" charset="2"/>
              <a:buChar char="q"/>
            </a:pPr>
            <a:r>
              <a:rPr lang="en-US" sz="2200" b="0" i="0" dirty="0">
                <a:solidFill>
                  <a:srgbClr val="00B0F0"/>
                </a:solidFill>
                <a:effectLst/>
                <a:highlight>
                  <a:srgbClr val="181A1B"/>
                </a:highlight>
                <a:latin typeface="Bahnschrift Light Condensed" panose="020B0502040204020203" pitchFamily="34" charset="0"/>
              </a:rPr>
              <a:t>Healthcare</a:t>
            </a:r>
            <a:r>
              <a:rPr lang="en-US" sz="2200" b="0" i="0" dirty="0">
                <a:solidFill>
                  <a:schemeClr val="tx1"/>
                </a:solidFill>
                <a:effectLst/>
                <a:highlight>
                  <a:srgbClr val="181A1B"/>
                </a:highlight>
                <a:latin typeface="Bahnschrift Light Condensed" panose="020B0502040204020203" pitchFamily="34" charset="0"/>
              </a:rPr>
              <a:t> | IoT devices and </a:t>
            </a:r>
            <a:r>
              <a:rPr lang="en-US" sz="2200" b="0" i="0" dirty="0">
                <a:solidFill>
                  <a:srgbClr val="00B0F0"/>
                </a:solidFill>
                <a:effectLst/>
                <a:highlight>
                  <a:srgbClr val="181A1B"/>
                </a:highlight>
                <a:latin typeface="Bahnschrift Light Condensed" panose="020B0502040204020203" pitchFamily="34" charset="0"/>
              </a:rPr>
              <a:t>wearables enable remote patient monitoring</a:t>
            </a:r>
            <a:r>
              <a:rPr lang="en-US" sz="2200" b="0" i="0" dirty="0">
                <a:solidFill>
                  <a:schemeClr val="tx1"/>
                </a:solidFill>
                <a:effectLst/>
                <a:highlight>
                  <a:srgbClr val="181A1B"/>
                </a:highlight>
                <a:latin typeface="Bahnschrift Light Condensed" panose="020B0502040204020203" pitchFamily="34" charset="0"/>
              </a:rPr>
              <a:t>, personalized medicine, and efficient healthcare delivery. </a:t>
            </a:r>
            <a:r>
              <a:rPr lang="en-US" sz="2200" b="0" i="0" dirty="0">
                <a:solidFill>
                  <a:srgbClr val="00B0F0"/>
                </a:solidFill>
                <a:effectLst/>
                <a:highlight>
                  <a:srgbClr val="181A1B"/>
                </a:highlight>
                <a:latin typeface="Bahnschrift Light Condensed" panose="020B0502040204020203" pitchFamily="34" charset="0"/>
              </a:rPr>
              <a:t>They can track vital signs</a:t>
            </a:r>
            <a:r>
              <a:rPr lang="en-US" sz="2200" b="0" i="0" dirty="0">
                <a:solidFill>
                  <a:schemeClr val="tx1"/>
                </a:solidFill>
                <a:effectLst/>
                <a:highlight>
                  <a:srgbClr val="181A1B"/>
                </a:highlight>
                <a:latin typeface="Bahnschrift Light Condensed" panose="020B0502040204020203" pitchFamily="34" charset="0"/>
              </a:rPr>
              <a:t>, medication adherence, and provide early warnings for potential health issues.</a:t>
            </a:r>
            <a:endParaRPr lang="en-US" sz="2200" b="0" i="0" dirty="0">
              <a:solidFill>
                <a:schemeClr val="tx1"/>
              </a:solidFill>
              <a:effectLst/>
              <a:highlight>
                <a:srgbClr val="181A1B"/>
              </a:highlight>
              <a:latin typeface="Bahnschrift Light Condensed" panose="020B0502040204020203" pitchFamily="34" charset="0"/>
              <a:cs typeface="Arial" panose="020B0604020202020204" pitchFamily="34" charset="0"/>
            </a:endParaRPr>
          </a:p>
          <a:p>
            <a:pPr>
              <a:buClr>
                <a:srgbClr val="00B0F0"/>
              </a:buClr>
              <a:buFont typeface="Wingdings" panose="05000000000000000000" pitchFamily="2" charset="2"/>
              <a:buChar char="q"/>
            </a:pPr>
            <a:r>
              <a:rPr lang="en-US" sz="2200" b="0" i="0" dirty="0">
                <a:solidFill>
                  <a:srgbClr val="00B0F0"/>
                </a:solidFill>
                <a:effectLst/>
                <a:highlight>
                  <a:srgbClr val="181A1B"/>
                </a:highlight>
                <a:latin typeface="Bahnschrift Light Condensed" panose="020B0502040204020203" pitchFamily="34" charset="0"/>
              </a:rPr>
              <a:t>Agriculture</a:t>
            </a:r>
            <a:r>
              <a:rPr lang="en-US" sz="2200" b="0" i="0" dirty="0">
                <a:solidFill>
                  <a:schemeClr val="tx1"/>
                </a:solidFill>
                <a:effectLst/>
                <a:highlight>
                  <a:srgbClr val="181A1B"/>
                </a:highlight>
                <a:latin typeface="Bahnschrift Light Condensed" panose="020B0502040204020203" pitchFamily="34" charset="0"/>
              </a:rPr>
              <a:t> | IoT-based solutions provide farmers with real-time information about soil moisture, weather conditions, and crop health. This data helps optimize irrigation, fertilization, and pest control, leading to increased crop yields.</a:t>
            </a:r>
            <a:endParaRPr lang="en-US" sz="2200" dirty="0">
              <a:solidFill>
                <a:schemeClr val="tx1"/>
              </a:solidFill>
              <a:effectLst/>
              <a:highlight>
                <a:srgbClr val="181A1B"/>
              </a:highlight>
              <a:latin typeface="Bahnschrift Light Condensed" panose="020B0502040204020203" pitchFamily="34" charset="0"/>
              <a:cs typeface="Arial" panose="020B0604020202020204" pitchFamily="34" charset="0"/>
            </a:endParaRPr>
          </a:p>
          <a:p>
            <a:pPr>
              <a:buClr>
                <a:srgbClr val="00B0F0"/>
              </a:buClr>
              <a:buFont typeface="Wingdings" panose="05000000000000000000" pitchFamily="2" charset="2"/>
              <a:buChar char="q"/>
            </a:pPr>
            <a:r>
              <a:rPr lang="en-US" sz="2200" dirty="0">
                <a:solidFill>
                  <a:srgbClr val="00B0F0"/>
                </a:solidFill>
                <a:effectLst/>
                <a:highlight>
                  <a:srgbClr val="181A1B"/>
                </a:highlight>
                <a:latin typeface="Bahnschrift Light Condensed" panose="020B0502040204020203" pitchFamily="34" charset="0"/>
              </a:rPr>
              <a:t>Transportation and Logistics </a:t>
            </a:r>
            <a:r>
              <a:rPr lang="en-US" sz="2200" dirty="0">
                <a:solidFill>
                  <a:schemeClr val="tx1"/>
                </a:solidFill>
                <a:effectLst/>
                <a:highlight>
                  <a:srgbClr val="181A1B"/>
                </a:highlight>
                <a:latin typeface="Bahnschrift Light Condensed" panose="020B0502040204020203" pitchFamily="34" charset="0"/>
              </a:rPr>
              <a:t>| I</a:t>
            </a:r>
            <a:r>
              <a:rPr lang="en-US" sz="2200" b="0" i="0" dirty="0">
                <a:solidFill>
                  <a:schemeClr val="tx1"/>
                </a:solidFill>
                <a:effectLst/>
                <a:highlight>
                  <a:srgbClr val="181A1B"/>
                </a:highlight>
                <a:latin typeface="Bahnschrift Light Condensed" panose="020B0502040204020203" pitchFamily="34" charset="0"/>
              </a:rPr>
              <a:t>oT-enabled tracking and monitoring systems </a:t>
            </a:r>
            <a:r>
              <a:rPr lang="en-US" sz="2200" b="0" i="0" dirty="0">
                <a:solidFill>
                  <a:srgbClr val="00B0F0"/>
                </a:solidFill>
                <a:effectLst/>
                <a:highlight>
                  <a:srgbClr val="181A1B"/>
                </a:highlight>
                <a:latin typeface="Bahnschrift Light Condensed" panose="020B0502040204020203" pitchFamily="34" charset="0"/>
              </a:rPr>
              <a:t>improve fleet management</a:t>
            </a:r>
            <a:r>
              <a:rPr lang="en-US" sz="2200" b="0" i="0" dirty="0">
                <a:solidFill>
                  <a:schemeClr val="tx1"/>
                </a:solidFill>
                <a:effectLst/>
                <a:highlight>
                  <a:srgbClr val="181A1B"/>
                </a:highlight>
                <a:latin typeface="Bahnschrift Light Condensed" panose="020B0502040204020203" pitchFamily="34" charset="0"/>
              </a:rPr>
              <a:t>, optimize routes, enhance supply chain visibility, and ensure timely delivery of goods.</a:t>
            </a:r>
            <a:endParaRPr lang="en-US" sz="2200" b="0" i="0" dirty="0">
              <a:solidFill>
                <a:schemeClr val="tx1"/>
              </a:solidFill>
              <a:effectLst/>
              <a:highlight>
                <a:srgbClr val="181A1B"/>
              </a:highlight>
              <a:latin typeface="Bahnschrift Light Condensed" panose="020B0502040204020203" pitchFamily="34" charset="0"/>
              <a:cs typeface="Arial" panose="020B0604020202020204" pitchFamily="34" charset="0"/>
            </a:endParaRPr>
          </a:p>
          <a:p>
            <a:pPr>
              <a:buClr>
                <a:srgbClr val="00B0F0"/>
              </a:buClr>
              <a:buFont typeface="Wingdings" panose="05000000000000000000" pitchFamily="2" charset="2"/>
              <a:buChar char="q"/>
            </a:pPr>
            <a:r>
              <a:rPr lang="en-US" sz="2200" dirty="0">
                <a:solidFill>
                  <a:srgbClr val="00B0F0"/>
                </a:solidFill>
                <a:effectLst/>
                <a:highlight>
                  <a:srgbClr val="181A1B"/>
                </a:highlight>
                <a:latin typeface="Bahnschrift Light Condensed" panose="020B0502040204020203" pitchFamily="34" charset="0"/>
              </a:rPr>
              <a:t>Smart Cities </a:t>
            </a:r>
            <a:r>
              <a:rPr lang="en-US" sz="2200" dirty="0">
                <a:solidFill>
                  <a:schemeClr val="tx1"/>
                </a:solidFill>
                <a:effectLst/>
                <a:highlight>
                  <a:srgbClr val="181A1B"/>
                </a:highlight>
                <a:latin typeface="Bahnschrift Light Condensed" panose="020B0502040204020203" pitchFamily="34" charset="0"/>
              </a:rPr>
              <a:t>| </a:t>
            </a:r>
            <a:r>
              <a:rPr lang="en-US" sz="2200" dirty="0" err="1">
                <a:solidFill>
                  <a:schemeClr val="tx1"/>
                </a:solidFill>
                <a:effectLst/>
                <a:highlight>
                  <a:srgbClr val="181A1B"/>
                </a:highlight>
                <a:latin typeface="Bahnschrift Light Condensed" panose="020B0502040204020203" pitchFamily="34" charset="0"/>
              </a:rPr>
              <a:t>Iot</a:t>
            </a:r>
            <a:r>
              <a:rPr lang="en-US" sz="2200" dirty="0">
                <a:solidFill>
                  <a:schemeClr val="tx1"/>
                </a:solidFill>
                <a:effectLst/>
                <a:highlight>
                  <a:srgbClr val="181A1B"/>
                </a:highlight>
                <a:latin typeface="Bahnschrift Light Condensed" panose="020B0502040204020203" pitchFamily="34" charset="0"/>
              </a:rPr>
              <a:t> E</a:t>
            </a:r>
            <a:r>
              <a:rPr lang="en-US" sz="2200" b="0" i="0" dirty="0">
                <a:solidFill>
                  <a:schemeClr val="tx1"/>
                </a:solidFill>
                <a:effectLst/>
                <a:highlight>
                  <a:srgbClr val="181A1B"/>
                </a:highlight>
                <a:latin typeface="Bahnschrift Light Condensed" panose="020B0502040204020203" pitchFamily="34" charset="0"/>
              </a:rPr>
              <a:t>nables cities to </a:t>
            </a:r>
            <a:r>
              <a:rPr lang="en-US" sz="2200" b="0" i="0" dirty="0">
                <a:solidFill>
                  <a:srgbClr val="00B0F0"/>
                </a:solidFill>
                <a:effectLst/>
                <a:highlight>
                  <a:srgbClr val="181A1B"/>
                </a:highlight>
                <a:latin typeface="Bahnschrift Light Condensed" panose="020B0502040204020203" pitchFamily="34" charset="0"/>
              </a:rPr>
              <a:t>optimize resource utilization</a:t>
            </a:r>
            <a:r>
              <a:rPr lang="en-US" sz="2200" b="0" i="0" dirty="0">
                <a:solidFill>
                  <a:schemeClr val="tx1"/>
                </a:solidFill>
                <a:effectLst/>
                <a:highlight>
                  <a:srgbClr val="181A1B"/>
                </a:highlight>
                <a:latin typeface="Bahnschrift Light Condensed" panose="020B0502040204020203" pitchFamily="34" charset="0"/>
              </a:rPr>
              <a:t>,</a:t>
            </a:r>
            <a:r>
              <a:rPr lang="en-US" sz="2200" b="0" i="0" dirty="0">
                <a:solidFill>
                  <a:srgbClr val="00B0F0"/>
                </a:solidFill>
                <a:effectLst/>
                <a:highlight>
                  <a:srgbClr val="181A1B"/>
                </a:highlight>
                <a:latin typeface="Bahnschrift Light Condensed" panose="020B0502040204020203" pitchFamily="34" charset="0"/>
              </a:rPr>
              <a:t> improve public services</a:t>
            </a:r>
            <a:r>
              <a:rPr lang="en-US" sz="2200" b="0" i="0" dirty="0">
                <a:solidFill>
                  <a:schemeClr val="tx1"/>
                </a:solidFill>
                <a:effectLst/>
                <a:highlight>
                  <a:srgbClr val="181A1B"/>
                </a:highlight>
                <a:latin typeface="Bahnschrift Light Condensed" panose="020B0502040204020203" pitchFamily="34" charset="0"/>
              </a:rPr>
              <a:t>,</a:t>
            </a:r>
            <a:r>
              <a:rPr lang="en-US" sz="2200" b="0" i="0" dirty="0">
                <a:solidFill>
                  <a:srgbClr val="00B0F0"/>
                </a:solidFill>
                <a:effectLst/>
                <a:highlight>
                  <a:srgbClr val="181A1B"/>
                </a:highlight>
                <a:latin typeface="Bahnschrift Light Condensed" panose="020B0502040204020203" pitchFamily="34" charset="0"/>
              </a:rPr>
              <a:t> and enhance sustainability</a:t>
            </a:r>
            <a:r>
              <a:rPr lang="en-US" sz="2200" b="0" i="0" dirty="0">
                <a:solidFill>
                  <a:schemeClr val="tx1"/>
                </a:solidFill>
                <a:effectLst/>
                <a:highlight>
                  <a:srgbClr val="181A1B"/>
                </a:highlight>
                <a:latin typeface="Bahnschrift Light Condensed" panose="020B0502040204020203" pitchFamily="34" charset="0"/>
              </a:rPr>
              <a:t>. Smart street lighting, waste management, traffic control, and parking systems are examples of IoT implementations in smart cities.</a:t>
            </a:r>
            <a:endParaRPr lang="en-US" sz="2200" dirty="0">
              <a:solidFill>
                <a:schemeClr val="tx1"/>
              </a:solidFill>
              <a:latin typeface="Bahnschrift Light Condensed" panose="020B0502040204020203" pitchFamily="34" charset="0"/>
            </a:endParaRPr>
          </a:p>
        </p:txBody>
      </p:sp>
    </p:spTree>
    <p:extLst>
      <p:ext uri="{BB962C8B-B14F-4D97-AF65-F5344CB8AC3E}">
        <p14:creationId xmlns:p14="http://schemas.microsoft.com/office/powerpoint/2010/main" val="1242320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286D-578E-8BC8-0878-25CEE4489348}"/>
              </a:ext>
            </a:extLst>
          </p:cNvPr>
          <p:cNvSpPr>
            <a:spLocks noGrp="1"/>
          </p:cNvSpPr>
          <p:nvPr>
            <p:ph type="title"/>
          </p:nvPr>
        </p:nvSpPr>
        <p:spPr>
          <a:xfrm>
            <a:off x="913795" y="138546"/>
            <a:ext cx="10353762" cy="1257300"/>
          </a:xfrm>
        </p:spPr>
        <p:txBody>
          <a:bodyPr/>
          <a:lstStyle/>
          <a:p>
            <a:r>
              <a:rPr lang="en-US" dirty="0">
                <a:solidFill>
                  <a:srgbClr val="00B0F0"/>
                </a:solidFill>
                <a:latin typeface="Bahnschrift SemiBold SemiConden" panose="020B0502040204020203" pitchFamily="34" charset="0"/>
              </a:rPr>
              <a:t>|</a:t>
            </a:r>
            <a:r>
              <a:rPr lang="en-US" dirty="0">
                <a:solidFill>
                  <a:schemeClr val="tx1"/>
                </a:solidFill>
                <a:latin typeface="Bahnschrift SemiBold SemiConden" panose="020B0502040204020203" pitchFamily="34" charset="0"/>
              </a:rPr>
              <a:t> </a:t>
            </a:r>
            <a:r>
              <a:rPr lang="en-US" u="sng" dirty="0">
                <a:solidFill>
                  <a:schemeClr val="tx1"/>
                </a:solidFill>
                <a:latin typeface="Bahnschrift SemiBold SemiConden" panose="020B0502040204020203" pitchFamily="34" charset="0"/>
              </a:rPr>
              <a:t>The Internet of Things </a:t>
            </a:r>
            <a:r>
              <a:rPr lang="en-US" u="sng" dirty="0">
                <a:solidFill>
                  <a:srgbClr val="00B0F0"/>
                </a:solidFill>
                <a:latin typeface="Bahnschrift SemiBold SemiConden" panose="020B0502040204020203" pitchFamily="34" charset="0"/>
              </a:rPr>
              <a:t>In The Future</a:t>
            </a:r>
          </a:p>
        </p:txBody>
      </p:sp>
      <p:sp>
        <p:nvSpPr>
          <p:cNvPr id="3" name="Content Placeholder 2">
            <a:extLst>
              <a:ext uri="{FF2B5EF4-FFF2-40B4-BE49-F238E27FC236}">
                <a16:creationId xmlns:a16="http://schemas.microsoft.com/office/drawing/2014/main" id="{646053A6-AD45-9CBA-C489-E904AF7C3A57}"/>
              </a:ext>
            </a:extLst>
          </p:cNvPr>
          <p:cNvSpPr>
            <a:spLocks noGrp="1"/>
          </p:cNvSpPr>
          <p:nvPr>
            <p:ph idx="1"/>
          </p:nvPr>
        </p:nvSpPr>
        <p:spPr>
          <a:xfrm>
            <a:off x="143163" y="1395846"/>
            <a:ext cx="11905673" cy="5375564"/>
          </a:xfrm>
        </p:spPr>
        <p:txBody>
          <a:bodyPr>
            <a:normAutofit/>
          </a:bodyPr>
          <a:lstStyle/>
          <a:p>
            <a:pPr algn="l" fontAlgn="auto">
              <a:buClr>
                <a:srgbClr val="00B0F0"/>
              </a:buClr>
              <a:buFont typeface="Wingdings" panose="05000000000000000000" pitchFamily="2" charset="2"/>
              <a:buChar char="q"/>
            </a:pPr>
            <a:r>
              <a:rPr lang="en-US" sz="1600" b="0" i="0" dirty="0">
                <a:solidFill>
                  <a:schemeClr val="tx1"/>
                </a:solidFill>
                <a:effectLst/>
                <a:highlight>
                  <a:srgbClr val="181A1B"/>
                </a:highlight>
                <a:latin typeface="Bahnschrift Light Condensed" panose="020B0502040204020203" pitchFamily="34" charset="0"/>
              </a:rPr>
              <a:t>One of the most significant trends in </a:t>
            </a:r>
            <a:r>
              <a:rPr lang="en-US" sz="1600" b="0" i="0" dirty="0">
                <a:solidFill>
                  <a:srgbClr val="00B0F0"/>
                </a:solidFill>
                <a:effectLst/>
                <a:highlight>
                  <a:srgbClr val="181A1B"/>
                </a:highlight>
                <a:latin typeface="Bahnschrift Light Condensed" panose="020B0502040204020203" pitchFamily="34" charset="0"/>
              </a:rPr>
              <a:t>IoT</a:t>
            </a:r>
            <a:r>
              <a:rPr lang="en-US" sz="1600" b="0" i="0" dirty="0">
                <a:solidFill>
                  <a:schemeClr val="tx1"/>
                </a:solidFill>
                <a:effectLst/>
                <a:highlight>
                  <a:srgbClr val="181A1B"/>
                </a:highlight>
                <a:latin typeface="Bahnschrift Light Condensed" panose="020B0502040204020203" pitchFamily="34" charset="0"/>
              </a:rPr>
              <a:t> is the move towards edge computing. This involves </a:t>
            </a:r>
            <a:r>
              <a:rPr lang="en-US" sz="1600" b="0" i="0" dirty="0">
                <a:solidFill>
                  <a:srgbClr val="00B0F0"/>
                </a:solidFill>
                <a:effectLst/>
                <a:highlight>
                  <a:srgbClr val="181A1B"/>
                </a:highlight>
                <a:latin typeface="Bahnschrift Light Condensed" panose="020B0502040204020203" pitchFamily="34" charset="0"/>
              </a:rPr>
              <a:t>processing data </a:t>
            </a:r>
            <a:r>
              <a:rPr lang="en-US" sz="1600" b="0" i="0" dirty="0">
                <a:solidFill>
                  <a:schemeClr val="tx1"/>
                </a:solidFill>
                <a:effectLst/>
                <a:highlight>
                  <a:srgbClr val="181A1B"/>
                </a:highlight>
                <a:latin typeface="Bahnschrift Light Condensed" panose="020B0502040204020203" pitchFamily="34" charset="0"/>
              </a:rPr>
              <a:t>on the device itself, rather than sending it to the cloud for analysis. </a:t>
            </a:r>
            <a:r>
              <a:rPr lang="en-US" sz="1600" b="0" i="0" dirty="0">
                <a:solidFill>
                  <a:srgbClr val="00B0F0"/>
                </a:solidFill>
                <a:effectLst/>
                <a:highlight>
                  <a:srgbClr val="181A1B"/>
                </a:highlight>
                <a:latin typeface="Bahnschrift Light Condensed" panose="020B0502040204020203" pitchFamily="34" charset="0"/>
              </a:rPr>
              <a:t>Edge computing </a:t>
            </a:r>
            <a:r>
              <a:rPr lang="en-US" sz="1600" b="0" i="0" dirty="0">
                <a:solidFill>
                  <a:schemeClr val="tx1"/>
                </a:solidFill>
                <a:effectLst/>
                <a:highlight>
                  <a:srgbClr val="181A1B"/>
                </a:highlight>
                <a:latin typeface="Bahnschrift Light Condensed" panose="020B0502040204020203" pitchFamily="34" charset="0"/>
              </a:rPr>
              <a:t>can help to </a:t>
            </a:r>
            <a:r>
              <a:rPr lang="en-US" sz="1600" b="0" i="0" dirty="0">
                <a:solidFill>
                  <a:srgbClr val="00B0F0"/>
                </a:solidFill>
                <a:effectLst/>
                <a:highlight>
                  <a:srgbClr val="181A1B"/>
                </a:highlight>
                <a:latin typeface="Bahnschrift Light Condensed" panose="020B0502040204020203" pitchFamily="34" charset="0"/>
              </a:rPr>
              <a:t>reduce latency, improve reliability, and enhance privacy and security</a:t>
            </a:r>
            <a:r>
              <a:rPr lang="en-US" sz="1600" b="0" i="0" dirty="0">
                <a:solidFill>
                  <a:schemeClr val="tx1"/>
                </a:solidFill>
                <a:effectLst/>
                <a:highlight>
                  <a:srgbClr val="181A1B"/>
                </a:highlight>
                <a:latin typeface="Bahnschrift Light Condensed" panose="020B0502040204020203" pitchFamily="34" charset="0"/>
              </a:rPr>
              <a:t>. As a result, we can expect to see more and more IoT devices with built-in edge computing capabilities in the coming years. According to a recent report by </a:t>
            </a:r>
            <a:r>
              <a:rPr lang="en-US" sz="1600" b="1" i="0" u="none" strike="noStrike" dirty="0">
                <a:solidFill>
                  <a:schemeClr val="tx1"/>
                </a:solidFill>
                <a:effectLst/>
                <a:highlight>
                  <a:srgbClr val="181A1B"/>
                </a:highlight>
                <a:latin typeface="Bahnschrift Light Condensed" panose="020B0502040204020203" pitchFamily="34" charset="0"/>
              </a:rPr>
              <a:t>Gartner</a:t>
            </a:r>
            <a:r>
              <a:rPr lang="en-US" sz="1600" b="0" i="0" dirty="0">
                <a:solidFill>
                  <a:schemeClr val="tx1"/>
                </a:solidFill>
                <a:effectLst/>
                <a:highlight>
                  <a:srgbClr val="181A1B"/>
                </a:highlight>
                <a:latin typeface="Bahnschrift Light Condensed" panose="020B0502040204020203" pitchFamily="34" charset="0"/>
              </a:rPr>
              <a:t>, by 2025, 75% of enterprise-generated data will be created and processed at the edge.</a:t>
            </a:r>
            <a:br>
              <a:rPr lang="en-US" sz="1200" b="0" i="0" dirty="0">
                <a:effectLst/>
                <a:highlight>
                  <a:srgbClr val="181A1B"/>
                </a:highlight>
                <a:latin typeface="-apple-system"/>
              </a:rPr>
            </a:br>
            <a:endParaRPr lang="en-US" sz="1600" dirty="0">
              <a:solidFill>
                <a:schemeClr val="tx1"/>
              </a:solidFill>
              <a:effectLst/>
              <a:latin typeface="Bahnschrift Light Condensed" panose="020B0502040204020203" pitchFamily="34" charset="0"/>
              <a:cs typeface="Arial" panose="020B0604020202020204" pitchFamily="34" charset="0"/>
            </a:endParaRPr>
          </a:p>
          <a:p>
            <a:pPr>
              <a:buClr>
                <a:srgbClr val="00B0F0"/>
              </a:buClr>
              <a:buFont typeface="Wingdings" panose="05000000000000000000" pitchFamily="2" charset="2"/>
              <a:buChar char="q"/>
            </a:pPr>
            <a:r>
              <a:rPr lang="en-US" sz="1600" dirty="0">
                <a:solidFill>
                  <a:schemeClr val="tx1"/>
                </a:solidFill>
                <a:effectLst/>
                <a:latin typeface="Bahnschrift Light Condensed" panose="020B0502040204020203" pitchFamily="34" charset="0"/>
                <a:cs typeface="Arial" panose="020B0604020202020204" pitchFamily="34" charset="0"/>
              </a:rPr>
              <a:t>While the ability to connect physical objects and devices introduces increased efficiencies and, in some cases, cost savings, scaling up those connection points and networks creates greater possibilities, though not without some great risks and challenges. For example, a smart car that connects with </a:t>
            </a:r>
            <a:r>
              <a:rPr lang="en-US" sz="1600" dirty="0">
                <a:solidFill>
                  <a:srgbClr val="00B0F0"/>
                </a:solidFill>
                <a:effectLst/>
                <a:latin typeface="Bahnschrift Light Condensed" panose="020B0502040204020203" pitchFamily="34" charset="0"/>
                <a:cs typeface="Arial" panose="020B0604020202020204" pitchFamily="34" charset="0"/>
              </a:rPr>
              <a:t>a smartphone can already integrate mapping, entertainment, voice commands, and other functions</a:t>
            </a:r>
            <a:r>
              <a:rPr lang="en-US" sz="1600" dirty="0">
                <a:solidFill>
                  <a:schemeClr val="tx1"/>
                </a:solidFill>
                <a:effectLst/>
                <a:latin typeface="Bahnschrift Light Condensed" panose="020B0502040204020203" pitchFamily="34" charset="0"/>
                <a:cs typeface="Arial" panose="020B0604020202020204" pitchFamily="34" charset="0"/>
              </a:rPr>
              <a:t> that transform the vehicle into a computer on wheels, but a network of connected vehicles and infrastructure could potentially allow vehicles not only to avoid crashes while driving but also to “see” around corners and avoid collisions with a bicyclist or a pedestrian. In addition, sensors in bridges, tunnels, roads, and other infrastructure could indicate when repairs are necessary or when failure is imminent. Putting such innovations into practice, however, can be challenging. Current autonomous vehicles, for example, are already burdened with </a:t>
            </a:r>
            <a:r>
              <a:rPr lang="en-US" sz="1600" dirty="0">
                <a:solidFill>
                  <a:srgbClr val="FF0000"/>
                </a:solidFill>
                <a:effectLst/>
                <a:latin typeface="Bahnschrift Light Condensed" panose="020B0502040204020203" pitchFamily="34" charset="0"/>
                <a:cs typeface="Arial" panose="020B0604020202020204" pitchFamily="34" charset="0"/>
              </a:rPr>
              <a:t>safety concerns and susceptibility to hacker</a:t>
            </a:r>
          </a:p>
          <a:p>
            <a:pPr>
              <a:buClr>
                <a:srgbClr val="00B0F0"/>
              </a:buClr>
              <a:buFont typeface="Wingdings" panose="05000000000000000000" pitchFamily="2" charset="2"/>
              <a:buChar char="q"/>
            </a:pPr>
            <a:endParaRPr lang="en-US" sz="1600" dirty="0">
              <a:solidFill>
                <a:srgbClr val="FF0000"/>
              </a:solidFill>
              <a:effectLst/>
              <a:latin typeface="Bahnschrift Light Condensed" panose="020B0502040204020203" pitchFamily="34" charset="0"/>
              <a:cs typeface="Arial" panose="020B0604020202020204" pitchFamily="34" charset="0"/>
            </a:endParaRPr>
          </a:p>
          <a:p>
            <a:pPr>
              <a:buClr>
                <a:srgbClr val="00B0F0"/>
              </a:buClr>
              <a:buFont typeface="Wingdings" panose="05000000000000000000" pitchFamily="2" charset="2"/>
              <a:buChar char="q"/>
            </a:pPr>
            <a:r>
              <a:rPr lang="en-US" sz="1600" b="0" i="0" dirty="0">
                <a:solidFill>
                  <a:schemeClr val="tx1"/>
                </a:solidFill>
                <a:effectLst/>
                <a:highlight>
                  <a:srgbClr val="181A1B"/>
                </a:highlight>
                <a:latin typeface="Bahnschrift Light Condensed" panose="020B0502040204020203" pitchFamily="34" charset="0"/>
              </a:rPr>
              <a:t>Finally, one emerging trend in IoT is the use of </a:t>
            </a:r>
            <a:r>
              <a:rPr lang="en-US" sz="1600" b="0" i="0" dirty="0">
                <a:solidFill>
                  <a:srgbClr val="00B0F0"/>
                </a:solidFill>
                <a:effectLst/>
                <a:highlight>
                  <a:srgbClr val="181A1B"/>
                </a:highlight>
                <a:latin typeface="Bahnschrift Light Condensed" panose="020B0502040204020203" pitchFamily="34" charset="0"/>
              </a:rPr>
              <a:t>blockchain technology </a:t>
            </a:r>
            <a:r>
              <a:rPr lang="en-US" sz="1600" b="0" i="0" dirty="0">
                <a:solidFill>
                  <a:schemeClr val="tx1"/>
                </a:solidFill>
                <a:effectLst/>
                <a:highlight>
                  <a:srgbClr val="181A1B"/>
                </a:highlight>
                <a:latin typeface="Bahnschrift Light Condensed" panose="020B0502040204020203" pitchFamily="34" charset="0"/>
              </a:rPr>
              <a:t>to enhance security and privacy. By using </a:t>
            </a:r>
            <a:r>
              <a:rPr lang="en-US" sz="1600" b="0" i="0" dirty="0">
                <a:solidFill>
                  <a:srgbClr val="00B0F0"/>
                </a:solidFill>
                <a:effectLst/>
                <a:highlight>
                  <a:srgbClr val="181A1B"/>
                </a:highlight>
                <a:latin typeface="Bahnschrift Light Condensed" panose="020B0502040204020203" pitchFamily="34" charset="0"/>
              </a:rPr>
              <a:t>blockchain</a:t>
            </a:r>
            <a:r>
              <a:rPr lang="en-US" sz="1600" b="0" i="0" dirty="0">
                <a:solidFill>
                  <a:schemeClr val="tx1"/>
                </a:solidFill>
                <a:effectLst/>
                <a:highlight>
                  <a:srgbClr val="181A1B"/>
                </a:highlight>
                <a:latin typeface="Bahnschrift Light Condensed" panose="020B0502040204020203" pitchFamily="34" charset="0"/>
              </a:rPr>
              <a:t>, data from </a:t>
            </a:r>
            <a:r>
              <a:rPr lang="en-US" sz="1600" b="0" i="0" dirty="0">
                <a:solidFill>
                  <a:srgbClr val="00B0F0"/>
                </a:solidFill>
                <a:effectLst/>
                <a:highlight>
                  <a:srgbClr val="181A1B"/>
                </a:highlight>
                <a:latin typeface="Bahnschrift Light Condensed" panose="020B0502040204020203" pitchFamily="34" charset="0"/>
              </a:rPr>
              <a:t>IoT</a:t>
            </a:r>
            <a:r>
              <a:rPr lang="en-US" sz="1600" b="0" i="0" dirty="0">
                <a:solidFill>
                  <a:schemeClr val="tx1"/>
                </a:solidFill>
                <a:effectLst/>
                <a:highlight>
                  <a:srgbClr val="181A1B"/>
                </a:highlight>
                <a:latin typeface="Bahnschrift Light Condensed" panose="020B0502040204020203" pitchFamily="34" charset="0"/>
              </a:rPr>
              <a:t> devices can be stored in a </a:t>
            </a:r>
            <a:r>
              <a:rPr lang="en-US" sz="1600" b="0" i="0" dirty="0">
                <a:solidFill>
                  <a:srgbClr val="00B0F0"/>
                </a:solidFill>
                <a:effectLst/>
                <a:highlight>
                  <a:srgbClr val="181A1B"/>
                </a:highlight>
                <a:latin typeface="Bahnschrift Light Condensed" panose="020B0502040204020203" pitchFamily="34" charset="0"/>
              </a:rPr>
              <a:t>decentralized, tamper-proof ledger, making it more secure and less vulnerable to hacking. Blockchain </a:t>
            </a:r>
            <a:r>
              <a:rPr lang="en-US" sz="1600" b="0" i="0" dirty="0">
                <a:solidFill>
                  <a:schemeClr val="tx1"/>
                </a:solidFill>
                <a:effectLst/>
                <a:highlight>
                  <a:srgbClr val="181A1B"/>
                </a:highlight>
                <a:latin typeface="Bahnschrift Light Condensed" panose="020B0502040204020203" pitchFamily="34" charset="0"/>
              </a:rPr>
              <a:t>can also help to protect user privacy by enabling data to be shared </a:t>
            </a:r>
            <a:r>
              <a:rPr lang="en-US" sz="1600" b="0" i="0" dirty="0">
                <a:solidFill>
                  <a:srgbClr val="00B0F0"/>
                </a:solidFill>
                <a:effectLst/>
                <a:highlight>
                  <a:srgbClr val="181A1B"/>
                </a:highlight>
                <a:latin typeface="Bahnschrift Light Condensed" panose="020B0502040204020203" pitchFamily="34" charset="0"/>
              </a:rPr>
              <a:t>only</a:t>
            </a:r>
            <a:r>
              <a:rPr lang="en-US" sz="1600" b="0" i="0" dirty="0">
                <a:solidFill>
                  <a:schemeClr val="tx1"/>
                </a:solidFill>
                <a:effectLst/>
                <a:highlight>
                  <a:srgbClr val="181A1B"/>
                </a:highlight>
                <a:latin typeface="Bahnschrift Light Condensed" panose="020B0502040204020203" pitchFamily="34" charset="0"/>
              </a:rPr>
              <a:t> with authorized parties.</a:t>
            </a:r>
            <a:endParaRPr lang="en-US" sz="1600" dirty="0">
              <a:solidFill>
                <a:schemeClr val="tx1"/>
              </a:solidFill>
              <a:effectLst/>
              <a:latin typeface="Bahnschrift Light Condensed" panose="020B0502040204020203" pitchFamily="34" charset="0"/>
              <a:cs typeface="Arial" panose="020B0604020202020204" pitchFamily="34" charset="0"/>
            </a:endParaRPr>
          </a:p>
          <a:p>
            <a:pPr>
              <a:buClr>
                <a:srgbClr val="00B0F0"/>
              </a:buClr>
              <a:buFont typeface="Wingdings" panose="05000000000000000000" pitchFamily="2" charset="2"/>
              <a:buChar char="q"/>
            </a:pPr>
            <a:endParaRPr lang="en-US" sz="1600" dirty="0">
              <a:solidFill>
                <a:schemeClr val="tx1"/>
              </a:solidFill>
              <a:effectLst/>
              <a:latin typeface="Bahnschrift Light Condensed" panose="020B0502040204020203" pitchFamily="34" charset="0"/>
              <a:cs typeface="Arial" panose="020B0604020202020204" pitchFamily="34" charset="0"/>
            </a:endParaRPr>
          </a:p>
        </p:txBody>
      </p:sp>
    </p:spTree>
    <p:extLst>
      <p:ext uri="{BB962C8B-B14F-4D97-AF65-F5344CB8AC3E}">
        <p14:creationId xmlns:p14="http://schemas.microsoft.com/office/powerpoint/2010/main" val="2821013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47A3-6943-8A0D-E43F-0B6F573CF334}"/>
              </a:ext>
            </a:extLst>
          </p:cNvPr>
          <p:cNvSpPr>
            <a:spLocks noGrp="1"/>
          </p:cNvSpPr>
          <p:nvPr>
            <p:ph type="title"/>
          </p:nvPr>
        </p:nvSpPr>
        <p:spPr>
          <a:xfrm>
            <a:off x="913795" y="184728"/>
            <a:ext cx="10353762" cy="1257300"/>
          </a:xfrm>
        </p:spPr>
        <p:txBody>
          <a:bodyPr/>
          <a:lstStyle/>
          <a:p>
            <a:r>
              <a:rPr lang="en-US" dirty="0">
                <a:solidFill>
                  <a:srgbClr val="00B0F0"/>
                </a:solidFill>
                <a:latin typeface="Bahnschrift SemiBold SemiConden" panose="020B0502040204020203" pitchFamily="34" charset="0"/>
              </a:rPr>
              <a:t>|</a:t>
            </a:r>
            <a:r>
              <a:rPr lang="en-US" dirty="0">
                <a:solidFill>
                  <a:schemeClr val="tx1"/>
                </a:solidFill>
                <a:latin typeface="Bahnschrift SemiBold SemiConden" panose="020B0502040204020203" pitchFamily="34" charset="0"/>
              </a:rPr>
              <a:t> </a:t>
            </a:r>
            <a:r>
              <a:rPr lang="en-US" u="sng" dirty="0">
                <a:solidFill>
                  <a:schemeClr val="tx1"/>
                </a:solidFill>
                <a:latin typeface="Bahnschrift SemiBold SemiConden" panose="020B0502040204020203" pitchFamily="34" charset="0"/>
              </a:rPr>
              <a:t>Page </a:t>
            </a:r>
            <a:r>
              <a:rPr lang="en-US" u="sng" dirty="0">
                <a:solidFill>
                  <a:srgbClr val="00B0F0"/>
                </a:solidFill>
                <a:latin typeface="Bahnschrift SemiBold SemiConden" panose="020B0502040204020203" pitchFamily="34" charset="0"/>
              </a:rPr>
              <a:t>References</a:t>
            </a:r>
            <a:endParaRPr lang="en-US" u="sng" dirty="0"/>
          </a:p>
        </p:txBody>
      </p:sp>
      <p:sp>
        <p:nvSpPr>
          <p:cNvPr id="3" name="Content Placeholder 2">
            <a:extLst>
              <a:ext uri="{FF2B5EF4-FFF2-40B4-BE49-F238E27FC236}">
                <a16:creationId xmlns:a16="http://schemas.microsoft.com/office/drawing/2014/main" id="{8D655C3B-566E-C4DC-2A02-1DBF01B3481B}"/>
              </a:ext>
            </a:extLst>
          </p:cNvPr>
          <p:cNvSpPr>
            <a:spLocks noGrp="1"/>
          </p:cNvSpPr>
          <p:nvPr>
            <p:ph idx="1"/>
          </p:nvPr>
        </p:nvSpPr>
        <p:spPr>
          <a:xfrm>
            <a:off x="203200" y="1442028"/>
            <a:ext cx="11859491" cy="5231244"/>
          </a:xfrm>
        </p:spPr>
        <p:txBody>
          <a:bodyPr>
            <a:normAutofit/>
          </a:bodyPr>
          <a:lstStyle/>
          <a:p>
            <a:pPr>
              <a:lnSpc>
                <a:spcPct val="100000"/>
              </a:lnSpc>
              <a:buClr>
                <a:srgbClr val="00B0F0"/>
              </a:buClr>
              <a:buFont typeface="Wingdings" panose="05000000000000000000" pitchFamily="2" charset="2"/>
              <a:buChar char="q"/>
            </a:pPr>
            <a:r>
              <a:rPr lang="en-US" sz="3200" b="0" i="0" dirty="0">
                <a:solidFill>
                  <a:schemeClr val="tx1"/>
                </a:solidFill>
                <a:effectLst/>
                <a:highlight>
                  <a:srgbClr val="181A1B"/>
                </a:highlight>
                <a:latin typeface="Bahnschrift Light Condensed" panose="020B0502040204020203" pitchFamily="34" charset="0"/>
              </a:rPr>
              <a:t>  https://www.britannica.com/science/Internet-of-Things</a:t>
            </a:r>
          </a:p>
          <a:p>
            <a:pPr>
              <a:lnSpc>
                <a:spcPct val="100000"/>
              </a:lnSpc>
              <a:buClr>
                <a:srgbClr val="00B0F0"/>
              </a:buClr>
              <a:buFont typeface="Wingdings" panose="05000000000000000000" pitchFamily="2" charset="2"/>
              <a:buChar char="q"/>
            </a:pPr>
            <a:endParaRPr lang="en-US" sz="3200" dirty="0">
              <a:solidFill>
                <a:schemeClr val="tx1"/>
              </a:solidFill>
              <a:effectLst/>
              <a:highlight>
                <a:srgbClr val="181A1B"/>
              </a:highlight>
              <a:latin typeface="Bahnschrift Light Condensed" panose="020B0502040204020203" pitchFamily="34" charset="0"/>
            </a:endParaRPr>
          </a:p>
          <a:p>
            <a:pPr>
              <a:lnSpc>
                <a:spcPct val="100000"/>
              </a:lnSpc>
              <a:buClr>
                <a:srgbClr val="00B0F0"/>
              </a:buClr>
              <a:buFont typeface="Wingdings" panose="05000000000000000000" pitchFamily="2" charset="2"/>
              <a:buChar char="q"/>
            </a:pPr>
            <a:r>
              <a:rPr lang="en-US" sz="3200" b="0" i="0" dirty="0">
                <a:solidFill>
                  <a:schemeClr val="tx1"/>
                </a:solidFill>
                <a:effectLst/>
                <a:highlight>
                  <a:srgbClr val="181A1B"/>
                </a:highlight>
                <a:latin typeface="Bahnschrift Light Condensed" panose="020B0502040204020203" pitchFamily="34" charset="0"/>
              </a:rPr>
              <a:t>https://www.techtarget.com/iotagenda/definition/Internet-of-Things-IoT</a:t>
            </a:r>
          </a:p>
          <a:p>
            <a:pPr marL="36900" indent="0">
              <a:lnSpc>
                <a:spcPct val="100000"/>
              </a:lnSpc>
              <a:buClr>
                <a:srgbClr val="00B0F0"/>
              </a:buClr>
              <a:buNone/>
            </a:pPr>
            <a:endParaRPr lang="en-US" sz="3200" dirty="0">
              <a:solidFill>
                <a:schemeClr val="tx1"/>
              </a:solidFill>
              <a:effectLst/>
              <a:highlight>
                <a:srgbClr val="181A1B"/>
              </a:highlight>
              <a:latin typeface="Bahnschrift Light Condensed" panose="020B0502040204020203" pitchFamily="34" charset="0"/>
            </a:endParaRPr>
          </a:p>
          <a:p>
            <a:pPr>
              <a:lnSpc>
                <a:spcPct val="100000"/>
              </a:lnSpc>
              <a:buClr>
                <a:srgbClr val="00B0F0"/>
              </a:buClr>
              <a:buFont typeface="Wingdings" panose="05000000000000000000" pitchFamily="2" charset="2"/>
              <a:buChar char="q"/>
            </a:pPr>
            <a:r>
              <a:rPr lang="en-US" sz="3200" b="0" i="0" dirty="0">
                <a:solidFill>
                  <a:schemeClr val="tx1"/>
                </a:solidFill>
                <a:effectLst/>
                <a:highlight>
                  <a:srgbClr val="181A1B"/>
                </a:highlight>
                <a:latin typeface="Bahnschrift Light Condensed" panose="020B0502040204020203" pitchFamily="34" charset="0"/>
              </a:rPr>
              <a:t>https://www.knowledgehut.com/blog/web-development/iot-future#frequently-asked-questions</a:t>
            </a:r>
          </a:p>
          <a:p>
            <a:pPr>
              <a:lnSpc>
                <a:spcPct val="100000"/>
              </a:lnSpc>
              <a:buClr>
                <a:srgbClr val="00B0F0"/>
              </a:buClr>
              <a:buFont typeface="Wingdings" panose="05000000000000000000" pitchFamily="2" charset="2"/>
              <a:buChar char="q"/>
            </a:pPr>
            <a:endParaRPr lang="en-US" sz="3200" dirty="0">
              <a:solidFill>
                <a:schemeClr val="tx1"/>
              </a:solidFill>
              <a:effectLst/>
              <a:highlight>
                <a:srgbClr val="181A1B"/>
              </a:highlight>
              <a:latin typeface="Bahnschrift Light Condensed" panose="020B0502040204020203" pitchFamily="34" charset="0"/>
            </a:endParaRPr>
          </a:p>
          <a:p>
            <a:pPr>
              <a:lnSpc>
                <a:spcPct val="100000"/>
              </a:lnSpc>
              <a:buClr>
                <a:srgbClr val="00B0F0"/>
              </a:buClr>
              <a:buFont typeface="Wingdings" panose="05000000000000000000" pitchFamily="2" charset="2"/>
              <a:buChar char="q"/>
            </a:pPr>
            <a:r>
              <a:rPr lang="en-US" sz="3200" b="0" i="0" dirty="0">
                <a:solidFill>
                  <a:schemeClr val="tx1"/>
                </a:solidFill>
                <a:effectLst/>
                <a:highlight>
                  <a:srgbClr val="181A1B"/>
                </a:highlight>
                <a:latin typeface="Bahnschrift Light Condensed" panose="020B0502040204020203" pitchFamily="34" charset="0"/>
              </a:rPr>
              <a:t>https://www.oracle.com/za/internet-of-things/what-is-iot/</a:t>
            </a:r>
          </a:p>
          <a:p>
            <a:pPr>
              <a:lnSpc>
                <a:spcPct val="100000"/>
              </a:lnSpc>
              <a:buClr>
                <a:srgbClr val="00B0F0"/>
              </a:buClr>
              <a:buFont typeface="Wingdings" panose="05000000000000000000" pitchFamily="2" charset="2"/>
              <a:buChar char="q"/>
            </a:pPr>
            <a:endParaRPr lang="en-US" sz="3200" dirty="0">
              <a:solidFill>
                <a:schemeClr val="tx1"/>
              </a:solidFill>
              <a:effectLst/>
              <a:highlight>
                <a:srgbClr val="181A1B"/>
              </a:highlight>
              <a:latin typeface="Bahnschrift Light Condensed" panose="020B0502040204020203" pitchFamily="34" charset="0"/>
            </a:endParaRPr>
          </a:p>
          <a:p>
            <a:pPr>
              <a:lnSpc>
                <a:spcPct val="100000"/>
              </a:lnSpc>
              <a:buClr>
                <a:srgbClr val="00B0F0"/>
              </a:buClr>
              <a:buFont typeface="Wingdings" panose="05000000000000000000" pitchFamily="2" charset="2"/>
              <a:buChar char="q"/>
            </a:pPr>
            <a:endParaRPr lang="en-US" sz="3200" b="0" i="0" dirty="0">
              <a:solidFill>
                <a:schemeClr val="tx1"/>
              </a:solidFill>
              <a:effectLst/>
              <a:highlight>
                <a:srgbClr val="181A1B"/>
              </a:highlight>
              <a:latin typeface="Bahnschrift Light Condensed" panose="020B0502040204020203" pitchFamily="34" charset="0"/>
            </a:endParaRPr>
          </a:p>
          <a:p>
            <a:pPr marL="36900" indent="0">
              <a:lnSpc>
                <a:spcPct val="100000"/>
              </a:lnSpc>
              <a:buClr>
                <a:srgbClr val="00B0F0"/>
              </a:buClr>
              <a:buNone/>
            </a:pPr>
            <a:endParaRPr lang="en-US" sz="3200" dirty="0">
              <a:solidFill>
                <a:schemeClr val="tx1"/>
              </a:solidFill>
              <a:effectLst/>
              <a:highlight>
                <a:srgbClr val="181A1B"/>
              </a:highlight>
              <a:latin typeface="Bahnschrift Light Condensed" panose="020B0502040204020203" pitchFamily="34" charset="0"/>
            </a:endParaRPr>
          </a:p>
          <a:p>
            <a:pPr marL="36900" indent="0">
              <a:lnSpc>
                <a:spcPct val="100000"/>
              </a:lnSpc>
              <a:buClr>
                <a:srgbClr val="00B0F0"/>
              </a:buClr>
              <a:buNone/>
            </a:pPr>
            <a:endParaRPr lang="en-US" sz="3200" dirty="0">
              <a:solidFill>
                <a:schemeClr val="tx1"/>
              </a:solidFill>
              <a:effectLst/>
              <a:highlight>
                <a:srgbClr val="181A1B"/>
              </a:highlight>
              <a:latin typeface="Bahnschrift Light Condensed" panose="020B0502040204020203" pitchFamily="34" charset="0"/>
            </a:endParaRPr>
          </a:p>
          <a:p>
            <a:pPr>
              <a:lnSpc>
                <a:spcPct val="100000"/>
              </a:lnSpc>
              <a:buClr>
                <a:srgbClr val="00B0F0"/>
              </a:buClr>
              <a:buFont typeface="Wingdings" panose="05000000000000000000" pitchFamily="2" charset="2"/>
              <a:buChar char="q"/>
            </a:pPr>
            <a:endParaRPr lang="en-US" sz="3200" b="0" i="0" dirty="0">
              <a:solidFill>
                <a:schemeClr val="tx1"/>
              </a:solidFill>
              <a:effectLst/>
              <a:highlight>
                <a:srgbClr val="181A1B"/>
              </a:highlight>
              <a:latin typeface="Bahnschrift Light Condensed" panose="020B0502040204020203" pitchFamily="34" charset="0"/>
            </a:endParaRPr>
          </a:p>
        </p:txBody>
      </p:sp>
    </p:spTree>
    <p:extLst>
      <p:ext uri="{BB962C8B-B14F-4D97-AF65-F5344CB8AC3E}">
        <p14:creationId xmlns:p14="http://schemas.microsoft.com/office/powerpoint/2010/main" val="16316552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134</TotalTime>
  <Words>1255</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-apple-system</vt:lpstr>
      <vt:lpstr>Arial</vt:lpstr>
      <vt:lpstr>Arial Nova</vt:lpstr>
      <vt:lpstr>Arial Nova Light</vt:lpstr>
      <vt:lpstr>Bahnschrift Light Condensed</vt:lpstr>
      <vt:lpstr>Bahnschrift SemiBold SemiConden</vt:lpstr>
      <vt:lpstr>Courier New</vt:lpstr>
      <vt:lpstr>Montserrat</vt:lpstr>
      <vt:lpstr>Rubik</vt:lpstr>
      <vt:lpstr>Wingdings</vt:lpstr>
      <vt:lpstr>Wingdings 2</vt:lpstr>
      <vt:lpstr>SlateVTI</vt:lpstr>
      <vt:lpstr>THE INTERNET OF  THINGS ______________</vt:lpstr>
      <vt:lpstr>| Content Included |</vt:lpstr>
      <vt:lpstr>| A Brief History about The Internet of Things</vt:lpstr>
      <vt:lpstr>| What is The Internet of Things?</vt:lpstr>
      <vt:lpstr>| Technologies That Enable IOT</vt:lpstr>
      <vt:lpstr>| Some of the Impacts of The IOT</vt:lpstr>
      <vt:lpstr>| The Internet of Things In The Future</vt:lpstr>
      <vt:lpstr>| Page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INTERNET OF  THINGS ______________</dc:title>
  <dc:creator>Subhaan Khan</dc:creator>
  <cp:lastModifiedBy>Subhaan Khan</cp:lastModifiedBy>
  <cp:revision>18</cp:revision>
  <dcterms:created xsi:type="dcterms:W3CDTF">2024-03-06T10:20:23Z</dcterms:created>
  <dcterms:modified xsi:type="dcterms:W3CDTF">2024-03-06T19:54:39Z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