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</p:sldIdLst>
  <p:sldSz cx="5718175" cy="4287838"/>
  <p:notesSz cx="6858000" cy="9144000"/>
  <p:defaultTextStyle>
    <a:defPPr>
      <a:defRPr lang="ko-KR"/>
    </a:defPPr>
    <a:lvl1pPr marL="0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855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708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563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416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9271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5125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980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833" algn="l" defTabSz="57170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02" y="-642"/>
      </p:cViewPr>
      <p:guideLst>
        <p:guide orient="horz" pos="1350"/>
        <p:guide pos="18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865" y="1332011"/>
            <a:ext cx="4860449" cy="91910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728" y="2429778"/>
            <a:ext cx="4002722" cy="10957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9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0802" y="3001487"/>
            <a:ext cx="3430905" cy="354342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0802" y="383126"/>
            <a:ext cx="3430905" cy="2572703"/>
          </a:xfrm>
        </p:spPr>
        <p:txBody>
          <a:bodyPr/>
          <a:lstStyle>
            <a:lvl1pPr marL="0" indent="0">
              <a:buNone/>
              <a:defRPr sz="2000"/>
            </a:lvl1pPr>
            <a:lvl2pPr marL="285855" indent="0">
              <a:buNone/>
              <a:defRPr sz="1700"/>
            </a:lvl2pPr>
            <a:lvl3pPr marL="571708" indent="0">
              <a:buNone/>
              <a:defRPr sz="1500"/>
            </a:lvl3pPr>
            <a:lvl4pPr marL="857563" indent="0">
              <a:buNone/>
              <a:defRPr sz="1200"/>
            </a:lvl4pPr>
            <a:lvl5pPr marL="1143416" indent="0">
              <a:buNone/>
              <a:defRPr sz="1200"/>
            </a:lvl5pPr>
            <a:lvl6pPr marL="1429271" indent="0">
              <a:buNone/>
              <a:defRPr sz="1200"/>
            </a:lvl6pPr>
            <a:lvl7pPr marL="1715125" indent="0">
              <a:buNone/>
              <a:defRPr sz="1200"/>
            </a:lvl7pPr>
            <a:lvl8pPr marL="2000980" indent="0">
              <a:buNone/>
              <a:defRPr sz="1200"/>
            </a:lvl8pPr>
            <a:lvl9pPr marL="2286833" indent="0">
              <a:buNone/>
              <a:defRPr sz="1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0802" y="3355829"/>
            <a:ext cx="3430905" cy="503225"/>
          </a:xfrm>
        </p:spPr>
        <p:txBody>
          <a:bodyPr/>
          <a:lstStyle>
            <a:lvl1pPr marL="0" indent="0">
              <a:buNone/>
              <a:defRPr sz="900"/>
            </a:lvl1pPr>
            <a:lvl2pPr marL="285855" indent="0">
              <a:buNone/>
              <a:defRPr sz="700"/>
            </a:lvl2pPr>
            <a:lvl3pPr marL="571708" indent="0">
              <a:buNone/>
              <a:defRPr sz="600"/>
            </a:lvl3pPr>
            <a:lvl4pPr marL="857563" indent="0">
              <a:buNone/>
              <a:defRPr sz="600"/>
            </a:lvl4pPr>
            <a:lvl5pPr marL="1143416" indent="0">
              <a:buNone/>
              <a:defRPr sz="600"/>
            </a:lvl5pPr>
            <a:lvl6pPr marL="1429271" indent="0">
              <a:buNone/>
              <a:defRPr sz="600"/>
            </a:lvl6pPr>
            <a:lvl7pPr marL="1715125" indent="0">
              <a:buNone/>
              <a:defRPr sz="600"/>
            </a:lvl7pPr>
            <a:lvl8pPr marL="2000980" indent="0">
              <a:buNone/>
              <a:defRPr sz="600"/>
            </a:lvl8pPr>
            <a:lvl9pPr marL="2286833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45677" y="171716"/>
            <a:ext cx="1286589" cy="36585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909" y="171716"/>
            <a:ext cx="3764465" cy="36585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치 워드 처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0" y="0"/>
            <a:ext cx="5716800" cy="4287600"/>
          </a:xfrm>
        </p:spPr>
        <p:txBody>
          <a:bodyPr>
            <a:noAutofit/>
          </a:bodyPr>
          <a:lstStyle>
            <a:lvl1pPr marL="0" indent="0" algn="just">
              <a:buNone/>
              <a:defRPr sz="1200" b="0"/>
            </a:lvl1pPr>
            <a:lvl2pPr marL="285855" indent="0">
              <a:buNone/>
              <a:defRPr/>
            </a:lvl2pPr>
            <a:lvl3pPr marL="571709" indent="0">
              <a:buNone/>
              <a:defRPr/>
            </a:lvl3pPr>
            <a:lvl4pPr marL="857562" indent="0">
              <a:buNone/>
              <a:defRPr/>
            </a:lvl4pPr>
            <a:lvl5pPr marL="1143417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5718175" cy="428783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8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697" y="2755333"/>
            <a:ext cx="4860449" cy="85161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1697" y="1817368"/>
            <a:ext cx="4860449" cy="937965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8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7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4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927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51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9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8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5909" y="1000496"/>
            <a:ext cx="2525527" cy="282977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906739" y="1000496"/>
            <a:ext cx="2525527" cy="282977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5909" y="959801"/>
            <a:ext cx="2526520" cy="39999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855" indent="0">
              <a:buNone/>
              <a:defRPr sz="1200" b="1"/>
            </a:lvl2pPr>
            <a:lvl3pPr marL="571708" indent="0">
              <a:buNone/>
              <a:defRPr sz="1100" b="1"/>
            </a:lvl3pPr>
            <a:lvl4pPr marL="857563" indent="0">
              <a:buNone/>
              <a:defRPr sz="1000" b="1"/>
            </a:lvl4pPr>
            <a:lvl5pPr marL="1143416" indent="0">
              <a:buNone/>
              <a:defRPr sz="1000" b="1"/>
            </a:lvl5pPr>
            <a:lvl6pPr marL="1429271" indent="0">
              <a:buNone/>
              <a:defRPr sz="1000" b="1"/>
            </a:lvl6pPr>
            <a:lvl7pPr marL="1715125" indent="0">
              <a:buNone/>
              <a:defRPr sz="1000" b="1"/>
            </a:lvl7pPr>
            <a:lvl8pPr marL="2000980" indent="0">
              <a:buNone/>
              <a:defRPr sz="1000" b="1"/>
            </a:lvl8pPr>
            <a:lvl9pPr marL="2286833" indent="0">
              <a:buNone/>
              <a:defRPr sz="1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5909" y="1359803"/>
            <a:ext cx="2526520" cy="2470470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04754" y="959801"/>
            <a:ext cx="2527513" cy="39999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855" indent="0">
              <a:buNone/>
              <a:defRPr sz="1200" b="1"/>
            </a:lvl2pPr>
            <a:lvl3pPr marL="571708" indent="0">
              <a:buNone/>
              <a:defRPr sz="1100" b="1"/>
            </a:lvl3pPr>
            <a:lvl4pPr marL="857563" indent="0">
              <a:buNone/>
              <a:defRPr sz="1000" b="1"/>
            </a:lvl4pPr>
            <a:lvl5pPr marL="1143416" indent="0">
              <a:buNone/>
              <a:defRPr sz="1000" b="1"/>
            </a:lvl5pPr>
            <a:lvl6pPr marL="1429271" indent="0">
              <a:buNone/>
              <a:defRPr sz="1000" b="1"/>
            </a:lvl6pPr>
            <a:lvl7pPr marL="1715125" indent="0">
              <a:buNone/>
              <a:defRPr sz="1000" b="1"/>
            </a:lvl7pPr>
            <a:lvl8pPr marL="2000980" indent="0">
              <a:buNone/>
              <a:defRPr sz="1000" b="1"/>
            </a:lvl8pPr>
            <a:lvl9pPr marL="2286833" indent="0">
              <a:buNone/>
              <a:defRPr sz="1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04754" y="1359803"/>
            <a:ext cx="2527513" cy="2470470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909" y="170719"/>
            <a:ext cx="1881241" cy="72655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5650" y="170722"/>
            <a:ext cx="3196619" cy="365955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909" y="897273"/>
            <a:ext cx="1881241" cy="2933001"/>
          </a:xfrm>
        </p:spPr>
        <p:txBody>
          <a:bodyPr/>
          <a:lstStyle>
            <a:lvl1pPr marL="0" indent="0">
              <a:buNone/>
              <a:defRPr sz="900"/>
            </a:lvl1pPr>
            <a:lvl2pPr marL="285855" indent="0">
              <a:buNone/>
              <a:defRPr sz="700"/>
            </a:lvl2pPr>
            <a:lvl3pPr marL="571708" indent="0">
              <a:buNone/>
              <a:defRPr sz="600"/>
            </a:lvl3pPr>
            <a:lvl4pPr marL="857563" indent="0">
              <a:buNone/>
              <a:defRPr sz="600"/>
            </a:lvl4pPr>
            <a:lvl5pPr marL="1143416" indent="0">
              <a:buNone/>
              <a:defRPr sz="600"/>
            </a:lvl5pPr>
            <a:lvl6pPr marL="1429271" indent="0">
              <a:buNone/>
              <a:defRPr sz="600"/>
            </a:lvl6pPr>
            <a:lvl7pPr marL="1715125" indent="0">
              <a:buNone/>
              <a:defRPr sz="600"/>
            </a:lvl7pPr>
            <a:lvl8pPr marL="2000980" indent="0">
              <a:buNone/>
              <a:defRPr sz="600"/>
            </a:lvl8pPr>
            <a:lvl9pPr marL="2286833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909" y="171715"/>
            <a:ext cx="5146358" cy="714640"/>
          </a:xfrm>
          <a:prstGeom prst="rect">
            <a:avLst/>
          </a:prstGeom>
        </p:spPr>
        <p:txBody>
          <a:bodyPr vert="horz" lIns="57172" tIns="28586" rIns="57172" bIns="2858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5909" y="1000496"/>
            <a:ext cx="5146358" cy="2829775"/>
          </a:xfrm>
          <a:prstGeom prst="rect">
            <a:avLst/>
          </a:prstGeom>
        </p:spPr>
        <p:txBody>
          <a:bodyPr vert="horz" lIns="57172" tIns="28586" rIns="57172" bIns="2858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5909" y="3974192"/>
            <a:ext cx="1334241" cy="228288"/>
          </a:xfrm>
          <a:prstGeom prst="rect">
            <a:avLst/>
          </a:prstGeom>
        </p:spPr>
        <p:txBody>
          <a:bodyPr vert="horz" lIns="57172" tIns="28586" rIns="57172" bIns="2858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53713" y="3974192"/>
            <a:ext cx="1810755" cy="228288"/>
          </a:xfrm>
          <a:prstGeom prst="rect">
            <a:avLst/>
          </a:prstGeom>
        </p:spPr>
        <p:txBody>
          <a:bodyPr vert="horz" lIns="57172" tIns="28586" rIns="57172" bIns="2858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8026" y="3974192"/>
            <a:ext cx="1334241" cy="228288"/>
          </a:xfrm>
          <a:prstGeom prst="rect">
            <a:avLst/>
          </a:prstGeom>
        </p:spPr>
        <p:txBody>
          <a:bodyPr vert="horz" lIns="57172" tIns="28586" rIns="57172" bIns="2858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571708" rtl="0" eaLnBrk="1" latinLnBrk="1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91" indent="-214391" algn="l" defTabSz="57170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513" indent="-178658" algn="l" defTabSz="571708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14636" indent="-142927" algn="l" defTabSz="571708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489" indent="-142927" algn="l" defTabSz="571708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6344" indent="-142927" algn="l" defTabSz="571708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2198" indent="-142927" algn="l" defTabSz="571708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8053" indent="-142927" algn="l" defTabSz="571708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907" indent="-142927" algn="l" defTabSz="571708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9762" indent="-142927" algn="l" defTabSz="571708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855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708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563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416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9271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5125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980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833" algn="l" defTabSz="571708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8" y="433096"/>
            <a:ext cx="3085431" cy="113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379" y="117944"/>
            <a:ext cx="5133420" cy="230918"/>
          </a:xfrm>
          <a:prstGeom prst="rect">
            <a:avLst/>
          </a:prstGeom>
          <a:noFill/>
        </p:spPr>
        <p:txBody>
          <a:bodyPr wrap="square" lIns="57172" tIns="28586" rIns="57172" bIns="28586" rtlCol="0">
            <a:spAutoFit/>
          </a:bodyPr>
          <a:lstStyle/>
          <a:p>
            <a:r>
              <a:rPr lang="ko-KR" altLang="en-US" dirty="0" smtClean="0"/>
              <a:t>기본 페이지 설정은 다음과 같다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 → 페이지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379" y="1642873"/>
            <a:ext cx="5133420" cy="2482368"/>
          </a:xfrm>
          <a:prstGeom prst="rect">
            <a:avLst/>
          </a:prstGeom>
          <a:noFill/>
        </p:spPr>
        <p:txBody>
          <a:bodyPr wrap="square" lIns="57172" tIns="28586" rIns="57172" bIns="28586" rtlCol="0">
            <a:spAutoFit/>
          </a:bodyPr>
          <a:lstStyle/>
          <a:p>
            <a:r>
              <a:rPr lang="ko-KR" altLang="en-US" dirty="0" smtClean="0"/>
              <a:t>위 상태에서 파일 →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보내기 → 파일 형식 변경 → </a:t>
            </a:r>
            <a:r>
              <a:rPr lang="en-US" altLang="ko-KR" dirty="0" smtClean="0"/>
              <a:t>JPEG</a:t>
            </a:r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하면 </a:t>
            </a:r>
            <a:r>
              <a:rPr lang="en-US" altLang="ko-KR" dirty="0" smtClean="0"/>
              <a:t>JPEG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960 x 720 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 960 x 720 </a:t>
            </a:r>
            <a:r>
              <a:rPr lang="ko-KR" altLang="en-US" dirty="0" smtClean="0"/>
              <a:t>에서 지금 이 글은 굴림</a:t>
            </a:r>
            <a:r>
              <a:rPr lang="en-US" altLang="ko-KR" dirty="0" smtClean="0"/>
              <a:t>18size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Width  : 960 pixel / 25.40 cm ≈ 37.8 pixel/cm </a:t>
            </a:r>
          </a:p>
          <a:p>
            <a:r>
              <a:rPr lang="en-US" altLang="ko-KR" dirty="0" smtClean="0"/>
              <a:t>Height : 720 pixel / 19.05 cm </a:t>
            </a:r>
            <a:r>
              <a:rPr lang="en-US" altLang="ko-KR" dirty="0"/>
              <a:t>≈ 37.8 </a:t>
            </a:r>
            <a:r>
              <a:rPr lang="en-US" altLang="ko-KR" dirty="0" smtClean="0"/>
              <a:t>pixel/cm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600 pixel</a:t>
            </a:r>
            <a:r>
              <a:rPr lang="ko-KR" altLang="en-US" dirty="0" smtClean="0"/>
              <a:t>로 만들기 위해서는</a:t>
            </a:r>
            <a:endParaRPr lang="en-US" altLang="ko-KR" dirty="0" smtClean="0"/>
          </a:p>
          <a:p>
            <a:r>
              <a:rPr lang="en-US" altLang="ko-KR" dirty="0" smtClean="0"/>
              <a:t>600 pixel x (1 cm)/(37.8 pixel) = 15.88 cm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세로 비율 </a:t>
            </a:r>
            <a:r>
              <a:rPr lang="en-US" altLang="ko-KR" dirty="0" smtClean="0"/>
              <a:t>4:3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유지하기 위해 </a:t>
            </a:r>
            <a:endParaRPr lang="en-US" altLang="ko-KR" dirty="0" smtClean="0"/>
          </a:p>
          <a:p>
            <a:r>
              <a:rPr lang="ko-KR" altLang="en-US" dirty="0" smtClean="0"/>
              <a:t>세로를 </a:t>
            </a:r>
            <a:r>
              <a:rPr lang="en-US" altLang="ko-KR" dirty="0" smtClean="0"/>
              <a:t>450 pixel</a:t>
            </a:r>
            <a:r>
              <a:rPr lang="ko-KR" altLang="en-US" dirty="0" smtClean="0"/>
              <a:t>로 설정해야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450 pixel x </a:t>
            </a:r>
            <a:r>
              <a:rPr lang="en-US" altLang="ko-KR" dirty="0"/>
              <a:t>(1 cm)/(37.8 pixel) = </a:t>
            </a:r>
            <a:r>
              <a:rPr lang="en-US" altLang="ko-KR" dirty="0" smtClean="0"/>
              <a:t>11.91 cm</a:t>
            </a:r>
          </a:p>
          <a:p>
            <a:endParaRPr lang="en-US" altLang="ko-KR" dirty="0"/>
          </a:p>
          <a:p>
            <a:r>
              <a:rPr lang="en-US" altLang="ko-KR" dirty="0" smtClean="0"/>
              <a:t>15.88 cm x 11.91 cm</a:t>
            </a:r>
            <a:r>
              <a:rPr lang="ko-KR" altLang="en-US" dirty="0" smtClean="0"/>
              <a:t>로 바꾸면 이 글은 굴림</a:t>
            </a:r>
            <a:r>
              <a:rPr lang="en-US" altLang="ko-KR" dirty="0" smtClean="0"/>
              <a:t>11size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1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rgbClr val="0000FF"/>
                </a:solidFill>
              </a:rPr>
              <a:t>여러 줄 주석</a:t>
            </a:r>
            <a:r>
              <a:rPr lang="en-US" altLang="ko-KR" b="1" dirty="0">
                <a:solidFill>
                  <a:srgbClr val="0000FF"/>
                </a:solidFill>
              </a:rPr>
              <a:t>(Multi Line Comment)</a:t>
            </a:r>
            <a:endParaRPr lang="ko-KR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/* (</a:t>
            </a:r>
            <a:r>
              <a:rPr lang="ko-KR" altLang="ko-KR" dirty="0"/>
              <a:t>슬래시</a:t>
            </a:r>
            <a:r>
              <a:rPr lang="en-US" altLang="ko-KR" dirty="0"/>
              <a:t>, </a:t>
            </a:r>
            <a:r>
              <a:rPr lang="ko-KR" altLang="ko-KR" dirty="0"/>
              <a:t>별표</a:t>
            </a:r>
            <a:r>
              <a:rPr lang="en-US" altLang="ko-KR" dirty="0"/>
              <a:t>) </a:t>
            </a:r>
            <a:r>
              <a:rPr lang="ko-KR" altLang="ko-KR" dirty="0"/>
              <a:t>문자는 여러 줄 주석하기의 시작이고 이후에 일련의 여러 문자를 쓸 수 있다</a:t>
            </a:r>
            <a:r>
              <a:rPr lang="en-US" altLang="ko-KR" dirty="0"/>
              <a:t>. </a:t>
            </a:r>
            <a:r>
              <a:rPr lang="ko-KR" altLang="ko-KR" dirty="0"/>
              <a:t>여러 줄 주석의 끝은 처음 발견되는</a:t>
            </a:r>
            <a:r>
              <a:rPr lang="en-US" altLang="ko-KR" dirty="0"/>
              <a:t> */ (</a:t>
            </a:r>
            <a:r>
              <a:rPr lang="ko-KR" altLang="ko-KR" dirty="0"/>
              <a:t>별표</a:t>
            </a:r>
            <a:r>
              <a:rPr lang="en-US" altLang="ko-KR" dirty="0"/>
              <a:t>, </a:t>
            </a:r>
            <a:r>
              <a:rPr lang="ko-KR" altLang="ko-KR" dirty="0"/>
              <a:t>슬래시</a:t>
            </a:r>
            <a:r>
              <a:rPr lang="en-US" altLang="ko-KR" dirty="0"/>
              <a:t>) 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아래 예제를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그러나</a:t>
            </a:r>
            <a:r>
              <a:rPr lang="en-US" altLang="ko-KR" dirty="0"/>
              <a:t>, </a:t>
            </a:r>
            <a:r>
              <a:rPr lang="ko-KR" altLang="ko-KR" dirty="0"/>
              <a:t>아래 예제와 같이 여러 줄 주석을 이중으로 내포 될 수는 없다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6"/>
          <p:cNvSpPr txBox="1"/>
          <p:nvPr/>
        </p:nvSpPr>
        <p:spPr>
          <a:xfrm>
            <a:off x="34925" y="1063799"/>
            <a:ext cx="5648325" cy="136815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/*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여러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주석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if(</a:t>
            </a:r>
            <a:r>
              <a:rPr lang="en-US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(XB1_RT) &gt; 95)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(RAPID_FIRE);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*/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7"/>
          <p:cNvSpPr txBox="1"/>
          <p:nvPr/>
        </p:nvSpPr>
        <p:spPr>
          <a:xfrm>
            <a:off x="34925" y="2822709"/>
            <a:ext cx="5648325" cy="140944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/*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여러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주석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if(get_val(XB1_RT) &gt; 95)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combo_run(RAPID_FIRE); /*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이렇게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주석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달면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문제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발생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*/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*/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5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14"/>
          <p:cNvSpPr txBox="1"/>
          <p:nvPr/>
        </p:nvSpPr>
        <p:spPr>
          <a:xfrm>
            <a:off x="34925" y="55687"/>
            <a:ext cx="5648325" cy="129614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event_release ( &lt;identifier&gt;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94864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10. block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block</a:t>
            </a:r>
            <a:r>
              <a:rPr lang="ko-KR" altLang="ko-KR" dirty="0"/>
              <a:t>은 지정된 </a:t>
            </a:r>
            <a:r>
              <a:rPr lang="ko-KR" altLang="ko-KR" dirty="0" err="1"/>
              <a:t>밀리초</a:t>
            </a:r>
            <a:r>
              <a:rPr lang="ko-KR" altLang="ko-KR" dirty="0"/>
              <a:t> </a:t>
            </a:r>
            <a:r>
              <a:rPr lang="ko-KR" altLang="ko-KR" dirty="0" err="1"/>
              <a:t>시간동안</a:t>
            </a:r>
            <a:r>
              <a:rPr lang="ko-KR" altLang="ko-KR" dirty="0"/>
              <a:t> 컨트롤러 버튼의 신호 진행을 방해한다</a:t>
            </a:r>
            <a:r>
              <a:rPr lang="en-US" altLang="ko-KR" dirty="0"/>
              <a:t>. </a:t>
            </a:r>
            <a:r>
              <a:rPr lang="ko-KR" altLang="ko-KR" dirty="0"/>
              <a:t>이때 지정 시간은 </a:t>
            </a:r>
            <a:r>
              <a:rPr lang="en-US" altLang="ko-KR" b="1" dirty="0">
                <a:solidFill>
                  <a:srgbClr val="FF0000"/>
                </a:solidFill>
              </a:rPr>
              <a:t>20</a:t>
            </a:r>
            <a:r>
              <a:rPr lang="ko-KR" altLang="ko-KR" dirty="0"/>
              <a:t>에서 </a:t>
            </a:r>
            <a:r>
              <a:rPr lang="en-US" altLang="ko-KR" b="1" dirty="0">
                <a:solidFill>
                  <a:srgbClr val="FF0000"/>
                </a:solidFill>
              </a:rPr>
              <a:t>4000</a:t>
            </a:r>
            <a:r>
              <a:rPr lang="en-US" altLang="ko-KR" dirty="0"/>
              <a:t> </a:t>
            </a:r>
            <a:r>
              <a:rPr lang="ko-KR" altLang="ko-KR" dirty="0" err="1"/>
              <a:t>밀리초</a:t>
            </a:r>
            <a:r>
              <a:rPr lang="ko-KR" altLang="ko-KR" dirty="0"/>
              <a:t> 범위로 지정할 수 있다</a:t>
            </a:r>
            <a:r>
              <a:rPr lang="en-US" altLang="ko-KR" dirty="0"/>
              <a:t>. block</a:t>
            </a:r>
            <a:r>
              <a:rPr lang="ko-KR" altLang="ko-KR" dirty="0"/>
              <a:t>은 하나의 버튼을 두 개의 용도로 사용할 때 매우 유용하다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ko-KR" altLang="ko-KR" dirty="0"/>
              <a:t>점프 게임</a:t>
            </a:r>
            <a:r>
              <a:rPr lang="en-US" altLang="ko-KR" dirty="0"/>
              <a:t>(platform game)</a:t>
            </a:r>
            <a:r>
              <a:rPr lang="ko-KR" altLang="ko-KR" dirty="0"/>
              <a:t>을 한다고 치고</a:t>
            </a:r>
            <a:r>
              <a:rPr lang="en-US" altLang="ko-KR" dirty="0"/>
              <a:t>, </a:t>
            </a:r>
            <a:r>
              <a:rPr lang="ko-KR" altLang="ko-KR" dirty="0"/>
              <a:t>버튼을 누르고 있으면 더블 점프가 자동으로 나가게 하려면 다음과 같이 하면 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15"/>
          <p:cNvSpPr txBox="1"/>
          <p:nvPr/>
        </p:nvSpPr>
        <p:spPr>
          <a:xfrm>
            <a:off x="34925" y="1254748"/>
            <a:ext cx="5648325" cy="298800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A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처음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A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눌렀을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때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single_jump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단일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점프가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096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500 </a:t>
            </a:r>
            <a:r>
              <a:rPr lang="ko-KR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밀리초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동안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A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버튼이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눌러짐을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막음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block(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single_jump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300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30351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위 코드는</a:t>
            </a:r>
            <a:r>
              <a:rPr lang="en-US" altLang="ko-KR" dirty="0"/>
              <a:t> A </a:t>
            </a:r>
            <a:r>
              <a:rPr lang="ko-KR" altLang="ko-KR" dirty="0"/>
              <a:t>버튼이 눌러지자 마자</a:t>
            </a:r>
            <a:r>
              <a:rPr lang="en-US" altLang="ko-KR" dirty="0"/>
              <a:t> </a:t>
            </a:r>
            <a:r>
              <a:rPr lang="en-US" altLang="ko-KR" dirty="0" err="1"/>
              <a:t>single_jump</a:t>
            </a:r>
            <a:r>
              <a:rPr lang="en-US" altLang="ko-KR" dirty="0"/>
              <a:t> </a:t>
            </a:r>
            <a:r>
              <a:rPr lang="ko-KR" altLang="ko-KR" dirty="0" err="1"/>
              <a:t>콤보가</a:t>
            </a:r>
            <a:r>
              <a:rPr lang="ko-KR" altLang="ko-KR" dirty="0"/>
              <a:t> 실행된다</a:t>
            </a:r>
            <a:r>
              <a:rPr lang="en-US" altLang="ko-KR" dirty="0"/>
              <a:t>. </a:t>
            </a:r>
            <a:r>
              <a:rPr lang="ko-KR" altLang="ko-KR" dirty="0"/>
              <a:t>그리고 </a:t>
            </a:r>
            <a:r>
              <a:rPr lang="en-US" altLang="ko-KR" b="1" dirty="0">
                <a:solidFill>
                  <a:srgbClr val="FF0000"/>
                </a:solidFill>
              </a:rPr>
              <a:t>500</a:t>
            </a:r>
            <a:r>
              <a:rPr lang="en-US" altLang="ko-KR" b="1" dirty="0"/>
              <a:t> </a:t>
            </a:r>
            <a:r>
              <a:rPr lang="ko-KR" altLang="ko-KR" dirty="0" err="1"/>
              <a:t>밀리초</a:t>
            </a:r>
            <a:r>
              <a:rPr lang="ko-KR" altLang="ko-KR" dirty="0"/>
              <a:t> 안에</a:t>
            </a:r>
            <a:r>
              <a:rPr lang="en-US" altLang="ko-KR" dirty="0"/>
              <a:t> A </a:t>
            </a:r>
            <a:r>
              <a:rPr lang="ko-KR" altLang="ko-KR" dirty="0"/>
              <a:t>버튼을 때면</a:t>
            </a:r>
            <a:r>
              <a:rPr lang="en-US" altLang="ko-KR" dirty="0"/>
              <a:t>, </a:t>
            </a:r>
            <a:r>
              <a:rPr lang="ko-KR" altLang="ko-KR" dirty="0"/>
              <a:t>콘솔로 더 이상의 버튼 출력이 나가지 않는다</a:t>
            </a:r>
            <a:r>
              <a:rPr lang="en-US" altLang="ko-KR" dirty="0"/>
              <a:t>. </a:t>
            </a:r>
            <a:r>
              <a:rPr lang="ko-KR" altLang="ko-KR" dirty="0"/>
              <a:t>그러나</a:t>
            </a:r>
            <a:r>
              <a:rPr lang="en-US" altLang="ko-KR" dirty="0"/>
              <a:t> A </a:t>
            </a:r>
            <a:r>
              <a:rPr lang="ko-KR" altLang="ko-KR" dirty="0"/>
              <a:t>버튼을 누르고 난 후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500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 err="1"/>
              <a:t>밀리초</a:t>
            </a:r>
            <a:r>
              <a:rPr lang="ko-KR" altLang="ko-KR" dirty="0"/>
              <a:t> 이상 계속 누른 채 유지하면</a:t>
            </a:r>
            <a:r>
              <a:rPr lang="en-US" altLang="ko-KR" dirty="0"/>
              <a:t>, </a:t>
            </a:r>
            <a:r>
              <a:rPr lang="ko-KR" altLang="ko-KR" dirty="0"/>
              <a:t>버튼 출력이 정상적으로 나간다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r>
              <a:rPr lang="ko-KR" altLang="ko-KR" dirty="0"/>
              <a:t>버튼을 빠르게 눌렀다</a:t>
            </a:r>
            <a:r>
              <a:rPr lang="en-US" altLang="ko-KR" dirty="0"/>
              <a:t> 500 </a:t>
            </a:r>
            <a:r>
              <a:rPr lang="ko-KR" altLang="ko-KR" dirty="0" err="1"/>
              <a:t>밀리초</a:t>
            </a:r>
            <a:r>
              <a:rPr lang="ko-KR" altLang="ko-KR" dirty="0"/>
              <a:t> 안에 때면 나타나는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버튼을 누르고</a:t>
            </a:r>
            <a:r>
              <a:rPr lang="en-US" altLang="ko-KR" dirty="0"/>
              <a:t> 500 </a:t>
            </a:r>
            <a:r>
              <a:rPr lang="ko-KR" altLang="ko-KR" dirty="0" err="1"/>
              <a:t>밀리초</a:t>
            </a:r>
            <a:r>
              <a:rPr lang="ko-KR" altLang="ko-KR" dirty="0"/>
              <a:t> 이상 누르고 있으면 나타나는 </a:t>
            </a:r>
            <a:r>
              <a:rPr lang="ko-KR" altLang="ko-KR" dirty="0" smtClean="0"/>
              <a:t>출력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2" y="1002553"/>
            <a:ext cx="5188572" cy="853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4" y="2136235"/>
            <a:ext cx="5188572" cy="853334"/>
          </a:xfrm>
          <a:prstGeom prst="rect">
            <a:avLst/>
          </a:prstGeom>
        </p:spPr>
      </p:pic>
      <p:sp>
        <p:nvSpPr>
          <p:cNvPr id="6" name="Text Box 1118"/>
          <p:cNvSpPr txBox="1"/>
          <p:nvPr/>
        </p:nvSpPr>
        <p:spPr>
          <a:xfrm>
            <a:off x="34925" y="3118443"/>
            <a:ext cx="5648325" cy="108012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 smtClea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block ( &lt;identifier&gt; , &lt;milliseconds&gt; 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&lt;identifier&gt;    : </a:t>
            </a:r>
            <a:r>
              <a:rPr lang="ko-KR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9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&lt;milliseconds&gt; : </a:t>
            </a:r>
            <a:r>
              <a:rPr lang="ko-KR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</a:t>
            </a:r>
            <a:r>
              <a:rPr lang="ko-KR" sz="9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출력을</a:t>
            </a:r>
            <a:r>
              <a:rPr lang="ko-KR" sz="9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막을</a:t>
            </a:r>
            <a:r>
              <a:rPr lang="ko-KR" sz="9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밀리초</a:t>
            </a:r>
            <a:r>
              <a:rPr lang="en-US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 </a:t>
            </a:r>
            <a:r>
              <a:rPr lang="en-US" sz="900" b="1" kern="0" dirty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20</a:t>
            </a:r>
            <a:r>
              <a:rPr lang="en-US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~ </a:t>
            </a:r>
            <a:r>
              <a:rPr lang="en-US" sz="900" b="1" kern="0" dirty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4000</a:t>
            </a:r>
            <a:r>
              <a:rPr lang="en-US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범위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669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11. swap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swap</a:t>
            </a:r>
            <a:r>
              <a:rPr lang="ko-KR" altLang="ko-KR" dirty="0"/>
              <a:t>는 이름이 암시하는 것처럼</a:t>
            </a:r>
            <a:r>
              <a:rPr lang="en-US" altLang="ko-KR" dirty="0"/>
              <a:t>, </a:t>
            </a:r>
            <a:r>
              <a:rPr lang="ko-KR" altLang="ko-KR" dirty="0"/>
              <a:t>버튼 두 개의 값을 바꾼다</a:t>
            </a:r>
            <a:r>
              <a:rPr lang="en-US" altLang="ko-KR" dirty="0"/>
              <a:t>. </a:t>
            </a:r>
            <a:r>
              <a:rPr lang="ko-KR" altLang="ko-KR" dirty="0"/>
              <a:t>이것은 실행시간에 버튼을</a:t>
            </a:r>
            <a:r>
              <a:rPr lang="en-US" altLang="ko-KR" dirty="0"/>
              <a:t> remap</a:t>
            </a:r>
            <a:r>
              <a:rPr lang="ko-KR" altLang="ko-KR" dirty="0"/>
              <a:t>하는데 유용하다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ko-KR" altLang="ko-KR" dirty="0"/>
              <a:t>어떤 슈팅 게임을 하는데 그 게임에서 조준은 왼쪽 </a:t>
            </a:r>
            <a:r>
              <a:rPr lang="ko-KR" altLang="ko-KR" dirty="0" err="1"/>
              <a:t>트리거</a:t>
            </a:r>
            <a:r>
              <a:rPr lang="ko-KR" altLang="ko-KR" dirty="0"/>
              <a:t> 버튼이고</a:t>
            </a:r>
            <a:r>
              <a:rPr lang="en-US" altLang="ko-KR" dirty="0"/>
              <a:t>(LT) </a:t>
            </a:r>
            <a:r>
              <a:rPr lang="ko-KR" altLang="ko-KR" dirty="0"/>
              <a:t>조준 시 줌은 오른쪽 아날로그 </a:t>
            </a:r>
            <a:r>
              <a:rPr lang="ko-KR" altLang="ko-KR" dirty="0" err="1"/>
              <a:t>스틱</a:t>
            </a:r>
            <a:r>
              <a:rPr lang="ko-KR" altLang="ko-KR" dirty="0"/>
              <a:t> 클릭</a:t>
            </a:r>
            <a:r>
              <a:rPr lang="en-US" altLang="ko-KR" dirty="0"/>
              <a:t>(RS)</a:t>
            </a:r>
            <a:r>
              <a:rPr lang="ko-KR" altLang="ko-KR" dirty="0"/>
              <a:t>이라고 하자</a:t>
            </a:r>
            <a:r>
              <a:rPr lang="en-US" altLang="ko-KR" dirty="0"/>
              <a:t>. </a:t>
            </a:r>
            <a:r>
              <a:rPr lang="ko-KR" altLang="ko-KR" dirty="0"/>
              <a:t>이 줌 기능을 조준할 때만</a:t>
            </a:r>
            <a:r>
              <a:rPr lang="en-US" altLang="ko-KR" dirty="0"/>
              <a:t> RS</a:t>
            </a:r>
            <a:r>
              <a:rPr lang="ko-KR" altLang="ko-KR" dirty="0"/>
              <a:t>에서</a:t>
            </a:r>
            <a:r>
              <a:rPr lang="en-US" altLang="ko-KR" dirty="0"/>
              <a:t> RB</a:t>
            </a:r>
            <a:r>
              <a:rPr lang="ko-KR" altLang="ko-KR" dirty="0"/>
              <a:t>로 바꾸고 싶다면 다음과 같이 하면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위 코드는</a:t>
            </a:r>
            <a:r>
              <a:rPr lang="en-US" altLang="ko-KR" dirty="0"/>
              <a:t> LT</a:t>
            </a:r>
            <a:r>
              <a:rPr lang="ko-KR" altLang="ko-KR" dirty="0"/>
              <a:t>를 누르고 있으면</a:t>
            </a:r>
            <a:r>
              <a:rPr lang="en-US" altLang="ko-KR" dirty="0"/>
              <a:t>, RB</a:t>
            </a:r>
            <a:r>
              <a:rPr lang="ko-KR" altLang="ko-KR" dirty="0"/>
              <a:t>가 오른쪽 아날로그 </a:t>
            </a:r>
            <a:r>
              <a:rPr lang="ko-KR" altLang="ko-KR" dirty="0" err="1"/>
              <a:t>스틱</a:t>
            </a:r>
            <a:r>
              <a:rPr lang="ko-KR" altLang="ko-KR" dirty="0"/>
              <a:t> 클릭이 되고</a:t>
            </a:r>
            <a:r>
              <a:rPr lang="en-US" altLang="ko-KR" dirty="0"/>
              <a:t>, </a:t>
            </a:r>
            <a:r>
              <a:rPr lang="ko-KR" altLang="ko-KR" dirty="0"/>
              <a:t>오른쪽 아날로그 </a:t>
            </a:r>
            <a:r>
              <a:rPr lang="ko-KR" altLang="ko-KR" dirty="0" err="1"/>
              <a:t>스틱</a:t>
            </a:r>
            <a:r>
              <a:rPr lang="ko-KR" altLang="ko-KR" dirty="0"/>
              <a:t> 클릭이</a:t>
            </a:r>
            <a:r>
              <a:rPr lang="en-US" altLang="ko-KR" dirty="0"/>
              <a:t> RB</a:t>
            </a:r>
            <a:r>
              <a:rPr lang="ko-KR" altLang="ko-KR" dirty="0"/>
              <a:t>를 누른 것이 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Text Box 1119"/>
          <p:cNvSpPr txBox="1"/>
          <p:nvPr/>
        </p:nvSpPr>
        <p:spPr>
          <a:xfrm>
            <a:off x="34925" y="1264126"/>
            <a:ext cx="5648325" cy="188790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LT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swap(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XB1_RS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RS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와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RB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바꾼다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371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120"/>
          <p:cNvSpPr txBox="1"/>
          <p:nvPr/>
        </p:nvSpPr>
        <p:spPr>
          <a:xfrm>
            <a:off x="34925" y="55687"/>
            <a:ext cx="5648325" cy="144016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swap ( &lt;identifier1&gt; , &lt;identifier2&gt;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&lt;identifier1&gt; 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&lt;identifier2&gt; 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3180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12. sensitivity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Sensitivity</a:t>
            </a:r>
            <a:r>
              <a:rPr lang="ko-KR" altLang="ko-KR" dirty="0"/>
              <a:t>는 아날로그 </a:t>
            </a:r>
            <a:r>
              <a:rPr lang="ko-KR" altLang="ko-KR" dirty="0" err="1"/>
              <a:t>스틱의</a:t>
            </a:r>
            <a:r>
              <a:rPr lang="ko-KR" altLang="ko-KR" dirty="0"/>
              <a:t> 민감도를 조정한다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이 함수는 세 개의 </a:t>
            </a:r>
            <a:r>
              <a:rPr lang="ko-KR" altLang="ko-KR" dirty="0" err="1"/>
              <a:t>파라메터를</a:t>
            </a:r>
            <a:r>
              <a:rPr lang="ko-KR" altLang="ko-KR" dirty="0"/>
              <a:t> 입력해야 하는데</a:t>
            </a:r>
            <a:r>
              <a:rPr lang="en-US" altLang="ko-KR" dirty="0"/>
              <a:t>, </a:t>
            </a:r>
            <a:r>
              <a:rPr lang="ko-KR" altLang="ko-KR" dirty="0"/>
              <a:t>첫 번째는 조정할 아날로그 </a:t>
            </a:r>
            <a:r>
              <a:rPr lang="ko-KR" altLang="ko-KR" dirty="0" err="1"/>
              <a:t>스틱의</a:t>
            </a:r>
            <a:r>
              <a:rPr lang="en-US" altLang="ko-KR" dirty="0"/>
              <a:t> axis </a:t>
            </a:r>
            <a:r>
              <a:rPr lang="ko-KR" altLang="ko-KR" dirty="0"/>
              <a:t>축</a:t>
            </a:r>
            <a:r>
              <a:rPr lang="en-US" altLang="ko-KR" dirty="0"/>
              <a:t>, </a:t>
            </a:r>
            <a:r>
              <a:rPr lang="ko-KR" altLang="ko-KR" dirty="0"/>
              <a:t>두 번째는</a:t>
            </a:r>
            <a:r>
              <a:rPr lang="en-US" altLang="ko-KR" dirty="0"/>
              <a:t> midpoint</a:t>
            </a:r>
            <a:r>
              <a:rPr lang="ko-KR" altLang="ko-KR" dirty="0"/>
              <a:t>이고</a:t>
            </a:r>
            <a:r>
              <a:rPr lang="en-US" altLang="ko-KR" dirty="0"/>
              <a:t>, </a:t>
            </a:r>
            <a:r>
              <a:rPr lang="ko-KR" altLang="ko-KR" dirty="0"/>
              <a:t>세 번째는</a:t>
            </a:r>
            <a:r>
              <a:rPr lang="en-US" altLang="ko-KR" dirty="0"/>
              <a:t> sensitivity multiplier</a:t>
            </a:r>
            <a:r>
              <a:rPr lang="ko-KR" altLang="ko-KR" dirty="0"/>
              <a:t>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Midpoint</a:t>
            </a:r>
            <a:r>
              <a:rPr lang="ko-KR" altLang="ko-KR" dirty="0"/>
              <a:t>는 아날로그 </a:t>
            </a:r>
            <a:r>
              <a:rPr lang="ko-KR" altLang="ko-KR" dirty="0" err="1"/>
              <a:t>스틱의</a:t>
            </a:r>
            <a:r>
              <a:rPr lang="ko-KR" altLang="ko-KR" dirty="0"/>
              <a:t> 중앙지점 값을 지정한다</a:t>
            </a:r>
            <a:r>
              <a:rPr lang="en-US" altLang="ko-KR" dirty="0"/>
              <a:t>. </a:t>
            </a:r>
            <a:r>
              <a:rPr lang="ko-KR" altLang="ko-KR" dirty="0"/>
              <a:t>디폴트 값은</a:t>
            </a:r>
            <a:r>
              <a:rPr lang="en-US" altLang="ko-KR" dirty="0"/>
              <a:t> 50%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r>
              <a:rPr lang="ko-KR" altLang="ko-KR" dirty="0"/>
              <a:t>이 값을 바꿈으로써 두 민감도 범위를 지정할 수 있다</a:t>
            </a:r>
            <a:r>
              <a:rPr lang="en-US" altLang="ko-KR" dirty="0"/>
              <a:t>. 50%</a:t>
            </a:r>
            <a:r>
              <a:rPr lang="ko-KR" altLang="ko-KR" dirty="0"/>
              <a:t>보다 더 낮은 값으로 지정하면 높은 민감도 범위가 정류 위치</a:t>
            </a:r>
            <a:r>
              <a:rPr lang="en-US" altLang="ko-KR" dirty="0"/>
              <a:t>(rest position)</a:t>
            </a:r>
            <a:r>
              <a:rPr lang="ko-KR" altLang="ko-KR" dirty="0"/>
              <a:t>에 가까운 쪽에 만들어 지고</a:t>
            </a:r>
            <a:r>
              <a:rPr lang="en-US" altLang="ko-KR" dirty="0"/>
              <a:t>, </a:t>
            </a:r>
            <a:r>
              <a:rPr lang="ko-KR" altLang="ko-KR" dirty="0"/>
              <a:t>낮은 민감도 범위가 정류 위치에 먼 쪽에 만들어 진다</a:t>
            </a:r>
            <a:r>
              <a:rPr lang="en-US" altLang="ko-KR" dirty="0"/>
              <a:t>. 50%</a:t>
            </a:r>
            <a:r>
              <a:rPr lang="ko-KR" altLang="ko-KR" dirty="0"/>
              <a:t>보다 높은 값은 반대 효과를 만든다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Sensitivity multiplier</a:t>
            </a:r>
            <a:r>
              <a:rPr lang="ko-KR" altLang="ko-KR" dirty="0"/>
              <a:t>는</a:t>
            </a:r>
            <a:r>
              <a:rPr lang="en-US" altLang="ko-KR" dirty="0"/>
              <a:t> input</a:t>
            </a:r>
            <a:r>
              <a:rPr lang="ko-KR" altLang="ko-KR" dirty="0"/>
              <a:t>값</a:t>
            </a:r>
            <a:r>
              <a:rPr lang="en-US" altLang="ko-KR" dirty="0"/>
              <a:t>(input vale)</a:t>
            </a:r>
            <a:r>
              <a:rPr lang="ko-KR" altLang="ko-KR" dirty="0"/>
              <a:t>에 곱해지는 양이다</a:t>
            </a:r>
            <a:r>
              <a:rPr lang="en-US" altLang="ko-KR" dirty="0"/>
              <a:t>. Multiplier </a:t>
            </a:r>
            <a:r>
              <a:rPr lang="ko-KR" altLang="ko-KR" dirty="0"/>
              <a:t>값은 퍼센트에 해당한다</a:t>
            </a:r>
            <a:r>
              <a:rPr lang="en-US" altLang="ko-KR" dirty="0"/>
              <a:t>. </a:t>
            </a:r>
            <a:r>
              <a:rPr lang="ko-KR" altLang="ko-KR" dirty="0"/>
              <a:t>따라서 </a:t>
            </a:r>
            <a:r>
              <a:rPr lang="en-US" altLang="ko-KR" b="1" dirty="0">
                <a:solidFill>
                  <a:srgbClr val="FF0000"/>
                </a:solidFill>
              </a:rPr>
              <a:t>40</a:t>
            </a:r>
            <a:r>
              <a:rPr lang="ko-KR" altLang="ko-KR" dirty="0"/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0.40</a:t>
            </a:r>
            <a:r>
              <a:rPr lang="ko-KR" altLang="ko-KR" dirty="0"/>
              <a:t>을 곱한 것이고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100</a:t>
            </a:r>
            <a:r>
              <a:rPr lang="ko-KR" altLang="ko-KR" dirty="0"/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1.00</a:t>
            </a:r>
            <a:r>
              <a:rPr lang="ko-KR" altLang="ko-KR" dirty="0"/>
              <a:t>을 </a:t>
            </a:r>
            <a:r>
              <a:rPr lang="en-US" altLang="ko-KR" b="1" dirty="0">
                <a:solidFill>
                  <a:srgbClr val="FF0000"/>
                </a:solidFill>
              </a:rPr>
              <a:t>140</a:t>
            </a:r>
            <a:r>
              <a:rPr lang="ko-KR" altLang="ko-KR" dirty="0"/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1.40</a:t>
            </a:r>
            <a:r>
              <a:rPr lang="ko-KR" altLang="ko-KR" dirty="0"/>
              <a:t>을 곱한 것에 해당한다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아래 그림을 보면</a:t>
            </a:r>
            <a:r>
              <a:rPr lang="en-US" altLang="ko-KR" dirty="0"/>
              <a:t> sensitivity </a:t>
            </a:r>
            <a:r>
              <a:rPr lang="ko-KR" altLang="ko-KR" dirty="0"/>
              <a:t>함수를 사용하면 </a:t>
            </a:r>
            <a:r>
              <a:rPr lang="en-US" altLang="ko-KR" b="1" dirty="0">
                <a:solidFill>
                  <a:srgbClr val="0000FF"/>
                </a:solidFill>
              </a:rPr>
              <a:t>input</a:t>
            </a:r>
            <a:r>
              <a:rPr lang="ko-KR" altLang="ko-KR" dirty="0"/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output</a:t>
            </a:r>
            <a:r>
              <a:rPr lang="ko-KR" altLang="ko-KR" dirty="0"/>
              <a:t>에 어떤 차이가 있는지 볼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Midpoint</a:t>
            </a:r>
            <a:r>
              <a:rPr lang="ko-KR" altLang="ko-KR" dirty="0"/>
              <a:t>를</a:t>
            </a:r>
            <a:r>
              <a:rPr lang="en-US" altLang="ko-KR" dirty="0"/>
              <a:t> 35%</a:t>
            </a:r>
            <a:r>
              <a:rPr lang="ko-KR" altLang="ko-KR" dirty="0"/>
              <a:t>로 하고</a:t>
            </a:r>
            <a:r>
              <a:rPr lang="en-US" altLang="ko-KR" dirty="0"/>
              <a:t>, sensitivity multiplier</a:t>
            </a:r>
            <a:r>
              <a:rPr lang="ko-KR" altLang="ko-KR" dirty="0"/>
              <a:t>를</a:t>
            </a:r>
            <a:r>
              <a:rPr lang="en-US" altLang="ko-KR" dirty="0"/>
              <a:t> 100</a:t>
            </a:r>
            <a:r>
              <a:rPr lang="ko-KR" altLang="ko-KR" dirty="0"/>
              <a:t>으로 하는 명령어는 다음과 같다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21"/>
          <p:cNvSpPr txBox="1"/>
          <p:nvPr/>
        </p:nvSpPr>
        <p:spPr>
          <a:xfrm>
            <a:off x="34925" y="3435360"/>
            <a:ext cx="5648325" cy="2927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sensitivity(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XB1_LX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35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100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53653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Midpoint</a:t>
            </a:r>
            <a:r>
              <a:rPr lang="ko-KR" altLang="ko-KR" dirty="0"/>
              <a:t>를</a:t>
            </a:r>
            <a:r>
              <a:rPr lang="en-US" altLang="ko-KR" dirty="0"/>
              <a:t> 70%</a:t>
            </a:r>
            <a:r>
              <a:rPr lang="ko-KR" altLang="ko-KR" dirty="0"/>
              <a:t>로 하고</a:t>
            </a:r>
            <a:r>
              <a:rPr lang="en-US" altLang="ko-KR" dirty="0"/>
              <a:t>, sensitivity multiplier</a:t>
            </a:r>
            <a:r>
              <a:rPr lang="ko-KR" altLang="ko-KR" dirty="0"/>
              <a:t>를</a:t>
            </a:r>
            <a:r>
              <a:rPr lang="en-US" altLang="ko-KR" dirty="0"/>
              <a:t> 140</a:t>
            </a:r>
            <a:r>
              <a:rPr lang="ko-KR" altLang="ko-KR" dirty="0"/>
              <a:t>으로 하는 명령어는 다음과 같다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1" y="55687"/>
            <a:ext cx="4047490" cy="1818640"/>
          </a:xfrm>
          <a:prstGeom prst="rect">
            <a:avLst/>
          </a:prstGeom>
        </p:spPr>
      </p:pic>
      <p:sp>
        <p:nvSpPr>
          <p:cNvPr id="4" name="Text Box 1123"/>
          <p:cNvSpPr txBox="1"/>
          <p:nvPr/>
        </p:nvSpPr>
        <p:spPr>
          <a:xfrm>
            <a:off x="34925" y="2411880"/>
            <a:ext cx="5648325" cy="2927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sensitivity(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XB1_LX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70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140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76216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3" y="55687"/>
            <a:ext cx="4028440" cy="1828165"/>
          </a:xfrm>
          <a:prstGeom prst="rect">
            <a:avLst/>
          </a:prstGeom>
        </p:spPr>
      </p:pic>
      <p:sp>
        <p:nvSpPr>
          <p:cNvPr id="4" name="Text Box 1125"/>
          <p:cNvSpPr txBox="1"/>
          <p:nvPr/>
        </p:nvSpPr>
        <p:spPr>
          <a:xfrm>
            <a:off x="34925" y="1988324"/>
            <a:ext cx="5648325" cy="1667763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kern="0" dirty="0">
                <a:solidFill>
                  <a:srgbClr val="3F3F3F"/>
                </a:solidFill>
                <a:latin typeface="Courier New"/>
                <a:ea typeface="굴림"/>
                <a:cs typeface="Times New Roman"/>
              </a:rPr>
              <a:t> </a:t>
            </a:r>
            <a:r>
              <a:rPr lang="en-US" kern="0" dirty="0" smtClean="0">
                <a:solidFill>
                  <a:srgbClr val="3F3F3F"/>
                </a:solidFill>
                <a:latin typeface="Courier New"/>
                <a:ea typeface="굴림"/>
                <a:cs typeface="Times New Roman"/>
              </a:rPr>
              <a:t>   </a:t>
            </a:r>
            <a:r>
              <a:rPr lang="en-US" sz="1100" kern="0" dirty="0" smtClea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sensitivity 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( &lt;identifier1&gt; , &lt;midpoint&gt; , &lt;sensitivity&gt;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&lt;identifier&gt;  :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&lt;midpoint&gt;     : midpoint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&lt;sensitivity&gt; : sensitivity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조정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비율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0304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13. </a:t>
            </a:r>
            <a:r>
              <a:rPr lang="en-US" altLang="ko-KR" sz="1400" b="1" dirty="0" err="1">
                <a:solidFill>
                  <a:srgbClr val="0000FF"/>
                </a:solidFill>
              </a:rPr>
              <a:t>deadzone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deadzone</a:t>
            </a:r>
            <a:r>
              <a:rPr lang="ko-KR" altLang="ko-KR" dirty="0"/>
              <a:t>은 두 축의</a:t>
            </a:r>
            <a:r>
              <a:rPr lang="en-US" altLang="ko-KR" dirty="0"/>
              <a:t> </a:t>
            </a:r>
            <a:r>
              <a:rPr lang="en-US" altLang="ko-KR" dirty="0" err="1"/>
              <a:t>deadzone</a:t>
            </a:r>
            <a:r>
              <a:rPr lang="ko-KR" altLang="ko-KR" dirty="0"/>
              <a:t>의 값을 조정한다</a:t>
            </a:r>
            <a:r>
              <a:rPr lang="en-US" altLang="ko-KR" dirty="0"/>
              <a:t>. </a:t>
            </a:r>
            <a:r>
              <a:rPr lang="ko-KR" altLang="ko-KR" dirty="0"/>
              <a:t>콘솔에 </a:t>
            </a:r>
            <a:r>
              <a:rPr lang="ko-KR" altLang="ko-KR" dirty="0" err="1"/>
              <a:t>프로그램된</a:t>
            </a:r>
            <a:r>
              <a:rPr lang="ko-KR" altLang="ko-KR" dirty="0"/>
              <a:t> 디폴트</a:t>
            </a:r>
            <a:r>
              <a:rPr lang="en-US" altLang="ko-KR" dirty="0"/>
              <a:t> </a:t>
            </a:r>
            <a:r>
              <a:rPr lang="en-US" altLang="ko-KR" dirty="0" err="1"/>
              <a:t>deadzone</a:t>
            </a:r>
            <a:r>
              <a:rPr lang="ko-KR" altLang="ko-KR" dirty="0"/>
              <a:t>은</a:t>
            </a:r>
            <a:r>
              <a:rPr lang="en-US" altLang="ko-KR" dirty="0"/>
              <a:t> 20%</a:t>
            </a:r>
            <a:r>
              <a:rPr lang="ko-KR" altLang="ko-KR" dirty="0"/>
              <a:t>인데</a:t>
            </a:r>
            <a:r>
              <a:rPr lang="en-US" altLang="ko-KR" dirty="0"/>
              <a:t>, </a:t>
            </a:r>
            <a:r>
              <a:rPr lang="ko-KR" altLang="ko-KR" dirty="0"/>
              <a:t>이것은</a:t>
            </a:r>
            <a:r>
              <a:rPr lang="en-US" altLang="ko-KR" dirty="0"/>
              <a:t> 20% </a:t>
            </a:r>
            <a:r>
              <a:rPr lang="ko-KR" altLang="ko-KR" dirty="0"/>
              <a:t>이하의 아날로그 </a:t>
            </a:r>
            <a:r>
              <a:rPr lang="ko-KR" altLang="ko-KR" dirty="0" err="1"/>
              <a:t>스틱</a:t>
            </a:r>
            <a:r>
              <a:rPr lang="ko-KR" altLang="ko-KR" dirty="0"/>
              <a:t> 신호는 콘솔이 무시한다는 의미이다</a:t>
            </a:r>
            <a:r>
              <a:rPr lang="en-US" altLang="ko-KR" dirty="0"/>
              <a:t>.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는</a:t>
            </a:r>
            <a:r>
              <a:rPr lang="en-US" altLang="ko-KR" dirty="0"/>
              <a:t> input</a:t>
            </a:r>
            <a:r>
              <a:rPr lang="ko-KR" altLang="ko-KR" dirty="0"/>
              <a:t>에 상대적인</a:t>
            </a:r>
            <a:r>
              <a:rPr lang="en-US" altLang="ko-KR" dirty="0"/>
              <a:t> output </a:t>
            </a:r>
            <a:r>
              <a:rPr lang="ko-KR" altLang="ko-KR" dirty="0"/>
              <a:t>신호를 조정할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ko-KR" altLang="ko-KR" dirty="0" err="1"/>
              <a:t>데드존의</a:t>
            </a:r>
            <a:r>
              <a:rPr lang="en-US" altLang="ko-KR" dirty="0"/>
              <a:t> 10%</a:t>
            </a:r>
            <a:r>
              <a:rPr lang="ko-KR" altLang="ko-KR" dirty="0"/>
              <a:t>를 없애려면</a:t>
            </a:r>
            <a:r>
              <a:rPr lang="en-US" altLang="ko-KR" dirty="0"/>
              <a:t>, </a:t>
            </a:r>
            <a:r>
              <a:rPr lang="ko-KR" altLang="ko-KR" dirty="0"/>
              <a:t>아래 명령어로</a:t>
            </a:r>
            <a:r>
              <a:rPr lang="en-US" altLang="ko-KR" dirty="0"/>
              <a:t> 10%</a:t>
            </a:r>
            <a:r>
              <a:rPr lang="ko-KR" altLang="ko-KR" dirty="0"/>
              <a:t>를 추가해서 출력해야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명령어는 수평</a:t>
            </a:r>
            <a:r>
              <a:rPr lang="en-US" altLang="ko-KR" dirty="0"/>
              <a:t>, </a:t>
            </a:r>
            <a:r>
              <a:rPr lang="ko-KR" altLang="ko-KR" dirty="0"/>
              <a:t>수직 축으로 물리적으로</a:t>
            </a:r>
            <a:r>
              <a:rPr lang="en-US" altLang="ko-KR" dirty="0"/>
              <a:t> 10%</a:t>
            </a:r>
            <a:r>
              <a:rPr lang="ko-KR" altLang="ko-KR" dirty="0"/>
              <a:t>만 움직이면 출력으로는</a:t>
            </a:r>
            <a:r>
              <a:rPr lang="en-US" altLang="ko-KR" dirty="0"/>
              <a:t> 20%</a:t>
            </a:r>
            <a:r>
              <a:rPr lang="ko-KR" altLang="ko-KR" dirty="0"/>
              <a:t>의 효과가 난다</a:t>
            </a:r>
            <a:r>
              <a:rPr lang="en-US" altLang="ko-KR" dirty="0"/>
              <a:t>. 10% </a:t>
            </a:r>
            <a:r>
              <a:rPr lang="ko-KR" altLang="ko-KR" dirty="0"/>
              <a:t>추가 효과는</a:t>
            </a:r>
            <a:r>
              <a:rPr lang="en-US" altLang="ko-KR" dirty="0"/>
              <a:t> 90%</a:t>
            </a:r>
            <a:r>
              <a:rPr lang="ko-KR" altLang="ko-KR" dirty="0"/>
              <a:t>까지 추가되며</a:t>
            </a:r>
            <a:r>
              <a:rPr lang="en-US" altLang="ko-KR" dirty="0"/>
              <a:t> 90% </a:t>
            </a:r>
            <a:r>
              <a:rPr lang="ko-KR" altLang="ko-KR" dirty="0"/>
              <a:t>이상은 아래 그림처럼</a:t>
            </a:r>
            <a:r>
              <a:rPr lang="en-US" altLang="ko-KR" dirty="0"/>
              <a:t> 100%</a:t>
            </a:r>
            <a:r>
              <a:rPr lang="ko-KR" altLang="ko-KR" dirty="0"/>
              <a:t>로 취급된다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26"/>
          <p:cNvSpPr txBox="1"/>
          <p:nvPr/>
        </p:nvSpPr>
        <p:spPr>
          <a:xfrm>
            <a:off x="34925" y="1439207"/>
            <a:ext cx="5648325" cy="2927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deadzone(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XB1_LX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XB1_LY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 ,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 10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,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 10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" y="2447319"/>
            <a:ext cx="4047490" cy="18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96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위 코드는 사각</a:t>
            </a:r>
            <a:r>
              <a:rPr lang="en-US" altLang="ko-KR" dirty="0"/>
              <a:t> </a:t>
            </a:r>
            <a:r>
              <a:rPr lang="en-US" altLang="ko-KR" dirty="0" err="1"/>
              <a:t>deadzone</a:t>
            </a:r>
            <a:r>
              <a:rPr lang="ko-KR" altLang="ko-KR" dirty="0"/>
              <a:t>을 만드는 것이고</a:t>
            </a:r>
            <a:r>
              <a:rPr lang="en-US" altLang="ko-KR" dirty="0"/>
              <a:t>, LX, LY</a:t>
            </a:r>
            <a:r>
              <a:rPr lang="ko-KR" altLang="ko-KR" dirty="0"/>
              <a:t>의 두 축에 항상</a:t>
            </a:r>
            <a:r>
              <a:rPr lang="en-US" altLang="ko-KR" dirty="0"/>
              <a:t> 10%</a:t>
            </a:r>
            <a:r>
              <a:rPr lang="ko-KR" altLang="ko-KR" dirty="0"/>
              <a:t>가 더해진다</a:t>
            </a:r>
            <a:r>
              <a:rPr lang="en-US" altLang="ko-KR" dirty="0"/>
              <a:t>. </a:t>
            </a:r>
            <a:r>
              <a:rPr lang="ko-KR" altLang="ko-KR" dirty="0"/>
              <a:t>그러나</a:t>
            </a:r>
            <a:r>
              <a:rPr lang="en-US" altLang="ko-KR" dirty="0"/>
              <a:t>, </a:t>
            </a:r>
            <a:r>
              <a:rPr lang="en-US" altLang="ko-KR" dirty="0" err="1"/>
              <a:t>deadzone</a:t>
            </a:r>
            <a:r>
              <a:rPr lang="en-US" altLang="ko-KR" dirty="0"/>
              <a:t> </a:t>
            </a:r>
            <a:r>
              <a:rPr lang="ko-KR" altLang="ko-KR" dirty="0"/>
              <a:t>함수는 원형 </a:t>
            </a:r>
            <a:r>
              <a:rPr lang="ko-KR" altLang="ko-KR" dirty="0" err="1"/>
              <a:t>데드존을</a:t>
            </a:r>
            <a:r>
              <a:rPr lang="ko-KR" altLang="ko-KR" dirty="0"/>
              <a:t> 사용할 수 있도록 미리 정의된 기호상수 </a:t>
            </a:r>
            <a:r>
              <a:rPr lang="en-US" altLang="ko-KR" dirty="0">
                <a:solidFill>
                  <a:srgbClr val="0000FF"/>
                </a:solidFill>
              </a:rPr>
              <a:t>DZ_CIRCLE</a:t>
            </a:r>
            <a:r>
              <a:rPr lang="en-US" altLang="ko-KR" dirty="0"/>
              <a:t>(</a:t>
            </a:r>
            <a:r>
              <a:rPr lang="ko-KR" altLang="ko-KR" dirty="0"/>
              <a:t>또는 </a:t>
            </a:r>
            <a:r>
              <a:rPr lang="en-US" altLang="ko-KR" b="1" dirty="0">
                <a:solidFill>
                  <a:srgbClr val="FF0000"/>
                </a:solidFill>
              </a:rPr>
              <a:t>101</a:t>
            </a:r>
            <a:r>
              <a:rPr lang="en-US" altLang="ko-KR" dirty="0"/>
              <a:t>)</a:t>
            </a:r>
            <a:r>
              <a:rPr lang="ko-KR" altLang="ko-KR" dirty="0"/>
              <a:t>를 사용할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세 번째 </a:t>
            </a:r>
            <a:r>
              <a:rPr lang="ko-KR" altLang="ko-KR" dirty="0" err="1"/>
              <a:t>파라메터에</a:t>
            </a:r>
            <a:r>
              <a:rPr lang="ko-KR" altLang="ko-KR" dirty="0"/>
              <a:t> 값 대신 </a:t>
            </a:r>
            <a:r>
              <a:rPr lang="en-US" altLang="ko-KR" dirty="0">
                <a:solidFill>
                  <a:srgbClr val="0000FF"/>
                </a:solidFill>
              </a:rPr>
              <a:t>DZ_CIRCLE</a:t>
            </a:r>
            <a:r>
              <a:rPr lang="en-US" altLang="ko-KR" dirty="0"/>
              <a:t>(</a:t>
            </a:r>
            <a:r>
              <a:rPr lang="ko-KR" altLang="ko-KR" dirty="0"/>
              <a:t>또는 </a:t>
            </a:r>
            <a:r>
              <a:rPr lang="en-US" altLang="ko-KR" b="1" dirty="0">
                <a:solidFill>
                  <a:srgbClr val="FF0000"/>
                </a:solidFill>
              </a:rPr>
              <a:t>101</a:t>
            </a:r>
            <a:r>
              <a:rPr lang="en-US" altLang="ko-KR" dirty="0"/>
              <a:t>)</a:t>
            </a:r>
            <a:r>
              <a:rPr lang="ko-KR" altLang="ko-KR" dirty="0"/>
              <a:t>를 사용하면 네 번째 </a:t>
            </a:r>
            <a:r>
              <a:rPr lang="ko-KR" altLang="ko-KR" dirty="0" err="1"/>
              <a:t>파라메터는</a:t>
            </a:r>
            <a:r>
              <a:rPr lang="en-US" altLang="ko-KR" dirty="0"/>
              <a:t> Y axis</a:t>
            </a:r>
            <a:r>
              <a:rPr lang="ko-KR" altLang="ko-KR" dirty="0"/>
              <a:t>에 대한 값 대신에 원의 반지름이 지정된다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DZ_CIRCLE </a:t>
            </a:r>
            <a:r>
              <a:rPr lang="ko-KR" altLang="ko-KR" dirty="0"/>
              <a:t>기호 상수를 사용한 예는 다음과 같다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 Box 1128"/>
          <p:cNvSpPr txBox="1"/>
          <p:nvPr/>
        </p:nvSpPr>
        <p:spPr>
          <a:xfrm>
            <a:off x="34925" y="1244384"/>
            <a:ext cx="5648325" cy="2927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deadzone(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XB1_LX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XB1_LY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 , 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DZ_CIRCLE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 ,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10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5" name="Text Box 1129"/>
          <p:cNvSpPr txBox="1"/>
          <p:nvPr/>
        </p:nvSpPr>
        <p:spPr>
          <a:xfrm>
            <a:off x="34925" y="1640850"/>
            <a:ext cx="5648325" cy="230326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deadzone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identifier_x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, 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identifier_y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,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139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dzone_x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/ DZ_CIRCLE ,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146685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dzone_y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/ &lt;radius&gt;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 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identifier_x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&gt;  : X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축에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해당하는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 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identifier_y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&gt;  : Y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축에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해당하는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dzone_x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/ </a:t>
            </a:r>
            <a:r>
              <a:rPr lang="en-US" sz="1100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DZ_CIRCLE 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: X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축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데드존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또는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DZ_CIRCLE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상수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dzone_y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/ &lt;radius&gt;  : Y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축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데드존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또는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원의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반지름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933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ko-KR" altLang="ko-KR" sz="1600" b="1" dirty="0">
                <a:solidFill>
                  <a:srgbClr val="FF0000"/>
                </a:solidFill>
              </a:rPr>
              <a:t>간단한 사용지침</a:t>
            </a:r>
            <a:r>
              <a:rPr lang="en-US" altLang="ko-KR" sz="1600" b="1" dirty="0">
                <a:solidFill>
                  <a:srgbClr val="FF0000"/>
                </a:solidFill>
              </a:rPr>
              <a:t> (A Simple Tutorial)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ko-KR" dirty="0" smtClean="0"/>
              <a:t>본 </a:t>
            </a:r>
            <a:r>
              <a:rPr lang="ko-KR" altLang="ko-KR" dirty="0"/>
              <a:t>기본 사용 지침은 당신의 첫 스크립트를 어떻게 작성하는지 와 그것을 어떻게 확장할 수 있는지 보여줄 것이다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sz="1400" b="1" dirty="0">
                <a:solidFill>
                  <a:srgbClr val="0000FF"/>
                </a:solidFill>
              </a:rPr>
              <a:t>단계</a:t>
            </a:r>
            <a:r>
              <a:rPr lang="en-US" altLang="ko-KR" sz="1400" b="1" dirty="0">
                <a:solidFill>
                  <a:srgbClr val="0000FF"/>
                </a:solidFill>
              </a:rPr>
              <a:t> 1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Cronus PRO</a:t>
            </a:r>
            <a:r>
              <a:rPr lang="ko-KR" altLang="ko-KR" dirty="0"/>
              <a:t>를 실행하고</a:t>
            </a:r>
            <a:r>
              <a:rPr lang="en-US" altLang="ko-KR" dirty="0"/>
              <a:t> File </a:t>
            </a:r>
            <a:r>
              <a:rPr lang="ko-KR" altLang="ko-KR" dirty="0"/>
              <a:t>메뉴를 클릭한 후</a:t>
            </a:r>
            <a:r>
              <a:rPr lang="en-US" altLang="ko-KR" dirty="0"/>
              <a:t>, New </a:t>
            </a:r>
            <a:r>
              <a:rPr lang="ko-KR" altLang="ko-KR" dirty="0"/>
              <a:t>→</a:t>
            </a:r>
            <a:r>
              <a:rPr lang="en-US" altLang="ko-KR" dirty="0"/>
              <a:t> Empty File</a:t>
            </a:r>
            <a:r>
              <a:rPr lang="ko-KR" altLang="ko-KR" dirty="0"/>
              <a:t>을 선택하라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9" y="1840519"/>
            <a:ext cx="3550477" cy="23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14. </a:t>
            </a:r>
            <a:r>
              <a:rPr lang="en-US" altLang="ko-KR" sz="1400" b="1" dirty="0" err="1">
                <a:solidFill>
                  <a:srgbClr val="0000FF"/>
                </a:solidFill>
              </a:rPr>
              <a:t>stickize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stickize</a:t>
            </a:r>
            <a:r>
              <a:rPr lang="ko-KR" altLang="ko-KR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Wiimote</a:t>
            </a:r>
            <a:r>
              <a:rPr lang="en-US" altLang="ko-KR" dirty="0"/>
              <a:t> IR </a:t>
            </a:r>
            <a:r>
              <a:rPr lang="ko-KR" altLang="ko-KR" dirty="0"/>
              <a:t>또는 마우스 입력의 값을 아날로그 </a:t>
            </a:r>
            <a:r>
              <a:rPr lang="ko-KR" altLang="ko-KR" dirty="0" err="1"/>
              <a:t>스틱으로</a:t>
            </a:r>
            <a:r>
              <a:rPr lang="ko-KR" altLang="ko-KR" dirty="0"/>
              <a:t> 변환한다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&lt;</a:t>
            </a:r>
            <a:r>
              <a:rPr lang="ko-KR" altLang="ko-KR" dirty="0"/>
              <a:t>이 부분은 우선</a:t>
            </a:r>
            <a:r>
              <a:rPr lang="en-US" altLang="ko-KR" dirty="0"/>
              <a:t> Skip&gt;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 Box 1130"/>
          <p:cNvSpPr txBox="1"/>
          <p:nvPr/>
        </p:nvSpPr>
        <p:spPr>
          <a:xfrm>
            <a:off x="34925" y="1138580"/>
            <a:ext cx="5648325" cy="1653411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stickize ( &lt;identifier_x&gt; , &lt;identifier_y&gt; , &lt;radius&gt;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 identifier_x &gt;  : X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축에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해당하는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 identifier_y &gt;  : Y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축에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해당하는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&lt;radius&gt;           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원의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반지름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0861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15. ps4_touchpad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ps4_touchpad</a:t>
            </a:r>
            <a:r>
              <a:rPr lang="ko-KR" altLang="ko-KR" dirty="0"/>
              <a:t>는 터치패드의 현재 상태 세부 정보를 반환한다</a:t>
            </a:r>
            <a:r>
              <a:rPr lang="en-US" altLang="ko-KR" dirty="0"/>
              <a:t>. </a:t>
            </a:r>
            <a:r>
              <a:rPr lang="en-US" altLang="ko-KR" dirty="0" err="1"/>
              <a:t>get_val</a:t>
            </a:r>
            <a:r>
              <a:rPr lang="ko-KR" altLang="ko-KR" dirty="0"/>
              <a:t>처럼 </a:t>
            </a:r>
            <a:r>
              <a:rPr lang="en-US" altLang="ko-KR" b="1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</a:t>
            </a:r>
            <a:r>
              <a:rPr lang="ko-KR" altLang="ko-KR" dirty="0"/>
              <a:t>형을 반환한다</a:t>
            </a:r>
            <a:r>
              <a:rPr lang="en-US" altLang="ko-KR" dirty="0"/>
              <a:t>. ps4_touchpad</a:t>
            </a:r>
            <a:r>
              <a:rPr lang="ko-KR" altLang="ko-KR" dirty="0"/>
              <a:t>는 터치패드 위에 있는 두 손가락에 대한 정보를</a:t>
            </a:r>
            <a:r>
              <a:rPr lang="en-US" altLang="ko-KR" dirty="0"/>
              <a:t> X/Y </a:t>
            </a:r>
            <a:r>
              <a:rPr lang="ko-KR" altLang="ko-KR" dirty="0"/>
              <a:t>좌표 정보로 준다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다음 표는 미리 정의된</a:t>
            </a:r>
            <a:r>
              <a:rPr lang="en-US" altLang="ko-KR" dirty="0"/>
              <a:t> 6</a:t>
            </a:r>
            <a:r>
              <a:rPr lang="ko-KR" altLang="ko-KR" dirty="0"/>
              <a:t>개의 기호 상수이다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상수 중 하나의 값을 얻기 위해</a:t>
            </a:r>
            <a:r>
              <a:rPr lang="en-US" altLang="ko-KR" dirty="0"/>
              <a:t>, </a:t>
            </a:r>
            <a:r>
              <a:rPr lang="ko-KR" altLang="ko-KR" dirty="0" err="1"/>
              <a:t>가단히</a:t>
            </a:r>
            <a:r>
              <a:rPr lang="en-US" altLang="ko-KR" dirty="0"/>
              <a:t> ps4_touchpad </a:t>
            </a:r>
            <a:r>
              <a:rPr lang="ko-KR" altLang="ko-KR" dirty="0" err="1"/>
              <a:t>파라메터를</a:t>
            </a:r>
            <a:r>
              <a:rPr lang="ko-KR" altLang="ko-KR" dirty="0"/>
              <a:t> 사용하면 된다</a:t>
            </a:r>
            <a:r>
              <a:rPr lang="en-US" altLang="ko-KR" dirty="0"/>
              <a:t>. </a:t>
            </a:r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ko-KR" altLang="ko-KR" dirty="0"/>
              <a:t>모든 상수의 상태를 읽기 위해서 다음과 같이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63897"/>
              </p:ext>
            </p:extLst>
          </p:nvPr>
        </p:nvGraphicFramePr>
        <p:xfrm>
          <a:off x="122784" y="1135807"/>
          <a:ext cx="5472606" cy="120929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0119"/>
                <a:gridCol w="576064"/>
                <a:gridCol w="3816423"/>
              </a:tblGrid>
              <a:tr h="9691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PS4T_Constant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Value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Description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PS4T_P1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최소 손가락 하나가 터치패드에 있으면</a:t>
                      </a:r>
                      <a:r>
                        <a:rPr lang="en-US" sz="1000" kern="100" dirty="0">
                          <a:effectLst/>
                        </a:rPr>
                        <a:t> TRUE </a:t>
                      </a:r>
                      <a:r>
                        <a:rPr lang="ko-KR" sz="1000" kern="100" dirty="0">
                          <a:effectLst/>
                        </a:rPr>
                        <a:t>아니면</a:t>
                      </a:r>
                      <a:r>
                        <a:rPr lang="en-US" sz="1000" kern="100" dirty="0">
                          <a:effectLst/>
                        </a:rPr>
                        <a:t> FALSE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76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PS4T_P1X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터치패드 위에 첫 번째 손가락의</a:t>
                      </a:r>
                      <a:r>
                        <a:rPr lang="en-US" sz="1000" kern="100">
                          <a:effectLst/>
                        </a:rPr>
                        <a:t> X</a:t>
                      </a:r>
                      <a:r>
                        <a:rPr lang="ko-KR" sz="1000" kern="100">
                          <a:effectLst/>
                        </a:rPr>
                        <a:t>축 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</a:tr>
              <a:tr h="1076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PS4T_P1Y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터치패드 위에 첫 번째 손가락의</a:t>
                      </a:r>
                      <a:r>
                        <a:rPr lang="en-US" sz="1000" kern="100">
                          <a:effectLst/>
                        </a:rPr>
                        <a:t> Y</a:t>
                      </a:r>
                      <a:r>
                        <a:rPr lang="ko-KR" sz="1000" kern="100">
                          <a:effectLst/>
                        </a:rPr>
                        <a:t>축 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</a:tr>
              <a:tr h="13220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PS4T_P2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손가락 두개가 터치패드에 있으면</a:t>
                      </a:r>
                      <a:r>
                        <a:rPr lang="en-US" sz="1000" kern="100">
                          <a:effectLst/>
                        </a:rPr>
                        <a:t> TRUE </a:t>
                      </a:r>
                      <a:r>
                        <a:rPr lang="ko-KR" sz="1000" kern="100">
                          <a:effectLst/>
                        </a:rPr>
                        <a:t>아니면</a:t>
                      </a:r>
                      <a:r>
                        <a:rPr lang="en-US" sz="1000" kern="100">
                          <a:effectLst/>
                        </a:rPr>
                        <a:t> FALSE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</a:tr>
              <a:tr h="1076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PS4T_P2X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터치패드 위에 두 번째 손가락의</a:t>
                      </a:r>
                      <a:r>
                        <a:rPr lang="en-US" sz="1000" kern="100">
                          <a:effectLst/>
                        </a:rPr>
                        <a:t> X</a:t>
                      </a:r>
                      <a:r>
                        <a:rPr lang="ko-KR" sz="1000" kern="100">
                          <a:effectLst/>
                        </a:rPr>
                        <a:t>축 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/>
                </a:tc>
              </a:tr>
              <a:tr h="1076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FF"/>
                          </a:solidFill>
                          <a:effectLst/>
                        </a:rPr>
                        <a:t>PS4T_P2Y</a:t>
                      </a:r>
                      <a:endParaRPr lang="ko-KR" sz="10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터치패드 위에 두 번째 손가락의</a:t>
                      </a:r>
                      <a:r>
                        <a:rPr lang="en-US" sz="1000" kern="100" dirty="0">
                          <a:effectLst/>
                        </a:rPr>
                        <a:t> Y</a:t>
                      </a:r>
                      <a:r>
                        <a:rPr lang="ko-KR" sz="1000" kern="100" dirty="0">
                          <a:effectLst/>
                        </a:rPr>
                        <a:t>축 값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127" marR="6712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4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31"/>
          <p:cNvSpPr txBox="1"/>
          <p:nvPr/>
        </p:nvSpPr>
        <p:spPr>
          <a:xfrm>
            <a:off x="34925" y="82037"/>
            <a:ext cx="5648325" cy="413474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최소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손가락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하나가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터치패드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위에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(ps4_touchpad(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PS4T_P1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TRACE_1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       // TRACE_2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X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좌표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TRACE_2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ps4_touchpad(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PS4T_P1X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));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       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TRACE_2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X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좌표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TRACE_3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ps4_touchpad(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PS4T_P1Y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));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else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터치패드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위에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손가락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없으면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TRACE_1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0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  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손가락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개가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터치패드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위에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(ps4_touchpad(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PS4T_P2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TRACE_4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TRACE_4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762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TRACE_5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번째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손가락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X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좌표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858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TRACE_5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ps4_touchpad(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PS4T_P2X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858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TRACE_6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번째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손가락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Y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좌표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r>
              <a:rPr lang="ko-KR" sz="1000" kern="0" dirty="0">
                <a:solidFill>
                  <a:srgbClr val="000000"/>
                </a:solidFill>
                <a:effectLst/>
                <a:ea typeface="Courier New"/>
                <a:cs typeface="Times New Roman"/>
              </a:rPr>
              <a:t>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TRACE_6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ps4_touchpad(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PS4T_P2Y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));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else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터치패드에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손가락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보다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적으면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TRACE_4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TRACE_4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0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3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32"/>
          <p:cNvSpPr txBox="1"/>
          <p:nvPr/>
        </p:nvSpPr>
        <p:spPr>
          <a:xfrm>
            <a:off x="34925" y="55687"/>
            <a:ext cx="5648325" cy="183615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ps4_touchpad ( &lt;PS4T_constant&gt;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&lt;PS4T_constant&gt; 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위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표의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상수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PS4T_constant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관련된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858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7962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16. ps4_set_touchpad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ps4_set_touchpad</a:t>
            </a:r>
            <a:r>
              <a:rPr lang="ko-KR" altLang="ko-KR" dirty="0"/>
              <a:t>는 </a:t>
            </a:r>
            <a:r>
              <a:rPr lang="ko-KR" altLang="ko-KR" dirty="0" err="1"/>
              <a:t>듀얼쇼크</a:t>
            </a:r>
            <a:r>
              <a:rPr lang="en-US" altLang="ko-KR" dirty="0"/>
              <a:t>4 </a:t>
            </a:r>
            <a:r>
              <a:rPr lang="ko-KR" altLang="ko-KR" dirty="0"/>
              <a:t>터치패드를 특정</a:t>
            </a:r>
            <a:r>
              <a:rPr lang="en-US" altLang="ko-KR" dirty="0"/>
              <a:t> (X,Y) </a:t>
            </a:r>
            <a:r>
              <a:rPr lang="ko-KR" altLang="ko-KR" dirty="0"/>
              <a:t>위치를 터치한 효과를 나게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33"/>
          <p:cNvSpPr txBox="1"/>
          <p:nvPr/>
        </p:nvSpPr>
        <p:spPr>
          <a:xfrm>
            <a:off x="34925" y="665339"/>
            <a:ext cx="5648325" cy="203159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ps4_set_touchpad ( &lt;X Value&gt; , &lt;Y Value&gt;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&lt;X Value&gt;  : -100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에서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+100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사이의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터치패드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X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위치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&lt;Y Value&gt;  : -100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에서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+100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사이의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터치패드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Y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위치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없음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134"/>
          <p:cNvSpPr txBox="1"/>
          <p:nvPr/>
        </p:nvSpPr>
        <p:spPr>
          <a:xfrm>
            <a:off x="34925" y="2763714"/>
            <a:ext cx="5648325" cy="147600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Touch_And_Click_DS4Touchpad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ps4_set_touchpad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90, 45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PS4_TOUCH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80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0900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17. </a:t>
            </a:r>
            <a:r>
              <a:rPr lang="en-US" altLang="ko-KR" sz="1400" b="1" dirty="0" err="1">
                <a:solidFill>
                  <a:srgbClr val="0000FF"/>
                </a:solidFill>
              </a:rPr>
              <a:t>turn_off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turn_off</a:t>
            </a:r>
            <a:r>
              <a:rPr lang="ko-KR" altLang="ko-KR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 </a:t>
            </a:r>
            <a:r>
              <a:rPr lang="ko-KR" altLang="ko-KR" dirty="0"/>
              <a:t>입력 포트에 연결된 무선 컨트롤러의 스위치를 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사용 예</a:t>
            </a:r>
            <a:r>
              <a:rPr lang="en-US" altLang="ko-KR" dirty="0"/>
              <a:t>: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35"/>
          <p:cNvSpPr txBox="1"/>
          <p:nvPr/>
        </p:nvSpPr>
        <p:spPr>
          <a:xfrm>
            <a:off x="34925" y="908651"/>
            <a:ext cx="5648325" cy="152330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(event_press(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XB1_RS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RS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turn_off();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무선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끔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5" name="Text Box 1136"/>
          <p:cNvSpPr txBox="1"/>
          <p:nvPr/>
        </p:nvSpPr>
        <p:spPr>
          <a:xfrm>
            <a:off x="34925" y="2518036"/>
            <a:ext cx="5648325" cy="1282067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trun_off (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없음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53648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18. </a:t>
            </a:r>
            <a:r>
              <a:rPr lang="en-US" altLang="ko-KR" sz="1400" b="1" dirty="0" err="1">
                <a:solidFill>
                  <a:srgbClr val="0000FF"/>
                </a:solidFill>
              </a:rPr>
              <a:t>wiir_offscreen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wii_offscreen</a:t>
            </a:r>
            <a:r>
              <a:rPr lang="ko-KR" altLang="ko-KR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Wiimote</a:t>
            </a:r>
            <a:r>
              <a:rPr lang="en-US" altLang="ko-KR" dirty="0"/>
              <a:t> </a:t>
            </a:r>
            <a:r>
              <a:rPr lang="ko-KR" altLang="ko-KR" dirty="0"/>
              <a:t>컨트롤러가</a:t>
            </a:r>
            <a:r>
              <a:rPr lang="en-US" altLang="ko-KR" dirty="0"/>
              <a:t> off screen</a:t>
            </a:r>
            <a:r>
              <a:rPr lang="ko-KR" altLang="ko-KR" dirty="0"/>
              <a:t>을 가리키는 중인지 체크한다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사용 예</a:t>
            </a:r>
            <a:r>
              <a:rPr lang="en-US" altLang="ko-KR" dirty="0"/>
              <a:t>: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37"/>
          <p:cNvSpPr txBox="1"/>
          <p:nvPr/>
        </p:nvSpPr>
        <p:spPr>
          <a:xfrm>
            <a:off x="34925" y="862547"/>
            <a:ext cx="5648325" cy="153866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(wii_offscreen()) {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138"/>
          <p:cNvSpPr txBox="1"/>
          <p:nvPr/>
        </p:nvSpPr>
        <p:spPr>
          <a:xfrm>
            <a:off x="34925" y="2442487"/>
            <a:ext cx="5648325" cy="181461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wii_offscreen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없음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Wiimote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IR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off screen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이면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TRUE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이고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아니면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FALSE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27498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Console I/O Functions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는 데이터를 주로 콘솔로 출력한다</a:t>
            </a:r>
            <a:r>
              <a:rPr lang="en-US" altLang="ko-KR" dirty="0"/>
              <a:t>. </a:t>
            </a:r>
            <a:r>
              <a:rPr lang="ko-KR" altLang="ko-KR" dirty="0"/>
              <a:t>그러나</a:t>
            </a:r>
            <a:r>
              <a:rPr lang="en-US" altLang="ko-KR" dirty="0"/>
              <a:t>, </a:t>
            </a:r>
            <a:r>
              <a:rPr lang="ko-KR" altLang="ko-KR" dirty="0" err="1"/>
              <a:t>럼블이나</a:t>
            </a:r>
            <a:r>
              <a:rPr lang="en-US" altLang="ko-KR" dirty="0"/>
              <a:t> led </a:t>
            </a:r>
            <a:r>
              <a:rPr lang="ko-KR" altLang="ko-KR" dirty="0"/>
              <a:t>상태 같은 데이터를 받기도 하며</a:t>
            </a:r>
            <a:r>
              <a:rPr lang="en-US" altLang="ko-KR" dirty="0"/>
              <a:t>, GPC scripts</a:t>
            </a:r>
            <a:r>
              <a:rPr lang="ko-KR" altLang="ko-KR" dirty="0"/>
              <a:t>에서 이것을 읽을 수 있다</a:t>
            </a:r>
            <a:r>
              <a:rPr lang="en-US" altLang="ko-KR" dirty="0"/>
              <a:t>. </a:t>
            </a:r>
            <a:r>
              <a:rPr lang="ko-KR" altLang="ko-KR" dirty="0"/>
              <a:t>아래는 이러한 데이터에 관련된</a:t>
            </a:r>
            <a:r>
              <a:rPr lang="en-US" altLang="ko-KR" dirty="0"/>
              <a:t> GPC </a:t>
            </a:r>
            <a:r>
              <a:rPr lang="ko-KR" altLang="ko-KR" dirty="0"/>
              <a:t>명령어다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" y="1279823"/>
            <a:ext cx="5373334" cy="27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401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79718928"/>
              </p:ext>
            </p:extLst>
          </p:nvPr>
        </p:nvGraphicFramePr>
        <p:xfrm>
          <a:off x="284956" y="199703"/>
          <a:ext cx="5146676" cy="122034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38027"/>
                <a:gridCol w="3508649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Function 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Description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set_val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컨트롤러 버튼의 현재 값을 지정</a:t>
                      </a:r>
                      <a:r>
                        <a:rPr lang="en-US" sz="1000" kern="100" dirty="0" smtClean="0">
                          <a:effectLst/>
                        </a:rPr>
                        <a:t>(overwrite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get_console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출력포트에 연결된 현재 콘솔의 종류를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output_reconnection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출력포트에</a:t>
                      </a:r>
                      <a:r>
                        <a:rPr lang="en-US" sz="1000" kern="100">
                          <a:effectLst/>
                        </a:rPr>
                        <a:t> USB </a:t>
                      </a:r>
                      <a:r>
                        <a:rPr lang="ko-KR" sz="1000" kern="100">
                          <a:effectLst/>
                        </a:rPr>
                        <a:t>커넥션을 끈고 재연결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ps4_authtimeout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PS4 authentication </a:t>
                      </a:r>
                      <a:r>
                        <a:rPr lang="en-US" sz="1000" kern="100" dirty="0" smtClean="0">
                          <a:effectLst/>
                        </a:rPr>
                        <a:t>timeout </a:t>
                      </a:r>
                      <a:r>
                        <a:rPr lang="ko-KR" sz="1000" kern="100" dirty="0">
                          <a:effectLst/>
                        </a:rPr>
                        <a:t>상태를 반환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get_led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지정된</a:t>
                      </a:r>
                      <a:r>
                        <a:rPr lang="en-US" sz="1000" kern="100">
                          <a:effectLst/>
                        </a:rPr>
                        <a:t> LED</a:t>
                      </a:r>
                      <a:r>
                        <a:rPr lang="ko-KR" sz="1000" kern="100">
                          <a:effectLst/>
                        </a:rPr>
                        <a:t>의 현재 상태를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rgbClr val="0000FF"/>
                          </a:solidFill>
                          <a:effectLst/>
                        </a:rPr>
                        <a:t>get_rumble</a:t>
                      </a:r>
                      <a:endParaRPr lang="ko-KR" sz="10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럼블모터의</a:t>
                      </a:r>
                      <a:r>
                        <a:rPr lang="ko-KR" sz="1000" kern="100" dirty="0">
                          <a:effectLst/>
                        </a:rPr>
                        <a:t> 현재 상태를 반환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271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1. </a:t>
            </a:r>
            <a:r>
              <a:rPr lang="en-US" altLang="ko-KR" sz="1400" b="1" dirty="0" err="1">
                <a:solidFill>
                  <a:srgbClr val="0000FF"/>
                </a:solidFill>
              </a:rPr>
              <a:t>set_val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set_val</a:t>
            </a:r>
            <a:r>
              <a:rPr lang="ko-KR" altLang="ko-KR" dirty="0"/>
              <a:t>은 두 번째 </a:t>
            </a:r>
            <a:r>
              <a:rPr lang="ko-KR" altLang="ko-KR" dirty="0" err="1"/>
              <a:t>파라메터로</a:t>
            </a:r>
            <a:r>
              <a:rPr lang="ko-KR" altLang="ko-KR" dirty="0"/>
              <a:t> 지정된 값으로 첫 번째 </a:t>
            </a:r>
            <a:r>
              <a:rPr lang="ko-KR" altLang="ko-KR" dirty="0" err="1"/>
              <a:t>파라메터로</a:t>
            </a:r>
            <a:r>
              <a:rPr lang="ko-KR" altLang="ko-KR" dirty="0"/>
              <a:t> 지정된 컨트롤러 버튼의 현재 값을 덮어 씌운다</a:t>
            </a:r>
            <a:r>
              <a:rPr lang="en-US" altLang="ko-KR" dirty="0"/>
              <a:t>. </a:t>
            </a:r>
            <a:r>
              <a:rPr lang="ko-KR" altLang="ko-KR" dirty="0"/>
              <a:t>이것은 지정된 버튼</a:t>
            </a:r>
            <a:r>
              <a:rPr lang="en-US" altLang="ko-KR" dirty="0"/>
              <a:t>/</a:t>
            </a:r>
            <a:r>
              <a:rPr lang="ko-KR" altLang="ko-KR" dirty="0"/>
              <a:t>축에 대한 컨트롤러의 입력이 무엇이든</a:t>
            </a:r>
            <a:r>
              <a:rPr lang="en-US" altLang="ko-KR" dirty="0"/>
              <a:t> </a:t>
            </a:r>
            <a:r>
              <a:rPr lang="en-US" altLang="ko-KR" dirty="0" err="1"/>
              <a:t>set_val</a:t>
            </a:r>
            <a:r>
              <a:rPr lang="en-US" altLang="ko-KR" dirty="0"/>
              <a:t> </a:t>
            </a:r>
            <a:r>
              <a:rPr lang="ko-KR" altLang="ko-KR" dirty="0"/>
              <a:t>명령어는 지정한 값으로 덮어 씌운다는 의미이다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set_val</a:t>
            </a:r>
            <a:r>
              <a:rPr lang="ko-KR" altLang="ko-KR" dirty="0"/>
              <a:t>은 주로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에서 버튼 값을 순차적으로 지정할 때 사용되지만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ko-KR" altLang="ko-KR" dirty="0"/>
              <a:t>이나 사용자 지정 함수에서도 사용될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ko-KR" altLang="ko-KR" dirty="0"/>
              <a:t>슈팅게임을 하고 있고</a:t>
            </a:r>
            <a:r>
              <a:rPr lang="en-US" altLang="ko-KR" dirty="0"/>
              <a:t>, </a:t>
            </a:r>
            <a:r>
              <a:rPr lang="ko-KR" altLang="ko-KR" dirty="0" err="1"/>
              <a:t>트리거</a:t>
            </a:r>
            <a:r>
              <a:rPr lang="ko-KR" altLang="ko-KR" dirty="0"/>
              <a:t> 버튼을 </a:t>
            </a:r>
            <a:r>
              <a:rPr lang="ko-KR" altLang="ko-KR" dirty="0" err="1"/>
              <a:t>살짝만</a:t>
            </a:r>
            <a:r>
              <a:rPr lang="ko-KR" altLang="ko-KR" dirty="0"/>
              <a:t> 눌러도 완전히 누른 것으로 하고 싶다고 하자</a:t>
            </a:r>
            <a:r>
              <a:rPr lang="en-US" altLang="ko-KR" dirty="0"/>
              <a:t>. </a:t>
            </a:r>
            <a:r>
              <a:rPr lang="ko-KR" altLang="ko-KR" dirty="0"/>
              <a:t>그러면 아래와 같이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섹션에서</a:t>
            </a:r>
            <a:r>
              <a:rPr lang="en-US" altLang="ko-KR" dirty="0"/>
              <a:t> </a:t>
            </a:r>
            <a:r>
              <a:rPr lang="en-US" altLang="ko-KR" dirty="0" err="1"/>
              <a:t>set_val</a:t>
            </a:r>
            <a:r>
              <a:rPr lang="en-US" altLang="ko-KR" dirty="0"/>
              <a:t> </a:t>
            </a:r>
            <a:r>
              <a:rPr lang="ko-KR" altLang="ko-KR" dirty="0"/>
              <a:t>명령어를 이용하면 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40"/>
          <p:cNvSpPr txBox="1"/>
          <p:nvPr/>
        </p:nvSpPr>
        <p:spPr>
          <a:xfrm>
            <a:off x="34925" y="2048859"/>
            <a:ext cx="5648325" cy="219976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LT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조금이라도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set_val(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LT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완전히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것으로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설정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RT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조금이라도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set_val(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RT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완전히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것으로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설정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09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sz="1400" b="1" dirty="0">
                <a:solidFill>
                  <a:srgbClr val="0000FF"/>
                </a:solidFill>
              </a:rPr>
              <a:t>단계</a:t>
            </a:r>
            <a:r>
              <a:rPr lang="en-US" altLang="ko-KR" sz="1400" b="1" dirty="0">
                <a:solidFill>
                  <a:srgbClr val="0000FF"/>
                </a:solidFill>
              </a:rPr>
              <a:t> 2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Cronus PRO</a:t>
            </a:r>
            <a:r>
              <a:rPr lang="ko-KR" altLang="ko-KR" dirty="0"/>
              <a:t>의</a:t>
            </a:r>
            <a:r>
              <a:rPr lang="en-US" altLang="ko-KR" dirty="0"/>
              <a:t> GPC code </a:t>
            </a:r>
            <a:r>
              <a:rPr lang="ko-KR" altLang="ko-KR" dirty="0"/>
              <a:t>편집기</a:t>
            </a:r>
            <a:r>
              <a:rPr lang="en-US" altLang="ko-KR" dirty="0"/>
              <a:t>(editor)</a:t>
            </a:r>
            <a:r>
              <a:rPr lang="ko-KR" altLang="ko-KR" dirty="0"/>
              <a:t>에 아래 코드를 타이핑 하거나 복사 및 </a:t>
            </a:r>
            <a:r>
              <a:rPr lang="ko-KR" altLang="ko-KR" dirty="0" err="1"/>
              <a:t>붙여넣기를</a:t>
            </a:r>
            <a:r>
              <a:rPr lang="ko-KR" altLang="ko-KR" dirty="0"/>
              <a:t> 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9"/>
          <p:cNvSpPr txBox="1"/>
          <p:nvPr/>
        </p:nvSpPr>
        <p:spPr>
          <a:xfrm>
            <a:off x="34925" y="703759"/>
            <a:ext cx="5648325" cy="285506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combo_run(RAPID_FIRE);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RAPID_FIRE{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7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41"/>
          <p:cNvSpPr txBox="1"/>
          <p:nvPr/>
        </p:nvSpPr>
        <p:spPr>
          <a:xfrm>
            <a:off x="34925" y="55687"/>
            <a:ext cx="5648325" cy="144016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Set_val ( &lt;identifier&gt; , &lt;percentage&gt;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&lt;percentage&gt;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%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67450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2. </a:t>
            </a:r>
            <a:r>
              <a:rPr lang="en-US" altLang="ko-KR" sz="1400" b="1" dirty="0" err="1">
                <a:solidFill>
                  <a:srgbClr val="0000FF"/>
                </a:solidFill>
              </a:rPr>
              <a:t>get_console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get_console</a:t>
            </a:r>
            <a:r>
              <a:rPr lang="ko-KR" altLang="ko-KR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의 출력포트에 현재 연결된 콘솔의 종류를 나타내는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</a:t>
            </a:r>
            <a:r>
              <a:rPr lang="ko-KR" altLang="ko-KR" dirty="0"/>
              <a:t>값을 반환한다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아무런 콘솔도 연결되어 있는 않으면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(zero)</a:t>
            </a:r>
            <a:r>
              <a:rPr lang="ko-KR" altLang="ko-KR" dirty="0"/>
              <a:t>을 반환하고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ko-KR" dirty="0"/>
              <a:t>는 연결된 콘솔의 종류에 따라서 반환되는 값이다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기억하기 쉽게</a:t>
            </a:r>
            <a:r>
              <a:rPr lang="en-US" altLang="ko-KR" dirty="0"/>
              <a:t> 4</a:t>
            </a:r>
            <a:r>
              <a:rPr lang="ko-KR" altLang="ko-KR" dirty="0"/>
              <a:t>개의 기호상수를 정의해 두었다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사용 예</a:t>
            </a:r>
            <a:r>
              <a:rPr lang="en-US" altLang="ko-KR" dirty="0"/>
              <a:t>: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3887"/>
              </p:ext>
            </p:extLst>
          </p:nvPr>
        </p:nvGraphicFramePr>
        <p:xfrm>
          <a:off x="266799" y="1351831"/>
          <a:ext cx="3096344" cy="963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08112"/>
                <a:gridCol w="1368152"/>
                <a:gridCol w="720080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PIO_PS3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Playstation 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PIO_XB360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Xbox 360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PIO_PS4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Playstation 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</a:rPr>
                        <a:t>PIO_XB1</a:t>
                      </a:r>
                      <a:endParaRPr lang="ko-KR" sz="10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Xbox One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Box 1142"/>
          <p:cNvSpPr txBox="1"/>
          <p:nvPr/>
        </p:nvSpPr>
        <p:spPr>
          <a:xfrm>
            <a:off x="34925" y="2863096"/>
            <a:ext cx="5648325" cy="1153031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(get_console() == 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PIO_XB1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5826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43"/>
          <p:cNvSpPr txBox="1"/>
          <p:nvPr/>
        </p:nvSpPr>
        <p:spPr>
          <a:xfrm>
            <a:off x="34925" y="55687"/>
            <a:ext cx="5648325" cy="1895143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get_console (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None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현재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연결된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콘솔의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종류를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나타내는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06644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3. </a:t>
            </a:r>
            <a:r>
              <a:rPr lang="en-US" altLang="ko-KR" sz="1400" b="1" dirty="0" err="1">
                <a:solidFill>
                  <a:srgbClr val="0000FF"/>
                </a:solidFill>
              </a:rPr>
              <a:t>output_reconnection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output_reconnection</a:t>
            </a:r>
            <a:r>
              <a:rPr lang="ko-KR" altLang="ko-KR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를 출력포트에 연결된 콘솔로부터 전기적으로 </a:t>
            </a:r>
            <a:r>
              <a:rPr lang="ko-KR" altLang="ko-KR" dirty="0" err="1"/>
              <a:t>끈었다가</a:t>
            </a:r>
            <a:r>
              <a:rPr lang="ko-KR" altLang="ko-KR" dirty="0"/>
              <a:t> </a:t>
            </a:r>
            <a:r>
              <a:rPr lang="ko-KR" altLang="ko-KR" dirty="0" err="1"/>
              <a:t>재연결</a:t>
            </a:r>
            <a:r>
              <a:rPr lang="ko-KR" altLang="ko-KR" dirty="0"/>
              <a:t> 한다</a:t>
            </a:r>
            <a:r>
              <a:rPr lang="en-US" altLang="ko-KR" dirty="0"/>
              <a:t>. </a:t>
            </a:r>
            <a:r>
              <a:rPr lang="ko-KR" altLang="ko-KR" dirty="0"/>
              <a:t>이 함수는 주로</a:t>
            </a:r>
            <a:r>
              <a:rPr lang="en-US" altLang="ko-KR" dirty="0"/>
              <a:t> PS4 authentication timeout(8</a:t>
            </a:r>
            <a:r>
              <a:rPr lang="ko-KR" altLang="ko-KR" dirty="0"/>
              <a:t>분 </a:t>
            </a:r>
            <a:r>
              <a:rPr lang="ko-KR" altLang="ko-KR" dirty="0" err="1"/>
              <a:t>재인증을</a:t>
            </a:r>
            <a:r>
              <a:rPr lang="ko-KR" altLang="ko-KR" dirty="0"/>
              <a:t> 말하는 것으로 생각됨</a:t>
            </a:r>
            <a:r>
              <a:rPr lang="en-US" altLang="ko-KR" dirty="0"/>
              <a:t>)</a:t>
            </a:r>
            <a:r>
              <a:rPr lang="ko-KR" altLang="ko-KR" dirty="0"/>
              <a:t>을 재설정 하는데 사용된다</a:t>
            </a:r>
            <a:r>
              <a:rPr lang="en-US" altLang="ko-KR" dirty="0"/>
              <a:t>. </a:t>
            </a:r>
            <a:r>
              <a:rPr lang="ko-KR" altLang="ko-KR" dirty="0"/>
              <a:t>그러나</a:t>
            </a:r>
            <a:r>
              <a:rPr lang="en-US" altLang="ko-KR" dirty="0"/>
              <a:t> Firmware 1.20</a:t>
            </a:r>
            <a:r>
              <a:rPr lang="ko-KR" altLang="ko-KR" dirty="0"/>
              <a:t>이상이면</a:t>
            </a:r>
            <a:r>
              <a:rPr lang="en-US" altLang="ko-KR" dirty="0"/>
              <a:t> USB HUB</a:t>
            </a:r>
            <a:r>
              <a:rPr lang="ko-KR" altLang="ko-KR" dirty="0"/>
              <a:t>를 사용하면</a:t>
            </a:r>
            <a:r>
              <a:rPr lang="en-US" altLang="ko-KR" dirty="0"/>
              <a:t> timeout</a:t>
            </a:r>
            <a:r>
              <a:rPr lang="ko-KR" altLang="ko-KR" dirty="0"/>
              <a:t>이 없으므로 필요 없어졌다</a:t>
            </a:r>
            <a:r>
              <a:rPr lang="en-US" altLang="ko-KR" dirty="0"/>
              <a:t>. </a:t>
            </a:r>
            <a:r>
              <a:rPr lang="ko-KR" altLang="ko-KR" dirty="0"/>
              <a:t>이 함수는 이전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</a:t>
            </a:r>
            <a:r>
              <a:rPr lang="ko-KR" altLang="ko-KR" dirty="0"/>
              <a:t>사용자를 위해 남겨 둔 것이다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사용 예</a:t>
            </a:r>
            <a:r>
              <a:rPr lang="en-US" altLang="ko-KR" dirty="0"/>
              <a:t>: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44"/>
          <p:cNvSpPr txBox="1"/>
          <p:nvPr/>
        </p:nvSpPr>
        <p:spPr>
          <a:xfrm>
            <a:off x="34925" y="1663457"/>
            <a:ext cx="5648325" cy="213664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MENU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채로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XBOX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XB1_MENU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event_press(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XB1_XBOX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 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output_reconnection();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끈었다가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재연결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XBOX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버튼은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game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안에서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XBOX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누르지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않은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것으로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      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하기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위해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으로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설정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858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XB1_XBOX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0663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45"/>
          <p:cNvSpPr txBox="1"/>
          <p:nvPr/>
        </p:nvSpPr>
        <p:spPr>
          <a:xfrm>
            <a:off x="34925" y="55687"/>
            <a:ext cx="5648325" cy="122413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output_reconnection (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None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84073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4. ps4_authtimeout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ps4_authtimeout</a:t>
            </a:r>
            <a:r>
              <a:rPr lang="ko-KR" altLang="ko-KR" dirty="0"/>
              <a:t>은</a:t>
            </a:r>
            <a:r>
              <a:rPr lang="en-US" altLang="ko-KR" dirty="0"/>
              <a:t> PS4</a:t>
            </a:r>
            <a:r>
              <a:rPr lang="ko-KR" altLang="ko-KR" dirty="0"/>
              <a:t>의</a:t>
            </a:r>
            <a:r>
              <a:rPr lang="en-US" altLang="ko-KR" dirty="0"/>
              <a:t> authentications timeout </a:t>
            </a:r>
            <a:r>
              <a:rPr lang="ko-KR" altLang="ko-KR" dirty="0"/>
              <a:t>상태를 </a:t>
            </a:r>
            <a:r>
              <a:rPr lang="en-US" altLang="ko-KR" b="1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</a:t>
            </a:r>
            <a:r>
              <a:rPr lang="ko-KR" altLang="ko-KR" dirty="0"/>
              <a:t>형으로 반환한다</a:t>
            </a:r>
            <a:r>
              <a:rPr lang="en-US" altLang="ko-KR" dirty="0"/>
              <a:t>. </a:t>
            </a:r>
            <a:r>
              <a:rPr lang="ko-KR" altLang="ko-KR" dirty="0"/>
              <a:t>이 함수는 </a:t>
            </a:r>
            <a:r>
              <a:rPr lang="ko-KR" altLang="ko-KR" dirty="0" err="1"/>
              <a:t>펌웨어</a:t>
            </a:r>
            <a:r>
              <a:rPr lang="en-US" altLang="ko-KR" dirty="0"/>
              <a:t> 1.20 </a:t>
            </a:r>
            <a:r>
              <a:rPr lang="ko-KR" altLang="ko-KR" dirty="0"/>
              <a:t>이상에서 더 이상 필요 없어졌다</a:t>
            </a:r>
            <a:r>
              <a:rPr lang="en-US" altLang="ko-KR" dirty="0"/>
              <a:t>. </a:t>
            </a:r>
            <a:r>
              <a:rPr lang="ko-KR" altLang="ko-KR" dirty="0"/>
              <a:t>그러나 이전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</a:t>
            </a:r>
            <a:r>
              <a:rPr lang="ko-KR" altLang="ko-KR" dirty="0"/>
              <a:t>사용자들과</a:t>
            </a:r>
            <a:r>
              <a:rPr lang="en-US" altLang="ko-KR" dirty="0"/>
              <a:t> USB Hub</a:t>
            </a:r>
            <a:r>
              <a:rPr lang="ko-KR" altLang="ko-KR" dirty="0"/>
              <a:t>를 사용하지 않는 사람들을 위해 남겨두었다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ps4_authtimeout</a:t>
            </a:r>
            <a:r>
              <a:rPr lang="ko-KR" altLang="ko-KR" dirty="0"/>
              <a:t>의 주 기능은</a:t>
            </a:r>
            <a:r>
              <a:rPr lang="en-US" altLang="ko-KR" dirty="0"/>
              <a:t> PS4 authentication timeout</a:t>
            </a:r>
            <a:r>
              <a:rPr lang="ko-KR" altLang="ko-KR" dirty="0"/>
              <a:t>일 때</a:t>
            </a:r>
            <a:r>
              <a:rPr lang="en-US" altLang="ko-KR" dirty="0"/>
              <a:t>, </a:t>
            </a:r>
            <a:r>
              <a:rPr lang="ko-KR" altLang="ko-KR" dirty="0"/>
              <a:t>자동으로 </a:t>
            </a:r>
            <a:r>
              <a:rPr lang="ko-KR" altLang="ko-KR" dirty="0" err="1"/>
              <a:t>끈고</a:t>
            </a:r>
            <a:r>
              <a:rPr lang="ko-KR" altLang="ko-KR" dirty="0"/>
              <a:t> </a:t>
            </a:r>
            <a:r>
              <a:rPr lang="ko-KR" altLang="ko-KR" dirty="0" err="1"/>
              <a:t>재연결하는</a:t>
            </a:r>
            <a:r>
              <a:rPr lang="ko-KR" altLang="ko-KR" dirty="0"/>
              <a:t> 시간이 가까워졌다고 경고를 주는 것이다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46"/>
          <p:cNvSpPr txBox="1"/>
          <p:nvPr/>
        </p:nvSpPr>
        <p:spPr>
          <a:xfrm>
            <a:off x="34925" y="1624495"/>
            <a:ext cx="5648325" cy="536511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authcount;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//1 = 30 secs, 2 = 1 min, 3 = 1 min 30 secs,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그리고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16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까지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NOTIFY = 3;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//PS4 Cross Over Gaming Section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(get_console() ==</a:t>
            </a:r>
            <a:r>
              <a:rPr lang="en-US" sz="10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 PIO_PS4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&amp;&amp; get_controller() !=</a:t>
            </a:r>
            <a:r>
              <a:rPr lang="en-US" sz="10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 PIO_PS4)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authcount = ps4_authtimeout();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swap(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27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Back/Select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와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Touchpad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누르기를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바꿈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       // Back/Select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누르면서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RS/R3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누른다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27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get_val(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27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       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27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Back/Select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누르면서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if(event_press(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19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A/Cross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    output_reconnection();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Auth Timeout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재설정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}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19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(authcount &lt;= NOTIFY +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combo_run(notify);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//PS4 Cross Over Gaming Section End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notify{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set_rumble(</a:t>
            </a:r>
            <a:r>
              <a:rPr lang="en-US" sz="10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RUMBLE_A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 100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set_rumble(</a:t>
            </a:r>
            <a:r>
              <a:rPr lang="en-US" sz="10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RUMBLE_B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150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reset_rumble();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250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*authcount);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222500" indent="-2222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73920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146"/>
          <p:cNvSpPr txBox="1"/>
          <p:nvPr/>
        </p:nvSpPr>
        <p:spPr>
          <a:xfrm>
            <a:off x="34925" y="-2672933"/>
            <a:ext cx="5648325" cy="632902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authcount;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//1 = 30 secs, 2 = 1 min, 3 = 1 min 30 secs,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그리고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16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까지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NOTIFY = 3;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//PS4 Cross Over Gaming Section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(get_console() ==</a:t>
            </a:r>
            <a:r>
              <a:rPr lang="en-US" sz="10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 PIO_PS4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&amp;&amp; get_controller() !=</a:t>
            </a:r>
            <a:r>
              <a:rPr lang="en-US" sz="10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 PIO_PS4)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authcount = ps4_authtimeout();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swap(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27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Back/Select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와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Touchpad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누르기를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바꿈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       // Back/Select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누르면서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RS/R3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누른다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27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get_val(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27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       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27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Back/Select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누르면서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if(event_press(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19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A/Cross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    output_reconnection();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Auth Timeout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재설정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}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19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(authcount &lt;= NOTIFY +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combo_run(notify);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//PS4 Cross Over Gaming Section End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notify{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set_rumble(</a:t>
            </a:r>
            <a:r>
              <a:rPr lang="en-US" sz="10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RUMBLE_A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 100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set_rumble(</a:t>
            </a:r>
            <a:r>
              <a:rPr lang="en-US" sz="10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RUMBLE_B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150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reset_rumble();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250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*authcount);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222500" indent="-2222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52194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47"/>
          <p:cNvSpPr txBox="1"/>
          <p:nvPr/>
        </p:nvSpPr>
        <p:spPr>
          <a:xfrm>
            <a:off x="34925" y="55687"/>
            <a:ext cx="5648325" cy="187220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Ps4_authtimeout (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None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PS4 authentication timeout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상태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951401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5. </a:t>
            </a:r>
            <a:r>
              <a:rPr lang="en-US" altLang="ko-KR" sz="1400" b="1" dirty="0" err="1">
                <a:solidFill>
                  <a:srgbClr val="0000FF"/>
                </a:solidFill>
              </a:rPr>
              <a:t>get_led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get_led</a:t>
            </a:r>
            <a:r>
              <a:rPr lang="ko-KR" altLang="ko-KR" dirty="0"/>
              <a:t>는 선택된</a:t>
            </a:r>
            <a:r>
              <a:rPr lang="en-US" altLang="ko-KR" dirty="0"/>
              <a:t> LED</a:t>
            </a:r>
            <a:r>
              <a:rPr lang="ko-KR" altLang="ko-KR" dirty="0"/>
              <a:t>의 현재 상태를 나타내는 값을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ko-KR" altLang="ko-KR" dirty="0"/>
              <a:t>형으로 반환한다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LED </a:t>
            </a:r>
            <a:r>
              <a:rPr lang="ko-KR" altLang="ko-KR" dirty="0"/>
              <a:t>범위는</a:t>
            </a:r>
            <a:r>
              <a:rPr lang="en-US" altLang="ko-KR" dirty="0"/>
              <a:t> 0 ~ 3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r>
              <a:rPr lang="ko-KR" altLang="ko-KR" dirty="0"/>
              <a:t>기억하기 쉽게</a:t>
            </a:r>
            <a:r>
              <a:rPr lang="en-US" altLang="ko-KR" dirty="0"/>
              <a:t> LED</a:t>
            </a:r>
            <a:r>
              <a:rPr lang="ko-KR" altLang="ko-KR" dirty="0"/>
              <a:t>에 대한</a:t>
            </a:r>
            <a:r>
              <a:rPr lang="en-US" altLang="ko-KR" dirty="0"/>
              <a:t> 4</a:t>
            </a:r>
            <a:r>
              <a:rPr lang="ko-KR" altLang="ko-KR" dirty="0"/>
              <a:t>개의 기호상수를 정의해 두었다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이 함수가 반환하는 값은 선택된</a:t>
            </a:r>
            <a:r>
              <a:rPr lang="en-US" altLang="ko-KR" dirty="0"/>
              <a:t> LED</a:t>
            </a:r>
            <a:r>
              <a:rPr lang="ko-KR" altLang="ko-KR" dirty="0"/>
              <a:t>의 현재 상태를 알려준다</a:t>
            </a:r>
            <a:r>
              <a:rPr lang="en-US" altLang="ko-KR" dirty="0"/>
              <a:t>. </a:t>
            </a:r>
            <a:r>
              <a:rPr lang="ko-KR" altLang="ko-KR" dirty="0"/>
              <a:t>반환 값은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 ~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71793"/>
              </p:ext>
            </p:extLst>
          </p:nvPr>
        </p:nvGraphicFramePr>
        <p:xfrm>
          <a:off x="285750" y="991791"/>
          <a:ext cx="3869481" cy="963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73137"/>
                <a:gridCol w="2520280"/>
                <a:gridCol w="576064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LED_1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LED 1 / Xbox 360 Quadrant 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LED_2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LED 2 / Xbox 360 Quadrant 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LED_3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LED 3 / Xbox 360 Quadrant 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</a:rPr>
                        <a:t>LED_4</a:t>
                      </a:r>
                      <a:endParaRPr lang="ko-KR" sz="10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LED 4 / Xbox 360 Quadrant 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12176"/>
              </p:ext>
            </p:extLst>
          </p:nvPr>
        </p:nvGraphicFramePr>
        <p:xfrm>
          <a:off x="285747" y="2692157"/>
          <a:ext cx="3365427" cy="963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02185"/>
                <a:gridCol w="1863242"/>
              </a:tblGrid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Return Value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Description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LED Off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LED 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LED Blinking Fast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LED Blinking Slowly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5193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사용 예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더 자세한 사항은 </a:t>
            </a:r>
            <a:r>
              <a:rPr lang="en-US" altLang="ko-KR" b="1" dirty="0">
                <a:solidFill>
                  <a:srgbClr val="FF0000"/>
                </a:solidFill>
              </a:rPr>
              <a:t>LED</a:t>
            </a:r>
            <a:r>
              <a:rPr lang="en-US" altLang="ko-KR" dirty="0"/>
              <a:t> </a:t>
            </a:r>
            <a:r>
              <a:rPr lang="ko-KR" altLang="ko-KR" dirty="0"/>
              <a:t>부분을 참고하라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48"/>
          <p:cNvSpPr txBox="1"/>
          <p:nvPr/>
        </p:nvSpPr>
        <p:spPr>
          <a:xfrm>
            <a:off x="34925" y="227057"/>
            <a:ext cx="5648325" cy="119678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(get_led(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LED_2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==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LED 2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On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149"/>
          <p:cNvSpPr txBox="1"/>
          <p:nvPr/>
        </p:nvSpPr>
        <p:spPr>
          <a:xfrm>
            <a:off x="34925" y="1495847"/>
            <a:ext cx="5648325" cy="187220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get_led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Led_Identifier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Led_Identifier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: LED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현재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상태를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나타내는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0 ~ 3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469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sz="1400" b="1" dirty="0">
                <a:solidFill>
                  <a:srgbClr val="0000FF"/>
                </a:solidFill>
              </a:rPr>
              <a:t>단계</a:t>
            </a:r>
            <a:r>
              <a:rPr lang="en-US" altLang="ko-KR" sz="1400" b="1" dirty="0">
                <a:solidFill>
                  <a:srgbClr val="0000FF"/>
                </a:solidFill>
              </a:rPr>
              <a:t> 3 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오류를 체크하기 위해 코드를 컴파일 하라</a:t>
            </a:r>
            <a:r>
              <a:rPr lang="en-US" altLang="ko-KR" dirty="0"/>
              <a:t>. </a:t>
            </a:r>
            <a:r>
              <a:rPr lang="ko-KR" altLang="ko-KR" dirty="0"/>
              <a:t>컴파일 하려면 키보드의 </a:t>
            </a:r>
            <a:r>
              <a:rPr lang="en-US" altLang="ko-KR" b="1" dirty="0"/>
              <a:t>F7</a:t>
            </a:r>
            <a:r>
              <a:rPr lang="ko-KR" altLang="ko-KR" dirty="0"/>
              <a:t>을 누르거나</a:t>
            </a:r>
            <a:r>
              <a:rPr lang="en-US" altLang="ko-KR" dirty="0"/>
              <a:t> Compiler </a:t>
            </a:r>
            <a:r>
              <a:rPr lang="ko-KR" altLang="ko-KR" dirty="0"/>
              <a:t>메뉴의</a:t>
            </a:r>
            <a:r>
              <a:rPr lang="en-US" altLang="ko-KR" dirty="0"/>
              <a:t> Compile</a:t>
            </a:r>
            <a:r>
              <a:rPr lang="ko-KR" altLang="ko-KR" dirty="0"/>
              <a:t>을 선택하라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그러면</a:t>
            </a:r>
            <a:r>
              <a:rPr lang="en-US" altLang="ko-KR" dirty="0"/>
              <a:t> GPC </a:t>
            </a:r>
            <a:r>
              <a:rPr lang="ko-KR" altLang="ko-KR" dirty="0"/>
              <a:t>편집기 아래쪽 출력 창</a:t>
            </a:r>
            <a:r>
              <a:rPr lang="en-US" altLang="ko-KR" dirty="0"/>
              <a:t>(Output window)</a:t>
            </a:r>
            <a:r>
              <a:rPr lang="ko-KR" altLang="ko-KR" dirty="0"/>
              <a:t>에 다음과 같은 메시지가 출력된다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" y="703759"/>
            <a:ext cx="2047240" cy="1704340"/>
          </a:xfrm>
          <a:prstGeom prst="rect">
            <a:avLst/>
          </a:prstGeom>
        </p:spPr>
      </p:pic>
      <p:sp>
        <p:nvSpPr>
          <p:cNvPr id="4" name="Text Box 11"/>
          <p:cNvSpPr txBox="1"/>
          <p:nvPr/>
        </p:nvSpPr>
        <p:spPr>
          <a:xfrm>
            <a:off x="34925" y="2863999"/>
            <a:ext cx="5648325" cy="100811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  ------ GPC: Build started ------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  &gt; 1: New* :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  &gt; Bytecode size: 148 bytes (3.6%)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  &gt; Stack memory: 3 words (2.7%)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  Build succeeded with 0 warnings...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38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6. </a:t>
            </a:r>
            <a:r>
              <a:rPr lang="en-US" altLang="ko-KR" sz="1400" b="1" dirty="0" err="1">
                <a:solidFill>
                  <a:srgbClr val="0000FF"/>
                </a:solidFill>
              </a:rPr>
              <a:t>get_rumble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get_rumble</a:t>
            </a:r>
            <a:r>
              <a:rPr lang="ko-KR" altLang="ko-KR" dirty="0"/>
              <a:t>은 선택된 </a:t>
            </a:r>
            <a:r>
              <a:rPr lang="ko-KR" altLang="ko-KR" dirty="0" err="1"/>
              <a:t>럼블모터의</a:t>
            </a:r>
            <a:r>
              <a:rPr lang="ko-KR" altLang="ko-KR" dirty="0"/>
              <a:t> 속도를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ko-KR" dirty="0"/>
              <a:t>형으로 반환한다</a:t>
            </a:r>
            <a:r>
              <a:rPr lang="en-US" altLang="ko-KR" dirty="0"/>
              <a:t>. </a:t>
            </a:r>
            <a:r>
              <a:rPr lang="ko-KR" altLang="ko-KR" dirty="0"/>
              <a:t>반환되는 값의 범위는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 ~ </a:t>
            </a:r>
            <a:r>
              <a:rPr lang="en-US" altLang="ko-KR" b="1" dirty="0">
                <a:solidFill>
                  <a:srgbClr val="FF0000"/>
                </a:solidFill>
              </a:rPr>
              <a:t>100</a:t>
            </a:r>
            <a:r>
              <a:rPr lang="ko-KR" altLang="ko-KR" dirty="0"/>
              <a:t>으로 속도를</a:t>
            </a:r>
            <a:r>
              <a:rPr lang="en-US" altLang="ko-KR" dirty="0"/>
              <a:t> %</a:t>
            </a:r>
            <a:r>
              <a:rPr lang="ko-KR" altLang="ko-KR" dirty="0"/>
              <a:t>단위로 나타낸 것이다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err="1"/>
              <a:t>럼블모터는</a:t>
            </a:r>
            <a:r>
              <a:rPr lang="en-US" altLang="ko-KR" dirty="0"/>
              <a:t> 0 ~ 3</a:t>
            </a:r>
            <a:r>
              <a:rPr lang="ko-KR" altLang="ko-KR" dirty="0"/>
              <a:t>의 값을 가진다</a:t>
            </a:r>
            <a:r>
              <a:rPr lang="en-US" altLang="ko-KR" dirty="0"/>
              <a:t>. </a:t>
            </a:r>
            <a:r>
              <a:rPr lang="ko-KR" altLang="ko-KR" dirty="0"/>
              <a:t>기억하기 쉽도록</a:t>
            </a:r>
            <a:r>
              <a:rPr lang="en-US" altLang="ko-KR" dirty="0"/>
              <a:t> 4</a:t>
            </a:r>
            <a:r>
              <a:rPr lang="ko-KR" altLang="ko-KR" dirty="0"/>
              <a:t>개의 기호 상수가 정의되어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사용 예</a:t>
            </a:r>
            <a:r>
              <a:rPr lang="en-US" altLang="ko-KR" dirty="0"/>
              <a:t>: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61488"/>
              </p:ext>
            </p:extLst>
          </p:nvPr>
        </p:nvGraphicFramePr>
        <p:xfrm>
          <a:off x="285750" y="1135807"/>
          <a:ext cx="5146674" cy="963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17153"/>
                <a:gridCol w="3528392"/>
                <a:gridCol w="701129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Description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RUMBLE_A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강한 럼블모터</a:t>
                      </a:r>
                      <a:r>
                        <a:rPr lang="en-US" sz="1100" kern="100">
                          <a:effectLst/>
                        </a:rPr>
                        <a:t> (</a:t>
                      </a:r>
                      <a:r>
                        <a:rPr lang="ko-KR" sz="1100" kern="100">
                          <a:effectLst/>
                        </a:rPr>
                        <a:t>보통 왼쪽 모터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RUMBLE_B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약한 럼블모터</a:t>
                      </a:r>
                      <a:r>
                        <a:rPr lang="en-US" sz="1100" kern="100">
                          <a:effectLst/>
                        </a:rPr>
                        <a:t> (</a:t>
                      </a:r>
                      <a:r>
                        <a:rPr lang="ko-KR" sz="1100" kern="100">
                          <a:effectLst/>
                        </a:rPr>
                        <a:t>보통 오른쪽 모터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RUMBLE_RT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오른쪽 트리거 모터</a:t>
                      </a:r>
                      <a:r>
                        <a:rPr lang="en-US" sz="1100" kern="100">
                          <a:effectLst/>
                        </a:rPr>
                        <a:t> (Xbox One </a:t>
                      </a:r>
                      <a:r>
                        <a:rPr lang="ko-KR" sz="1100" kern="100">
                          <a:effectLst/>
                        </a:rPr>
                        <a:t>컨트롤러만 있다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sz="10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</a:rPr>
                        <a:t>RUMBLE_LT</a:t>
                      </a:r>
                      <a:endParaRPr lang="ko-KR" sz="10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왼쪽</a:t>
                      </a:r>
                      <a:r>
                        <a:rPr lang="en-US" sz="1100" kern="100">
                          <a:effectLst/>
                        </a:rPr>
                        <a:t>   </a:t>
                      </a:r>
                      <a:r>
                        <a:rPr lang="ko-KR" sz="1100" kern="100">
                          <a:effectLst/>
                        </a:rPr>
                        <a:t>트리거 모터</a:t>
                      </a:r>
                      <a:r>
                        <a:rPr lang="en-US" sz="1100" kern="100">
                          <a:effectLst/>
                        </a:rPr>
                        <a:t> (Xbox One </a:t>
                      </a:r>
                      <a:r>
                        <a:rPr lang="ko-KR" sz="1100" kern="100">
                          <a:effectLst/>
                        </a:rPr>
                        <a:t>컨트롤러만 있다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Box 1151"/>
          <p:cNvSpPr txBox="1"/>
          <p:nvPr/>
        </p:nvSpPr>
        <p:spPr>
          <a:xfrm>
            <a:off x="34925" y="2630051"/>
            <a:ext cx="5648325" cy="138607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Rumble Motor A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50%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보다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큰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속도이면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(get_rumble(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RUMBLE_A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&gt;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08072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더 자세한 사항은 </a:t>
            </a:r>
            <a:r>
              <a:rPr lang="en-US" altLang="ko-KR" b="1" dirty="0">
                <a:solidFill>
                  <a:srgbClr val="FF0000"/>
                </a:solidFill>
              </a:rPr>
              <a:t>Rumble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/>
              <a:t>부분을 참고하라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07"/>
          <p:cNvSpPr txBox="1"/>
          <p:nvPr/>
        </p:nvSpPr>
        <p:spPr>
          <a:xfrm>
            <a:off x="34925" y="55687"/>
            <a:ext cx="5648325" cy="187220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get_rumble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rumble_identifier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rumble_identifier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: </a:t>
            </a:r>
            <a:r>
              <a:rPr lang="ko-KR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럼블모터의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현재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선택된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모터의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속도를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나타내는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0 ~ 100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b="1" kern="0" dirty="0" err="1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1100" kern="0" dirty="0" smtClea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698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53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PC PROG </a:t>
            </a:r>
            <a:r>
              <a:rPr lang="ko-KR" altLang="ko-KR" dirty="0"/>
              <a:t>포트 쪽으로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와</a:t>
            </a:r>
            <a:r>
              <a:rPr lang="en-US" altLang="ko-KR" dirty="0"/>
              <a:t> PC</a:t>
            </a:r>
            <a:r>
              <a:rPr lang="ko-KR" altLang="ko-KR" dirty="0"/>
              <a:t>가 연결되어 있고</a:t>
            </a:r>
            <a:r>
              <a:rPr lang="en-US" altLang="ko-KR" dirty="0"/>
              <a:t>, </a:t>
            </a:r>
            <a:r>
              <a:rPr lang="ko-KR" altLang="ko-KR" dirty="0"/>
              <a:t>컨트롤러도 연결되어 있으면</a:t>
            </a:r>
            <a:r>
              <a:rPr lang="en-US" altLang="ko-KR" dirty="0"/>
              <a:t> Build and Run </a:t>
            </a:r>
            <a:r>
              <a:rPr lang="ko-KR" altLang="ko-KR" dirty="0"/>
              <a:t>옵션을 사용해서 이 스크립트가 어떻게 동작하는지 볼 수 있다</a:t>
            </a:r>
            <a:r>
              <a:rPr lang="en-US" altLang="ko-KR" dirty="0"/>
              <a:t>. </a:t>
            </a:r>
            <a:r>
              <a:rPr lang="en-US" altLang="ko-KR" b="1" dirty="0"/>
              <a:t>F5</a:t>
            </a:r>
            <a:r>
              <a:rPr lang="ko-KR" altLang="ko-KR" dirty="0"/>
              <a:t>를 누르거나</a:t>
            </a:r>
            <a:r>
              <a:rPr lang="en-US" altLang="ko-KR" dirty="0"/>
              <a:t> Compiler </a:t>
            </a:r>
            <a:r>
              <a:rPr lang="ko-KR" altLang="ko-KR" dirty="0"/>
              <a:t>메뉴의</a:t>
            </a:r>
            <a:r>
              <a:rPr lang="en-US" altLang="ko-KR" dirty="0"/>
              <a:t> Build and Run</a:t>
            </a:r>
            <a:r>
              <a:rPr lang="ko-KR" altLang="ko-KR" dirty="0"/>
              <a:t>을 선택하라</a:t>
            </a:r>
            <a:r>
              <a:rPr lang="en-US" altLang="ko-KR" dirty="0"/>
              <a:t>. Build and Run</a:t>
            </a:r>
            <a:r>
              <a:rPr lang="ko-KR" altLang="ko-KR" dirty="0"/>
              <a:t>은 코드를 컴파일 한 후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에 컴파일 된 코드를 보내기 때문에 바로 그것을 테스트 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ko-KR" sz="1400" b="1" dirty="0">
                <a:solidFill>
                  <a:srgbClr val="0000FF"/>
                </a:solidFill>
              </a:rPr>
              <a:t>스크립트 분해</a:t>
            </a:r>
            <a:r>
              <a:rPr lang="en-US" altLang="ko-KR" sz="1400" b="1" dirty="0">
                <a:solidFill>
                  <a:srgbClr val="0000FF"/>
                </a:solidFill>
              </a:rPr>
              <a:t>(Script Breakdown)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지금부터 설명하는 스크립트는 오른쪽 </a:t>
            </a:r>
            <a:r>
              <a:rPr lang="ko-KR" altLang="ko-KR" dirty="0" err="1"/>
              <a:t>트리거</a:t>
            </a:r>
            <a:r>
              <a:rPr lang="ko-KR" altLang="ko-KR" dirty="0"/>
              <a:t> 버튼이 값을 가지거나 또는 눌려졌을 때 언제든지</a:t>
            </a:r>
            <a:r>
              <a:rPr lang="en-US" altLang="ko-KR" dirty="0"/>
              <a:t> RAPID_FIRE </a:t>
            </a:r>
            <a:r>
              <a:rPr lang="ko-KR" altLang="ko-KR" dirty="0"/>
              <a:t>라는 이름의 </a:t>
            </a:r>
            <a:r>
              <a:rPr lang="ko-KR" altLang="ko-KR" dirty="0" err="1"/>
              <a:t>콤보를</a:t>
            </a:r>
            <a:r>
              <a:rPr lang="ko-KR" altLang="ko-KR" dirty="0"/>
              <a:t> 실행한다</a:t>
            </a:r>
            <a:r>
              <a:rPr lang="en-US" altLang="ko-KR" dirty="0"/>
              <a:t>. </a:t>
            </a:r>
            <a:r>
              <a:rPr lang="ko-KR" altLang="ko-KR" dirty="0" err="1"/>
              <a:t>콤보가</a:t>
            </a:r>
            <a:r>
              <a:rPr lang="ko-KR" altLang="ko-KR" dirty="0"/>
              <a:t> 끝날 때 여전히 오른쪽 </a:t>
            </a:r>
            <a:r>
              <a:rPr lang="ko-KR" altLang="ko-KR" dirty="0" err="1"/>
              <a:t>트리거를</a:t>
            </a:r>
            <a:r>
              <a:rPr lang="ko-KR" altLang="ko-KR" dirty="0"/>
              <a:t> 누르고 있으면 그 </a:t>
            </a:r>
            <a:r>
              <a:rPr lang="ko-KR" altLang="ko-KR" dirty="0" err="1"/>
              <a:t>콤보를</a:t>
            </a:r>
            <a:r>
              <a:rPr lang="ko-KR" altLang="ko-KR" dirty="0"/>
              <a:t> 다시 시작한다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가 어떻게 이것을 수행하는지 분석하기 위해</a:t>
            </a:r>
            <a:r>
              <a:rPr lang="en-US" altLang="ko-KR" dirty="0"/>
              <a:t>, </a:t>
            </a:r>
            <a:r>
              <a:rPr lang="ko-KR" altLang="ko-KR" dirty="0"/>
              <a:t>우선 스크립트를 </a:t>
            </a:r>
            <a:r>
              <a:rPr lang="en-US" altLang="ko-KR" dirty="0">
                <a:solidFill>
                  <a:srgbClr val="0000FF"/>
                </a:solidFill>
              </a:rPr>
              <a:t>main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combo</a:t>
            </a:r>
            <a:r>
              <a:rPr lang="en-US" altLang="ko-KR" dirty="0" smtClean="0"/>
              <a:t> </a:t>
            </a:r>
            <a:r>
              <a:rPr lang="ko-KR" altLang="ko-KR" dirty="0"/>
              <a:t>두 섹션</a:t>
            </a:r>
            <a:r>
              <a:rPr lang="en-US" altLang="ko-KR" dirty="0"/>
              <a:t>(section)</a:t>
            </a:r>
            <a:r>
              <a:rPr lang="ko-KR" altLang="ko-KR" dirty="0"/>
              <a:t>으로 나눌 것이다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rgbClr val="0000FF"/>
                </a:solidFill>
              </a:rPr>
              <a:t>The Main Section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ko-KR" altLang="en-US" dirty="0"/>
          </a:p>
        </p:txBody>
      </p:sp>
      <p:sp>
        <p:nvSpPr>
          <p:cNvPr id="3" name="Text Box 12"/>
          <p:cNvSpPr txBox="1"/>
          <p:nvPr/>
        </p:nvSpPr>
        <p:spPr>
          <a:xfrm>
            <a:off x="34925" y="2863999"/>
            <a:ext cx="5648325" cy="1207443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combo_run(RAPID_FIRE);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90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Basic GPC Structure</a:t>
            </a:r>
            <a:r>
              <a:rPr lang="ko-KR" altLang="ko-KR" dirty="0"/>
              <a:t>를 설명할 때 다시 나오지만</a:t>
            </a:r>
            <a:r>
              <a:rPr lang="en-US" altLang="ko-KR" dirty="0"/>
              <a:t>, main </a:t>
            </a:r>
            <a:r>
              <a:rPr lang="ko-KR" altLang="ko-KR" dirty="0"/>
              <a:t>섹션은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에서 하나의 반복</a:t>
            </a:r>
            <a:r>
              <a:rPr lang="en-US" altLang="ko-KR" dirty="0"/>
              <a:t>(loop)</a:t>
            </a:r>
            <a:r>
              <a:rPr lang="ko-KR" altLang="ko-KR" dirty="0"/>
              <a:t>으로 실행한다</a:t>
            </a:r>
            <a:r>
              <a:rPr lang="en-US" altLang="ko-KR" dirty="0"/>
              <a:t>. </a:t>
            </a:r>
            <a:r>
              <a:rPr lang="en-US" altLang="ko-KR" dirty="0" err="1"/>
              <a:t>CronusMAX</a:t>
            </a:r>
            <a:r>
              <a:rPr lang="ko-KR" altLang="ko-KR" dirty="0"/>
              <a:t>의 </a:t>
            </a:r>
            <a:r>
              <a:rPr lang="ko-KR" altLang="ko-KR" dirty="0" err="1"/>
              <a:t>가상머신은</a:t>
            </a:r>
            <a:r>
              <a:rPr lang="ko-KR" altLang="ko-KR" dirty="0"/>
              <a:t> 순서대로 코드를 실행하며</a:t>
            </a:r>
            <a:r>
              <a:rPr lang="en-US" altLang="ko-KR" dirty="0"/>
              <a:t>, </a:t>
            </a:r>
            <a:r>
              <a:rPr lang="ko-KR" altLang="ko-KR" dirty="0"/>
              <a:t>코드의 끝에 도달하면</a:t>
            </a:r>
            <a:r>
              <a:rPr lang="en-US" altLang="ko-KR" dirty="0"/>
              <a:t>, </a:t>
            </a:r>
            <a:r>
              <a:rPr lang="ko-KR" altLang="ko-KR" dirty="0"/>
              <a:t>데이터가 콘솔로 전달되고 그런 후 가상 </a:t>
            </a:r>
            <a:r>
              <a:rPr lang="ko-KR" altLang="ko-KR" dirty="0" err="1"/>
              <a:t>머신은</a:t>
            </a:r>
            <a:r>
              <a:rPr lang="ko-KR" altLang="ko-KR" dirty="0"/>
              <a:t> 다음 반복</a:t>
            </a:r>
            <a:r>
              <a:rPr lang="en-US" altLang="ko-KR" dirty="0"/>
              <a:t>(next loop)</a:t>
            </a:r>
            <a:r>
              <a:rPr lang="ko-KR" altLang="ko-KR" dirty="0"/>
              <a:t>을 시작한다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코드는 </a:t>
            </a:r>
            <a:r>
              <a:rPr lang="en-US" altLang="ko-KR" dirty="0" err="1"/>
              <a:t>CronusMAX</a:t>
            </a:r>
            <a:r>
              <a:rPr lang="ko-KR" altLang="ko-KR" dirty="0"/>
              <a:t>에 </a:t>
            </a:r>
            <a:r>
              <a:rPr lang="en-US" altLang="ko-KR" dirty="0"/>
              <a:t>if </a:t>
            </a:r>
            <a:r>
              <a:rPr lang="ko-KR" altLang="ko-KR" dirty="0"/>
              <a:t>안이</a:t>
            </a:r>
            <a:r>
              <a:rPr lang="en-US" altLang="ko-KR" dirty="0"/>
              <a:t> TRUE</a:t>
            </a:r>
            <a:r>
              <a:rPr lang="ko-KR" altLang="ko-KR" dirty="0"/>
              <a:t>이면</a:t>
            </a:r>
            <a:r>
              <a:rPr lang="en-US" altLang="ko-KR" dirty="0"/>
              <a:t>, </a:t>
            </a:r>
            <a:r>
              <a:rPr lang="ko-KR" altLang="ko-KR" dirty="0"/>
              <a:t>내포된 코드를 실행하라고 지시한다</a:t>
            </a:r>
            <a:r>
              <a:rPr lang="en-US" altLang="ko-KR" dirty="0"/>
              <a:t>. if </a:t>
            </a:r>
            <a:r>
              <a:rPr lang="ko-KR" altLang="ko-KR" dirty="0"/>
              <a:t>안이 </a:t>
            </a:r>
            <a:r>
              <a:rPr lang="en-US" altLang="ko-KR" dirty="0"/>
              <a:t>TRUE </a:t>
            </a:r>
            <a:r>
              <a:rPr lang="ko-KR" altLang="ko-KR" dirty="0"/>
              <a:t>이려면 </a:t>
            </a:r>
            <a:r>
              <a:rPr lang="en-US" altLang="ko-KR" dirty="0">
                <a:solidFill>
                  <a:srgbClr val="0000FF"/>
                </a:solidFill>
              </a:rPr>
              <a:t>XB1_RT</a:t>
            </a:r>
            <a:r>
              <a:rPr lang="en-US" altLang="ko-KR" dirty="0"/>
              <a:t> (</a:t>
            </a:r>
            <a:r>
              <a:rPr lang="ko-KR" altLang="ko-KR" dirty="0"/>
              <a:t>오른쪽 </a:t>
            </a:r>
            <a:r>
              <a:rPr lang="ko-KR" altLang="ko-KR" dirty="0" err="1"/>
              <a:t>트리거</a:t>
            </a:r>
            <a:r>
              <a:rPr lang="ko-KR" altLang="ko-KR" dirty="0"/>
              <a:t> 버튼</a:t>
            </a:r>
            <a:r>
              <a:rPr lang="en-US" altLang="ko-KR" dirty="0"/>
              <a:t>)</a:t>
            </a:r>
            <a:r>
              <a:rPr lang="ko-KR" altLang="ko-KR" dirty="0"/>
              <a:t>이</a:t>
            </a:r>
            <a:r>
              <a:rPr lang="en-US" altLang="ko-KR" dirty="0"/>
              <a:t> 0(zero)</a:t>
            </a:r>
            <a:r>
              <a:rPr lang="ko-KR" altLang="ko-KR" dirty="0"/>
              <a:t>보다 큰 값을 가지는 것</a:t>
            </a:r>
            <a:r>
              <a:rPr lang="en-US" altLang="ko-KR" dirty="0"/>
              <a:t>, </a:t>
            </a:r>
            <a:r>
              <a:rPr lang="ko-KR" altLang="ko-KR" dirty="0"/>
              <a:t>즉 </a:t>
            </a:r>
            <a:r>
              <a:rPr lang="en-US" altLang="ko-KR" dirty="0">
                <a:solidFill>
                  <a:srgbClr val="0000FF"/>
                </a:solidFill>
              </a:rPr>
              <a:t>XB1_RT</a:t>
            </a:r>
            <a:r>
              <a:rPr lang="en-US" altLang="ko-KR" dirty="0"/>
              <a:t> </a:t>
            </a:r>
            <a:r>
              <a:rPr lang="ko-KR" altLang="ko-KR" dirty="0"/>
              <a:t>버튼을 누른 것이고</a:t>
            </a:r>
            <a:r>
              <a:rPr lang="en-US" altLang="ko-KR" dirty="0"/>
              <a:t>, if </a:t>
            </a:r>
            <a:r>
              <a:rPr lang="ko-KR" altLang="ko-KR" dirty="0"/>
              <a:t>안이</a:t>
            </a:r>
            <a:r>
              <a:rPr lang="en-US" altLang="ko-KR" dirty="0"/>
              <a:t> FALSE</a:t>
            </a:r>
            <a:r>
              <a:rPr lang="ko-KR" altLang="ko-KR" dirty="0"/>
              <a:t>인 경우는 </a:t>
            </a:r>
            <a:r>
              <a:rPr lang="en-US" altLang="ko-KR" dirty="0">
                <a:solidFill>
                  <a:srgbClr val="0000FF"/>
                </a:solidFill>
              </a:rPr>
              <a:t>XB1_RT</a:t>
            </a:r>
            <a:r>
              <a:rPr lang="en-US" altLang="ko-KR" dirty="0"/>
              <a:t> </a:t>
            </a:r>
            <a:r>
              <a:rPr lang="ko-KR" altLang="ko-KR" dirty="0"/>
              <a:t>버튼을 땐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코드는 </a:t>
            </a:r>
            <a:r>
              <a:rPr lang="en-US" altLang="ko-KR" b="1" dirty="0">
                <a:solidFill>
                  <a:srgbClr val="0000FF"/>
                </a:solidFill>
              </a:rPr>
              <a:t>if</a:t>
            </a:r>
            <a:r>
              <a:rPr lang="en-US" altLang="ko-KR" dirty="0"/>
              <a:t> </a:t>
            </a:r>
            <a:r>
              <a:rPr lang="ko-KR" altLang="ko-KR" dirty="0"/>
              <a:t>문 사이에 내포된 것이다</a:t>
            </a:r>
            <a:r>
              <a:rPr lang="en-US" altLang="ko-KR" dirty="0"/>
              <a:t>. Nesting code</a:t>
            </a:r>
            <a:r>
              <a:rPr lang="ko-KR" altLang="ko-KR" dirty="0"/>
              <a:t>는 계층 구조를 만든다</a:t>
            </a:r>
            <a:r>
              <a:rPr lang="en-US" altLang="ko-KR" dirty="0"/>
              <a:t>. </a:t>
            </a:r>
            <a:r>
              <a:rPr lang="ko-KR" altLang="ko-KR" dirty="0"/>
              <a:t>열림 중괄호</a:t>
            </a:r>
            <a:r>
              <a:rPr lang="en-US" altLang="ko-KR" dirty="0"/>
              <a:t> ({)</a:t>
            </a:r>
            <a:r>
              <a:rPr lang="ko-KR" altLang="ko-KR" dirty="0"/>
              <a:t>로 시작해서 닫힘 중괄호</a:t>
            </a:r>
            <a:r>
              <a:rPr lang="en-US" altLang="ko-KR" dirty="0"/>
              <a:t>(})</a:t>
            </a:r>
            <a:r>
              <a:rPr lang="ko-KR" altLang="ko-KR" dirty="0"/>
              <a:t>로 끝난다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00FF"/>
                </a:solidFill>
              </a:rPr>
              <a:t>if</a:t>
            </a:r>
            <a:r>
              <a:rPr lang="en-US" altLang="ko-KR" dirty="0"/>
              <a:t> </a:t>
            </a:r>
            <a:r>
              <a:rPr lang="ko-KR" altLang="ko-KR" dirty="0"/>
              <a:t>문 사이의</a:t>
            </a:r>
            <a:r>
              <a:rPr lang="en-US" altLang="ko-KR" dirty="0"/>
              <a:t> nesting code</a:t>
            </a:r>
            <a:r>
              <a:rPr lang="ko-KR" altLang="ko-KR" dirty="0"/>
              <a:t>는 </a:t>
            </a:r>
            <a:r>
              <a:rPr lang="en-US" altLang="ko-KR" b="1" dirty="0">
                <a:solidFill>
                  <a:srgbClr val="0000FF"/>
                </a:solidFill>
              </a:rPr>
              <a:t>if</a:t>
            </a:r>
            <a:r>
              <a:rPr lang="en-US" altLang="ko-KR" dirty="0"/>
              <a:t> </a:t>
            </a:r>
            <a:r>
              <a:rPr lang="ko-KR" altLang="ko-KR" dirty="0"/>
              <a:t>문이</a:t>
            </a:r>
            <a:r>
              <a:rPr lang="en-US" altLang="ko-KR" dirty="0"/>
              <a:t> TRUE </a:t>
            </a:r>
            <a:r>
              <a:rPr lang="ko-KR" altLang="ko-KR" dirty="0"/>
              <a:t>일 때만 실행되는 코드이다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 smtClean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3"/>
          <p:cNvSpPr txBox="1"/>
          <p:nvPr/>
        </p:nvSpPr>
        <p:spPr>
          <a:xfrm>
            <a:off x="34925" y="796464"/>
            <a:ext cx="5648325" cy="339343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if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(get_val(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XB1_RT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))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4"/>
          <p:cNvSpPr txBox="1"/>
          <p:nvPr/>
        </p:nvSpPr>
        <p:spPr>
          <a:xfrm>
            <a:off x="34925" y="1999903"/>
            <a:ext cx="5648325" cy="72008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                     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combo_run(RAPID_FIRE);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5" name="Text Box 15"/>
          <p:cNvSpPr txBox="1"/>
          <p:nvPr/>
        </p:nvSpPr>
        <p:spPr>
          <a:xfrm>
            <a:off x="34925" y="3507368"/>
            <a:ext cx="5648325" cy="2927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        combo_run(RAPID_FIRE);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47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위 줄은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ko-KR" altLang="ko-KR" dirty="0"/>
              <a:t>에</a:t>
            </a:r>
            <a:r>
              <a:rPr lang="en-US" altLang="ko-KR" dirty="0"/>
              <a:t> RAPID_FIRE </a:t>
            </a:r>
            <a:r>
              <a:rPr lang="ko-KR" altLang="ko-KR" dirty="0"/>
              <a:t>라는 이름을 갖는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를 실행하도록 지시한다</a:t>
            </a:r>
            <a:r>
              <a:rPr lang="en-US" altLang="ko-KR" dirty="0"/>
              <a:t>. </a:t>
            </a:r>
            <a:r>
              <a:rPr lang="en-US" altLang="ko-KR" dirty="0" err="1"/>
              <a:t>CronusMAX</a:t>
            </a:r>
            <a:r>
              <a:rPr lang="ko-KR" altLang="ko-KR" dirty="0"/>
              <a:t>가 이 지시를 받았을 때</a:t>
            </a:r>
            <a:r>
              <a:rPr lang="en-US" altLang="ko-KR" dirty="0"/>
              <a:t>, </a:t>
            </a:r>
            <a:r>
              <a:rPr lang="ko-KR" altLang="ko-KR" dirty="0"/>
              <a:t>이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가 이미 실행 중이면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를 실행하라는 이 지시는 실행되지 않는다는 점이 중요하다</a:t>
            </a:r>
            <a:r>
              <a:rPr lang="en-US" altLang="ko-KR" dirty="0"/>
              <a:t>. RAPID_FIRE combo</a:t>
            </a:r>
            <a:r>
              <a:rPr lang="ko-KR" altLang="ko-KR" dirty="0"/>
              <a:t>가 끝났을 때만 그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가 다시 실행된다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당신이 오른쪽 </a:t>
            </a:r>
            <a:r>
              <a:rPr lang="ko-KR" altLang="ko-KR" dirty="0" err="1"/>
              <a:t>트리거</a:t>
            </a:r>
            <a:r>
              <a:rPr lang="ko-KR" altLang="ko-KR" dirty="0"/>
              <a:t> 버튼을 누르고 있으면 이 코드는 활성화 되고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ko-KR" altLang="ko-KR" dirty="0"/>
              <a:t>가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를 시작하며 그런 후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가 끝나자 마자 다시 시작한다는 것을 의미한다</a:t>
            </a:r>
            <a:r>
              <a:rPr lang="en-US" altLang="ko-KR" dirty="0"/>
              <a:t>. </a:t>
            </a:r>
            <a:r>
              <a:rPr lang="ko-KR" altLang="ko-KR" dirty="0"/>
              <a:t>그러므로 오른쪽 </a:t>
            </a:r>
            <a:r>
              <a:rPr lang="ko-KR" altLang="ko-KR" dirty="0" err="1"/>
              <a:t>트리거</a:t>
            </a:r>
            <a:r>
              <a:rPr lang="ko-KR" altLang="ko-KR" dirty="0"/>
              <a:t> 버튼을 땔 때까지 그</a:t>
            </a:r>
            <a:r>
              <a:rPr lang="en-US" altLang="ko-KR" dirty="0"/>
              <a:t> combo</a:t>
            </a:r>
            <a:r>
              <a:rPr lang="ko-KR" altLang="ko-KR" dirty="0"/>
              <a:t>가 계속 실행된다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rgbClr val="0000FF"/>
                </a:solidFill>
              </a:rPr>
              <a:t>The Combo Section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코드는 오른쪽 </a:t>
            </a:r>
            <a:r>
              <a:rPr lang="ko-KR" altLang="ko-KR" dirty="0" err="1"/>
              <a:t>트리거</a:t>
            </a:r>
            <a:r>
              <a:rPr lang="ko-KR" altLang="ko-KR" dirty="0"/>
              <a:t> 버튼을 누를 때 </a:t>
            </a:r>
            <a:r>
              <a:rPr lang="en-US" altLang="ko-KR" dirty="0" err="1"/>
              <a:t>CronusMAX</a:t>
            </a:r>
            <a:r>
              <a:rPr lang="ko-KR" altLang="ko-KR" dirty="0"/>
              <a:t>가 실행하는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다</a:t>
            </a:r>
            <a:r>
              <a:rPr lang="en-US" altLang="ko-KR" dirty="0"/>
              <a:t>. </a:t>
            </a:r>
            <a:r>
              <a:rPr lang="ko-KR" altLang="ko-KR" dirty="0"/>
              <a:t>실행될 때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는 </a:t>
            </a:r>
            <a:r>
              <a:rPr lang="en-US" altLang="ko-KR" b="1" dirty="0">
                <a:solidFill>
                  <a:srgbClr val="0000FF"/>
                </a:solidFill>
              </a:rPr>
              <a:t>wait</a:t>
            </a:r>
            <a:r>
              <a:rPr lang="en-US" altLang="ko-KR" dirty="0"/>
              <a:t> </a:t>
            </a:r>
            <a:r>
              <a:rPr lang="ko-KR" altLang="ko-KR" dirty="0"/>
              <a:t>문을 만날 때까지 코드를 실행한다</a:t>
            </a:r>
            <a:r>
              <a:rPr lang="en-US" altLang="ko-KR" dirty="0"/>
              <a:t>. wait </a:t>
            </a:r>
            <a:r>
              <a:rPr lang="ko-KR" altLang="ko-KR" dirty="0"/>
              <a:t>문은 그 위에 있는 명령어를 지정된 </a:t>
            </a:r>
            <a:r>
              <a:rPr lang="ko-KR" altLang="ko-KR" dirty="0" err="1"/>
              <a:t>밀리초</a:t>
            </a:r>
            <a:r>
              <a:rPr lang="ko-KR" altLang="ko-KR" dirty="0"/>
              <a:t> 동안 실행한다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6"/>
          <p:cNvSpPr txBox="1"/>
          <p:nvPr/>
        </p:nvSpPr>
        <p:spPr>
          <a:xfrm>
            <a:off x="34925" y="1920952"/>
            <a:ext cx="5648325" cy="155269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RAPID_FIRE{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12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코드는 오른쪽 </a:t>
            </a:r>
            <a:r>
              <a:rPr lang="ko-KR" altLang="ko-KR" dirty="0" err="1"/>
              <a:t>트리거의</a:t>
            </a:r>
            <a:r>
              <a:rPr lang="ko-KR" altLang="ko-KR" dirty="0"/>
              <a:t> 값을</a:t>
            </a:r>
            <a:r>
              <a:rPr lang="en-US" altLang="ko-KR" dirty="0"/>
              <a:t> 40 </a:t>
            </a:r>
            <a:r>
              <a:rPr lang="ko-KR" altLang="ko-KR" dirty="0" err="1"/>
              <a:t>밀리초</a:t>
            </a:r>
            <a:r>
              <a:rPr lang="ko-KR" altLang="ko-KR" dirty="0"/>
              <a:t> 동안</a:t>
            </a:r>
            <a:r>
              <a:rPr lang="en-US" altLang="ko-KR" dirty="0"/>
              <a:t> 100 (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완전히 누른 것에 해당</a:t>
            </a:r>
            <a:r>
              <a:rPr lang="en-US" altLang="ko-KR" dirty="0"/>
              <a:t>)</a:t>
            </a:r>
            <a:r>
              <a:rPr lang="ko-KR" altLang="ko-KR" dirty="0"/>
              <a:t>으로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40 </a:t>
            </a:r>
            <a:r>
              <a:rPr lang="ko-KR" altLang="ko-KR" dirty="0" err="1"/>
              <a:t>밀리초가</a:t>
            </a:r>
            <a:r>
              <a:rPr lang="ko-KR" altLang="ko-KR" dirty="0"/>
              <a:t> 지난 후</a:t>
            </a:r>
            <a:r>
              <a:rPr lang="en-US" altLang="ko-KR" dirty="0"/>
              <a:t>, </a:t>
            </a:r>
            <a:r>
              <a:rPr lang="ko-KR" altLang="ko-KR" dirty="0"/>
              <a:t>위 코드는 오른쪽 </a:t>
            </a:r>
            <a:r>
              <a:rPr lang="ko-KR" altLang="ko-KR" dirty="0" err="1"/>
              <a:t>트리거의</a:t>
            </a:r>
            <a:r>
              <a:rPr lang="ko-KR" altLang="ko-KR" dirty="0"/>
              <a:t> 값을</a:t>
            </a:r>
            <a:r>
              <a:rPr lang="en-US" altLang="ko-KR" dirty="0"/>
              <a:t> 30 </a:t>
            </a:r>
            <a:r>
              <a:rPr lang="ko-KR" altLang="ko-KR" dirty="0" err="1"/>
              <a:t>밀리초</a:t>
            </a:r>
            <a:r>
              <a:rPr lang="ko-KR" altLang="ko-KR" dirty="0"/>
              <a:t> 동안</a:t>
            </a:r>
            <a:r>
              <a:rPr lang="en-US" altLang="ko-KR" dirty="0"/>
              <a:t> 0 (</a:t>
            </a:r>
            <a:r>
              <a:rPr lang="ko-KR" altLang="ko-KR" dirty="0" err="1"/>
              <a:t>트리거</a:t>
            </a:r>
            <a:r>
              <a:rPr lang="ko-KR" altLang="ko-KR" dirty="0"/>
              <a:t> 버튼을 땐 것</a:t>
            </a:r>
            <a:r>
              <a:rPr lang="en-US" altLang="ko-KR" dirty="0"/>
              <a:t>)</a:t>
            </a:r>
            <a:r>
              <a:rPr lang="ko-KR" altLang="ko-KR" dirty="0"/>
              <a:t>으로 설정한다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ko-KR" sz="1400" b="1" dirty="0">
                <a:solidFill>
                  <a:srgbClr val="0000FF"/>
                </a:solidFill>
              </a:rPr>
              <a:t>코드 확장하기</a:t>
            </a:r>
            <a:r>
              <a:rPr lang="en-US" altLang="ko-KR" sz="1400" b="1" dirty="0">
                <a:solidFill>
                  <a:srgbClr val="0000FF"/>
                </a:solidFill>
              </a:rPr>
              <a:t>(Expanding the code)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이제 스크립트가 작동하는 방식을 이해 했으니</a:t>
            </a:r>
            <a:r>
              <a:rPr lang="en-US" altLang="ko-KR" dirty="0"/>
              <a:t>, </a:t>
            </a:r>
            <a:r>
              <a:rPr lang="ko-KR" altLang="ko-KR" dirty="0"/>
              <a:t>스크립트를 약간 복잡하게 변경해 보자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main section</a:t>
            </a:r>
            <a:r>
              <a:rPr lang="ko-KR" altLang="ko-KR" dirty="0"/>
              <a:t>에서 아래 코드 부분을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코드를 다음과 같이 바꾸어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 smtClean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7"/>
          <p:cNvSpPr txBox="1"/>
          <p:nvPr/>
        </p:nvSpPr>
        <p:spPr>
          <a:xfrm>
            <a:off x="34925" y="55687"/>
            <a:ext cx="5648325" cy="50405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8"/>
          <p:cNvSpPr txBox="1"/>
          <p:nvPr/>
        </p:nvSpPr>
        <p:spPr>
          <a:xfrm>
            <a:off x="34925" y="1105383"/>
            <a:ext cx="5648325" cy="53448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5" name="Text Box 19"/>
          <p:cNvSpPr txBox="1"/>
          <p:nvPr/>
        </p:nvSpPr>
        <p:spPr>
          <a:xfrm>
            <a:off x="34925" y="3239407"/>
            <a:ext cx="5648325" cy="2673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    </a:t>
            </a:r>
            <a:r>
              <a:rPr lang="en-US" sz="10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if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(get_val(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XB1_RT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)){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20"/>
          <p:cNvSpPr txBox="1"/>
          <p:nvPr/>
        </p:nvSpPr>
        <p:spPr>
          <a:xfrm>
            <a:off x="34925" y="3895163"/>
            <a:ext cx="5648325" cy="2673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    </a:t>
            </a:r>
            <a:r>
              <a:rPr lang="en-US" sz="10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if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(get_val(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XB1_RT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 &amp;&amp; !get_val(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XB1_LT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)){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08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</a:rPr>
              <a:t>if</a:t>
            </a:r>
            <a:r>
              <a:rPr lang="en-US" altLang="ko-KR" dirty="0"/>
              <a:t> </a:t>
            </a:r>
            <a:r>
              <a:rPr lang="ko-KR" altLang="ko-KR" dirty="0"/>
              <a:t>문에 추가된</a:t>
            </a:r>
            <a:r>
              <a:rPr lang="en-US" altLang="ko-KR" dirty="0"/>
              <a:t> &amp;&amp;</a:t>
            </a:r>
            <a:r>
              <a:rPr lang="ko-KR" altLang="ko-KR" dirty="0"/>
              <a:t>과 </a:t>
            </a:r>
            <a:r>
              <a:rPr lang="en-US" altLang="ko-KR" dirty="0"/>
              <a:t>!</a:t>
            </a:r>
            <a:r>
              <a:rPr lang="en-US" altLang="ko-KR" dirty="0" err="1"/>
              <a:t>get_val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XB1_LT</a:t>
            </a:r>
            <a:r>
              <a:rPr lang="en-US" altLang="ko-KR" dirty="0"/>
              <a:t>)</a:t>
            </a:r>
            <a:r>
              <a:rPr lang="ko-KR" altLang="ko-KR" dirty="0"/>
              <a:t>를 도입한 것은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ko-KR" altLang="ko-KR" dirty="0"/>
              <a:t>에 오른쪽 </a:t>
            </a:r>
            <a:r>
              <a:rPr lang="ko-KR" altLang="ko-KR" dirty="0" err="1"/>
              <a:t>트리거는</a:t>
            </a:r>
            <a:r>
              <a:rPr lang="en-US" altLang="ko-KR" dirty="0"/>
              <a:t> 0</a:t>
            </a:r>
            <a:r>
              <a:rPr lang="ko-KR" altLang="ko-KR" dirty="0"/>
              <a:t>이 아닌 임의의 값을 가지면서 왼쪽 </a:t>
            </a:r>
            <a:r>
              <a:rPr lang="ko-KR" altLang="ko-KR" dirty="0" err="1"/>
              <a:t>트리거는</a:t>
            </a:r>
            <a:r>
              <a:rPr lang="en-US" altLang="ko-KR" dirty="0"/>
              <a:t> 0</a:t>
            </a:r>
            <a:r>
              <a:rPr lang="ko-KR" altLang="ko-KR" dirty="0"/>
              <a:t>일 때만</a:t>
            </a:r>
            <a:r>
              <a:rPr lang="en-US" altLang="ko-KR" dirty="0"/>
              <a:t> combo</a:t>
            </a:r>
            <a:r>
              <a:rPr lang="ko-KR" altLang="ko-KR" dirty="0"/>
              <a:t>가 실행되도록 지시하는 것이다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&amp;&amp;</a:t>
            </a:r>
            <a:r>
              <a:rPr lang="ko-KR" altLang="ko-KR" dirty="0"/>
              <a:t>는 </a:t>
            </a:r>
            <a:r>
              <a:rPr lang="en-US" altLang="ko-KR" dirty="0"/>
              <a:t>‘and’</a:t>
            </a:r>
            <a:r>
              <a:rPr lang="ko-KR" altLang="ko-KR" dirty="0"/>
              <a:t>를 의미하고</a:t>
            </a:r>
            <a:r>
              <a:rPr lang="en-US" altLang="ko-KR" dirty="0"/>
              <a:t> !</a:t>
            </a:r>
            <a:r>
              <a:rPr lang="ko-KR" altLang="ko-KR" dirty="0"/>
              <a:t>는 </a:t>
            </a:r>
            <a:r>
              <a:rPr lang="en-US" altLang="ko-KR" dirty="0"/>
              <a:t>‘not’</a:t>
            </a:r>
            <a:r>
              <a:rPr lang="ko-KR" altLang="ko-KR" dirty="0"/>
              <a:t>을 의미한다</a:t>
            </a:r>
            <a:r>
              <a:rPr lang="en-US" altLang="ko-KR" dirty="0"/>
              <a:t>. </a:t>
            </a:r>
            <a:r>
              <a:rPr lang="ko-KR" altLang="ko-KR" dirty="0"/>
              <a:t>그래서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if</a:t>
            </a:r>
            <a:r>
              <a:rPr lang="en-US" altLang="ko-KR" b="1" dirty="0"/>
              <a:t> </a:t>
            </a:r>
            <a:r>
              <a:rPr lang="ko-KR" altLang="ko-KR" dirty="0"/>
              <a:t>문은 이제 </a:t>
            </a:r>
            <a:r>
              <a:rPr lang="en-US" altLang="ko-KR" dirty="0"/>
              <a:t>‘</a:t>
            </a:r>
            <a:r>
              <a:rPr lang="ko-KR" altLang="ko-KR" dirty="0"/>
              <a:t>오른쪽 </a:t>
            </a:r>
            <a:r>
              <a:rPr lang="ko-KR" altLang="ko-KR" dirty="0" err="1"/>
              <a:t>트리거는</a:t>
            </a:r>
            <a:r>
              <a:rPr lang="en-US" altLang="ko-KR" dirty="0"/>
              <a:t> 0</a:t>
            </a:r>
            <a:r>
              <a:rPr lang="ko-KR" altLang="ko-KR" dirty="0"/>
              <a:t>이 아닌 값을 가지면서 왼쪽 </a:t>
            </a:r>
            <a:r>
              <a:rPr lang="ko-KR" altLang="ko-KR" dirty="0" err="1"/>
              <a:t>트리거는</a:t>
            </a:r>
            <a:r>
              <a:rPr lang="en-US" altLang="ko-KR" dirty="0"/>
              <a:t> 0</a:t>
            </a:r>
            <a:r>
              <a:rPr lang="ko-KR" altLang="ko-KR" dirty="0"/>
              <a:t>이면</a:t>
            </a:r>
            <a:r>
              <a:rPr lang="en-US" altLang="ko-KR" dirty="0"/>
              <a:t>’</a:t>
            </a:r>
            <a:r>
              <a:rPr lang="ko-KR" altLang="ko-KR" dirty="0"/>
              <a:t>을 의미한다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이 코드는 게임 안에서 에임을 안 하면서</a:t>
            </a:r>
            <a:r>
              <a:rPr lang="en-US" altLang="ko-KR" dirty="0"/>
              <a:t>(</a:t>
            </a:r>
            <a:r>
              <a:rPr lang="ko-KR" altLang="ko-KR" dirty="0"/>
              <a:t>왼쪽 </a:t>
            </a:r>
            <a:r>
              <a:rPr lang="ko-KR" altLang="ko-KR" dirty="0" err="1"/>
              <a:t>트리거를</a:t>
            </a:r>
            <a:r>
              <a:rPr lang="ko-KR" altLang="ko-KR" dirty="0"/>
              <a:t> 누르지 않으면서</a:t>
            </a:r>
            <a:r>
              <a:rPr lang="en-US" altLang="ko-KR" dirty="0"/>
              <a:t>) </a:t>
            </a:r>
            <a:r>
              <a:rPr lang="ko-KR" altLang="ko-KR" dirty="0"/>
              <a:t>오른쪽 </a:t>
            </a:r>
            <a:r>
              <a:rPr lang="ko-KR" altLang="ko-KR" dirty="0" err="1"/>
              <a:t>트리거를</a:t>
            </a:r>
            <a:r>
              <a:rPr lang="ko-KR" altLang="ko-KR" dirty="0"/>
              <a:t> 누르고 있을 때만 빠르게 사격</a:t>
            </a:r>
            <a:r>
              <a:rPr lang="en-US" altLang="ko-KR" dirty="0"/>
              <a:t>(Rapid Fire)</a:t>
            </a:r>
            <a:r>
              <a:rPr lang="ko-KR" altLang="ko-KR" dirty="0"/>
              <a:t>한다는 것을 의미한다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Build and run</a:t>
            </a:r>
            <a:r>
              <a:rPr lang="ko-KR" altLang="ko-KR" dirty="0"/>
              <a:t>을 사용하면 실제로 코드가 실행되어 동작하는 것을 확인할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4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ko-KR" altLang="ko-KR" sz="1600" b="1" dirty="0">
                <a:solidFill>
                  <a:srgbClr val="FF0000"/>
                </a:solidFill>
              </a:rPr>
              <a:t>기본</a:t>
            </a:r>
            <a:r>
              <a:rPr lang="en-US" altLang="ko-KR" sz="1600" b="1" dirty="0">
                <a:solidFill>
                  <a:srgbClr val="FF0000"/>
                </a:solidFill>
              </a:rPr>
              <a:t> GPC </a:t>
            </a:r>
            <a:r>
              <a:rPr lang="ko-KR" altLang="ko-KR" sz="1600" b="1" dirty="0">
                <a:solidFill>
                  <a:srgbClr val="FF0000"/>
                </a:solidFill>
              </a:rPr>
              <a:t>구조</a:t>
            </a:r>
            <a:r>
              <a:rPr lang="en-US" altLang="ko-KR" sz="1600" b="1" dirty="0">
                <a:solidFill>
                  <a:srgbClr val="FF0000"/>
                </a:solidFill>
              </a:rPr>
              <a:t> (Basic GPC Structure)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GPC </a:t>
            </a:r>
            <a:r>
              <a:rPr lang="ko-KR" altLang="ko-KR" dirty="0"/>
              <a:t>스크립트는 섹션으로 분리된다</a:t>
            </a:r>
            <a:r>
              <a:rPr lang="en-US" altLang="ko-KR" dirty="0"/>
              <a:t>. 8</a:t>
            </a:r>
            <a:r>
              <a:rPr lang="ko-KR" altLang="ko-KR" dirty="0"/>
              <a:t>개 종류의 섹션이 있고</a:t>
            </a:r>
            <a:r>
              <a:rPr lang="en-US" altLang="ko-KR" dirty="0"/>
              <a:t>, </a:t>
            </a:r>
            <a:r>
              <a:rPr lang="ko-KR" altLang="ko-KR" dirty="0"/>
              <a:t>각 섹션은 아래 예제와 같은 순서로 나열 되어야 한다</a:t>
            </a:r>
            <a:r>
              <a:rPr lang="en-US" altLang="ko-KR" dirty="0"/>
              <a:t>. </a:t>
            </a:r>
            <a:r>
              <a:rPr lang="ko-KR" altLang="ko-KR" dirty="0"/>
              <a:t>스크립트를 작성할 때 </a:t>
            </a:r>
            <a:r>
              <a:rPr lang="en-US" altLang="ko-KR" dirty="0"/>
              <a:t>main </a:t>
            </a:r>
            <a:r>
              <a:rPr lang="ko-KR" altLang="ko-KR" dirty="0"/>
              <a:t>섹션은 반드시 있어야 하며</a:t>
            </a:r>
            <a:r>
              <a:rPr lang="en-US" altLang="ko-KR" dirty="0"/>
              <a:t>, main </a:t>
            </a:r>
            <a:r>
              <a:rPr lang="ko-KR" altLang="ko-KR" dirty="0"/>
              <a:t>섹션은 끊임없이 반복적으로 실행된다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3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31" y="3722313"/>
            <a:ext cx="4060132" cy="51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CRONUS MAX</a:t>
            </a:r>
            <a:r>
              <a:rPr lang="ko-KR" altLang="ko-KR" dirty="0"/>
              <a:t>의</a:t>
            </a:r>
            <a:r>
              <a:rPr lang="en-US" altLang="ko-KR" dirty="0"/>
              <a:t> User Manual</a:t>
            </a:r>
            <a:r>
              <a:rPr lang="ko-KR" altLang="ko-KR" dirty="0"/>
              <a:t>의</a:t>
            </a:r>
            <a:r>
              <a:rPr lang="en-US" altLang="ko-KR" dirty="0"/>
              <a:t> GPC Guide </a:t>
            </a:r>
            <a:r>
              <a:rPr lang="ko-KR" altLang="ko-KR" dirty="0"/>
              <a:t>부분을 번역했음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번역하면서 </a:t>
            </a:r>
            <a:r>
              <a:rPr lang="ko-KR" altLang="ko-KR" dirty="0"/>
              <a:t>느낀 </a:t>
            </a:r>
            <a:r>
              <a:rPr lang="ko-KR" altLang="ko-KR" dirty="0" smtClean="0"/>
              <a:t>건데</a:t>
            </a:r>
            <a:r>
              <a:rPr lang="en-US" altLang="ko-KR" dirty="0" smtClean="0"/>
              <a:t>, </a:t>
            </a:r>
            <a:r>
              <a:rPr lang="en-US" altLang="ko-KR" dirty="0"/>
              <a:t>GPC </a:t>
            </a:r>
            <a:r>
              <a:rPr lang="ko-KR" altLang="ko-KR" dirty="0"/>
              <a:t>관련 매뉴얼이 좀 부실함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기존</a:t>
            </a:r>
            <a:r>
              <a:rPr lang="ko-KR" altLang="ko-KR" dirty="0" smtClean="0"/>
              <a:t> 프로그래밍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언어에 좀 익숙해야 그나마 이해가 되는 수준이고</a:t>
            </a:r>
            <a:r>
              <a:rPr lang="ko-KR" altLang="ko-KR" dirty="0" smtClean="0"/>
              <a:t> </a:t>
            </a:r>
            <a:r>
              <a:rPr lang="ko-KR" altLang="en-US" dirty="0" smtClean="0"/>
              <a:t>관련 </a:t>
            </a:r>
            <a:r>
              <a:rPr lang="ko-KR" altLang="ko-KR" dirty="0" smtClean="0"/>
              <a:t>예제</a:t>
            </a:r>
            <a:r>
              <a:rPr lang="ko-KR" altLang="en-US" dirty="0" smtClean="0"/>
              <a:t>도 많지 않아서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사용자가 </a:t>
            </a:r>
            <a:r>
              <a:rPr lang="ko-KR" altLang="en-US" dirty="0" smtClean="0"/>
              <a:t>이것 저것</a:t>
            </a:r>
            <a:r>
              <a:rPr lang="ko-KR" altLang="ko-KR" dirty="0" smtClean="0"/>
              <a:t> </a:t>
            </a:r>
            <a:r>
              <a:rPr lang="ko-KR" altLang="en-US" dirty="0" smtClean="0"/>
              <a:t>간단한 </a:t>
            </a:r>
            <a:r>
              <a:rPr lang="ko-KR" altLang="ko-KR" dirty="0" smtClean="0"/>
              <a:t>테스트를 </a:t>
            </a:r>
            <a:r>
              <a:rPr lang="ko-KR" altLang="en-US" dirty="0" smtClean="0"/>
              <a:t>많이 해보면서 공부해야 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번역에 관련하여</a:t>
            </a:r>
            <a:r>
              <a:rPr lang="en-US" altLang="ko-KR" dirty="0"/>
              <a:t>.</a:t>
            </a:r>
            <a:endParaRPr lang="ko-KR" altLang="ko-KR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ko-KR" altLang="ko-KR" sz="1200" dirty="0"/>
              <a:t>기본적으로 최대한 원문에 가깝게 해석을 하도록 노력 하였으나</a:t>
            </a:r>
            <a:r>
              <a:rPr lang="en-US" altLang="ko-KR" sz="1200" dirty="0"/>
              <a:t>, </a:t>
            </a:r>
            <a:r>
              <a:rPr lang="ko-KR" altLang="ko-KR" sz="1200" dirty="0"/>
              <a:t>한국어로 매끄럽게 읽힐 수 있도록 어느 정도 의역을 하였음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ko-KR" altLang="ko-KR" sz="1200" dirty="0"/>
              <a:t>그러나</a:t>
            </a:r>
            <a:r>
              <a:rPr lang="en-US" altLang="ko-KR" sz="1200" dirty="0"/>
              <a:t>, build</a:t>
            </a:r>
            <a:r>
              <a:rPr lang="ko-KR" altLang="ko-KR" sz="1200" dirty="0"/>
              <a:t>나</a:t>
            </a:r>
            <a:r>
              <a:rPr lang="en-US" altLang="ko-KR" sz="1200" dirty="0"/>
              <a:t> compile</a:t>
            </a:r>
            <a:r>
              <a:rPr lang="ko-KR" altLang="ko-KR" sz="1200" dirty="0"/>
              <a:t>과 같은 컴퓨터 과학 용어는 그대로 </a:t>
            </a:r>
            <a:r>
              <a:rPr lang="ko-KR" altLang="ko-KR" sz="1200" dirty="0" err="1"/>
              <a:t>빌드</a:t>
            </a:r>
            <a:r>
              <a:rPr lang="en-US" altLang="ko-KR" sz="1200" dirty="0"/>
              <a:t>, </a:t>
            </a:r>
            <a:r>
              <a:rPr lang="ko-KR" altLang="ko-KR" sz="1200" dirty="0" smtClean="0"/>
              <a:t>컴파일</a:t>
            </a:r>
            <a:r>
              <a:rPr lang="ko-KR" altLang="en-US" sz="1200" dirty="0" smtClean="0"/>
              <a:t>로</a:t>
            </a:r>
            <a:r>
              <a:rPr lang="ko-KR" altLang="ko-KR" sz="1200" dirty="0" smtClean="0"/>
              <a:t> </a:t>
            </a:r>
            <a:r>
              <a:rPr lang="ko-KR" altLang="ko-KR" sz="1200" dirty="0"/>
              <a:t>번역하였음</a:t>
            </a:r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ko-KR" altLang="ko-KR" sz="1200" dirty="0"/>
              <a:t>한국어는 단수</a:t>
            </a:r>
            <a:r>
              <a:rPr lang="en-US" altLang="ko-KR" sz="1200" dirty="0"/>
              <a:t>/</a:t>
            </a:r>
            <a:r>
              <a:rPr lang="ko-KR" altLang="ko-KR" sz="1200" dirty="0"/>
              <a:t>복수를 엄격히 구분하지 않고 심지어 문맥상으로 복수인지 단수인지를 이해하는 스타일 이므로 그냥 단수로 번역 하였음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ko-KR" altLang="ko-KR" sz="1200" dirty="0"/>
              <a:t>영어 원문으로 읽으면 이해가 직관적으로 되는 것들이</a:t>
            </a:r>
            <a:r>
              <a:rPr lang="en-US" altLang="ko-KR" sz="1200" dirty="0"/>
              <a:t>, </a:t>
            </a:r>
            <a:r>
              <a:rPr lang="ko-KR" altLang="ko-KR" sz="1200" dirty="0"/>
              <a:t>다른 사람이 번역해 놓은 것을 읽으면 이해 안가는 것들이 있음</a:t>
            </a:r>
            <a:r>
              <a:rPr lang="en-US" altLang="ko-KR" sz="1200" dirty="0"/>
              <a:t>. </a:t>
            </a:r>
            <a:r>
              <a:rPr lang="ko-KR" altLang="ko-KR" sz="1200" dirty="0"/>
              <a:t>그런 부분은 원문을 직접 읽어 볼 것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ko-KR" altLang="ko-KR" sz="1200" dirty="0"/>
              <a:t>근데 막상 번역하다 보니 귀찮아져서 나중 가서는 대충 했음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ko-KR" altLang="ko-KR" sz="1200" dirty="0"/>
              <a:t>해석 당시 </a:t>
            </a:r>
            <a:r>
              <a:rPr lang="en-US" altLang="ko-KR" sz="1200" dirty="0"/>
              <a:t>USER MANUAL </a:t>
            </a:r>
            <a:r>
              <a:rPr lang="ko-KR" altLang="ko-KR" sz="1200" dirty="0"/>
              <a:t>버전은 아래 그림과 같이</a:t>
            </a:r>
            <a:r>
              <a:rPr lang="en-US" altLang="ko-KR" sz="1200" dirty="0"/>
              <a:t> Version 5.62</a:t>
            </a:r>
            <a:r>
              <a:rPr lang="ko-KR" altLang="ko-KR" sz="1200" dirty="0"/>
              <a:t>임</a:t>
            </a:r>
            <a:r>
              <a:rPr lang="en-US" altLang="ko-KR" sz="1200" dirty="0" smtClean="0"/>
              <a:t>.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414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" y="25613"/>
            <a:ext cx="5131620" cy="42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1. Definitions Section (Optional)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Definition </a:t>
            </a:r>
            <a:r>
              <a:rPr lang="ko-KR" altLang="ko-KR" dirty="0"/>
              <a:t>섹션은 단어</a:t>
            </a:r>
            <a:r>
              <a:rPr lang="en-US" altLang="ko-KR" dirty="0"/>
              <a:t>(word)</a:t>
            </a:r>
            <a:r>
              <a:rPr lang="ko-KR" altLang="ko-KR" dirty="0"/>
              <a:t>에 값을 할당하는데 사용되며</a:t>
            </a:r>
            <a:r>
              <a:rPr lang="en-US" altLang="ko-KR" dirty="0"/>
              <a:t>, </a:t>
            </a:r>
            <a:r>
              <a:rPr lang="ko-KR" altLang="ko-KR" dirty="0"/>
              <a:t>따라서 명명된 상수</a:t>
            </a:r>
            <a:r>
              <a:rPr lang="en-US" altLang="ko-KR" dirty="0"/>
              <a:t>(named constant)</a:t>
            </a:r>
            <a:r>
              <a:rPr lang="ko-KR" altLang="ko-KR" dirty="0"/>
              <a:t>를 만든다</a:t>
            </a:r>
            <a:r>
              <a:rPr lang="en-US" altLang="ko-KR" dirty="0"/>
              <a:t>. Definition</a:t>
            </a:r>
            <a:r>
              <a:rPr lang="ko-KR" altLang="ko-KR" dirty="0"/>
              <a:t>은 반드시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 전에 있어야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위 예제는</a:t>
            </a:r>
            <a:r>
              <a:rPr lang="en-US" altLang="ko-KR" dirty="0"/>
              <a:t> zero, one, two </a:t>
            </a:r>
            <a:r>
              <a:rPr lang="ko-KR" altLang="ko-KR" dirty="0"/>
              <a:t>라는 단어를 각각</a:t>
            </a:r>
            <a:r>
              <a:rPr lang="en-US" altLang="ko-KR" dirty="0"/>
              <a:t> 0, 1, 2 </a:t>
            </a:r>
            <a:r>
              <a:rPr lang="ko-KR" altLang="ko-KR" dirty="0"/>
              <a:t>값으로 정의한다</a:t>
            </a:r>
            <a:r>
              <a:rPr lang="en-US" altLang="ko-KR" dirty="0"/>
              <a:t>. define</a:t>
            </a:r>
            <a:r>
              <a:rPr lang="ko-KR" altLang="ko-KR" dirty="0"/>
              <a:t>으로 정의된 단어들은 고정된 값</a:t>
            </a:r>
            <a:r>
              <a:rPr lang="en-US" altLang="ko-KR" dirty="0"/>
              <a:t>(static value)</a:t>
            </a:r>
            <a:r>
              <a:rPr lang="ko-KR" altLang="ko-KR" dirty="0"/>
              <a:t>으로 실행 시간</a:t>
            </a:r>
            <a:r>
              <a:rPr lang="en-US" altLang="ko-KR" dirty="0"/>
              <a:t>(run time)</a:t>
            </a:r>
            <a:r>
              <a:rPr lang="ko-KR" altLang="ko-KR" dirty="0"/>
              <a:t>동안 값이 변경될 수 없다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그래서</a:t>
            </a:r>
            <a:r>
              <a:rPr lang="en-US" altLang="ko-KR" dirty="0"/>
              <a:t>, </a:t>
            </a:r>
            <a:r>
              <a:rPr lang="ko-KR" altLang="ko-KR" dirty="0"/>
              <a:t>스크립트 안에 </a:t>
            </a:r>
            <a:r>
              <a:rPr lang="en-US" altLang="ko-KR" dirty="0"/>
              <a:t>‘one’ </a:t>
            </a:r>
            <a:r>
              <a:rPr lang="ko-KR" altLang="ko-KR" dirty="0"/>
              <a:t>이라는 단어를 사용한 것은 숫자 </a:t>
            </a:r>
            <a:r>
              <a:rPr lang="en-US" altLang="ko-KR" dirty="0"/>
              <a:t>‘1’</a:t>
            </a:r>
            <a:r>
              <a:rPr lang="ko-KR" altLang="ko-KR" dirty="0"/>
              <a:t>을 타이핑 한 것과 동일하다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Definitions</a:t>
            </a:r>
            <a:r>
              <a:rPr lang="ko-KR" altLang="ko-KR" dirty="0"/>
              <a:t>에 대한 더 자세한 것은 </a:t>
            </a:r>
            <a:r>
              <a:rPr lang="en-US" altLang="ko-KR" b="1" dirty="0">
                <a:solidFill>
                  <a:srgbClr val="FF0000"/>
                </a:solidFill>
              </a:rPr>
              <a:t>Definitions</a:t>
            </a:r>
            <a:r>
              <a:rPr lang="en-US" altLang="ko-KR" dirty="0"/>
              <a:t> </a:t>
            </a:r>
            <a:r>
              <a:rPr lang="ko-KR" altLang="ko-KR" dirty="0"/>
              <a:t>카테고리를 참고 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7" y="319202"/>
            <a:ext cx="1294765" cy="4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2. Data Section (Optional)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data </a:t>
            </a:r>
            <a:r>
              <a:rPr lang="ko-KR" altLang="ko-KR" dirty="0"/>
              <a:t>섹션은</a:t>
            </a:r>
            <a:r>
              <a:rPr lang="en-US" altLang="ko-KR" dirty="0"/>
              <a:t> GPC </a:t>
            </a:r>
            <a:r>
              <a:rPr lang="ko-KR" altLang="ko-KR" dirty="0"/>
              <a:t>바이트코드 안에 가상 주소 공간</a:t>
            </a:r>
            <a:r>
              <a:rPr lang="en-US" altLang="ko-KR" dirty="0"/>
              <a:t>(virtual address space)</a:t>
            </a:r>
            <a:r>
              <a:rPr lang="ko-KR" altLang="ko-KR" dirty="0"/>
              <a:t>의 시작에 위치하는 바이트</a:t>
            </a:r>
            <a:r>
              <a:rPr lang="en-US" altLang="ko-KR" dirty="0"/>
              <a:t> (8 bit unsigned integer) </a:t>
            </a:r>
            <a:r>
              <a:rPr lang="ko-KR" altLang="ko-KR" dirty="0"/>
              <a:t>배열이다</a:t>
            </a:r>
            <a:r>
              <a:rPr lang="en-US" altLang="ko-KR" dirty="0"/>
              <a:t>. </a:t>
            </a:r>
            <a:r>
              <a:rPr lang="ko-KR" altLang="ko-KR" dirty="0"/>
              <a:t>그 값은 읽기 전용이고 실행 시간에 변경될 수 없다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사용자는</a:t>
            </a:r>
            <a:r>
              <a:rPr lang="en-US" altLang="ko-KR" dirty="0"/>
              <a:t> 0 </a:t>
            </a:r>
            <a:r>
              <a:rPr lang="ko-KR" altLang="ko-KR" dirty="0"/>
              <a:t>기준 데이터 배열을 통해 이 값에 접근할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 아래와 같은 방식으로 배열에 접근 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example4 = </a:t>
            </a:r>
            <a:r>
              <a:rPr lang="en-US" altLang="ko-KR" b="1" dirty="0" err="1">
                <a:solidFill>
                  <a:srgbClr val="0000FF"/>
                </a:solidFill>
              </a:rPr>
              <a:t>dbyte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);  </a:t>
            </a:r>
            <a:r>
              <a:rPr lang="en-US" altLang="ko-KR" kern="0" dirty="0">
                <a:solidFill>
                  <a:srgbClr val="008000"/>
                </a:solidFill>
                <a:latin typeface="Courier New"/>
                <a:ea typeface="굴림"/>
                <a:cs typeface="Times New Roman"/>
              </a:rPr>
              <a:t>//example4 = 128</a:t>
            </a:r>
            <a:endParaRPr lang="ko-KR" altLang="ko-KR" kern="0" dirty="0">
              <a:solidFill>
                <a:srgbClr val="008000"/>
              </a:solidFill>
              <a:latin typeface="Courier New"/>
              <a:ea typeface="굴림"/>
              <a:cs typeface="Times New Roman"/>
            </a:endParaRPr>
          </a:p>
          <a:p>
            <a:r>
              <a:rPr lang="ko-KR" altLang="ko-KR" dirty="0"/>
              <a:t>좀 더 자세한 것은 </a:t>
            </a:r>
            <a:r>
              <a:rPr lang="en-US" altLang="ko-KR" b="1" dirty="0">
                <a:solidFill>
                  <a:srgbClr val="FF0000"/>
                </a:solidFill>
              </a:rPr>
              <a:t>Data Section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/>
              <a:t>카테고리를 참고 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" y="341303"/>
            <a:ext cx="2761615" cy="2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3. Remapping Section (Optional)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Remapping </a:t>
            </a:r>
            <a:r>
              <a:rPr lang="ko-KR" altLang="ko-KR" dirty="0"/>
              <a:t>섹션에서는 조정 행위</a:t>
            </a:r>
            <a:r>
              <a:rPr lang="en-US" altLang="ko-KR" dirty="0"/>
              <a:t>(behavior of the controls)</a:t>
            </a:r>
            <a:r>
              <a:rPr lang="ko-KR" altLang="ko-KR" dirty="0"/>
              <a:t>을 바꿀 수 있다</a:t>
            </a:r>
            <a:r>
              <a:rPr lang="en-US" altLang="ko-KR" dirty="0"/>
              <a:t>. </a:t>
            </a:r>
            <a:r>
              <a:rPr lang="ko-KR" altLang="ko-KR" dirty="0"/>
              <a:t>위 코드의 첫 번째 줄은 왼쪽 범퍼</a:t>
            </a:r>
            <a:r>
              <a:rPr lang="en-US" altLang="ko-KR" dirty="0"/>
              <a:t>(XB1_LB)</a:t>
            </a:r>
            <a:r>
              <a:rPr lang="ko-KR" altLang="ko-KR" dirty="0"/>
              <a:t>에 할당된 값을 오른쪽 범퍼</a:t>
            </a:r>
            <a:r>
              <a:rPr lang="en-US" altLang="ko-KR" dirty="0"/>
              <a:t>(XB1_RB)</a:t>
            </a:r>
            <a:r>
              <a:rPr lang="ko-KR" altLang="ko-KR" dirty="0"/>
              <a:t>에 보내도록 하는 것이고</a:t>
            </a:r>
            <a:r>
              <a:rPr lang="en-US" altLang="ko-KR" dirty="0"/>
              <a:t>, </a:t>
            </a:r>
            <a:r>
              <a:rPr lang="ko-KR" altLang="ko-KR" dirty="0"/>
              <a:t>두 번째 줄은 그 역이다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버튼</a:t>
            </a:r>
            <a:r>
              <a:rPr lang="en-US" altLang="ko-KR" dirty="0"/>
              <a:t> remap</a:t>
            </a:r>
            <a:r>
              <a:rPr lang="ko-KR" altLang="ko-KR" dirty="0"/>
              <a:t>은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ko-KR" altLang="ko-KR" dirty="0"/>
              <a:t>이 끝난 후에 한번만 적용되며</a:t>
            </a:r>
            <a:r>
              <a:rPr lang="en-US" altLang="ko-KR" dirty="0"/>
              <a:t>, </a:t>
            </a:r>
            <a:r>
              <a:rPr lang="ko-KR" altLang="ko-KR" dirty="0"/>
              <a:t>출력 보고</a:t>
            </a:r>
            <a:r>
              <a:rPr lang="en-US" altLang="ko-KR" dirty="0"/>
              <a:t>(output report)</a:t>
            </a:r>
            <a:r>
              <a:rPr lang="ko-KR" altLang="ko-KR" dirty="0"/>
              <a:t>가 콘솔로 보내지기 전에 적용된다는 것을 기억하라</a:t>
            </a:r>
            <a:r>
              <a:rPr lang="en-US" altLang="ko-KR" dirty="0"/>
              <a:t>. </a:t>
            </a:r>
            <a:r>
              <a:rPr lang="ko-KR" altLang="ko-KR" dirty="0"/>
              <a:t>이것은 스크립트를 작성할 때</a:t>
            </a:r>
            <a:r>
              <a:rPr lang="en-US" altLang="ko-KR" dirty="0"/>
              <a:t> remapping</a:t>
            </a:r>
            <a:r>
              <a:rPr lang="ko-KR" altLang="ko-KR" dirty="0"/>
              <a:t>을 고려하지 않고 작성해야 한다는 것을 의미한다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ko-KR" altLang="ko-KR" dirty="0"/>
              <a:t>아래와 같이 스크립트 어느 지점에서 왼쪽 범퍼에</a:t>
            </a:r>
            <a:r>
              <a:rPr lang="en-US" altLang="ko-KR" dirty="0"/>
              <a:t> 100</a:t>
            </a:r>
            <a:r>
              <a:rPr lang="ko-KR" altLang="ko-KR" dirty="0"/>
              <a:t>을 지정했다면</a:t>
            </a:r>
            <a:r>
              <a:rPr lang="en-US" altLang="ko-KR" dirty="0"/>
              <a:t>,</a:t>
            </a:r>
            <a:endParaRPr lang="ko-KR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set_val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XB1_LB</a:t>
            </a:r>
            <a:r>
              <a:rPr lang="en-US" altLang="ko-KR" dirty="0"/>
              <a:t>, 100);</a:t>
            </a:r>
            <a:endParaRPr lang="ko-KR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main</a:t>
            </a:r>
            <a:r>
              <a:rPr lang="en-US" altLang="ko-KR" dirty="0" smtClean="0"/>
              <a:t> </a:t>
            </a:r>
            <a:r>
              <a:rPr lang="ko-KR" altLang="ko-KR" dirty="0"/>
              <a:t>과정이 끝날 때</a:t>
            </a:r>
            <a:r>
              <a:rPr lang="en-US" altLang="ko-KR" dirty="0"/>
              <a:t>, </a:t>
            </a:r>
            <a:r>
              <a:rPr lang="ko-KR" altLang="ko-KR" dirty="0"/>
              <a:t>출력 보고에는 초기에 왼쪽 범퍼에</a:t>
            </a:r>
            <a:r>
              <a:rPr lang="en-US" altLang="ko-KR" dirty="0"/>
              <a:t> 100</a:t>
            </a:r>
            <a:r>
              <a:rPr lang="ko-KR" altLang="ko-KR" dirty="0"/>
              <a:t>의 값이 들어 있다</a:t>
            </a:r>
            <a:r>
              <a:rPr lang="en-US" altLang="ko-KR" dirty="0"/>
              <a:t>.  Remap</a:t>
            </a:r>
            <a:r>
              <a:rPr lang="ko-KR" altLang="ko-KR" dirty="0"/>
              <a:t>이 처리될 때</a:t>
            </a:r>
            <a:r>
              <a:rPr lang="en-US" altLang="ko-KR" dirty="0"/>
              <a:t>, </a:t>
            </a:r>
            <a:r>
              <a:rPr lang="ko-KR" altLang="ko-KR" dirty="0"/>
              <a:t>이 값은 오른쪽 범퍼에 대신 할당되며</a:t>
            </a:r>
            <a:r>
              <a:rPr lang="en-US" altLang="ko-KR" dirty="0"/>
              <a:t>, </a:t>
            </a:r>
            <a:r>
              <a:rPr lang="ko-KR" altLang="ko-KR" dirty="0"/>
              <a:t>출력 보고는 수정된다</a:t>
            </a:r>
            <a:r>
              <a:rPr lang="en-US" altLang="ko-KR" dirty="0"/>
              <a:t>. </a:t>
            </a:r>
            <a:r>
              <a:rPr lang="ko-KR" altLang="ko-KR" dirty="0"/>
              <a:t>최종 출력 보고가 콘솔로 보내질 때</a:t>
            </a:r>
            <a:r>
              <a:rPr lang="en-US" altLang="ko-KR" dirty="0"/>
              <a:t>, </a:t>
            </a:r>
            <a:r>
              <a:rPr lang="ko-KR" altLang="ko-KR" dirty="0"/>
              <a:t>왼쪽 범퍼 대신 오른쪽 범퍼에</a:t>
            </a:r>
            <a:r>
              <a:rPr lang="en-US" altLang="ko-KR" dirty="0"/>
              <a:t> 100</a:t>
            </a:r>
            <a:r>
              <a:rPr lang="ko-KR" altLang="ko-KR" dirty="0"/>
              <a:t>의 값이 포함되어 있는 것이다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더 자세한 내용은 </a:t>
            </a:r>
            <a:r>
              <a:rPr lang="en-US" altLang="ko-KR" b="1" dirty="0">
                <a:solidFill>
                  <a:srgbClr val="FF0000"/>
                </a:solidFill>
              </a:rPr>
              <a:t>Remapping</a:t>
            </a:r>
            <a:r>
              <a:rPr lang="en-US" altLang="ko-KR" dirty="0"/>
              <a:t> </a:t>
            </a:r>
            <a:r>
              <a:rPr lang="ko-KR" altLang="ko-KR" dirty="0"/>
              <a:t>카테고리를 참고하라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5" y="337111"/>
            <a:ext cx="1828165" cy="2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4. Variable Initialization Section (Optional)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 smtClean="0"/>
              <a:t>이 </a:t>
            </a:r>
            <a:r>
              <a:rPr lang="ko-KR" altLang="ko-KR" dirty="0"/>
              <a:t>섹션은 사용자가 변수</a:t>
            </a:r>
            <a:r>
              <a:rPr lang="en-US" altLang="ko-KR" dirty="0"/>
              <a:t>(variable)</a:t>
            </a:r>
            <a:r>
              <a:rPr lang="ko-KR" altLang="ko-KR" dirty="0"/>
              <a:t>를 만들 수 있는 섹션이다</a:t>
            </a:r>
            <a:r>
              <a:rPr lang="en-US" altLang="ko-KR" dirty="0"/>
              <a:t>. </a:t>
            </a:r>
            <a:r>
              <a:rPr lang="ko-KR" altLang="ko-KR" dirty="0"/>
              <a:t>하나의 변수는</a:t>
            </a:r>
            <a:r>
              <a:rPr lang="en-US" altLang="ko-KR" dirty="0"/>
              <a:t> stack memory</a:t>
            </a:r>
            <a:r>
              <a:rPr lang="ko-KR" altLang="ko-KR" dirty="0"/>
              <a:t>안에 한 지점이고 거기에는 값이 위치한다</a:t>
            </a:r>
            <a:r>
              <a:rPr lang="en-US" altLang="ko-KR" dirty="0"/>
              <a:t>. </a:t>
            </a:r>
            <a:r>
              <a:rPr lang="ko-KR" altLang="ko-KR" dirty="0"/>
              <a:t>변수는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또는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dirty="0"/>
              <a:t> </a:t>
            </a:r>
            <a:r>
              <a:rPr lang="ko-KR" altLang="ko-KR" dirty="0"/>
              <a:t>섹션 전에만 만들 수 있다</a:t>
            </a:r>
            <a:r>
              <a:rPr lang="en-US" altLang="ko-KR" dirty="0"/>
              <a:t>. </a:t>
            </a:r>
            <a:r>
              <a:rPr lang="ko-KR" altLang="ko-KR" dirty="0"/>
              <a:t>이러한 변수는 전역</a:t>
            </a:r>
            <a:r>
              <a:rPr lang="en-US" altLang="ko-KR" dirty="0"/>
              <a:t>(global)</a:t>
            </a:r>
            <a:r>
              <a:rPr lang="ko-KR" altLang="ko-KR" dirty="0"/>
              <a:t>이며</a:t>
            </a:r>
            <a:r>
              <a:rPr lang="en-US" altLang="ko-KR" dirty="0"/>
              <a:t>, </a:t>
            </a:r>
            <a:r>
              <a:rPr lang="ko-KR" altLang="ko-KR" dirty="0"/>
              <a:t>스크립트 어느 지점에서는 접근 할 수 있다</a:t>
            </a:r>
            <a:r>
              <a:rPr lang="en-US" altLang="ko-KR" dirty="0"/>
              <a:t>. </a:t>
            </a:r>
            <a:r>
              <a:rPr lang="ko-KR" altLang="ko-KR" dirty="0"/>
              <a:t>변수는 고정</a:t>
            </a:r>
            <a:r>
              <a:rPr lang="en-US" altLang="ko-KR" dirty="0"/>
              <a:t>(static)</a:t>
            </a:r>
            <a:r>
              <a:rPr lang="ko-KR" altLang="ko-KR" dirty="0"/>
              <a:t>이 아니며</a:t>
            </a:r>
            <a:r>
              <a:rPr lang="en-US" altLang="ko-KR" dirty="0"/>
              <a:t>, </a:t>
            </a:r>
            <a:r>
              <a:rPr lang="ko-KR" altLang="ko-KR" dirty="0"/>
              <a:t>따라서</a:t>
            </a:r>
            <a:r>
              <a:rPr lang="en-US" altLang="ko-KR" dirty="0"/>
              <a:t>, </a:t>
            </a:r>
            <a:r>
              <a:rPr lang="ko-KR" altLang="ko-KR" dirty="0"/>
              <a:t>실행 시간 동안 값을 바꿀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Variable initialization </a:t>
            </a:r>
            <a:r>
              <a:rPr lang="ko-KR" altLang="ko-KR" dirty="0"/>
              <a:t>섹션에서 변수의 값을 할당하지 않으면</a:t>
            </a:r>
            <a:r>
              <a:rPr lang="en-US" altLang="ko-KR" dirty="0"/>
              <a:t>, 0</a:t>
            </a:r>
            <a:r>
              <a:rPr lang="ko-KR" altLang="ko-KR" dirty="0"/>
              <a:t>으로 초기화 된다</a:t>
            </a:r>
            <a:r>
              <a:rPr lang="en-US" altLang="ko-KR" dirty="0"/>
              <a:t>. </a:t>
            </a:r>
            <a:r>
              <a:rPr lang="ko-KR" altLang="ko-KR" dirty="0"/>
              <a:t>위 코드에서</a:t>
            </a:r>
            <a:r>
              <a:rPr lang="en-US" altLang="ko-KR" dirty="0"/>
              <a:t> example2</a:t>
            </a:r>
            <a:r>
              <a:rPr lang="ko-KR" altLang="ko-KR" dirty="0"/>
              <a:t>와</a:t>
            </a:r>
            <a:r>
              <a:rPr lang="en-US" altLang="ko-KR" dirty="0"/>
              <a:t> example3</a:t>
            </a:r>
            <a:r>
              <a:rPr lang="ko-KR" altLang="ko-KR" dirty="0"/>
              <a:t>가 그 예이다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더 자세한 사항은 </a:t>
            </a:r>
            <a:r>
              <a:rPr lang="en-US" altLang="ko-KR" b="1" dirty="0">
                <a:solidFill>
                  <a:srgbClr val="FF0000"/>
                </a:solidFill>
              </a:rPr>
              <a:t>Variables</a:t>
            </a:r>
            <a:r>
              <a:rPr lang="en-US" altLang="ko-KR" dirty="0"/>
              <a:t> </a:t>
            </a:r>
            <a:r>
              <a:rPr lang="ko-KR" altLang="ko-KR" dirty="0"/>
              <a:t>카테고리를 참고하라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" y="324535"/>
            <a:ext cx="1809115" cy="5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5. GPC Initialization Section (Optional)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init</a:t>
            </a:r>
            <a:r>
              <a:rPr lang="en-US" altLang="ko-KR" dirty="0" smtClean="0"/>
              <a:t> </a:t>
            </a:r>
            <a:r>
              <a:rPr lang="ko-KR" altLang="ko-KR" dirty="0"/>
              <a:t>섹션은 </a:t>
            </a:r>
            <a:r>
              <a:rPr lang="ko-KR" altLang="ko-KR" dirty="0" err="1"/>
              <a:t>가상머신에</a:t>
            </a:r>
            <a:r>
              <a:rPr lang="ko-KR" altLang="ko-KR" dirty="0"/>
              <a:t> 스크립트가 적재될 때</a:t>
            </a:r>
            <a:r>
              <a:rPr lang="en-US" altLang="ko-KR" dirty="0"/>
              <a:t>, </a:t>
            </a:r>
            <a:r>
              <a:rPr lang="ko-KR" altLang="ko-KR" dirty="0"/>
              <a:t>딱 한번만 실행된다는 것만 제외하고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ko-KR" altLang="ko-KR" dirty="0"/>
              <a:t>과 매우 유사하다</a:t>
            </a:r>
            <a:r>
              <a:rPr lang="en-US" altLang="ko-KR" dirty="0"/>
              <a:t>.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섹션에서와 똑같이</a:t>
            </a:r>
            <a:r>
              <a:rPr lang="en-US" altLang="ko-KR" dirty="0"/>
              <a:t> combo</a:t>
            </a:r>
            <a:r>
              <a:rPr lang="ko-KR" altLang="ko-KR" dirty="0"/>
              <a:t>나 사용자 정의 함수 같은 명령어와 함수를 실행 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ko-KR" altLang="ko-KR" dirty="0"/>
              <a:t>는 일반적으로 변수</a:t>
            </a:r>
            <a:r>
              <a:rPr lang="en-US" altLang="ko-KR" dirty="0"/>
              <a:t>/</a:t>
            </a:r>
            <a:r>
              <a:rPr lang="ko-KR" altLang="ko-KR" dirty="0"/>
              <a:t>배열 그리고 스크립트 </a:t>
            </a:r>
            <a:r>
              <a:rPr lang="ko-KR" altLang="ko-KR" dirty="0" err="1"/>
              <a:t>셋업을</a:t>
            </a:r>
            <a:r>
              <a:rPr lang="ko-KR" altLang="ko-KR" dirty="0"/>
              <a:t> 하는데 사용된다</a:t>
            </a:r>
            <a:r>
              <a:rPr lang="en-US" altLang="ko-KR" dirty="0"/>
              <a:t>. </a:t>
            </a:r>
            <a:r>
              <a:rPr lang="ko-KR" altLang="ko-KR" dirty="0"/>
              <a:t>위 예제는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에</a:t>
            </a:r>
            <a:r>
              <a:rPr lang="en-US" altLang="ko-KR" dirty="0"/>
              <a:t> PS4 </a:t>
            </a:r>
            <a:r>
              <a:rPr lang="ko-KR" altLang="ko-KR" dirty="0"/>
              <a:t>컨트롤러가 연결되어 있으면</a:t>
            </a:r>
            <a:r>
              <a:rPr lang="en-US" altLang="ko-KR" dirty="0"/>
              <a:t>, example2</a:t>
            </a:r>
            <a:r>
              <a:rPr lang="ko-KR" altLang="ko-KR" dirty="0"/>
              <a:t>에</a:t>
            </a:r>
            <a:r>
              <a:rPr lang="en-US" altLang="ko-KR" dirty="0"/>
              <a:t> 27 </a:t>
            </a:r>
            <a:r>
              <a:rPr lang="ko-KR" altLang="ko-KR" dirty="0"/>
              <a:t>값을 할당하고</a:t>
            </a:r>
            <a:r>
              <a:rPr lang="en-US" altLang="ko-KR" dirty="0"/>
              <a:t>, </a:t>
            </a:r>
            <a:r>
              <a:rPr lang="ko-KR" altLang="ko-KR" dirty="0"/>
              <a:t>그렇지 않으면</a:t>
            </a:r>
            <a:r>
              <a:rPr lang="en-US" altLang="ko-KR" dirty="0"/>
              <a:t> 1 </a:t>
            </a:r>
            <a:r>
              <a:rPr lang="ko-KR" altLang="ko-KR" dirty="0"/>
              <a:t>값을 할당하라는 의미다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더 자세한 사항은 </a:t>
            </a:r>
            <a:r>
              <a:rPr lang="en-US" altLang="ko-KR" b="1" dirty="0" err="1">
                <a:solidFill>
                  <a:srgbClr val="FF0000"/>
                </a:solidFill>
              </a:rPr>
              <a:t>Init</a:t>
            </a:r>
            <a:r>
              <a:rPr lang="en-US" altLang="ko-KR" b="1" dirty="0">
                <a:solidFill>
                  <a:srgbClr val="FF0000"/>
                </a:solidFill>
              </a:rPr>
              <a:t> Section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/>
              <a:t>카테고리를 참고하라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7" y="419696"/>
            <a:ext cx="3664762" cy="14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6. GPC Main Section (Mandatory)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smtClean="0"/>
              <a:t>main</a:t>
            </a:r>
            <a:r>
              <a:rPr lang="en-US" altLang="ko-KR" dirty="0" smtClean="0"/>
              <a:t> </a:t>
            </a:r>
            <a:r>
              <a:rPr lang="ko-KR" altLang="ko-KR" dirty="0"/>
              <a:t>섹션은</a:t>
            </a:r>
            <a:r>
              <a:rPr lang="en-US" altLang="ko-KR" dirty="0"/>
              <a:t> GPC </a:t>
            </a:r>
            <a:r>
              <a:rPr lang="ko-KR" altLang="ko-KR" dirty="0"/>
              <a:t>스크립트의 핵심이며</a:t>
            </a:r>
            <a:r>
              <a:rPr lang="en-US" altLang="ko-KR" dirty="0"/>
              <a:t>, </a:t>
            </a:r>
            <a:r>
              <a:rPr lang="ko-KR" altLang="ko-KR" dirty="0"/>
              <a:t>모든 함수 및 </a:t>
            </a:r>
            <a:r>
              <a:rPr lang="ko-KR" altLang="ko-KR" dirty="0" err="1"/>
              <a:t>콤보가</a:t>
            </a:r>
            <a:r>
              <a:rPr lang="ko-KR" altLang="ko-KR" dirty="0"/>
              <a:t> </a:t>
            </a:r>
            <a:r>
              <a:rPr lang="en-US" altLang="ko-KR" b="1" dirty="0"/>
              <a:t>main</a:t>
            </a:r>
            <a:r>
              <a:rPr lang="ko-KR" altLang="ko-KR" dirty="0"/>
              <a:t>에서 처음으로 실행된다</a:t>
            </a:r>
            <a:r>
              <a:rPr lang="en-US" altLang="ko-KR" dirty="0"/>
              <a:t>. </a:t>
            </a:r>
            <a:r>
              <a:rPr lang="en-US" altLang="ko-KR" b="1" dirty="0"/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섹션만이 반드시 작성해야 하는 섹션이며</a:t>
            </a:r>
            <a:r>
              <a:rPr lang="en-US" altLang="ko-KR" dirty="0"/>
              <a:t>, </a:t>
            </a:r>
            <a:r>
              <a:rPr lang="ko-KR" altLang="ko-KR" dirty="0"/>
              <a:t>어떤</a:t>
            </a:r>
            <a:r>
              <a:rPr lang="en-US" altLang="ko-KR" dirty="0"/>
              <a:t> GPC </a:t>
            </a:r>
            <a:r>
              <a:rPr lang="ko-KR" altLang="ko-KR" dirty="0"/>
              <a:t>스크립트이던 </a:t>
            </a:r>
            <a:r>
              <a:rPr lang="en-US" altLang="ko-KR" b="1" dirty="0"/>
              <a:t>main</a:t>
            </a:r>
            <a:r>
              <a:rPr lang="en-US" altLang="ko-KR" dirty="0"/>
              <a:t> </a:t>
            </a:r>
            <a:r>
              <a:rPr lang="ko-KR" altLang="ko-KR" dirty="0"/>
              <a:t>이 있어야 한다</a:t>
            </a:r>
            <a:r>
              <a:rPr lang="en-US" altLang="ko-KR" dirty="0"/>
              <a:t>. </a:t>
            </a:r>
            <a:r>
              <a:rPr lang="ko-KR" altLang="ko-KR" dirty="0"/>
              <a:t>한</a:t>
            </a:r>
            <a:r>
              <a:rPr lang="en-US" altLang="ko-KR" dirty="0"/>
              <a:t> GPC </a:t>
            </a:r>
            <a:r>
              <a:rPr lang="ko-KR" altLang="ko-KR" dirty="0"/>
              <a:t>스크립트에 여러 </a:t>
            </a:r>
            <a:r>
              <a:rPr lang="en-US" altLang="ko-KR" b="1" dirty="0"/>
              <a:t>combo</a:t>
            </a:r>
            <a:r>
              <a:rPr lang="ko-KR" altLang="ko-KR" dirty="0"/>
              <a:t>나 여러 사용자 생성 </a:t>
            </a:r>
            <a:r>
              <a:rPr lang="en-US" altLang="ko-KR" b="1" dirty="0"/>
              <a:t>function</a:t>
            </a:r>
            <a:r>
              <a:rPr lang="ko-KR" altLang="ko-KR" dirty="0"/>
              <a:t>을 사용할 수 있는 것과는 달리</a:t>
            </a:r>
            <a:r>
              <a:rPr lang="en-US" altLang="ko-KR" dirty="0"/>
              <a:t>, </a:t>
            </a:r>
            <a:r>
              <a:rPr lang="ko-KR" altLang="ko-KR" dirty="0"/>
              <a:t>한</a:t>
            </a:r>
            <a:r>
              <a:rPr lang="en-US" altLang="ko-KR" dirty="0"/>
              <a:t> GPC </a:t>
            </a:r>
            <a:r>
              <a:rPr lang="ko-KR" altLang="ko-KR" dirty="0"/>
              <a:t>스크립트에는 하나의 </a:t>
            </a:r>
            <a:r>
              <a:rPr lang="en-US" altLang="ko-KR" b="1" dirty="0"/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섹션만 있어야 한다</a:t>
            </a:r>
            <a:r>
              <a:rPr lang="en-US" altLang="ko-KR" dirty="0"/>
              <a:t>. </a:t>
            </a:r>
            <a:r>
              <a:rPr lang="en-US" altLang="ko-KR" b="1" dirty="0"/>
              <a:t>main</a:t>
            </a:r>
            <a:r>
              <a:rPr lang="ko-KR" altLang="ko-KR" dirty="0"/>
              <a:t>은 반복적으로 실행된다</a:t>
            </a:r>
            <a:r>
              <a:rPr lang="en-US" altLang="ko-KR" dirty="0"/>
              <a:t>. </a:t>
            </a:r>
            <a:r>
              <a:rPr lang="ko-KR" altLang="ko-KR" dirty="0" err="1"/>
              <a:t>가상머신은</a:t>
            </a:r>
            <a:r>
              <a:rPr lang="ko-KR" altLang="ko-KR" dirty="0"/>
              <a:t> 순차적으로 코드를 실행하고 출력 보고를 생성한다</a:t>
            </a:r>
            <a:r>
              <a:rPr lang="en-US" altLang="ko-KR" dirty="0"/>
              <a:t>. </a:t>
            </a:r>
            <a:r>
              <a:rPr lang="ko-KR" altLang="ko-KR" dirty="0" err="1"/>
              <a:t>가상머신이</a:t>
            </a:r>
            <a:r>
              <a:rPr lang="ko-KR" altLang="ko-KR" dirty="0"/>
              <a:t> </a:t>
            </a:r>
            <a:r>
              <a:rPr lang="en-US" altLang="ko-KR" b="1" dirty="0"/>
              <a:t>main</a:t>
            </a:r>
            <a:r>
              <a:rPr lang="ko-KR" altLang="ko-KR" dirty="0"/>
              <a:t>의 끝에 도달하면</a:t>
            </a:r>
            <a:r>
              <a:rPr lang="en-US" altLang="ko-KR" dirty="0"/>
              <a:t>, </a:t>
            </a:r>
            <a:r>
              <a:rPr lang="ko-KR" altLang="ko-KR" dirty="0"/>
              <a:t>결과보고가 콘솔로 보내진다</a:t>
            </a:r>
            <a:r>
              <a:rPr lang="en-US" altLang="ko-KR" dirty="0"/>
              <a:t>. </a:t>
            </a:r>
            <a:r>
              <a:rPr lang="ko-KR" altLang="ko-KR" dirty="0"/>
              <a:t>콘솔이 새 데이터를 요청하고</a:t>
            </a:r>
            <a:r>
              <a:rPr lang="en-US" altLang="ko-KR" dirty="0"/>
              <a:t>, </a:t>
            </a:r>
            <a:r>
              <a:rPr lang="ko-KR" altLang="ko-KR" dirty="0"/>
              <a:t>출력 보고가 전달되고</a:t>
            </a:r>
            <a:r>
              <a:rPr lang="en-US" altLang="ko-KR" dirty="0"/>
              <a:t>, </a:t>
            </a:r>
            <a:r>
              <a:rPr lang="en-US" altLang="ko-KR" b="1" dirty="0"/>
              <a:t>main</a:t>
            </a:r>
            <a:r>
              <a:rPr lang="ko-KR" altLang="ko-KR" dirty="0"/>
              <a:t>은 또 다른 실행을 시작한다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명령어가 순차적으로 실행되기 때문에</a:t>
            </a:r>
            <a:r>
              <a:rPr lang="en-US" altLang="ko-KR" dirty="0"/>
              <a:t>, </a:t>
            </a:r>
            <a:r>
              <a:rPr lang="ko-KR" altLang="ko-KR" dirty="0"/>
              <a:t>하나의 버튼에 두 번 이상 값을 설정하면</a:t>
            </a:r>
            <a:r>
              <a:rPr lang="en-US" altLang="ko-KR" dirty="0"/>
              <a:t>, </a:t>
            </a:r>
            <a:r>
              <a:rPr lang="ko-KR" altLang="ko-KR" dirty="0"/>
              <a:t>마지막 설정한 명령어만 보내진다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아래 예제를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3" y="264026"/>
            <a:ext cx="2494915" cy="1085215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9" y="3537971"/>
            <a:ext cx="2685415" cy="6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XB1_LY</a:t>
            </a:r>
            <a:r>
              <a:rPr lang="ko-KR" altLang="ko-KR" dirty="0"/>
              <a:t>에</a:t>
            </a:r>
            <a:r>
              <a:rPr lang="en-US" altLang="ko-KR" dirty="0"/>
              <a:t> -100 </a:t>
            </a:r>
            <a:r>
              <a:rPr lang="ko-KR" altLang="ko-KR" dirty="0"/>
              <a:t>값이 설정된 것으로 콘솔에 전달된다</a:t>
            </a:r>
            <a:r>
              <a:rPr lang="en-US" altLang="ko-KR" dirty="0"/>
              <a:t>. </a:t>
            </a:r>
            <a:r>
              <a:rPr lang="ko-KR" altLang="ko-KR" dirty="0"/>
              <a:t>콘솔은</a:t>
            </a:r>
            <a:r>
              <a:rPr lang="en-US" altLang="ko-KR" dirty="0"/>
              <a:t> XB1_LY </a:t>
            </a:r>
            <a:r>
              <a:rPr lang="ko-KR" altLang="ko-KR" dirty="0"/>
              <a:t>가</a:t>
            </a:r>
            <a:r>
              <a:rPr lang="en-US" altLang="ko-KR" dirty="0"/>
              <a:t> 100</a:t>
            </a:r>
            <a:r>
              <a:rPr lang="ko-KR" altLang="ko-KR" dirty="0"/>
              <a:t>으로 설정된 것은 파악할 수 없는데</a:t>
            </a:r>
            <a:r>
              <a:rPr lang="en-US" altLang="ko-KR" dirty="0"/>
              <a:t>, </a:t>
            </a:r>
            <a:r>
              <a:rPr lang="ko-KR" altLang="ko-KR" dirty="0"/>
              <a:t>콘솔로 출력보고가 전달되기 전에 그 값이 수정되었기 때문이다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더 자세한 사항은 </a:t>
            </a:r>
            <a:r>
              <a:rPr lang="en-US" altLang="ko-KR" b="1" dirty="0">
                <a:solidFill>
                  <a:srgbClr val="FF0000"/>
                </a:solidFill>
              </a:rPr>
              <a:t>Main Section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/>
              <a:t>카테고리를 참고하라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617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7. Combo Section (Optional)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는 명령어 세트가 순서대로 실행되는 함수이며</a:t>
            </a:r>
            <a:r>
              <a:rPr lang="en-US" altLang="ko-KR" dirty="0"/>
              <a:t>, </a:t>
            </a:r>
            <a:r>
              <a:rPr lang="ko-KR" altLang="ko-KR" dirty="0"/>
              <a:t>명령어들 이후에 직접</a:t>
            </a:r>
            <a:r>
              <a:rPr lang="en-US" altLang="ko-KR" dirty="0"/>
              <a:t> wait </a:t>
            </a:r>
            <a:r>
              <a:rPr lang="ko-KR" altLang="ko-KR" dirty="0"/>
              <a:t>명령어를 지정하여 시간의 크기를 조절할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위 스크립트는</a:t>
            </a:r>
            <a:r>
              <a:rPr lang="en-US" altLang="ko-KR" dirty="0"/>
              <a:t> combo</a:t>
            </a:r>
            <a:r>
              <a:rPr lang="ko-KR" altLang="ko-KR" dirty="0"/>
              <a:t>가 실행될 때</a:t>
            </a:r>
            <a:r>
              <a:rPr lang="en-US" altLang="ko-KR" dirty="0"/>
              <a:t>, </a:t>
            </a:r>
            <a:r>
              <a:rPr lang="ko-KR" altLang="ko-KR" dirty="0"/>
              <a:t>지정자</a:t>
            </a:r>
            <a:r>
              <a:rPr lang="en-US" altLang="ko-KR" dirty="0"/>
              <a:t> 20 (Xbox </a:t>
            </a:r>
            <a:r>
              <a:rPr lang="ko-KR" altLang="ko-KR" dirty="0"/>
              <a:t>컨트롤러에서는</a:t>
            </a:r>
            <a:r>
              <a:rPr lang="en-US" altLang="ko-KR" dirty="0"/>
              <a:t> X</a:t>
            </a:r>
            <a:r>
              <a:rPr lang="ko-KR" altLang="ko-KR" dirty="0"/>
              <a:t>버튼이고</a:t>
            </a:r>
            <a:r>
              <a:rPr lang="en-US" altLang="ko-KR" dirty="0"/>
              <a:t>, </a:t>
            </a:r>
            <a:r>
              <a:rPr lang="en-US" altLang="ko-KR" dirty="0" err="1"/>
              <a:t>Playstation</a:t>
            </a:r>
            <a:r>
              <a:rPr lang="en-US" altLang="ko-KR" dirty="0"/>
              <a:t> </a:t>
            </a:r>
            <a:r>
              <a:rPr lang="ko-KR" altLang="ko-KR" dirty="0"/>
              <a:t>컨트롤러에서는 네모 버튼</a:t>
            </a:r>
            <a:r>
              <a:rPr lang="en-US" altLang="ko-KR" dirty="0"/>
              <a:t>)</a:t>
            </a:r>
            <a:r>
              <a:rPr lang="ko-KR" altLang="ko-KR" dirty="0"/>
              <a:t>을 변수</a:t>
            </a:r>
            <a:r>
              <a:rPr lang="en-US" altLang="ko-KR" dirty="0"/>
              <a:t> example1</a:t>
            </a:r>
            <a:r>
              <a:rPr lang="ko-KR" altLang="ko-KR" dirty="0"/>
              <a:t>에 지정된 </a:t>
            </a:r>
            <a:r>
              <a:rPr lang="ko-KR" altLang="ko-KR" dirty="0" err="1"/>
              <a:t>밀리초</a:t>
            </a:r>
            <a:r>
              <a:rPr lang="ko-KR" altLang="ko-KR" dirty="0"/>
              <a:t> 동안</a:t>
            </a:r>
            <a:r>
              <a:rPr lang="en-US" altLang="ko-KR" dirty="0"/>
              <a:t> 100% (</a:t>
            </a:r>
            <a:r>
              <a:rPr lang="ko-KR" altLang="ko-KR" dirty="0"/>
              <a:t>버튼을 완전히 누른 것</a:t>
            </a:r>
            <a:r>
              <a:rPr lang="en-US" altLang="ko-KR" dirty="0"/>
              <a:t>)</a:t>
            </a:r>
            <a:r>
              <a:rPr lang="ko-KR" altLang="ko-KR" dirty="0"/>
              <a:t>로 설정하고</a:t>
            </a:r>
            <a:r>
              <a:rPr lang="en-US" altLang="ko-KR" dirty="0"/>
              <a:t>, </a:t>
            </a:r>
            <a:r>
              <a:rPr lang="ko-KR" altLang="ko-KR" dirty="0"/>
              <a:t>그런 후</a:t>
            </a:r>
            <a:r>
              <a:rPr lang="en-US" altLang="ko-KR" dirty="0"/>
              <a:t> 100 </a:t>
            </a:r>
            <a:r>
              <a:rPr lang="ko-KR" altLang="ko-KR" dirty="0" err="1"/>
              <a:t>밀리초</a:t>
            </a:r>
            <a:r>
              <a:rPr lang="ko-KR" altLang="ko-KR" dirty="0"/>
              <a:t> 동안 아무것도 하지 않는 것이다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하나의</a:t>
            </a:r>
            <a:r>
              <a:rPr lang="en-US" altLang="ko-KR" dirty="0"/>
              <a:t> wait </a:t>
            </a:r>
            <a:r>
              <a:rPr lang="ko-KR" altLang="ko-KR" dirty="0"/>
              <a:t>문 전에 여러 명령어를 지정할 수 있다</a:t>
            </a:r>
            <a:r>
              <a:rPr lang="en-US" altLang="ko-KR" dirty="0"/>
              <a:t>. </a:t>
            </a:r>
            <a:r>
              <a:rPr lang="ko-KR" altLang="ko-KR" dirty="0"/>
              <a:t>아래 </a:t>
            </a:r>
            <a:r>
              <a:rPr lang="ko-KR" altLang="ko-KR" dirty="0" err="1"/>
              <a:t>콤보</a:t>
            </a:r>
            <a:r>
              <a:rPr lang="ko-KR" altLang="ko-KR" dirty="0"/>
              <a:t> 예제를 보면</a:t>
            </a:r>
            <a:r>
              <a:rPr lang="en-US" altLang="ko-KR" dirty="0"/>
              <a:t>, </a:t>
            </a:r>
            <a:r>
              <a:rPr lang="ko-KR" altLang="ko-KR" dirty="0" err="1"/>
              <a:t>콤보가</a:t>
            </a:r>
            <a:r>
              <a:rPr lang="ko-KR" altLang="ko-KR" dirty="0"/>
              <a:t> 실행되면</a:t>
            </a:r>
            <a:r>
              <a:rPr lang="en-US" altLang="ko-KR" dirty="0"/>
              <a:t>, </a:t>
            </a:r>
            <a:r>
              <a:rPr lang="ko-KR" altLang="ko-KR" dirty="0"/>
              <a:t>왼쪽 범퍼와 오른쪽 </a:t>
            </a:r>
            <a:r>
              <a:rPr lang="ko-KR" altLang="ko-KR" dirty="0" err="1"/>
              <a:t>트리거</a:t>
            </a:r>
            <a:r>
              <a:rPr lang="ko-KR" altLang="ko-KR" dirty="0"/>
              <a:t> </a:t>
            </a:r>
            <a:r>
              <a:rPr lang="ko-KR" altLang="ko-KR" dirty="0" err="1"/>
              <a:t>둘다를</a:t>
            </a:r>
            <a:r>
              <a:rPr lang="en-US" altLang="ko-KR" dirty="0"/>
              <a:t> 500 </a:t>
            </a:r>
            <a:r>
              <a:rPr lang="ko-KR" altLang="ko-KR" dirty="0" err="1"/>
              <a:t>밀리초</a:t>
            </a:r>
            <a:r>
              <a:rPr lang="ko-KR" altLang="ko-KR" dirty="0"/>
              <a:t> 동안 누른 후에</a:t>
            </a:r>
            <a:r>
              <a:rPr lang="en-US" altLang="ko-KR" dirty="0"/>
              <a:t>, 500 </a:t>
            </a:r>
            <a:r>
              <a:rPr lang="ko-KR" altLang="ko-KR" dirty="0" err="1" smtClean="0"/>
              <a:t>밀리초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 </a:t>
            </a:r>
            <a:r>
              <a:rPr lang="ko-KR" altLang="ko-KR" dirty="0"/>
              <a:t>아무것도 하지 않는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ko-KR" dirty="0"/>
          </a:p>
          <a:p>
            <a:r>
              <a:rPr lang="ko-KR" altLang="ko-KR" dirty="0"/>
              <a:t>더 자세한 사항은 </a:t>
            </a:r>
            <a:r>
              <a:rPr lang="en-US" altLang="ko-KR" b="1" dirty="0">
                <a:solidFill>
                  <a:srgbClr val="FF0000"/>
                </a:solidFill>
              </a:rPr>
              <a:t>Combo Section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/>
              <a:t>카테고리를 참고하라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4" y="294763"/>
            <a:ext cx="1656715" cy="78994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0" y="2959059"/>
            <a:ext cx="2752090" cy="9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8. Function Section (Optional)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사용자가 </a:t>
            </a:r>
            <a:r>
              <a:rPr lang="ko-KR" altLang="ko-KR" dirty="0"/>
              <a:t>만든 함수는</a:t>
            </a:r>
            <a:r>
              <a:rPr lang="en-US" altLang="ko-KR" dirty="0"/>
              <a:t> main </a:t>
            </a:r>
            <a:r>
              <a:rPr lang="ko-KR" altLang="ko-KR" dirty="0"/>
              <a:t>섹션과 유사하다</a:t>
            </a:r>
            <a:r>
              <a:rPr lang="en-US" altLang="ko-KR" dirty="0"/>
              <a:t>. </a:t>
            </a:r>
            <a:r>
              <a:rPr lang="ko-KR" altLang="ko-KR" dirty="0"/>
              <a:t>명령어가 순차적으로 처리되고</a:t>
            </a:r>
            <a:r>
              <a:rPr lang="en-US" altLang="ko-KR" dirty="0"/>
              <a:t>, main </a:t>
            </a:r>
            <a:r>
              <a:rPr lang="ko-KR" altLang="ko-KR" dirty="0"/>
              <a:t>섹션에 허용된 어떤 스크립트 명령어든 </a:t>
            </a:r>
            <a:r>
              <a:rPr lang="en-US" altLang="ko-KR" b="1" dirty="0">
                <a:solidFill>
                  <a:srgbClr val="0000FF"/>
                </a:solidFill>
              </a:rPr>
              <a:t>function</a:t>
            </a:r>
            <a:r>
              <a:rPr lang="en-US" altLang="ko-KR" dirty="0"/>
              <a:t> </a:t>
            </a:r>
            <a:r>
              <a:rPr lang="ko-KR" altLang="ko-KR" dirty="0"/>
              <a:t>섹션에 사용할 수 있다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은 반드시</a:t>
            </a:r>
            <a:r>
              <a:rPr lang="en-US" altLang="ko-KR" dirty="0"/>
              <a:t> GPC </a:t>
            </a:r>
            <a:r>
              <a:rPr lang="ko-KR" altLang="ko-KR" dirty="0"/>
              <a:t>스크립트의 끝에 위치해야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b="1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의 다른 점은 </a:t>
            </a:r>
            <a:r>
              <a:rPr lang="en-US" altLang="ko-KR" b="1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은 호출될 때만 실행되며 값을 반환할 수 있다는 것이다</a:t>
            </a:r>
            <a:r>
              <a:rPr lang="en-US" altLang="ko-KR" dirty="0"/>
              <a:t>. function</a:t>
            </a:r>
            <a:r>
              <a:rPr lang="ko-KR" altLang="ko-KR" dirty="0"/>
              <a:t>으로부터 값이 반환되면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은 종료되며 그 지점 이후의 어떤 코드든 실행 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GPC </a:t>
            </a:r>
            <a:r>
              <a:rPr lang="ko-KR" altLang="ko-KR" dirty="0"/>
              <a:t>사용자 함수는 전역</a:t>
            </a:r>
            <a:r>
              <a:rPr lang="en-US" altLang="ko-KR" dirty="0"/>
              <a:t>(global)</a:t>
            </a:r>
            <a:r>
              <a:rPr lang="ko-KR" altLang="ko-KR" dirty="0"/>
              <a:t>이며</a:t>
            </a:r>
            <a:r>
              <a:rPr lang="en-US" altLang="ko-KR" dirty="0"/>
              <a:t>, </a:t>
            </a:r>
            <a:r>
              <a:rPr lang="ko-KR" altLang="ko-KR" dirty="0"/>
              <a:t>이것은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en-US" altLang="ko-KR" dirty="0"/>
              <a:t> </a:t>
            </a:r>
            <a:r>
              <a:rPr lang="ko-KR" altLang="ko-KR" dirty="0"/>
              <a:t>에서 호출 될 수 있다는 것을 의미한다</a:t>
            </a:r>
            <a:r>
              <a:rPr lang="en-US" altLang="ko-KR" dirty="0"/>
              <a:t>. </a:t>
            </a:r>
            <a:r>
              <a:rPr lang="ko-KR" altLang="ko-KR" dirty="0"/>
              <a:t>하나의 함수는 또 다른 함수 안에서도 호출 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더 자세한 사항은 </a:t>
            </a:r>
            <a:r>
              <a:rPr lang="en-US" altLang="ko-KR" b="1" dirty="0">
                <a:solidFill>
                  <a:srgbClr val="FF0000"/>
                </a:solidFill>
              </a:rPr>
              <a:t>User Created Functions Section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/>
              <a:t>카테고리를 참고하라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3" y="317815"/>
            <a:ext cx="2580640" cy="1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GPC </a:t>
            </a:r>
            <a:r>
              <a:rPr lang="ko-KR" altLang="ko-KR" sz="1600" b="1" dirty="0">
                <a:solidFill>
                  <a:srgbClr val="FF0000"/>
                </a:solidFill>
              </a:rPr>
              <a:t>안내서</a:t>
            </a:r>
            <a:r>
              <a:rPr lang="en-US" altLang="ko-KR" sz="1600" b="1" dirty="0">
                <a:solidFill>
                  <a:srgbClr val="FF0000"/>
                </a:solidFill>
              </a:rPr>
              <a:t> (GPC Guide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ko-KR" altLang="ko-KR" dirty="0"/>
          </a:p>
          <a:p>
            <a:r>
              <a:rPr lang="en-US" altLang="ko-KR" dirty="0"/>
              <a:t>GPC</a:t>
            </a:r>
            <a:r>
              <a:rPr lang="ko-KR" altLang="ko-KR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에서 사용되는 스크립트 언어이다</a:t>
            </a:r>
            <a:r>
              <a:rPr lang="en-US" altLang="ko-KR" dirty="0"/>
              <a:t>. GPC </a:t>
            </a:r>
            <a:r>
              <a:rPr lang="ko-KR" altLang="ko-KR" dirty="0"/>
              <a:t>명령어</a:t>
            </a:r>
            <a:r>
              <a:rPr lang="en-US" altLang="ko-KR" dirty="0"/>
              <a:t>(commands)</a:t>
            </a:r>
            <a:r>
              <a:rPr lang="ko-KR" altLang="ko-KR" dirty="0"/>
              <a:t>는 명령어 자체가 그 기능을 설명하도록 디자인되어 있기 때문에</a:t>
            </a:r>
            <a:r>
              <a:rPr lang="en-US" altLang="ko-KR" dirty="0"/>
              <a:t>, </a:t>
            </a:r>
            <a:r>
              <a:rPr lang="ko-KR" altLang="ko-KR" dirty="0"/>
              <a:t>초보자부터 전문 프로그래머까지 누구든 빠르게 익힐 수 있다</a:t>
            </a:r>
            <a:r>
              <a:rPr lang="en-US" altLang="ko-KR" dirty="0"/>
              <a:t>. GPC</a:t>
            </a:r>
            <a:r>
              <a:rPr lang="ko-KR" altLang="ko-KR" dirty="0"/>
              <a:t>의 기초 문법은</a:t>
            </a:r>
            <a:r>
              <a:rPr lang="en-US" altLang="ko-KR" dirty="0"/>
              <a:t> C</a:t>
            </a:r>
            <a:r>
              <a:rPr lang="ko-KR" altLang="ko-KR" dirty="0"/>
              <a:t>언어를 차용했기 때문에</a:t>
            </a:r>
            <a:r>
              <a:rPr lang="en-US" altLang="ko-KR" dirty="0"/>
              <a:t>, GPC</a:t>
            </a:r>
            <a:r>
              <a:rPr lang="ko-KR" altLang="ko-KR" dirty="0"/>
              <a:t>의 기본 구조와 키워드들은 전에</a:t>
            </a:r>
            <a:r>
              <a:rPr lang="en-US" altLang="ko-KR" dirty="0"/>
              <a:t> C </a:t>
            </a:r>
            <a:r>
              <a:rPr lang="ko-KR" altLang="ko-KR" dirty="0"/>
              <a:t>프로그래밍을 해보았던 사람들에게 친숙할 것이다</a:t>
            </a:r>
            <a:r>
              <a:rPr lang="en-US" altLang="ko-KR" dirty="0"/>
              <a:t>. </a:t>
            </a:r>
            <a:r>
              <a:rPr lang="ko-KR" altLang="ko-KR" dirty="0"/>
              <a:t>물론</a:t>
            </a:r>
            <a:r>
              <a:rPr lang="en-US" altLang="ko-KR" dirty="0"/>
              <a:t> C</a:t>
            </a:r>
            <a:r>
              <a:rPr lang="ko-KR" altLang="ko-KR" dirty="0"/>
              <a:t>에는 없는 많은 고유한</a:t>
            </a:r>
            <a:r>
              <a:rPr lang="en-US" altLang="ko-KR" dirty="0"/>
              <a:t> GPC </a:t>
            </a:r>
            <a:r>
              <a:rPr lang="ko-KR" altLang="ko-KR" dirty="0"/>
              <a:t>함수들이 있지만</a:t>
            </a:r>
            <a:r>
              <a:rPr lang="en-US" altLang="ko-KR" dirty="0"/>
              <a:t>, </a:t>
            </a:r>
            <a:r>
              <a:rPr lang="ko-KR" altLang="ko-KR" dirty="0"/>
              <a:t>그것들 역시 읽고 이해하기 쉽도록 디자인 되어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GPC</a:t>
            </a:r>
            <a:r>
              <a:rPr lang="ko-KR" altLang="ko-KR" dirty="0"/>
              <a:t>는 단순히 말하면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에서 사용되는 코드의 사람이 읽을 수 있는 버전이다</a:t>
            </a:r>
            <a:r>
              <a:rPr lang="en-US" altLang="ko-KR" dirty="0"/>
              <a:t>. </a:t>
            </a:r>
            <a:r>
              <a:rPr lang="en-US" altLang="ko-KR" dirty="0" err="1"/>
              <a:t>CronousMAX</a:t>
            </a:r>
            <a:r>
              <a:rPr lang="ko-KR" altLang="ko-KR" dirty="0"/>
              <a:t>는 실제로는 바이트코드 시스템을 사용한다</a:t>
            </a:r>
            <a:r>
              <a:rPr lang="en-US" altLang="ko-KR" dirty="0"/>
              <a:t>. </a:t>
            </a:r>
            <a:r>
              <a:rPr lang="ko-KR" altLang="ko-KR" dirty="0"/>
              <a:t>당신이 프로그램을 작성하고</a:t>
            </a:r>
            <a:r>
              <a:rPr lang="en-US" altLang="ko-KR" dirty="0"/>
              <a:t>, </a:t>
            </a:r>
            <a:r>
              <a:rPr lang="ko-KR" altLang="ko-KR" dirty="0"/>
              <a:t>그 스크립트를 </a:t>
            </a:r>
            <a:r>
              <a:rPr lang="ko-KR" altLang="ko-KR" dirty="0" err="1"/>
              <a:t>빌드하거나</a:t>
            </a:r>
            <a:r>
              <a:rPr lang="ko-KR" altLang="ko-KR" dirty="0"/>
              <a:t> 컴파일 할 때마다</a:t>
            </a:r>
            <a:r>
              <a:rPr lang="en-US" altLang="ko-KR" dirty="0"/>
              <a:t>, Cronus PRO</a:t>
            </a:r>
            <a:r>
              <a:rPr lang="ko-KR" altLang="ko-KR" dirty="0"/>
              <a:t>에 내장된 컴파일러는 스크립트를 장치로 보내기 전에 바이트코드로 전환한다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바이트 코드는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가 작동시키는 </a:t>
            </a:r>
            <a:r>
              <a:rPr lang="ko-KR" altLang="ko-KR" dirty="0" err="1"/>
              <a:t>가상머신</a:t>
            </a:r>
            <a:r>
              <a:rPr lang="en-US" altLang="ko-KR" dirty="0"/>
              <a:t>(virtual machine, VM </a:t>
            </a:r>
            <a:r>
              <a:rPr lang="ko-KR" altLang="ko-KR" dirty="0"/>
              <a:t>또는 소프트웨어 해석기</a:t>
            </a:r>
            <a:r>
              <a:rPr lang="en-US" altLang="ko-KR" dirty="0"/>
              <a:t>)</a:t>
            </a:r>
            <a:r>
              <a:rPr lang="ko-KR" altLang="ko-KR" dirty="0"/>
              <a:t>을 위한 명령 세트</a:t>
            </a:r>
            <a:r>
              <a:rPr lang="en-US" altLang="ko-KR" dirty="0"/>
              <a:t>(instruction set)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r>
              <a:rPr lang="ko-KR" altLang="ko-KR" dirty="0"/>
              <a:t>컨트롤러</a:t>
            </a:r>
            <a:r>
              <a:rPr lang="en-US" altLang="ko-KR" dirty="0"/>
              <a:t>(controller, </a:t>
            </a:r>
            <a:r>
              <a:rPr lang="ko-KR" altLang="ko-KR" dirty="0"/>
              <a:t>게임기 입력 패드나 조이스틱 등</a:t>
            </a:r>
            <a:r>
              <a:rPr lang="en-US" altLang="ko-KR" dirty="0"/>
              <a:t>)</a:t>
            </a:r>
            <a:r>
              <a:rPr lang="ko-KR" altLang="ko-KR" dirty="0"/>
              <a:t>의 입력</a:t>
            </a:r>
            <a:r>
              <a:rPr lang="en-US" altLang="ko-KR" dirty="0"/>
              <a:t>(input)</a:t>
            </a:r>
            <a:r>
              <a:rPr lang="ko-KR" altLang="ko-KR" dirty="0"/>
              <a:t>은 </a:t>
            </a:r>
            <a:r>
              <a:rPr lang="ko-KR" altLang="ko-KR" dirty="0" err="1"/>
              <a:t>가상머신으로</a:t>
            </a:r>
            <a:r>
              <a:rPr lang="ko-KR" altLang="ko-KR" dirty="0"/>
              <a:t> 보내지고</a:t>
            </a:r>
            <a:r>
              <a:rPr lang="en-US" altLang="ko-KR" dirty="0"/>
              <a:t>, </a:t>
            </a:r>
            <a:r>
              <a:rPr lang="ko-KR" altLang="ko-KR" dirty="0"/>
              <a:t>그런 후 </a:t>
            </a:r>
            <a:r>
              <a:rPr lang="ko-KR" altLang="ko-KR" dirty="0" err="1"/>
              <a:t>가상머신은</a:t>
            </a:r>
            <a:r>
              <a:rPr lang="ko-KR" altLang="ko-KR" dirty="0"/>
              <a:t> 그 입력을 명령 세트에 따라 바이트 코드로 변환한다</a:t>
            </a:r>
            <a:r>
              <a:rPr lang="en-US" altLang="ko-KR" dirty="0"/>
              <a:t>. </a:t>
            </a:r>
            <a:r>
              <a:rPr lang="ko-KR" altLang="ko-KR" dirty="0"/>
              <a:t>이렇게 변환된 출력</a:t>
            </a:r>
            <a:r>
              <a:rPr lang="en-US" altLang="ko-KR" dirty="0"/>
              <a:t>(output)</a:t>
            </a:r>
            <a:r>
              <a:rPr lang="ko-KR" altLang="ko-KR" dirty="0"/>
              <a:t>은 콘솔</a:t>
            </a:r>
            <a:r>
              <a:rPr lang="en-US" altLang="ko-KR" dirty="0"/>
              <a:t>(console)</a:t>
            </a:r>
            <a:r>
              <a:rPr lang="ko-KR" altLang="ko-KR" dirty="0"/>
              <a:t>로 보내진다</a:t>
            </a:r>
            <a:r>
              <a:rPr lang="en-US" altLang="ko-KR" dirty="0"/>
              <a:t>. </a:t>
            </a:r>
            <a:r>
              <a:rPr lang="ko-KR" altLang="ko-KR" dirty="0" err="1"/>
              <a:t>가상머신은</a:t>
            </a:r>
            <a:r>
              <a:rPr lang="ko-KR" altLang="ko-KR" dirty="0"/>
              <a:t> 가상의 컴퓨터</a:t>
            </a:r>
            <a:r>
              <a:rPr lang="en-US" altLang="ko-KR" dirty="0"/>
              <a:t>(hypothetical computer)</a:t>
            </a:r>
            <a:r>
              <a:rPr lang="ko-KR" altLang="ko-KR" dirty="0"/>
              <a:t>이며</a:t>
            </a:r>
            <a:r>
              <a:rPr lang="en-US" altLang="ko-KR" dirty="0"/>
              <a:t>, </a:t>
            </a:r>
            <a:r>
              <a:rPr lang="ko-KR" altLang="ko-KR" dirty="0" err="1"/>
              <a:t>가상머신의</a:t>
            </a:r>
            <a:r>
              <a:rPr lang="ko-KR" altLang="ko-KR" dirty="0"/>
              <a:t> 함수와 아키텍처는 컨트롤러 명령을 콘솔로 변환하고 출력하는 작업에 대해 특별히 최적화 되어 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801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Definitions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Definition</a:t>
            </a:r>
            <a:r>
              <a:rPr lang="ko-KR" altLang="ko-KR" dirty="0"/>
              <a:t>의 유일한 목적은 값을 단어로 할당하는 것이다</a:t>
            </a:r>
            <a:r>
              <a:rPr lang="en-US" altLang="ko-KR" dirty="0"/>
              <a:t>. </a:t>
            </a:r>
            <a:r>
              <a:rPr lang="ko-KR" altLang="ko-KR" dirty="0"/>
              <a:t>그러므로 스크립트를 사람이 더 읽기 쉽게 만든다</a:t>
            </a:r>
            <a:r>
              <a:rPr lang="en-US" altLang="ko-KR" dirty="0"/>
              <a:t>. Definition</a:t>
            </a:r>
            <a:r>
              <a:rPr lang="ko-KR" altLang="ko-KR" dirty="0"/>
              <a:t>은 스크립트의</a:t>
            </a:r>
            <a:r>
              <a:rPr lang="en-US" altLang="ko-KR" dirty="0"/>
              <a:t> bytecode </a:t>
            </a:r>
            <a:r>
              <a:rPr lang="ko-KR" altLang="ko-KR" dirty="0"/>
              <a:t>공간을 사용하지 않는다</a:t>
            </a:r>
            <a:r>
              <a:rPr lang="en-US" altLang="ko-KR" dirty="0"/>
              <a:t>. </a:t>
            </a:r>
            <a:r>
              <a:rPr lang="ko-KR" altLang="ko-KR" dirty="0"/>
              <a:t>스크립트가 컴파일 될 때</a:t>
            </a:r>
            <a:r>
              <a:rPr lang="en-US" altLang="ko-KR" dirty="0"/>
              <a:t>, definition</a:t>
            </a:r>
            <a:r>
              <a:rPr lang="ko-KR" altLang="ko-KR" dirty="0"/>
              <a:t>문으로 정의된 단어들은 그 단어에 할당된 값으로 변경된다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아래 예제와 같이 </a:t>
            </a:r>
            <a:r>
              <a:rPr lang="en-US" altLang="ko-KR" b="1" dirty="0">
                <a:solidFill>
                  <a:srgbClr val="0000FF"/>
                </a:solidFill>
              </a:rPr>
              <a:t>define</a:t>
            </a:r>
            <a:r>
              <a:rPr lang="ko-KR" altLang="ko-KR" dirty="0"/>
              <a:t>으로 단어를 정의되고</a:t>
            </a:r>
            <a:r>
              <a:rPr lang="en-US" altLang="ko-KR" dirty="0"/>
              <a:t>, </a:t>
            </a:r>
            <a:r>
              <a:rPr lang="ko-KR" altLang="ko-KR" dirty="0"/>
              <a:t>값을 할당하면</a:t>
            </a:r>
            <a:r>
              <a:rPr lang="en-US" altLang="ko-KR" dirty="0"/>
              <a:t>, </a:t>
            </a:r>
            <a:r>
              <a:rPr lang="ko-KR" altLang="ko-KR" dirty="0"/>
              <a:t>값이 허용되는 어느 곳에서든 정의한 단어를 사용할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27"/>
          <p:cNvSpPr txBox="1"/>
          <p:nvPr/>
        </p:nvSpPr>
        <p:spPr>
          <a:xfrm>
            <a:off x="34925" y="1336463"/>
            <a:ext cx="5648325" cy="152753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define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&lt;name&gt; = &lt;value&gt;;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342900" lvl="0" indent="-342900" algn="l" latinLnBrk="0">
              <a:lnSpc>
                <a:spcPct val="115000"/>
              </a:lnSpc>
              <a:spcAft>
                <a:spcPts val="0"/>
              </a:spcAft>
              <a:buFont typeface="Arial"/>
              <a:buChar char="•"/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&lt;name&gt;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상수의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이름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342900" lvl="0" indent="-342900" algn="l" latinLnBrk="0">
              <a:lnSpc>
                <a:spcPct val="115000"/>
              </a:lnSpc>
              <a:spcAft>
                <a:spcPts val="0"/>
              </a:spcAft>
              <a:buFont typeface="Arial"/>
              <a:buChar char="•"/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&lt;value&gt;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상수에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할당되는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정수만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사용할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있다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4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29"/>
          <p:cNvSpPr txBox="1"/>
          <p:nvPr/>
        </p:nvSpPr>
        <p:spPr>
          <a:xfrm>
            <a:off x="34925" y="55687"/>
            <a:ext cx="5648325" cy="417646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define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my_value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50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my_value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RT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50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으로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my_value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       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50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같다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3048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50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보다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크거나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같으면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&gt;=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my_value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  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3048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//LT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50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보다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크면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&gt;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my_value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1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아래 예제와 같이 </a:t>
            </a:r>
            <a:r>
              <a:rPr lang="en-US" altLang="ko-KR" b="1" dirty="0">
                <a:solidFill>
                  <a:srgbClr val="0000FF"/>
                </a:solidFill>
              </a:rPr>
              <a:t>define</a:t>
            </a:r>
            <a:r>
              <a:rPr lang="ko-KR" altLang="ko-KR" dirty="0"/>
              <a:t>으로 정의한 단어는 고정된 값이고 따라서</a:t>
            </a:r>
            <a:r>
              <a:rPr lang="en-US" altLang="ko-KR" dirty="0"/>
              <a:t>, </a:t>
            </a:r>
            <a:r>
              <a:rPr lang="ko-KR" altLang="ko-KR" dirty="0"/>
              <a:t>실행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 </a:t>
            </a:r>
            <a:r>
              <a:rPr lang="ko-KR" altLang="ko-KR" dirty="0"/>
              <a:t>변경될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단어에 값을 할당하면서 실행 시간 동안 그 값을 변경하려면 </a:t>
            </a:r>
            <a:r>
              <a:rPr lang="en-US" altLang="ko-KR" b="1" dirty="0">
                <a:solidFill>
                  <a:srgbClr val="0000FF"/>
                </a:solidFill>
              </a:rPr>
              <a:t>define</a:t>
            </a:r>
            <a:r>
              <a:rPr lang="en-US" altLang="ko-KR" dirty="0"/>
              <a:t> </a:t>
            </a:r>
            <a:r>
              <a:rPr lang="ko-KR" altLang="ko-KR" dirty="0"/>
              <a:t>대신 변수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variable</a:t>
            </a:r>
            <a:r>
              <a:rPr lang="en-US" altLang="ko-KR" dirty="0"/>
              <a:t>)</a:t>
            </a:r>
            <a:r>
              <a:rPr lang="ko-KR" altLang="ko-KR" dirty="0"/>
              <a:t>을 사용하라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30"/>
          <p:cNvSpPr txBox="1"/>
          <p:nvPr/>
        </p:nvSpPr>
        <p:spPr>
          <a:xfrm>
            <a:off x="34925" y="447014"/>
            <a:ext cx="5648325" cy="155288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define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my_value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my_value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70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compiler error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발생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62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Data Section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data</a:t>
            </a:r>
            <a:r>
              <a:rPr lang="en-US" altLang="ko-KR" dirty="0" smtClean="0"/>
              <a:t> </a:t>
            </a:r>
            <a:r>
              <a:rPr lang="ko-KR" altLang="ko-KR" dirty="0"/>
              <a:t>섹션은</a:t>
            </a:r>
            <a:r>
              <a:rPr lang="en-US" altLang="ko-KR" dirty="0"/>
              <a:t> GPC </a:t>
            </a:r>
            <a:r>
              <a:rPr lang="ko-KR" altLang="ko-KR" dirty="0"/>
              <a:t>바이트코드의 가상 주소 공간의 처음 부분에 위치하며</a:t>
            </a:r>
            <a:r>
              <a:rPr lang="en-US" altLang="ko-KR" dirty="0"/>
              <a:t>, </a:t>
            </a:r>
            <a:r>
              <a:rPr lang="ko-KR" altLang="ko-KR" dirty="0"/>
              <a:t>실행 시간 동안 변경될 수 없는 고정된 값을 포함한다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b="1" dirty="0">
                <a:solidFill>
                  <a:srgbClr val="0000FF"/>
                </a:solidFill>
              </a:rPr>
              <a:t>data</a:t>
            </a:r>
            <a:r>
              <a:rPr lang="en-US" altLang="ko-KR" dirty="0"/>
              <a:t> </a:t>
            </a:r>
            <a:r>
              <a:rPr lang="ko-KR" altLang="ko-KR" dirty="0"/>
              <a:t>섹션의 주 목적은 고정 정보를 저장하는 것이며</a:t>
            </a:r>
            <a:r>
              <a:rPr lang="en-US" altLang="ko-KR" dirty="0"/>
              <a:t>, </a:t>
            </a:r>
            <a:r>
              <a:rPr lang="ko-KR" altLang="ko-KR" dirty="0"/>
              <a:t>크기는 안에 들어간 값들로 결정된다</a:t>
            </a:r>
            <a:r>
              <a:rPr lang="en-US" altLang="ko-KR" dirty="0"/>
              <a:t>. </a:t>
            </a:r>
            <a:r>
              <a:rPr lang="ko-KR" altLang="ko-KR" dirty="0" err="1"/>
              <a:t>고정값들은</a:t>
            </a:r>
            <a:r>
              <a:rPr lang="en-US" altLang="ko-KR" dirty="0"/>
              <a:t> GPC</a:t>
            </a:r>
            <a:r>
              <a:rPr lang="ko-KR" altLang="ko-KR" dirty="0"/>
              <a:t>에서</a:t>
            </a:r>
            <a:r>
              <a:rPr lang="en-US" altLang="ko-KR" dirty="0"/>
              <a:t> index</a:t>
            </a:r>
            <a:r>
              <a:rPr lang="ko-KR" altLang="ko-KR" dirty="0"/>
              <a:t>를 사용해서 접근할 수 있고</a:t>
            </a:r>
            <a:r>
              <a:rPr lang="en-US" altLang="ko-KR" dirty="0"/>
              <a:t>, data </a:t>
            </a:r>
            <a:r>
              <a:rPr lang="ko-KR" altLang="ko-KR" dirty="0"/>
              <a:t>섹션 전에 위치한 </a:t>
            </a:r>
            <a:r>
              <a:rPr lang="en-US" altLang="ko-KR" b="1" dirty="0">
                <a:solidFill>
                  <a:srgbClr val="0000FF"/>
                </a:solidFill>
              </a:rPr>
              <a:t>definition</a:t>
            </a:r>
            <a:r>
              <a:rPr lang="ko-KR" altLang="ko-KR" dirty="0"/>
              <a:t>으로 </a:t>
            </a:r>
            <a:r>
              <a:rPr lang="ko-KR" altLang="ko-KR" dirty="0" err="1"/>
              <a:t>고정값을</a:t>
            </a:r>
            <a:r>
              <a:rPr lang="ko-KR" altLang="ko-KR" dirty="0"/>
              <a:t> 지정할 수 있다</a:t>
            </a:r>
            <a:r>
              <a:rPr lang="en-US" altLang="ko-KR" dirty="0"/>
              <a:t>. </a:t>
            </a:r>
            <a:r>
              <a:rPr lang="ko-KR" altLang="ko-KR" dirty="0"/>
              <a:t>아래 예를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/>
              <a:t>data </a:t>
            </a:r>
            <a:r>
              <a:rPr lang="ko-KR" altLang="ko-KR" dirty="0"/>
              <a:t>섹션에 위치한 값은 바이트</a:t>
            </a:r>
            <a:r>
              <a:rPr lang="en-US" altLang="ko-KR" dirty="0"/>
              <a:t> (8 bit unsigned integer)</a:t>
            </a:r>
            <a:r>
              <a:rPr lang="ko-KR" altLang="ko-KR" dirty="0"/>
              <a:t>로 표현된다</a:t>
            </a:r>
            <a:r>
              <a:rPr lang="en-US" altLang="ko-KR" dirty="0"/>
              <a:t>. Index</a:t>
            </a:r>
            <a:r>
              <a:rPr lang="ko-KR" altLang="ko-KR" dirty="0"/>
              <a:t>는</a:t>
            </a:r>
            <a:r>
              <a:rPr lang="en-US" altLang="ko-KR" dirty="0"/>
              <a:t> 0</a:t>
            </a:r>
            <a:r>
              <a:rPr lang="ko-KR" altLang="ko-KR" dirty="0"/>
              <a:t>부터 시작이다</a:t>
            </a:r>
            <a:r>
              <a:rPr lang="en-US" altLang="ko-KR" dirty="0"/>
              <a:t>. </a:t>
            </a:r>
            <a:r>
              <a:rPr lang="ko-KR" altLang="ko-KR" dirty="0"/>
              <a:t>위 예에서 볼 수 있는 것처럼</a:t>
            </a:r>
            <a:r>
              <a:rPr lang="en-US" altLang="ko-KR" dirty="0"/>
              <a:t>, </a:t>
            </a:r>
            <a:r>
              <a:rPr lang="ko-KR" altLang="ko-KR" dirty="0"/>
              <a:t>첫 번째 값은</a:t>
            </a:r>
            <a:r>
              <a:rPr lang="en-US" altLang="ko-KR" dirty="0"/>
              <a:t> index</a:t>
            </a:r>
            <a:r>
              <a:rPr lang="ko-KR" altLang="ko-KR" dirty="0"/>
              <a:t>가</a:t>
            </a:r>
            <a:r>
              <a:rPr lang="en-US" altLang="ko-KR" dirty="0"/>
              <a:t> 0 (zero)</a:t>
            </a:r>
            <a:r>
              <a:rPr lang="ko-KR" altLang="ko-KR" dirty="0"/>
              <a:t>이고</a:t>
            </a:r>
            <a:r>
              <a:rPr lang="en-US" altLang="ko-KR" dirty="0"/>
              <a:t>, 11</a:t>
            </a:r>
            <a:r>
              <a:rPr lang="ko-KR" altLang="ko-KR" dirty="0"/>
              <a:t>번째 값은</a:t>
            </a:r>
            <a:r>
              <a:rPr lang="en-US" altLang="ko-KR" dirty="0"/>
              <a:t> index</a:t>
            </a:r>
            <a:r>
              <a:rPr lang="ko-KR" altLang="ko-KR" dirty="0"/>
              <a:t>가</a:t>
            </a:r>
            <a:r>
              <a:rPr lang="en-US" altLang="ko-KR" dirty="0"/>
              <a:t> 10</a:t>
            </a:r>
            <a:r>
              <a:rPr lang="ko-KR" altLang="ko-KR" dirty="0"/>
              <a:t>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1" y="1670887"/>
            <a:ext cx="5274286" cy="19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1. </a:t>
            </a:r>
            <a:r>
              <a:rPr lang="en-US" altLang="ko-KR" sz="1400" b="1" dirty="0" err="1">
                <a:solidFill>
                  <a:srgbClr val="0000FF"/>
                </a:solidFill>
              </a:rPr>
              <a:t>dbyte</a:t>
            </a:r>
            <a:r>
              <a:rPr lang="en-US" altLang="ko-KR" sz="1400" b="1" dirty="0">
                <a:solidFill>
                  <a:srgbClr val="0000FF"/>
                </a:solidFill>
              </a:rPr>
              <a:t> function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dbyte</a:t>
            </a:r>
            <a:r>
              <a:rPr lang="en-US" altLang="ko-KR" dirty="0" smtClean="0"/>
              <a:t> </a:t>
            </a:r>
            <a:r>
              <a:rPr lang="ko-KR" altLang="ko-KR" dirty="0"/>
              <a:t>함수는 지정된</a:t>
            </a:r>
            <a:r>
              <a:rPr lang="en-US" altLang="ko-KR" dirty="0"/>
              <a:t> index</a:t>
            </a:r>
            <a:r>
              <a:rPr lang="ko-KR" altLang="ko-KR" dirty="0"/>
              <a:t>에 해당하는 배열 안의 </a:t>
            </a:r>
            <a:r>
              <a:rPr lang="en-US" altLang="ko-KR" dirty="0"/>
              <a:t>byte </a:t>
            </a:r>
            <a:r>
              <a:rPr lang="ko-KR" altLang="ko-KR" dirty="0"/>
              <a:t>값</a:t>
            </a:r>
            <a:r>
              <a:rPr lang="en-US" altLang="ko-KR" dirty="0"/>
              <a:t>(8 bit </a:t>
            </a:r>
            <a:r>
              <a:rPr lang="en-US" altLang="ko-KR" b="1" dirty="0">
                <a:solidFill>
                  <a:srgbClr val="FF0000"/>
                </a:solidFill>
              </a:rPr>
              <a:t>unsigned</a:t>
            </a:r>
            <a:r>
              <a:rPr lang="en-US" altLang="ko-KR" dirty="0"/>
              <a:t> integer)</a:t>
            </a:r>
            <a:r>
              <a:rPr lang="ko-KR" altLang="ko-KR" dirty="0"/>
              <a:t>을 반환한다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" y="343719"/>
            <a:ext cx="2190115" cy="266065"/>
          </a:xfrm>
          <a:prstGeom prst="rect">
            <a:avLst/>
          </a:prstGeom>
        </p:spPr>
      </p:pic>
      <p:sp>
        <p:nvSpPr>
          <p:cNvPr id="4" name="Text Box 1028"/>
          <p:cNvSpPr txBox="1"/>
          <p:nvPr/>
        </p:nvSpPr>
        <p:spPr>
          <a:xfrm>
            <a:off x="34925" y="1172044"/>
            <a:ext cx="5648325" cy="154793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dbyte 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( &lt;index&gt;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	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&lt;index&gt; : data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섹션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안의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원소의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index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6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2. </a:t>
            </a:r>
            <a:r>
              <a:rPr lang="en-US" altLang="ko-KR" sz="1400" b="1" dirty="0" err="1">
                <a:solidFill>
                  <a:srgbClr val="0000FF"/>
                </a:solidFill>
              </a:rPr>
              <a:t>dchar</a:t>
            </a:r>
            <a:r>
              <a:rPr lang="en-US" altLang="ko-KR" sz="1400" b="1" dirty="0">
                <a:solidFill>
                  <a:srgbClr val="0000FF"/>
                </a:solidFill>
              </a:rPr>
              <a:t> function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dchar</a:t>
            </a:r>
            <a:r>
              <a:rPr lang="en-US" altLang="ko-KR" dirty="0" smtClean="0"/>
              <a:t> </a:t>
            </a:r>
            <a:r>
              <a:rPr lang="ko-KR" altLang="ko-KR" dirty="0"/>
              <a:t>함수는 지정된</a:t>
            </a:r>
            <a:r>
              <a:rPr lang="en-US" altLang="ko-KR" dirty="0"/>
              <a:t> index</a:t>
            </a:r>
            <a:r>
              <a:rPr lang="ko-KR" altLang="ko-KR" dirty="0"/>
              <a:t>에 해당하는 배열 안의 </a:t>
            </a:r>
            <a:r>
              <a:rPr lang="en-US" altLang="ko-KR" dirty="0"/>
              <a:t>char </a:t>
            </a:r>
            <a:r>
              <a:rPr lang="ko-KR" altLang="ko-KR" dirty="0"/>
              <a:t>값</a:t>
            </a:r>
            <a:r>
              <a:rPr lang="en-US" altLang="ko-KR" dirty="0"/>
              <a:t>(8 bit </a:t>
            </a:r>
            <a:r>
              <a:rPr lang="en-US" altLang="ko-KR" b="1" dirty="0">
                <a:solidFill>
                  <a:srgbClr val="FF0000"/>
                </a:solidFill>
              </a:rPr>
              <a:t>signed</a:t>
            </a:r>
            <a:r>
              <a:rPr lang="en-US" altLang="ko-KR" dirty="0"/>
              <a:t> integer)</a:t>
            </a:r>
            <a:r>
              <a:rPr lang="ko-KR" altLang="ko-KR" dirty="0"/>
              <a:t>을 반환한다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" y="332098"/>
            <a:ext cx="2171065" cy="266065"/>
          </a:xfrm>
          <a:prstGeom prst="rect">
            <a:avLst/>
          </a:prstGeom>
        </p:spPr>
      </p:pic>
      <p:sp>
        <p:nvSpPr>
          <p:cNvPr id="4" name="Text Box 1032"/>
          <p:cNvSpPr txBox="1"/>
          <p:nvPr/>
        </p:nvSpPr>
        <p:spPr>
          <a:xfrm>
            <a:off x="34925" y="1135807"/>
            <a:ext cx="5648325" cy="151216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dchar 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( &lt;index&gt;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	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&lt;index&gt; : data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섹션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안의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원소의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index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57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3. </a:t>
            </a:r>
            <a:r>
              <a:rPr lang="en-US" altLang="ko-KR" sz="1400" b="1" dirty="0" err="1">
                <a:solidFill>
                  <a:srgbClr val="0000FF"/>
                </a:solidFill>
              </a:rPr>
              <a:t>dword</a:t>
            </a:r>
            <a:r>
              <a:rPr lang="en-US" altLang="ko-KR" sz="1400" b="1" dirty="0">
                <a:solidFill>
                  <a:srgbClr val="0000FF"/>
                </a:solidFill>
              </a:rPr>
              <a:t> function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dword</a:t>
            </a:r>
            <a:r>
              <a:rPr lang="en-US" altLang="ko-KR" dirty="0" smtClean="0"/>
              <a:t> </a:t>
            </a:r>
            <a:r>
              <a:rPr lang="ko-KR" altLang="ko-KR" dirty="0"/>
              <a:t>함수는 지정된</a:t>
            </a:r>
            <a:r>
              <a:rPr lang="en-US" altLang="ko-KR" dirty="0"/>
              <a:t> index</a:t>
            </a:r>
            <a:r>
              <a:rPr lang="ko-KR" altLang="ko-KR" dirty="0"/>
              <a:t>에 해당하는 배열 안의</a:t>
            </a:r>
            <a:r>
              <a:rPr lang="en-US" altLang="ko-KR" dirty="0"/>
              <a:t> word </a:t>
            </a:r>
            <a:r>
              <a:rPr lang="ko-KR" altLang="ko-KR" dirty="0"/>
              <a:t>값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16</a:t>
            </a:r>
            <a:r>
              <a:rPr lang="en-US" altLang="ko-KR" dirty="0"/>
              <a:t> bit </a:t>
            </a:r>
            <a:r>
              <a:rPr lang="en-US" altLang="ko-KR" b="1" dirty="0">
                <a:solidFill>
                  <a:srgbClr val="FF0000"/>
                </a:solidFill>
              </a:rPr>
              <a:t>signed</a:t>
            </a:r>
            <a:r>
              <a:rPr lang="en-US" altLang="ko-KR" dirty="0"/>
              <a:t> integer)</a:t>
            </a:r>
            <a:r>
              <a:rPr lang="ko-KR" altLang="ko-KR" dirty="0"/>
              <a:t>을 반환한다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" y="328351"/>
            <a:ext cx="2199640" cy="266065"/>
          </a:xfrm>
          <a:prstGeom prst="rect">
            <a:avLst/>
          </a:prstGeom>
        </p:spPr>
      </p:pic>
      <p:sp>
        <p:nvSpPr>
          <p:cNvPr id="4" name="Text Box 1034"/>
          <p:cNvSpPr txBox="1"/>
          <p:nvPr/>
        </p:nvSpPr>
        <p:spPr>
          <a:xfrm>
            <a:off x="34925" y="1151175"/>
            <a:ext cx="5648325" cy="14968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dword 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( &lt;index&gt;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	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&lt;index&gt; : data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섹션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안의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원소의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index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5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Remapping</a:t>
            </a:r>
          </a:p>
          <a:p>
            <a:endParaRPr lang="ko-KR" altLang="ko-KR" dirty="0"/>
          </a:p>
          <a:p>
            <a:r>
              <a:rPr lang="en-US" altLang="ko-KR" b="1" dirty="0">
                <a:solidFill>
                  <a:srgbClr val="0000FF"/>
                </a:solidFill>
              </a:rPr>
              <a:t>remap</a:t>
            </a:r>
            <a:r>
              <a:rPr lang="ko-KR" altLang="ko-KR" dirty="0"/>
              <a:t>은 스크립트의 시작부분에 정의되며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전에 정의가 완료 되야 한다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00FF"/>
                </a:solidFill>
              </a:rPr>
              <a:t>remap</a:t>
            </a:r>
            <a:r>
              <a:rPr lang="ko-KR" altLang="ko-KR" dirty="0"/>
              <a:t>은 실행 시간</a:t>
            </a:r>
            <a:r>
              <a:rPr lang="en-US" altLang="ko-KR" dirty="0"/>
              <a:t>(run time) </a:t>
            </a:r>
            <a:r>
              <a:rPr lang="ko-KR" altLang="ko-KR" dirty="0"/>
              <a:t>동안 실행</a:t>
            </a:r>
            <a:r>
              <a:rPr lang="en-US" altLang="ko-KR" dirty="0"/>
              <a:t>(</a:t>
            </a:r>
            <a:r>
              <a:rPr lang="en-US" altLang="ko-KR" dirty="0" err="1"/>
              <a:t>excute</a:t>
            </a:r>
            <a:r>
              <a:rPr lang="en-US" altLang="ko-KR" dirty="0"/>
              <a:t>)</a:t>
            </a:r>
            <a:r>
              <a:rPr lang="ko-KR" altLang="ko-KR" dirty="0"/>
              <a:t>될 수 없다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b="1" dirty="0">
                <a:solidFill>
                  <a:srgbClr val="0000FF"/>
                </a:solidFill>
              </a:rPr>
              <a:t>remap</a:t>
            </a:r>
            <a:r>
              <a:rPr lang="ko-KR" altLang="ko-KR" dirty="0"/>
              <a:t>이 스크립트의 시작 부분에 정의 되지만</a:t>
            </a:r>
            <a:r>
              <a:rPr lang="en-US" altLang="ko-KR" dirty="0"/>
              <a:t>, </a:t>
            </a:r>
            <a:r>
              <a:rPr lang="ko-KR" altLang="ko-KR" dirty="0" err="1"/>
              <a:t>가상머신은</a:t>
            </a:r>
            <a:r>
              <a:rPr lang="ko-KR" altLang="ko-KR" dirty="0"/>
              <a:t> 현재 반복되고 있는</a:t>
            </a:r>
            <a:r>
              <a:rPr lang="en-US" altLang="ko-KR" dirty="0"/>
              <a:t> main </a:t>
            </a:r>
            <a:r>
              <a:rPr lang="ko-KR" altLang="ko-KR" dirty="0"/>
              <a:t>섹션이 끝나기 전까지 </a:t>
            </a:r>
            <a:r>
              <a:rPr lang="en-US" altLang="ko-KR" b="1" dirty="0">
                <a:solidFill>
                  <a:srgbClr val="0000FF"/>
                </a:solidFill>
              </a:rPr>
              <a:t>remap</a:t>
            </a:r>
            <a:r>
              <a:rPr lang="ko-KR" altLang="ko-KR" dirty="0"/>
              <a:t>을 실행하지 않는다</a:t>
            </a:r>
            <a:r>
              <a:rPr lang="en-US" altLang="ko-KR" dirty="0"/>
              <a:t>. </a:t>
            </a:r>
            <a:r>
              <a:rPr lang="ko-KR" altLang="ko-KR" dirty="0"/>
              <a:t>이것은 입력에 대해 </a:t>
            </a:r>
            <a:r>
              <a:rPr lang="en-US" altLang="ko-KR" dirty="0"/>
              <a:t>remap</a:t>
            </a:r>
            <a:r>
              <a:rPr lang="ko-KR" altLang="ko-KR" dirty="0"/>
              <a:t>되는 입력에 대한 어떤 스크립트 동작도 원래의 버튼에 대해서 </a:t>
            </a:r>
            <a:r>
              <a:rPr lang="en-US" altLang="ko-KR" b="1" dirty="0">
                <a:solidFill>
                  <a:srgbClr val="0000FF"/>
                </a:solidFill>
              </a:rPr>
              <a:t>remap</a:t>
            </a:r>
            <a:r>
              <a:rPr lang="ko-KR" altLang="ko-KR" dirty="0"/>
              <a:t>을 고려하지 않으면서 프로그램 돼야만 한다는 것을 의미한다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PS4_CIRCLE</a:t>
            </a:r>
            <a:r>
              <a:rPr lang="ko-KR" altLang="ko-KR" dirty="0"/>
              <a:t>와</a:t>
            </a:r>
            <a:r>
              <a:rPr lang="en-US" altLang="ko-KR" dirty="0"/>
              <a:t> PS4_TRIANGLE </a:t>
            </a:r>
            <a:r>
              <a:rPr lang="ko-KR" altLang="ko-KR" dirty="0"/>
              <a:t>버튼을 바꾸기 위해</a:t>
            </a:r>
            <a:r>
              <a:rPr lang="en-US" altLang="ko-KR" dirty="0"/>
              <a:t> remap </a:t>
            </a:r>
            <a:r>
              <a:rPr lang="ko-KR" altLang="ko-KR" dirty="0"/>
              <a:t>명령어를 사용하고</a:t>
            </a:r>
            <a:r>
              <a:rPr lang="en-US" altLang="ko-KR" dirty="0"/>
              <a:t>, </a:t>
            </a:r>
            <a:r>
              <a:rPr lang="ko-KR" altLang="ko-KR" dirty="0"/>
              <a:t>컨트롤러의 </a:t>
            </a:r>
            <a:r>
              <a:rPr lang="en-US" altLang="ko-KR" dirty="0"/>
              <a:t>PS4_CIRCLE </a:t>
            </a:r>
            <a:r>
              <a:rPr lang="ko-KR" altLang="ko-KR" dirty="0"/>
              <a:t>버튼을</a:t>
            </a:r>
            <a:r>
              <a:rPr lang="en-US" altLang="ko-KR" dirty="0"/>
              <a:t> combo</a:t>
            </a:r>
            <a:r>
              <a:rPr lang="ko-KR" altLang="ko-KR" dirty="0"/>
              <a:t>의 시작 버튼으로 하기 원한다면</a:t>
            </a:r>
            <a:r>
              <a:rPr lang="en-US" altLang="ko-KR" dirty="0"/>
              <a:t>, </a:t>
            </a:r>
            <a:r>
              <a:rPr lang="ko-KR" altLang="ko-KR" dirty="0"/>
              <a:t>아래와 같이 당신의 코드에 여전히</a:t>
            </a:r>
            <a:r>
              <a:rPr lang="en-US" altLang="ko-KR" dirty="0"/>
              <a:t> PS4_CIRCLE </a:t>
            </a:r>
            <a:r>
              <a:rPr lang="ko-KR" altLang="ko-KR" dirty="0"/>
              <a:t>버튼을 사용해야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35"/>
          <p:cNvSpPr txBox="1"/>
          <p:nvPr/>
        </p:nvSpPr>
        <p:spPr>
          <a:xfrm>
            <a:off x="34925" y="55687"/>
            <a:ext cx="5648325" cy="388843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remap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PS4_CIRCLE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-&gt;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PS4_TRIANGLE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remap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PS4_TRIANGLE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-&gt;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PS4_CIRCLE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  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//Input commands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remap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영향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받지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않는다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PS4_CIRCLE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    </a:t>
            </a:r>
            <a:r>
              <a:rPr lang="en-US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//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따라서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combo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실행하려면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indent="508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//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물리적으로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CIRCLE button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눌러야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한다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My_Combo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My_Combo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PS4_L3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PS4_L3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190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0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그러나</a:t>
            </a:r>
            <a:r>
              <a:rPr lang="en-US" altLang="ko-KR" dirty="0"/>
              <a:t>, main</a:t>
            </a:r>
            <a:r>
              <a:rPr lang="ko-KR" altLang="ko-KR" dirty="0"/>
              <a:t>이 끝난 후에</a:t>
            </a:r>
            <a:r>
              <a:rPr lang="en-US" altLang="ko-KR" dirty="0"/>
              <a:t> remap</a:t>
            </a:r>
            <a:r>
              <a:rPr lang="ko-KR" altLang="ko-KR" dirty="0"/>
              <a:t>이 처리되기 때문에</a:t>
            </a:r>
            <a:r>
              <a:rPr lang="en-US" altLang="ko-KR" dirty="0"/>
              <a:t>, remap</a:t>
            </a:r>
            <a:r>
              <a:rPr lang="ko-KR" altLang="ko-KR" dirty="0"/>
              <a:t>으로 지정한 출력 명령어는</a:t>
            </a:r>
            <a:r>
              <a:rPr lang="en-US" altLang="ko-KR" dirty="0"/>
              <a:t> remap</a:t>
            </a:r>
            <a:r>
              <a:rPr lang="ko-KR" altLang="ko-KR" dirty="0"/>
              <a:t>이 된다는 것을 생각해야 한다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, remap</a:t>
            </a:r>
            <a:r>
              <a:rPr lang="ko-KR" altLang="ko-KR" dirty="0"/>
              <a:t>을 이용해서</a:t>
            </a:r>
            <a:r>
              <a:rPr lang="en-US" altLang="ko-KR" dirty="0"/>
              <a:t> CIRCLE</a:t>
            </a:r>
            <a:r>
              <a:rPr lang="ko-KR" altLang="ko-KR" dirty="0"/>
              <a:t>버튼을 눌렀을 때</a:t>
            </a:r>
            <a:r>
              <a:rPr lang="en-US" altLang="ko-KR" dirty="0"/>
              <a:t> TRIANGLE </a:t>
            </a:r>
            <a:r>
              <a:rPr lang="ko-KR" altLang="ko-KR" dirty="0"/>
              <a:t>버튼이 반복적으로 연타되도록 하는 예제가 아래와 같다</a:t>
            </a:r>
            <a:r>
              <a:rPr lang="en-US" altLang="ko-KR" dirty="0"/>
              <a:t>. </a:t>
            </a:r>
            <a:r>
              <a:rPr lang="ko-KR" altLang="ko-KR" dirty="0"/>
              <a:t>아래 예제에서</a:t>
            </a:r>
            <a:r>
              <a:rPr lang="en-US" altLang="ko-KR" dirty="0"/>
              <a:t> input command</a:t>
            </a:r>
            <a:r>
              <a:rPr lang="ko-KR" altLang="ko-KR" dirty="0"/>
              <a:t>의 값을 가져오는</a:t>
            </a:r>
            <a:r>
              <a:rPr lang="en-US" altLang="ko-KR" dirty="0"/>
              <a:t> </a:t>
            </a:r>
            <a:r>
              <a:rPr lang="en-US" altLang="ko-KR" dirty="0" err="1"/>
              <a:t>get_val</a:t>
            </a:r>
            <a:r>
              <a:rPr lang="en-US" altLang="ko-KR" dirty="0"/>
              <a:t> </a:t>
            </a:r>
            <a:r>
              <a:rPr lang="ko-KR" altLang="ko-KR" dirty="0"/>
              <a:t>명령어는</a:t>
            </a:r>
            <a:r>
              <a:rPr lang="en-US" altLang="ko-KR" dirty="0"/>
              <a:t> remap</a:t>
            </a:r>
            <a:r>
              <a:rPr lang="ko-KR" altLang="ko-KR" dirty="0"/>
              <a:t>에 영향이 없지만</a:t>
            </a:r>
            <a:r>
              <a:rPr lang="en-US" altLang="ko-KR" dirty="0"/>
              <a:t>, output command</a:t>
            </a:r>
            <a:r>
              <a:rPr lang="ko-KR" altLang="ko-KR" dirty="0"/>
              <a:t>의 값을 지정하는</a:t>
            </a:r>
            <a:r>
              <a:rPr lang="en-US" altLang="ko-KR" dirty="0"/>
              <a:t> </a:t>
            </a:r>
            <a:r>
              <a:rPr lang="en-US" altLang="ko-KR" dirty="0" err="1"/>
              <a:t>set_val</a:t>
            </a:r>
            <a:r>
              <a:rPr lang="en-US" altLang="ko-KR" dirty="0"/>
              <a:t> </a:t>
            </a:r>
            <a:r>
              <a:rPr lang="ko-KR" altLang="ko-KR" dirty="0"/>
              <a:t>명령어로 지정된 값은</a:t>
            </a:r>
            <a:r>
              <a:rPr lang="en-US" altLang="ko-KR" dirty="0"/>
              <a:t> remap</a:t>
            </a:r>
            <a:r>
              <a:rPr lang="ko-KR" altLang="ko-KR" dirty="0"/>
              <a:t>이 고려된다는 것을 생각해야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54"/>
          <p:cNvSpPr txBox="1"/>
          <p:nvPr/>
        </p:nvSpPr>
        <p:spPr>
          <a:xfrm>
            <a:off x="50775" y="1307703"/>
            <a:ext cx="5616624" cy="294688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remap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PS4_CIRCLE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-&gt; 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PS4_TRIANGLE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remap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PS4_TRIANGLE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-&gt; 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PS4_CIRCLE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</a:p>
          <a:p>
            <a:pPr latinLnBrk="0">
              <a:lnSpc>
                <a:spcPct val="115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Courier New"/>
                <a:ea typeface="굴림"/>
                <a:cs typeface="Times New Roman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Courier New"/>
                <a:ea typeface="굴림"/>
                <a:cs typeface="Times New Roman"/>
              </a:rPr>
              <a:t>   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//Input commands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는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 remap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에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영향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받지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않는다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.</a:t>
            </a:r>
            <a:endParaRPr lang="ko-KR" altLang="ko-KR" sz="900" kern="100" dirty="0"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900" kern="0" dirty="0" smtClean="0">
                <a:solidFill>
                  <a:srgbClr val="008000"/>
                </a:solidFill>
                <a:cs typeface="Times New Roman"/>
              </a:rPr>
              <a:t>    //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따라서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,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이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 combo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를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실행하려면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,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물리적으로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 CIRCLE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버튼을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눌러야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한다</a:t>
            </a:r>
            <a:r>
              <a:rPr lang="en-US" altLang="ko-KR" sz="900" kern="0" dirty="0" smtClean="0">
                <a:solidFill>
                  <a:srgbClr val="008000"/>
                </a:solidFill>
                <a:cs typeface="Times New Roman"/>
              </a:rPr>
              <a:t>.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PS4_CIRCLE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  </a:t>
            </a:r>
            <a:endParaRPr lang="en-US" sz="900" kern="0" dirty="0" smtClean="0">
              <a:solidFill>
                <a:srgbClr val="000000"/>
              </a:solidFill>
              <a:effectLst/>
              <a:latin typeface="Courier New"/>
              <a:ea typeface="굴림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My_Combo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</a:p>
          <a:p>
            <a:pPr latinLnBrk="0">
              <a:lnSpc>
                <a:spcPct val="115000"/>
              </a:lnSpc>
            </a:pPr>
            <a:r>
              <a:rPr lang="en-US" altLang="ko-KR" sz="900" kern="0" dirty="0" smtClean="0">
                <a:solidFill>
                  <a:srgbClr val="008000"/>
                </a:solidFill>
                <a:cs typeface="Times New Roman"/>
              </a:rPr>
              <a:t>    //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combo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가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실행되면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, CIRCLE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이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반복적으로</a:t>
            </a:r>
            <a:r>
              <a:rPr lang="ko-KR" altLang="ko-KR" sz="9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cs typeface="Courier New"/>
              </a:rPr>
              <a:t>눌려진다</a:t>
            </a:r>
            <a:r>
              <a:rPr lang="en-US" altLang="ko-KR" sz="900" kern="0" dirty="0">
                <a:solidFill>
                  <a:srgbClr val="008000"/>
                </a:solidFill>
                <a:cs typeface="Times New Roman"/>
              </a:rPr>
              <a:t>.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PS4_CIRCLE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 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           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그러나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현재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반복단계의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main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끝나면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PS4_CIRCLE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가상머신은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remap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실행하기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때문에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           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//CIRCLE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은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TRIANGLE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바뀐다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5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Cronus MAX</a:t>
            </a:r>
            <a:r>
              <a:rPr lang="ko-KR" altLang="ko-KR" dirty="0"/>
              <a:t>의 </a:t>
            </a:r>
            <a:r>
              <a:rPr lang="ko-KR" altLang="ko-KR" dirty="0" err="1"/>
              <a:t>가상머신은</a:t>
            </a:r>
            <a:r>
              <a:rPr lang="en-US" altLang="ko-KR" dirty="0"/>
              <a:t> stack machine</a:t>
            </a:r>
            <a:r>
              <a:rPr lang="ko-KR" altLang="ko-KR" dirty="0"/>
              <a:t>이며 최적화 되어 있다</a:t>
            </a:r>
            <a:r>
              <a:rPr lang="en-US" altLang="ko-KR" dirty="0"/>
              <a:t>. </a:t>
            </a:r>
            <a:r>
              <a:rPr lang="ko-KR" altLang="ko-KR" dirty="0"/>
              <a:t>따라서 지연</a:t>
            </a:r>
            <a:r>
              <a:rPr lang="en-US" altLang="ko-KR" dirty="0"/>
              <a:t>(delay) </a:t>
            </a:r>
            <a:r>
              <a:rPr lang="ko-KR" altLang="ko-KR" dirty="0"/>
              <a:t>없이 콘솔로 데이터를 보낼 수 있다</a:t>
            </a:r>
            <a:r>
              <a:rPr lang="en-US" altLang="ko-KR" dirty="0"/>
              <a:t>. CPU load</a:t>
            </a:r>
            <a:r>
              <a:rPr lang="ko-KR" altLang="ko-KR" dirty="0"/>
              <a:t>는</a:t>
            </a:r>
            <a:r>
              <a:rPr lang="en-US" altLang="ko-KR" dirty="0"/>
              <a:t> 80% </a:t>
            </a:r>
            <a:r>
              <a:rPr lang="ko-KR" altLang="ko-KR" dirty="0"/>
              <a:t>아래로 유지되며</a:t>
            </a:r>
            <a:r>
              <a:rPr lang="en-US" altLang="ko-KR" dirty="0"/>
              <a:t>,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의</a:t>
            </a:r>
            <a:r>
              <a:rPr lang="en-US" altLang="ko-KR" dirty="0"/>
              <a:t> CPU</a:t>
            </a:r>
            <a:r>
              <a:rPr lang="ko-KR" altLang="ko-KR" dirty="0"/>
              <a:t>는 할당되는 모든 작업을 지연 없이 콘솔로 출력할 수 있다</a:t>
            </a:r>
            <a:r>
              <a:rPr lang="en-US" altLang="ko-KR" dirty="0"/>
              <a:t>. </a:t>
            </a:r>
            <a:r>
              <a:rPr lang="ko-KR" altLang="ko-KR" dirty="0"/>
              <a:t>최적화 과정은 </a:t>
            </a:r>
            <a:r>
              <a:rPr lang="ko-KR" altLang="ko-KR" dirty="0" err="1"/>
              <a:t>가상머신이</a:t>
            </a:r>
            <a:r>
              <a:rPr lang="ko-KR" altLang="ko-KR" dirty="0"/>
              <a:t> 오류 검사를 최소로 하며</a:t>
            </a:r>
            <a:r>
              <a:rPr lang="en-US" altLang="ko-KR" dirty="0"/>
              <a:t>, </a:t>
            </a:r>
            <a:r>
              <a:rPr lang="ko-KR" altLang="ko-KR" dirty="0"/>
              <a:t>딱 필요한 것만 한다는 의미이다</a:t>
            </a:r>
            <a:r>
              <a:rPr lang="en-US" altLang="ko-KR" dirty="0"/>
              <a:t>. </a:t>
            </a:r>
            <a:r>
              <a:rPr lang="ko-KR" altLang="ko-KR" dirty="0"/>
              <a:t>이것은 프로그래머가 </a:t>
            </a:r>
            <a:r>
              <a:rPr lang="en-US" altLang="ko-KR" dirty="0"/>
              <a:t>GPC </a:t>
            </a:r>
            <a:r>
              <a:rPr lang="ko-KR" altLang="ko-KR" dirty="0"/>
              <a:t>스크립트를 개발할 때</a:t>
            </a:r>
            <a:r>
              <a:rPr lang="en-US" altLang="ko-KR" dirty="0"/>
              <a:t> GPC</a:t>
            </a:r>
            <a:r>
              <a:rPr lang="ko-KR" altLang="ko-KR" dirty="0"/>
              <a:t>의 제한</a:t>
            </a:r>
            <a:r>
              <a:rPr lang="en-US" altLang="ko-KR" dirty="0"/>
              <a:t>(limitation)</a:t>
            </a:r>
            <a:r>
              <a:rPr lang="ko-KR" altLang="ko-KR" dirty="0"/>
              <a:t>과 원칙</a:t>
            </a:r>
            <a:r>
              <a:rPr lang="en-US" altLang="ko-KR" dirty="0"/>
              <a:t>(fundamental)</a:t>
            </a:r>
            <a:r>
              <a:rPr lang="ko-KR" altLang="ko-KR" dirty="0"/>
              <a:t>을 잘 이해하는 것이 중요하다는 의미이다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atinLnBrk="0"/>
            <a:r>
              <a:rPr lang="en-US" altLang="ko-KR" sz="1400" b="1" dirty="0" err="1">
                <a:solidFill>
                  <a:srgbClr val="0000FF"/>
                </a:solidFill>
              </a:rPr>
              <a:t>CronusMAX</a:t>
            </a:r>
            <a:r>
              <a:rPr lang="en-US" altLang="ko-KR" sz="1400" b="1" dirty="0">
                <a:solidFill>
                  <a:srgbClr val="0000FF"/>
                </a:solidFill>
              </a:rPr>
              <a:t> PLUS </a:t>
            </a:r>
            <a:r>
              <a:rPr lang="ko-KR" altLang="ko-KR" sz="1400" b="1" dirty="0">
                <a:solidFill>
                  <a:srgbClr val="0000FF"/>
                </a:solidFill>
              </a:rPr>
              <a:t>사양 </a:t>
            </a:r>
            <a:endParaRPr lang="ko-KR" altLang="ko-KR" sz="1400" dirty="0">
              <a:solidFill>
                <a:srgbClr val="0000FF"/>
              </a:solidFill>
            </a:endParaRPr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Real CPU: </a:t>
            </a:r>
            <a:r>
              <a:rPr lang="en-US" altLang="ko-KR" b="1" dirty="0"/>
              <a:t>Atmel Microcontroller @ 16MHz </a:t>
            </a:r>
            <a:endParaRPr lang="ko-KR" altLang="ko-KR" dirty="0"/>
          </a:p>
          <a:p>
            <a:pPr latinLnBrk="0"/>
            <a:r>
              <a:rPr lang="en-US" altLang="ko-KR" dirty="0"/>
              <a:t>Real Memory: </a:t>
            </a:r>
            <a:r>
              <a:rPr lang="en-US" altLang="ko-KR" b="1" dirty="0"/>
              <a:t>8184 bytes </a:t>
            </a:r>
            <a:endParaRPr lang="ko-KR" altLang="ko-KR" dirty="0"/>
          </a:p>
          <a:p>
            <a:pPr latinLnBrk="0"/>
            <a:r>
              <a:rPr lang="en-US" altLang="ko-KR" dirty="0"/>
              <a:t>Real Flash: </a:t>
            </a:r>
            <a:r>
              <a:rPr lang="en-US" altLang="ko-KR" b="1" dirty="0"/>
              <a:t>130944 bytes </a:t>
            </a:r>
            <a:endParaRPr lang="ko-KR" altLang="ko-KR" dirty="0"/>
          </a:p>
          <a:p>
            <a:pPr latinLnBrk="0"/>
            <a:r>
              <a:rPr lang="en-US" altLang="ko-KR" dirty="0"/>
              <a:t>VM Type: </a:t>
            </a:r>
            <a:r>
              <a:rPr lang="en-US" altLang="ko-KR" b="1" dirty="0"/>
              <a:t>Stack Machine </a:t>
            </a:r>
            <a:endParaRPr lang="ko-KR" altLang="ko-KR" dirty="0"/>
          </a:p>
          <a:p>
            <a:pPr latinLnBrk="0"/>
            <a:r>
              <a:rPr lang="en-US" altLang="ko-KR" dirty="0"/>
              <a:t>VM Max Bytecode: </a:t>
            </a:r>
            <a:r>
              <a:rPr lang="en-US" altLang="ko-KR" b="1" dirty="0"/>
              <a:t>4096 bytes </a:t>
            </a:r>
            <a:endParaRPr lang="ko-KR" altLang="ko-KR" dirty="0"/>
          </a:p>
          <a:p>
            <a:pPr latinLnBrk="0"/>
            <a:r>
              <a:rPr lang="en-US" altLang="ko-KR" dirty="0"/>
              <a:t>VM Stack Memory: </a:t>
            </a:r>
            <a:r>
              <a:rPr lang="en-US" altLang="ko-KR" b="1" dirty="0"/>
              <a:t>128 words (256 bytes)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Remap</a:t>
            </a:r>
            <a:r>
              <a:rPr lang="ko-KR" altLang="ko-KR" dirty="0"/>
              <a:t>은</a:t>
            </a:r>
            <a:r>
              <a:rPr lang="en-US" altLang="ko-KR" dirty="0"/>
              <a:t> input</a:t>
            </a:r>
            <a:r>
              <a:rPr lang="ko-KR" altLang="ko-KR" dirty="0"/>
              <a:t>으로 입력된 값을 선택된</a:t>
            </a:r>
            <a:r>
              <a:rPr lang="en-US" altLang="ko-KR" dirty="0"/>
              <a:t> output</a:t>
            </a:r>
            <a:r>
              <a:rPr lang="ko-KR" altLang="ko-KR" dirty="0"/>
              <a:t>값으로 지정한다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, </a:t>
            </a:r>
            <a:r>
              <a:rPr lang="ko-KR" altLang="ko-KR" dirty="0"/>
              <a:t>하나의</a:t>
            </a:r>
            <a:r>
              <a:rPr lang="en-US" altLang="ko-KR" dirty="0"/>
              <a:t> input</a:t>
            </a:r>
            <a:r>
              <a:rPr lang="ko-KR" altLang="ko-KR" dirty="0"/>
              <a:t>으로 여러</a:t>
            </a:r>
            <a:r>
              <a:rPr lang="en-US" altLang="ko-KR" dirty="0"/>
              <a:t> input</a:t>
            </a:r>
            <a:r>
              <a:rPr lang="ko-KR" altLang="ko-KR" dirty="0"/>
              <a:t>을 다룰 수 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아래 예제를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CROSS </a:t>
            </a:r>
            <a:r>
              <a:rPr lang="ko-KR" altLang="ko-KR" dirty="0"/>
              <a:t>버튼은</a:t>
            </a:r>
            <a:r>
              <a:rPr lang="en-US" altLang="ko-KR" dirty="0"/>
              <a:t> CROSS, SQUARE, TRIANGLE</a:t>
            </a:r>
            <a:r>
              <a:rPr lang="ko-KR" altLang="ko-KR" dirty="0"/>
              <a:t>을 동시에 출력할 것이다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 SQUARE</a:t>
            </a:r>
            <a:r>
              <a:rPr lang="ko-KR" altLang="ko-KR" dirty="0"/>
              <a:t>와</a:t>
            </a:r>
            <a:r>
              <a:rPr lang="en-US" altLang="ko-KR" dirty="0"/>
              <a:t> TRIANGLE </a:t>
            </a:r>
            <a:r>
              <a:rPr lang="ko-KR" altLang="ko-KR" dirty="0"/>
              <a:t>버튼은 더 이상 어떤 출력도 나오지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68"/>
          <p:cNvSpPr txBox="1"/>
          <p:nvPr/>
        </p:nvSpPr>
        <p:spPr>
          <a:xfrm>
            <a:off x="43428" y="703759"/>
            <a:ext cx="5623971" cy="135700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remap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PS4_CROSS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-&gt;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PS4_SQUARE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remap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PS4_CROSS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-&gt;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PS4_TRIANGLE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Commands and Syntax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두</a:t>
            </a:r>
            <a:r>
              <a:rPr lang="en-US" altLang="ko-KR" dirty="0"/>
              <a:t> remap </a:t>
            </a:r>
            <a:r>
              <a:rPr lang="ko-KR" altLang="ko-KR" dirty="0"/>
              <a:t>명령어가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remap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Remap</a:t>
            </a:r>
            <a:r>
              <a:rPr lang="ko-KR" altLang="ko-KR" dirty="0"/>
              <a:t>은 아래 예제 처럼</a:t>
            </a:r>
            <a:r>
              <a:rPr lang="en-US" altLang="ko-KR" dirty="0"/>
              <a:t> output identifier</a:t>
            </a:r>
            <a:r>
              <a:rPr lang="ko-KR" altLang="ko-KR" dirty="0"/>
              <a:t>가 동일하면 이전에 지정된</a:t>
            </a:r>
            <a:r>
              <a:rPr lang="en-US" altLang="ko-KR" dirty="0"/>
              <a:t> remap</a:t>
            </a:r>
            <a:r>
              <a:rPr lang="ko-KR" altLang="ko-KR" dirty="0"/>
              <a:t>을 무시하고 마지막에 지정한</a:t>
            </a:r>
            <a:r>
              <a:rPr lang="en-US" altLang="ko-KR" dirty="0"/>
              <a:t> remap</a:t>
            </a:r>
            <a:r>
              <a:rPr lang="ko-KR" altLang="ko-KR" dirty="0"/>
              <a:t>이 우선한다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69"/>
          <p:cNvSpPr txBox="1"/>
          <p:nvPr/>
        </p:nvSpPr>
        <p:spPr>
          <a:xfrm>
            <a:off x="34925" y="919783"/>
            <a:ext cx="5648325" cy="107823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Remap: </a:t>
            </a:r>
            <a:r>
              <a:rPr lang="en-US" sz="1200" b="1" kern="0" dirty="0">
                <a:effectLst/>
                <a:latin typeface="Courier New"/>
                <a:ea typeface="굴림"/>
                <a:cs typeface="Times New Roman"/>
              </a:rPr>
              <a:t>input identifier</a:t>
            </a:r>
            <a:r>
              <a:rPr lang="ko-KR" sz="1200" b="1" kern="0" dirty="0"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200" b="1" kern="0" dirty="0">
                <a:effectLst/>
                <a:ea typeface="Courier New"/>
                <a:cs typeface="Times New Roman"/>
              </a:rPr>
              <a:t> </a:t>
            </a:r>
            <a:r>
              <a:rPr lang="ko-KR" sz="1200" b="1" kern="0" dirty="0"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en-US" sz="1200" b="1" kern="0" dirty="0">
                <a:effectLst/>
                <a:latin typeface="Courier New"/>
                <a:ea typeface="굴림"/>
                <a:cs typeface="Times New Roman"/>
              </a:rPr>
              <a:t> output identifier</a:t>
            </a:r>
            <a:r>
              <a:rPr lang="ko-KR" sz="1200" b="1" kern="0" dirty="0"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200" b="1" kern="0" dirty="0">
                <a:effectLst/>
                <a:ea typeface="Courier New"/>
                <a:cs typeface="Times New Roman"/>
              </a:rPr>
              <a:t> </a:t>
            </a:r>
            <a:r>
              <a:rPr lang="ko-KR" sz="1200" b="1" kern="0" dirty="0"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remap 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&lt;input identifier&gt; -&gt; &lt;output identifier</a:t>
            </a:r>
            <a:r>
              <a:rPr lang="en-US" sz="1100" kern="0" dirty="0" smtClea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&gt;;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775" y="2452583"/>
            <a:ext cx="2238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unmap</a:t>
            </a:r>
            <a:endParaRPr lang="ko-KR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input</a:t>
            </a:r>
            <a:r>
              <a:rPr lang="ko-KR" altLang="ko-KR" dirty="0"/>
              <a:t>으로 입력된 것을</a:t>
            </a:r>
            <a:r>
              <a:rPr lang="en-US" altLang="ko-KR" dirty="0"/>
              <a:t> output</a:t>
            </a:r>
            <a:r>
              <a:rPr lang="ko-KR" altLang="ko-KR" dirty="0"/>
              <a:t>에 전달하지 않는다</a:t>
            </a:r>
            <a:r>
              <a:rPr lang="en-US" altLang="ko-KR" dirty="0"/>
              <a:t>. </a:t>
            </a:r>
            <a:r>
              <a:rPr lang="ko-KR" altLang="ko-KR" dirty="0"/>
              <a:t>이것은 </a:t>
            </a:r>
            <a:r>
              <a:rPr lang="ko-KR" altLang="ko-KR" dirty="0" err="1"/>
              <a:t>가상머신이</a:t>
            </a:r>
            <a:r>
              <a:rPr lang="ko-KR" altLang="ko-KR" dirty="0"/>
              <a:t> 컨트롤러에서부터 받은</a:t>
            </a:r>
            <a:r>
              <a:rPr lang="en-US" altLang="ko-KR" dirty="0"/>
              <a:t> input</a:t>
            </a:r>
            <a:r>
              <a:rPr lang="ko-KR" altLang="ko-KR" dirty="0"/>
              <a:t>을 인지하기는 하지만</a:t>
            </a:r>
            <a:r>
              <a:rPr lang="en-US" altLang="ko-KR" dirty="0"/>
              <a:t> output </a:t>
            </a:r>
            <a:r>
              <a:rPr lang="ko-KR" altLang="ko-KR" dirty="0"/>
              <a:t>보고를 통해</a:t>
            </a:r>
            <a:r>
              <a:rPr lang="en-US" altLang="ko-KR" dirty="0"/>
              <a:t> console</a:t>
            </a:r>
            <a:r>
              <a:rPr lang="ko-KR" altLang="ko-KR" dirty="0"/>
              <a:t>로 전달하지 않는다는 의미이다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, </a:t>
            </a:r>
            <a:r>
              <a:rPr lang="en-US" altLang="ko-KR" dirty="0" err="1"/>
              <a:t>unmap</a:t>
            </a:r>
            <a:r>
              <a:rPr lang="ko-KR" altLang="ko-KR" dirty="0"/>
              <a:t>은 특정 버튼의 원래 기능을</a:t>
            </a:r>
            <a:r>
              <a:rPr lang="en-US" altLang="ko-KR" dirty="0"/>
              <a:t> console</a:t>
            </a:r>
            <a:r>
              <a:rPr lang="ko-KR" altLang="ko-KR" dirty="0"/>
              <a:t>에 보내지 않으면서</a:t>
            </a:r>
            <a:r>
              <a:rPr lang="en-US" altLang="ko-KR" dirty="0"/>
              <a:t> combo</a:t>
            </a:r>
            <a:r>
              <a:rPr lang="ko-KR" altLang="ko-KR" dirty="0"/>
              <a:t>의 시작버튼이나</a:t>
            </a:r>
            <a:r>
              <a:rPr lang="en-US" altLang="ko-KR" dirty="0"/>
              <a:t> code</a:t>
            </a:r>
            <a:r>
              <a:rPr lang="ko-KR" altLang="ko-KR" dirty="0"/>
              <a:t>의 실행 버튼으로 사용할 수 있다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다음과 같이</a:t>
            </a:r>
            <a:r>
              <a:rPr lang="en-US" altLang="ko-KR" dirty="0"/>
              <a:t> ALL_REMAPS </a:t>
            </a:r>
            <a:r>
              <a:rPr lang="ko-KR" altLang="ko-KR" dirty="0"/>
              <a:t>상수를 이용하면 한번에 모든</a:t>
            </a:r>
            <a:r>
              <a:rPr lang="en-US" altLang="ko-KR" dirty="0"/>
              <a:t> remap</a:t>
            </a:r>
            <a:r>
              <a:rPr lang="ko-KR" altLang="ko-KR" dirty="0"/>
              <a:t>을</a:t>
            </a:r>
            <a:r>
              <a:rPr lang="en-US" altLang="ko-KR" dirty="0"/>
              <a:t> </a:t>
            </a:r>
            <a:r>
              <a:rPr lang="en-US" altLang="ko-KR" dirty="0" err="1"/>
              <a:t>unmap</a:t>
            </a:r>
            <a:r>
              <a:rPr lang="ko-KR" altLang="ko-KR" dirty="0"/>
              <a:t>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72"/>
          <p:cNvSpPr txBox="1"/>
          <p:nvPr/>
        </p:nvSpPr>
        <p:spPr>
          <a:xfrm>
            <a:off x="43428" y="1196663"/>
            <a:ext cx="5623971" cy="152332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unmap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PS4_TRIANGLE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PS4_TRIANGLE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MyCombo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073"/>
          <p:cNvSpPr txBox="1"/>
          <p:nvPr/>
        </p:nvSpPr>
        <p:spPr>
          <a:xfrm>
            <a:off x="41656" y="3345751"/>
            <a:ext cx="5631319" cy="31033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unmap 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ALL_REMAPS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;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4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Variables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GPC</a:t>
            </a:r>
            <a:r>
              <a:rPr lang="ko-KR" altLang="ko-KR" dirty="0"/>
              <a:t>의 모든 변수는</a:t>
            </a:r>
            <a:r>
              <a:rPr lang="en-US" altLang="ko-KR" dirty="0"/>
              <a:t> 16 bit signed integer</a:t>
            </a:r>
            <a:r>
              <a:rPr lang="ko-KR" altLang="ko-KR" dirty="0"/>
              <a:t>다</a:t>
            </a:r>
            <a:r>
              <a:rPr lang="en-US" altLang="ko-KR" dirty="0"/>
              <a:t>. GPC</a:t>
            </a:r>
            <a:r>
              <a:rPr lang="ko-KR" altLang="ko-KR" dirty="0"/>
              <a:t>는 소수를 지원하지 않으며 소수점 이하는</a:t>
            </a:r>
            <a:r>
              <a:rPr lang="en-US" altLang="ko-KR" dirty="0"/>
              <a:t> 0</a:t>
            </a:r>
            <a:r>
              <a:rPr lang="ko-KR" altLang="ko-KR" dirty="0"/>
              <a:t>로 처리한다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3.4</a:t>
            </a:r>
            <a:r>
              <a:rPr lang="ko-KR" altLang="ko-KR" dirty="0"/>
              <a:t>는</a:t>
            </a:r>
            <a:r>
              <a:rPr lang="en-US" altLang="ko-KR" dirty="0"/>
              <a:t> 3</a:t>
            </a:r>
            <a:r>
              <a:rPr lang="ko-KR" altLang="ko-KR" dirty="0"/>
              <a:t>이 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16 bit signed </a:t>
            </a:r>
            <a:r>
              <a:rPr lang="ko-KR" altLang="ko-KR" dirty="0"/>
              <a:t>는 변수가</a:t>
            </a:r>
            <a:r>
              <a:rPr lang="en-US" altLang="ko-KR" dirty="0"/>
              <a:t> -32768 </a:t>
            </a:r>
            <a:r>
              <a:rPr lang="ko-KR" altLang="ko-KR" dirty="0"/>
              <a:t>부터</a:t>
            </a:r>
            <a:r>
              <a:rPr lang="en-US" altLang="ko-KR" dirty="0"/>
              <a:t> +32767</a:t>
            </a:r>
            <a:r>
              <a:rPr lang="ko-KR" altLang="ko-KR" dirty="0"/>
              <a:t>까지 범위의 정수로 저장 할 수 있다는 의미다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sz="1400" b="1" dirty="0">
                <a:solidFill>
                  <a:srgbClr val="0000FF"/>
                </a:solidFill>
              </a:rPr>
              <a:t>변수 선언하기 </a:t>
            </a:r>
            <a:r>
              <a:rPr lang="en-US" altLang="ko-KR" sz="1400" b="1" dirty="0">
                <a:solidFill>
                  <a:srgbClr val="0000FF"/>
                </a:solidFill>
              </a:rPr>
              <a:t>(Declaring Variables)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변수는 </a:t>
            </a:r>
            <a:r>
              <a:rPr lang="ko-KR" altLang="ko-KR" dirty="0" err="1"/>
              <a:t>가상머신</a:t>
            </a:r>
            <a:r>
              <a:rPr lang="ko-KR" altLang="ko-KR" dirty="0"/>
              <a:t> 메모리에 저장될 수 있는 데이터의 한 위치이다</a:t>
            </a:r>
            <a:r>
              <a:rPr lang="en-US" altLang="ko-KR" dirty="0"/>
              <a:t>. </a:t>
            </a:r>
            <a:r>
              <a:rPr lang="ko-KR" altLang="ko-KR" dirty="0" err="1"/>
              <a:t>변수명은</a:t>
            </a:r>
            <a:r>
              <a:rPr lang="ko-KR" altLang="ko-KR" dirty="0"/>
              <a:t> 밑줄</a:t>
            </a:r>
            <a:r>
              <a:rPr lang="en-US" altLang="ko-KR" dirty="0"/>
              <a:t>(underscore, _)</a:t>
            </a:r>
            <a:r>
              <a:rPr lang="ko-KR" altLang="ko-KR" dirty="0"/>
              <a:t>이나 문자로 시작하며</a:t>
            </a:r>
            <a:r>
              <a:rPr lang="en-US" altLang="ko-KR" dirty="0"/>
              <a:t>, </a:t>
            </a:r>
            <a:r>
              <a:rPr lang="ko-KR" altLang="ko-KR" dirty="0"/>
              <a:t>다음부터는 문자</a:t>
            </a:r>
            <a:r>
              <a:rPr lang="en-US" altLang="ko-KR" dirty="0"/>
              <a:t>, </a:t>
            </a:r>
            <a:r>
              <a:rPr lang="ko-KR" altLang="ko-KR" dirty="0"/>
              <a:t>숫자</a:t>
            </a:r>
            <a:r>
              <a:rPr lang="en-US" altLang="ko-KR" dirty="0"/>
              <a:t>, </a:t>
            </a:r>
            <a:r>
              <a:rPr lang="ko-KR" altLang="ko-KR" dirty="0"/>
              <a:t>밑줄로 조합할 수 있다</a:t>
            </a:r>
            <a:r>
              <a:rPr lang="en-US" altLang="ko-KR" dirty="0"/>
              <a:t>. </a:t>
            </a:r>
            <a:r>
              <a:rPr lang="ko-KR" altLang="ko-KR" dirty="0"/>
              <a:t>대소문자를 가리기 때문에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, </a:t>
            </a:r>
            <a:r>
              <a:rPr lang="en-US" altLang="ko-KR" dirty="0" err="1"/>
              <a:t>Cronusmax</a:t>
            </a:r>
            <a:r>
              <a:rPr lang="en-US" altLang="ko-KR" dirty="0"/>
              <a:t>, CRONUSMAX</a:t>
            </a:r>
            <a:r>
              <a:rPr lang="ko-KR" altLang="ko-KR" dirty="0"/>
              <a:t>는 전부 다른 </a:t>
            </a:r>
            <a:r>
              <a:rPr lang="ko-KR" altLang="ko-KR" dirty="0" err="1"/>
              <a:t>변수명이다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GPC</a:t>
            </a:r>
            <a:r>
              <a:rPr lang="ko-KR" altLang="ko-KR" dirty="0"/>
              <a:t>에서 이런 방식으로 정의된 변수는</a:t>
            </a:r>
            <a:r>
              <a:rPr lang="en-US" altLang="ko-KR" dirty="0"/>
              <a:t> global</a:t>
            </a:r>
            <a:r>
              <a:rPr lang="ko-KR" altLang="ko-KR" dirty="0"/>
              <a:t>이며 따라서 변수는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en-US" altLang="ko-KR" dirty="0"/>
              <a:t> </a:t>
            </a:r>
            <a:r>
              <a:rPr lang="ko-KR" altLang="ko-KR" dirty="0"/>
              <a:t>또는 </a:t>
            </a:r>
            <a:r>
              <a:rPr lang="en-US" altLang="ko-KR" b="1" dirty="0">
                <a:solidFill>
                  <a:srgbClr val="0000FF"/>
                </a:solidFill>
              </a:rPr>
              <a:t>function</a:t>
            </a:r>
            <a:r>
              <a:rPr lang="en-US" altLang="ko-KR" dirty="0"/>
              <a:t> </a:t>
            </a:r>
            <a:r>
              <a:rPr lang="ko-KR" altLang="ko-KR" dirty="0"/>
              <a:t>뿐 아니라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dirty="0"/>
              <a:t> </a:t>
            </a:r>
            <a:r>
              <a:rPr lang="ko-KR" altLang="ko-KR" dirty="0"/>
              <a:t>또는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ko-KR" altLang="ko-KR" dirty="0"/>
              <a:t>에서도 접근 및 값의 변경이 가능하다</a:t>
            </a:r>
            <a:r>
              <a:rPr lang="en-US" altLang="ko-KR" dirty="0"/>
              <a:t>. </a:t>
            </a:r>
            <a:r>
              <a:rPr lang="ko-KR" altLang="ko-KR" dirty="0"/>
              <a:t>사용자가 만든 함수에서 선언한 변수만이</a:t>
            </a:r>
            <a:r>
              <a:rPr lang="en-US" altLang="ko-KR" dirty="0"/>
              <a:t> local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Global </a:t>
            </a:r>
            <a:r>
              <a:rPr lang="ko-KR" altLang="ko-KR" dirty="0"/>
              <a:t>변수는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또는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b="1" dirty="0"/>
              <a:t> </a:t>
            </a:r>
            <a:r>
              <a:rPr lang="ko-KR" altLang="ko-KR" dirty="0"/>
              <a:t>섹션 전에 선언 되야 만 하며</a:t>
            </a:r>
            <a:r>
              <a:rPr lang="en-US" altLang="ko-KR" dirty="0"/>
              <a:t>, </a:t>
            </a:r>
            <a:r>
              <a:rPr lang="ko-KR" altLang="ko-KR" dirty="0"/>
              <a:t>따라서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ko-KR" altLang="ko-KR" dirty="0"/>
              <a:t>이나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dirty="0"/>
              <a:t> </a:t>
            </a:r>
            <a:r>
              <a:rPr lang="ko-KR" altLang="ko-KR" dirty="0"/>
              <a:t>이후 또는 안에 선언 할 수 없다</a:t>
            </a:r>
            <a:r>
              <a:rPr lang="en-US" altLang="ko-KR" dirty="0"/>
              <a:t>. </a:t>
            </a:r>
            <a:r>
              <a:rPr lang="ko-KR" altLang="ko-KR" dirty="0"/>
              <a:t>다음 예제를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변수는 항상 값이 할당된다</a:t>
            </a:r>
            <a:r>
              <a:rPr lang="en-US" altLang="ko-KR" dirty="0"/>
              <a:t>. </a:t>
            </a:r>
            <a:r>
              <a:rPr lang="ko-KR" altLang="ko-KR" dirty="0"/>
              <a:t>선언 시 값이 할당되지 않으면</a:t>
            </a:r>
            <a:r>
              <a:rPr lang="en-US" altLang="ko-KR" dirty="0"/>
              <a:t>, 0(zero)</a:t>
            </a:r>
            <a:r>
              <a:rPr lang="ko-KR" altLang="ko-KR" dirty="0"/>
              <a:t>값으로 초기화 된다</a:t>
            </a:r>
            <a:r>
              <a:rPr lang="en-US" altLang="ko-KR" dirty="0"/>
              <a:t>. </a:t>
            </a:r>
            <a:r>
              <a:rPr lang="ko-KR" altLang="ko-KR" dirty="0"/>
              <a:t>그리고 그 값들은 실행 시간 동안 변경될 수 있다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36"/>
          <p:cNvSpPr txBox="1"/>
          <p:nvPr/>
        </p:nvSpPr>
        <p:spPr>
          <a:xfrm>
            <a:off x="34925" y="55687"/>
            <a:ext cx="5648325" cy="295232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myVar =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MYVar;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MYVAR = -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init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incorrect;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이것은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error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발생시킨다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Incorrect;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역시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error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발생시킨다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INCORRECT;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이것도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error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발생시킨다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4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Box 1037"/>
          <p:cNvSpPr txBox="1"/>
          <p:nvPr/>
        </p:nvSpPr>
        <p:spPr>
          <a:xfrm>
            <a:off x="34925" y="55687"/>
            <a:ext cx="5648325" cy="194421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myVar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초기값은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100, MYVar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초기값은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myVar =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MYVar;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MYVAR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초기값은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-40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MYVAR = -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     </a:t>
            </a: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 = myVAR - MYVAR;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MYVar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값은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60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된다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3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sz="1400" b="1" dirty="0">
                <a:solidFill>
                  <a:srgbClr val="0000FF"/>
                </a:solidFill>
              </a:rPr>
              <a:t>불 변수</a:t>
            </a:r>
            <a:r>
              <a:rPr lang="en-US" altLang="ko-KR" sz="1400" b="1" dirty="0">
                <a:solidFill>
                  <a:srgbClr val="0000FF"/>
                </a:solidFill>
              </a:rPr>
              <a:t> (Boolean Variables)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C# </a:t>
            </a:r>
            <a:r>
              <a:rPr lang="ko-KR" altLang="ko-KR" dirty="0"/>
              <a:t>같은 다른 프로그래밍 언어와는 달리</a:t>
            </a:r>
            <a:r>
              <a:rPr lang="en-US" altLang="ko-KR" dirty="0"/>
              <a:t>, GPC</a:t>
            </a:r>
            <a:r>
              <a:rPr lang="ko-KR" altLang="ko-KR" dirty="0"/>
              <a:t>는 불 값</a:t>
            </a:r>
            <a:r>
              <a:rPr lang="en-US" altLang="ko-KR" dirty="0"/>
              <a:t>(</a:t>
            </a:r>
            <a:r>
              <a:rPr lang="ko-KR" altLang="ko-KR" dirty="0"/>
              <a:t>논리 값</a:t>
            </a:r>
            <a:r>
              <a:rPr lang="en-US" altLang="ko-KR" dirty="0"/>
              <a:t>)</a:t>
            </a:r>
            <a:r>
              <a:rPr lang="ko-KR" altLang="ko-KR" dirty="0"/>
              <a:t>을 위한 변수 형태는 따로 없다</a:t>
            </a:r>
            <a:r>
              <a:rPr lang="en-US" altLang="ko-KR" dirty="0"/>
              <a:t>. GPC</a:t>
            </a:r>
            <a:r>
              <a:rPr lang="ko-KR" altLang="ko-KR" dirty="0"/>
              <a:t>에서는 정수로 논리 표현을 지원하도록 디자인 되어 있다</a:t>
            </a:r>
            <a:r>
              <a:rPr lang="en-US" altLang="ko-KR" dirty="0"/>
              <a:t>. </a:t>
            </a:r>
            <a:r>
              <a:rPr lang="en-US" altLang="ko-KR" b="1" dirty="0" smtClean="0">
                <a:solidFill>
                  <a:srgbClr val="0000FF"/>
                </a:solidFill>
              </a:rPr>
              <a:t>TRUE </a:t>
            </a:r>
            <a:r>
              <a:rPr lang="ko-KR" altLang="ko-KR" dirty="0" smtClean="0"/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ko-KR" dirty="0"/>
              <a:t>키워드는 각각</a:t>
            </a:r>
            <a:r>
              <a:rPr lang="en-US" altLang="ko-KR" dirty="0"/>
              <a:t> 1</a:t>
            </a:r>
            <a:r>
              <a:rPr lang="ko-KR" altLang="ko-KR" dirty="0"/>
              <a:t>과</a:t>
            </a:r>
            <a:r>
              <a:rPr lang="en-US" altLang="ko-KR" dirty="0"/>
              <a:t> 0</a:t>
            </a:r>
            <a:r>
              <a:rPr lang="ko-KR" altLang="ko-KR" dirty="0"/>
              <a:t>으로 할당되도록 되어 있다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따라서</a:t>
            </a:r>
            <a:r>
              <a:rPr lang="en-US" altLang="ko-KR" dirty="0"/>
              <a:t>, </a:t>
            </a:r>
            <a:r>
              <a:rPr lang="ko-KR" altLang="ko-KR" dirty="0"/>
              <a:t>아래와 같이 특정 코드를 활성화 하거나 비활성화하는 스위치를 만드는데 응용할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38"/>
          <p:cNvSpPr txBox="1"/>
          <p:nvPr/>
        </p:nvSpPr>
        <p:spPr>
          <a:xfrm>
            <a:off x="34925" y="1063799"/>
            <a:ext cx="5648325" cy="195546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myvar, MYVAR;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 = 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TRUE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//myvar = 1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 = 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FALSE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//MYVAR = 0;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4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위 예제를 보면</a:t>
            </a:r>
            <a:r>
              <a:rPr lang="en-US" altLang="ko-KR" dirty="0"/>
              <a:t> </a:t>
            </a:r>
            <a:r>
              <a:rPr lang="en-US" altLang="ko-KR" dirty="0" err="1"/>
              <a:t>myvar</a:t>
            </a:r>
            <a:r>
              <a:rPr lang="en-US" altLang="ko-KR" dirty="0"/>
              <a:t> </a:t>
            </a:r>
            <a:r>
              <a:rPr lang="ko-KR" altLang="ko-KR" dirty="0"/>
              <a:t>의 값이</a:t>
            </a:r>
            <a:r>
              <a:rPr lang="en-US" altLang="ko-KR" dirty="0"/>
              <a:t> 0</a:t>
            </a:r>
            <a:r>
              <a:rPr lang="ko-KR" altLang="ko-KR" dirty="0"/>
              <a:t>이 아니면</a:t>
            </a:r>
            <a:r>
              <a:rPr lang="en-US" altLang="ko-KR" dirty="0"/>
              <a:t> if(</a:t>
            </a:r>
            <a:r>
              <a:rPr lang="en-US" altLang="ko-KR" dirty="0" err="1"/>
              <a:t>myvar</a:t>
            </a:r>
            <a:r>
              <a:rPr lang="en-US" altLang="ko-KR" dirty="0"/>
              <a:t>)</a:t>
            </a:r>
            <a:r>
              <a:rPr lang="ko-KR" altLang="ko-KR" dirty="0"/>
              <a:t>는 항상</a:t>
            </a:r>
            <a:r>
              <a:rPr lang="en-US" altLang="ko-KR" dirty="0"/>
              <a:t> TRUE</a:t>
            </a:r>
            <a:r>
              <a:rPr lang="ko-KR" altLang="ko-KR" dirty="0"/>
              <a:t>가 된다</a:t>
            </a:r>
            <a:r>
              <a:rPr lang="en-US" altLang="ko-KR" dirty="0"/>
              <a:t>. </a:t>
            </a:r>
            <a:r>
              <a:rPr lang="ko-KR" altLang="ko-KR" dirty="0"/>
              <a:t>그러나 아래와 같이 변수의 값이 특정 값을 가질 때만 활성화 되는</a:t>
            </a:r>
            <a:r>
              <a:rPr lang="en-US" altLang="ko-KR" dirty="0"/>
              <a:t> nested code</a:t>
            </a:r>
            <a:r>
              <a:rPr lang="ko-KR" altLang="ko-KR" dirty="0"/>
              <a:t>를 설계할 수도 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3" name="Text Box 1039"/>
          <p:cNvSpPr txBox="1"/>
          <p:nvPr/>
        </p:nvSpPr>
        <p:spPr>
          <a:xfrm>
            <a:off x="42297" y="49887"/>
            <a:ext cx="5625102" cy="346218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//A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XB360_A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     </a:t>
            </a:r>
            <a:r>
              <a:rPr lang="en-US" sz="1000" kern="0" dirty="0" smtClea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 </a:t>
            </a:r>
            <a:r>
              <a:rPr lang="en-US" sz="10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에는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not 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할당된다</a:t>
            </a:r>
            <a:r>
              <a:rPr lang="en-US" sz="10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en-US" sz="1000" kern="100" dirty="0"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100" dirty="0">
                <a:solidFill>
                  <a:srgbClr val="008000"/>
                </a:solidFill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000" kern="100" dirty="0" smtClean="0">
                <a:solidFill>
                  <a:srgbClr val="008000"/>
                </a:solidFill>
                <a:effectLst/>
                <a:latin typeface="Courier New"/>
                <a:ea typeface="맑은 고딕"/>
                <a:cs typeface="Times New Roman"/>
              </a:rPr>
              <a:t>    </a:t>
            </a:r>
            <a:r>
              <a:rPr lang="en-US" sz="10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따라서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myvar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TRUE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이거나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아닌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어떤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가지면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endParaRPr lang="en-US" altLang="ko-KR" sz="1000" kern="0" dirty="0" smtClean="0">
              <a:solidFill>
                <a:srgbClr val="008000"/>
              </a:solidFill>
              <a:effectLst/>
              <a:ea typeface="Courier New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 smtClean="0">
                <a:solidFill>
                  <a:srgbClr val="008000"/>
                </a:solidFill>
                <a:ea typeface="Courier New"/>
                <a:cs typeface="Times New Roman"/>
              </a:rPr>
              <a:t>     //</a:t>
            </a:r>
            <a:r>
              <a:rPr lang="en-US" sz="1000" kern="0" dirty="0" err="1" smtClea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myvar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할당된다</a:t>
            </a:r>
            <a:r>
              <a:rPr lang="en-US" sz="10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en-US" sz="1000" kern="100" dirty="0"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100" dirty="0">
                <a:solidFill>
                  <a:srgbClr val="008000"/>
                </a:solidFill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000" kern="100" dirty="0" smtClean="0">
                <a:solidFill>
                  <a:srgbClr val="008000"/>
                </a:solidFill>
                <a:effectLst/>
                <a:latin typeface="Courier New"/>
                <a:ea typeface="맑은 고딕"/>
                <a:cs typeface="Times New Roman"/>
              </a:rPr>
              <a:t>    </a:t>
            </a:r>
            <a:r>
              <a:rPr lang="en-US" sz="10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따라서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myvar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FALSE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이거나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가지면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myvar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할당된다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!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    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아닌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가지면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              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6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Box 1040"/>
          <p:cNvSpPr txBox="1"/>
          <p:nvPr/>
        </p:nvSpPr>
        <p:spPr>
          <a:xfrm>
            <a:off x="35987" y="55687"/>
            <a:ext cx="5636988" cy="417646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endParaRPr lang="ko-KR" sz="900" kern="100" dirty="0">
              <a:effectLst/>
              <a:ea typeface="맑은 고딕"/>
              <a:cs typeface="Times New Roman"/>
            </a:endParaRPr>
          </a:p>
          <a:p>
            <a:pPr indent="254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//A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XB360_A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 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+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변수에는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기존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값에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더해진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할당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indent="254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X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XB360_X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 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변수에는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기존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값에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빼진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할당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indent="190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mvar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2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 </a:t>
            </a: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r>
              <a:rPr lang="en-US" sz="900" kern="0" dirty="0" smtClea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 </a:t>
            </a:r>
            <a:r>
              <a:rPr lang="en-US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mvar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값이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4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보다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크면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&gt;=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r>
              <a:rPr lang="en-US" sz="900" kern="0" dirty="0" smtClea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 </a:t>
            </a:r>
            <a:r>
              <a:rPr lang="en-US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mvar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값이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2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보다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작으면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&lt;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         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48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sz="1400" b="1" dirty="0">
                <a:solidFill>
                  <a:srgbClr val="0000FF"/>
                </a:solidFill>
              </a:rPr>
              <a:t>배열</a:t>
            </a:r>
            <a:r>
              <a:rPr lang="en-US" altLang="ko-KR" sz="1400" b="1" dirty="0">
                <a:solidFill>
                  <a:srgbClr val="0000FF"/>
                </a:solidFill>
              </a:rPr>
              <a:t> (Arrays)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배열은 하나의 명령어로 여러 변수들을 만드는 방법이다</a:t>
            </a:r>
            <a:r>
              <a:rPr lang="en-US" altLang="ko-KR" dirty="0"/>
              <a:t>. </a:t>
            </a:r>
            <a:r>
              <a:rPr lang="ko-KR" altLang="ko-KR" dirty="0"/>
              <a:t>배열의 </a:t>
            </a:r>
            <a:r>
              <a:rPr lang="en-US" altLang="ko-KR" dirty="0"/>
              <a:t>index</a:t>
            </a:r>
            <a:r>
              <a:rPr lang="ko-KR" altLang="ko-KR" dirty="0"/>
              <a:t>는</a:t>
            </a:r>
            <a:r>
              <a:rPr lang="en-US" altLang="ko-KR" dirty="0"/>
              <a:t> 0</a:t>
            </a:r>
            <a:r>
              <a:rPr lang="ko-KR" altLang="ko-KR" dirty="0"/>
              <a:t>에서 시작하기 때문에 아래 예제와 같이 원소가</a:t>
            </a:r>
            <a:r>
              <a:rPr lang="en-US" altLang="ko-KR" dirty="0"/>
              <a:t> 5</a:t>
            </a:r>
            <a:r>
              <a:rPr lang="ko-KR" altLang="ko-KR" dirty="0"/>
              <a:t>개인 배열의</a:t>
            </a:r>
            <a:r>
              <a:rPr lang="en-US" altLang="ko-KR" dirty="0"/>
              <a:t> index</a:t>
            </a:r>
            <a:r>
              <a:rPr lang="ko-KR" altLang="ko-KR" dirty="0"/>
              <a:t>는</a:t>
            </a:r>
            <a:r>
              <a:rPr lang="en-US" altLang="ko-KR" dirty="0"/>
              <a:t> 0</a:t>
            </a:r>
            <a:r>
              <a:rPr lang="ko-KR" altLang="ko-KR" dirty="0"/>
              <a:t>부터</a:t>
            </a:r>
            <a:r>
              <a:rPr lang="en-US" altLang="ko-KR" dirty="0"/>
              <a:t> 4</a:t>
            </a:r>
            <a:r>
              <a:rPr lang="ko-KR" altLang="ko-KR" dirty="0"/>
              <a:t>까지 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배열의 모든 값은 초기화 될 때</a:t>
            </a:r>
            <a:r>
              <a:rPr lang="en-US" altLang="ko-KR" dirty="0"/>
              <a:t> 0</a:t>
            </a:r>
            <a:r>
              <a:rPr lang="ko-KR" altLang="ko-KR" dirty="0"/>
              <a:t>으로 할당되며</a:t>
            </a:r>
            <a:r>
              <a:rPr lang="en-US" altLang="ko-KR" dirty="0"/>
              <a:t>, </a:t>
            </a:r>
            <a:r>
              <a:rPr lang="en-US" altLang="ko-KR" b="1" dirty="0" err="1"/>
              <a:t>init</a:t>
            </a:r>
            <a:r>
              <a:rPr lang="en-US" altLang="ko-KR" dirty="0"/>
              <a:t> </a:t>
            </a:r>
            <a:r>
              <a:rPr lang="ko-KR" altLang="ko-KR" dirty="0"/>
              <a:t>섹션 전에 다른 값으로 할당 할 수 없다</a:t>
            </a:r>
            <a:r>
              <a:rPr lang="en-US" altLang="ko-KR" dirty="0"/>
              <a:t>. </a:t>
            </a:r>
            <a:r>
              <a:rPr lang="ko-KR" altLang="ko-KR" dirty="0"/>
              <a:t>배열 역시</a:t>
            </a:r>
            <a:r>
              <a:rPr lang="en-US" altLang="ko-KR" dirty="0"/>
              <a:t> global </a:t>
            </a:r>
            <a:r>
              <a:rPr lang="ko-KR" altLang="ko-KR" dirty="0"/>
              <a:t>이며</a:t>
            </a:r>
            <a:r>
              <a:rPr lang="en-US" altLang="ko-KR" dirty="0"/>
              <a:t>, </a:t>
            </a:r>
            <a:r>
              <a:rPr lang="ko-KR" altLang="ko-KR" dirty="0"/>
              <a:t>따라서 실행 시간 동안 어느 지점에서든 값을 할당하거나 변경할 수 있다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41"/>
          <p:cNvSpPr txBox="1"/>
          <p:nvPr/>
        </p:nvSpPr>
        <p:spPr>
          <a:xfrm>
            <a:off x="34925" y="876141"/>
            <a:ext cx="5648325" cy="256392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myvar[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//int myvar[5]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5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생성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myvar[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첫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myvar[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두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myvar[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myvar[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네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myvar[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다섯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번째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04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ko-KR" altLang="ko-KR" sz="1600" b="1" dirty="0">
                <a:solidFill>
                  <a:srgbClr val="FF0000"/>
                </a:solidFill>
              </a:rPr>
              <a:t>기초 문법</a:t>
            </a:r>
            <a:r>
              <a:rPr lang="en-US" altLang="ko-KR" sz="1600" b="1" dirty="0">
                <a:solidFill>
                  <a:srgbClr val="FF0000"/>
                </a:solidFill>
              </a:rPr>
              <a:t> (Basic Syntax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ko-KR" altLang="ko-KR" dirty="0"/>
          </a:p>
          <a:p>
            <a:r>
              <a:rPr lang="en-US" altLang="ko-KR" dirty="0"/>
              <a:t>GPC</a:t>
            </a:r>
            <a:r>
              <a:rPr lang="ko-KR" altLang="ko-KR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에서 사용되는 스크립트 언어이다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9" y="847775"/>
            <a:ext cx="3565714" cy="3280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53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42"/>
          <p:cNvSpPr txBox="1"/>
          <p:nvPr/>
        </p:nvSpPr>
        <p:spPr>
          <a:xfrm>
            <a:off x="34925" y="26194"/>
            <a:ext cx="5648325" cy="423545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 =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[0]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20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 =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[1]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</a:t>
            </a:r>
            <a:r>
              <a:rPr lang="en-US" sz="10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[2]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30 (20 + 10)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 =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 +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  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 =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15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[3]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15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254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[4]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45 (30 + 15)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 =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add_two_variables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],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]);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add_two_variables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(_1st_variable, _2nd_variable) 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_1st_variable + _2nd_variable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23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sz="1400" b="1" dirty="0">
                <a:solidFill>
                  <a:srgbClr val="0000FF"/>
                </a:solidFill>
              </a:rPr>
              <a:t>배열을 통해 임의의 변수에 접근하기</a:t>
            </a:r>
            <a:r>
              <a:rPr lang="en-US" altLang="ko-KR" sz="1400" b="1" dirty="0">
                <a:solidFill>
                  <a:srgbClr val="0000FF"/>
                </a:solidFill>
              </a:rPr>
              <a:t> (Accessing any variable via an array)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스크립트가 컴파일 될 때</a:t>
            </a:r>
            <a:r>
              <a:rPr lang="en-US" altLang="ko-KR" dirty="0"/>
              <a:t>, </a:t>
            </a:r>
            <a:r>
              <a:rPr lang="ko-KR" altLang="ko-KR" dirty="0"/>
              <a:t>모든</a:t>
            </a:r>
            <a:r>
              <a:rPr lang="en-US" altLang="ko-KR" dirty="0"/>
              <a:t> global </a:t>
            </a:r>
            <a:r>
              <a:rPr lang="ko-KR" altLang="ko-KR" dirty="0"/>
              <a:t>변수는 배열 안에 위치하게 된다</a:t>
            </a:r>
            <a:r>
              <a:rPr lang="en-US" altLang="ko-KR" dirty="0"/>
              <a:t>. </a:t>
            </a:r>
            <a:r>
              <a:rPr lang="ko-KR" altLang="ko-KR" dirty="0"/>
              <a:t>따라서 배열로 초기화 되지 않은 변수에서 그 다음 변수들을 호출하는데 배열을 사용할 수 있다</a:t>
            </a:r>
            <a:r>
              <a:rPr lang="en-US" altLang="ko-KR" dirty="0"/>
              <a:t>. </a:t>
            </a:r>
            <a:r>
              <a:rPr lang="ko-KR" altLang="ko-KR" dirty="0"/>
              <a:t>예제를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43"/>
          <p:cNvSpPr txBox="1"/>
          <p:nvPr/>
        </p:nvSpPr>
        <p:spPr>
          <a:xfrm>
            <a:off x="34925" y="1048431"/>
            <a:ext cx="5648325" cy="322403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_1st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_2nd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_3rd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_4th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_5th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10 (_1st)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indent="254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20 (_2nd)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indent="317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60 ((40 + 50) - 30)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 +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]) -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[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 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indent="254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30 (_3rd)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var_to_place_value_into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_2nd[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]; 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96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 Section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GPC</a:t>
            </a:r>
            <a:r>
              <a:rPr lang="ko-KR" altLang="ko-KR" dirty="0"/>
              <a:t>의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dirty="0"/>
              <a:t> </a:t>
            </a:r>
            <a:r>
              <a:rPr lang="ko-KR" altLang="ko-KR" dirty="0"/>
              <a:t>섹션은 반복적으로 실행되지 않는다는 점만 빼고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섹션과 동일하다</a:t>
            </a:r>
            <a:r>
              <a:rPr lang="en-US" altLang="ko-KR" dirty="0"/>
              <a:t>.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dirty="0"/>
              <a:t> </a:t>
            </a:r>
            <a:r>
              <a:rPr lang="ko-KR" altLang="ko-KR" dirty="0"/>
              <a:t>섹션은 스크립트가 처음 적재된 후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섹션의 첫 번째 반복 전에 한번만 실행되며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en-US" altLang="ko-KR" dirty="0"/>
              <a:t> </a:t>
            </a:r>
            <a:r>
              <a:rPr lang="ko-KR" altLang="ko-KR" dirty="0"/>
              <a:t>나 </a:t>
            </a:r>
            <a:r>
              <a:rPr lang="en-US" altLang="ko-KR" b="1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을 호출할 수 있다</a:t>
            </a:r>
            <a:r>
              <a:rPr lang="en-US" altLang="ko-KR" dirty="0"/>
              <a:t>. </a:t>
            </a:r>
            <a:r>
              <a:rPr lang="ko-KR" altLang="ko-KR" dirty="0"/>
              <a:t>또한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섹션과 마찬가지로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ko-KR" altLang="ko-KR" dirty="0"/>
              <a:t>에서 변수의 값을 변경할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ko-KR" dirty="0"/>
              <a:t>섹션은 스크립트의 </a:t>
            </a:r>
            <a:r>
              <a:rPr lang="ko-KR" altLang="ko-KR" dirty="0" err="1"/>
              <a:t>셋업을</a:t>
            </a:r>
            <a:r>
              <a:rPr lang="ko-KR" altLang="ko-KR" dirty="0"/>
              <a:t> 하는데 사용된다</a:t>
            </a:r>
            <a:r>
              <a:rPr lang="en-US" altLang="ko-KR" dirty="0"/>
              <a:t>. </a:t>
            </a:r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Playstation</a:t>
            </a:r>
            <a:r>
              <a:rPr lang="en-US" altLang="ko-KR" dirty="0"/>
              <a:t> 3</a:t>
            </a:r>
            <a:r>
              <a:rPr lang="ko-KR" altLang="ko-KR" dirty="0"/>
              <a:t>와</a:t>
            </a:r>
            <a:r>
              <a:rPr lang="en-US" altLang="ko-KR" dirty="0"/>
              <a:t> Xbox One</a:t>
            </a:r>
            <a:r>
              <a:rPr lang="ko-KR" altLang="ko-KR" dirty="0"/>
              <a:t>에서 같은</a:t>
            </a:r>
            <a:r>
              <a:rPr lang="en-US" altLang="ko-KR" dirty="0"/>
              <a:t> Rapid Fire </a:t>
            </a:r>
            <a:r>
              <a:rPr lang="ko-KR" altLang="ko-KR" dirty="0"/>
              <a:t>스크립트를 사용하면서</a:t>
            </a:r>
            <a:r>
              <a:rPr lang="en-US" altLang="ko-KR" dirty="0"/>
              <a:t> </a:t>
            </a:r>
            <a:r>
              <a:rPr lang="en-US" altLang="ko-KR" dirty="0" err="1"/>
              <a:t>Playstation</a:t>
            </a:r>
            <a:r>
              <a:rPr lang="en-US" altLang="ko-KR" dirty="0"/>
              <a:t> 3</a:t>
            </a:r>
            <a:r>
              <a:rPr lang="ko-KR" altLang="ko-KR" dirty="0"/>
              <a:t>에서는 발사 버튼으로 범퍼 버튼을</a:t>
            </a:r>
            <a:r>
              <a:rPr lang="en-US" altLang="ko-KR" dirty="0"/>
              <a:t>, Xbox One</a:t>
            </a:r>
            <a:r>
              <a:rPr lang="ko-KR" altLang="ko-KR" dirty="0"/>
              <a:t>에서는 발사 버튼으로 </a:t>
            </a:r>
            <a:r>
              <a:rPr lang="ko-KR" altLang="ko-KR" dirty="0" err="1"/>
              <a:t>트리거</a:t>
            </a:r>
            <a:r>
              <a:rPr lang="ko-KR" altLang="ko-KR" dirty="0"/>
              <a:t> 버튼을 사용하길 원한다고 하자</a:t>
            </a:r>
            <a:r>
              <a:rPr lang="en-US" altLang="ko-KR" dirty="0"/>
              <a:t>. </a:t>
            </a:r>
            <a:r>
              <a:rPr lang="ko-KR" altLang="ko-KR" dirty="0"/>
              <a:t>그러면 다음 예제와 같이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init</a:t>
            </a:r>
            <a:r>
              <a:rPr lang="en-US" altLang="ko-KR" dirty="0"/>
              <a:t> </a:t>
            </a:r>
            <a:r>
              <a:rPr lang="ko-KR" altLang="ko-KR" dirty="0"/>
              <a:t>섹션에서 그것을 자동으로 조정할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7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init</a:t>
            </a:r>
            <a:r>
              <a:rPr lang="en-US" altLang="ko-KR" dirty="0"/>
              <a:t> </a:t>
            </a:r>
            <a:r>
              <a:rPr lang="ko-KR" altLang="ko-KR" dirty="0"/>
              <a:t>섹션은 실행 시간 동안 값을 지속적으로 재호출</a:t>
            </a:r>
            <a:r>
              <a:rPr lang="en-US" altLang="ko-KR" dirty="0"/>
              <a:t>(recall)</a:t>
            </a:r>
            <a:r>
              <a:rPr lang="ko-KR" altLang="ko-KR" dirty="0"/>
              <a:t>하길 원하지 않을 때 사용하는</a:t>
            </a:r>
            <a:r>
              <a:rPr lang="en-US" altLang="ko-KR" dirty="0"/>
              <a:t> persistent </a:t>
            </a:r>
            <a:r>
              <a:rPr lang="ko-KR" altLang="ko-KR" dirty="0"/>
              <a:t>변수를 사용할 때 매우 유용하다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3" name="Text Box 1044"/>
          <p:cNvSpPr txBox="1"/>
          <p:nvPr/>
        </p:nvSpPr>
        <p:spPr>
          <a:xfrm>
            <a:off x="34325" y="34743"/>
            <a:ext cx="5644226" cy="369335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FIRE_BTN;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get_console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 == 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PIO_PS3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//PS3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연결되어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FIRE_BTN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//3 = LB/L1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else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                   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PS3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아닌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다른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콘솔이면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FIRE_BTN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//4 = RT/R1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(FIRE_BTN))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(FIRE_BTN,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(FIRE_BTN,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(FIRE_BTN,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Main Section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main</a:t>
            </a:r>
            <a:r>
              <a:rPr lang="en-US" altLang="ko-KR" dirty="0" smtClean="0"/>
              <a:t> </a:t>
            </a:r>
            <a:r>
              <a:rPr lang="ko-KR" altLang="ko-KR" dirty="0"/>
              <a:t>섹션은</a:t>
            </a:r>
            <a:r>
              <a:rPr lang="en-US" altLang="ko-KR" dirty="0"/>
              <a:t> </a:t>
            </a:r>
            <a:r>
              <a:rPr lang="en-US" altLang="ko-KR" dirty="0" err="1"/>
              <a:t>gpc</a:t>
            </a:r>
            <a:r>
              <a:rPr lang="en-US" altLang="ko-KR" dirty="0"/>
              <a:t> </a:t>
            </a:r>
            <a:r>
              <a:rPr lang="ko-KR" altLang="ko-KR" dirty="0"/>
              <a:t>스크립트의 가장 중요한 부분이다</a:t>
            </a:r>
            <a:r>
              <a:rPr lang="en-US" altLang="ko-KR" dirty="0"/>
              <a:t>. main</a:t>
            </a:r>
            <a:r>
              <a:rPr lang="ko-KR" altLang="ko-KR" dirty="0"/>
              <a:t>은 지속적으로 반복되며</a:t>
            </a:r>
            <a:r>
              <a:rPr lang="en-US" altLang="ko-KR" dirty="0"/>
              <a:t>, </a:t>
            </a:r>
            <a:r>
              <a:rPr lang="ko-KR" altLang="ko-KR" dirty="0"/>
              <a:t>실행 시간 동안 진행된 코드는 다시 처음으로 돌아간다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, main </a:t>
            </a:r>
            <a:r>
              <a:rPr lang="ko-KR" altLang="ko-KR" dirty="0"/>
              <a:t>섹션은 반드시 작성해야 하며</a:t>
            </a:r>
            <a:r>
              <a:rPr lang="en-US" altLang="ko-KR" dirty="0"/>
              <a:t>, main</a:t>
            </a:r>
            <a:r>
              <a:rPr lang="ko-KR" altLang="ko-KR" dirty="0" err="1"/>
              <a:t>없은</a:t>
            </a:r>
            <a:r>
              <a:rPr lang="en-US" altLang="ko-KR" dirty="0"/>
              <a:t> GPC </a:t>
            </a:r>
            <a:r>
              <a:rPr lang="ko-KR" altLang="ko-KR" dirty="0"/>
              <a:t>스크립트는 허용되지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섹션은 아래와 같이</a:t>
            </a:r>
            <a:r>
              <a:rPr lang="en-US" altLang="ko-KR" dirty="0"/>
              <a:t> {</a:t>
            </a:r>
            <a:r>
              <a:rPr lang="ko-KR" altLang="ko-KR" dirty="0"/>
              <a:t>으로 시작해서</a:t>
            </a:r>
            <a:r>
              <a:rPr lang="en-US" altLang="ko-KR" dirty="0"/>
              <a:t> }</a:t>
            </a:r>
            <a:r>
              <a:rPr lang="ko-KR" altLang="ko-KR" dirty="0"/>
              <a:t>으로 끝난다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섹션이 마지막 지점에 도달하면</a:t>
            </a:r>
            <a:r>
              <a:rPr lang="en-US" altLang="ko-KR" dirty="0"/>
              <a:t>, </a:t>
            </a:r>
            <a:r>
              <a:rPr lang="ko-KR" altLang="ko-KR" dirty="0"/>
              <a:t>콘솔에 전달할 출력 보고</a:t>
            </a:r>
            <a:r>
              <a:rPr lang="en-US" altLang="ko-KR" dirty="0"/>
              <a:t>(output report)</a:t>
            </a:r>
            <a:r>
              <a:rPr lang="ko-KR" altLang="ko-KR" dirty="0"/>
              <a:t>가 만들어 지며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remap</a:t>
            </a:r>
            <a:r>
              <a:rPr lang="ko-KR" altLang="ko-KR" dirty="0"/>
              <a:t>이 처리되고</a:t>
            </a:r>
            <a:r>
              <a:rPr lang="en-US" altLang="ko-KR" dirty="0"/>
              <a:t>, </a:t>
            </a:r>
            <a:r>
              <a:rPr lang="ko-KR" altLang="ko-KR" dirty="0"/>
              <a:t>그런 후 콘솔에 보고를 전달한다</a:t>
            </a:r>
            <a:r>
              <a:rPr lang="en-US" altLang="ko-KR" dirty="0"/>
              <a:t>. </a:t>
            </a:r>
            <a:r>
              <a:rPr lang="ko-KR" altLang="ko-KR" dirty="0"/>
              <a:t>그리고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섹션은 처음부터 다시 시작한다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 안에 코드는 작성된 순서대로 실행된다</a:t>
            </a:r>
            <a:r>
              <a:rPr lang="en-US" altLang="ko-KR" dirty="0"/>
              <a:t>. GPC </a:t>
            </a:r>
            <a:r>
              <a:rPr lang="ko-KR" altLang="ko-KR" dirty="0"/>
              <a:t>스크립트를 작성할 때 가장 중요하게 기억해야 할 점은 콘솔에 전달할 결과 보고가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 </a:t>
            </a:r>
            <a:r>
              <a:rPr lang="ko-KR" altLang="ko-KR" dirty="0"/>
              <a:t>섹션이 끝날 때 만들어 진다는 것이다</a:t>
            </a:r>
            <a:r>
              <a:rPr lang="en-US" altLang="ko-KR" dirty="0"/>
              <a:t>. </a:t>
            </a:r>
            <a:r>
              <a:rPr lang="ko-KR" altLang="ko-KR" dirty="0"/>
              <a:t>그래서 아래와 같이 작성하면 기대와 다른 결과가 나올 수 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3" name="Text Box 1045"/>
          <p:cNvSpPr txBox="1"/>
          <p:nvPr/>
        </p:nvSpPr>
        <p:spPr>
          <a:xfrm>
            <a:off x="34925" y="1518320"/>
            <a:ext cx="5648325" cy="913631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//Main Start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//Main End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5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위와 같이</a:t>
            </a:r>
            <a:r>
              <a:rPr lang="en-US" altLang="ko-KR" dirty="0"/>
              <a:t>, RT </a:t>
            </a:r>
            <a:r>
              <a:rPr lang="ko-KR" altLang="ko-KR" dirty="0"/>
              <a:t>버튼을 누르면</a:t>
            </a:r>
            <a:r>
              <a:rPr lang="en-US" altLang="ko-KR" dirty="0"/>
              <a:t> </a:t>
            </a:r>
            <a:r>
              <a:rPr lang="en-US" altLang="ko-KR" dirty="0" err="1"/>
              <a:t>press_lt</a:t>
            </a:r>
            <a:r>
              <a:rPr lang="en-US" altLang="ko-KR" dirty="0"/>
              <a:t> </a:t>
            </a:r>
            <a:r>
              <a:rPr lang="ko-KR" altLang="ko-KR" dirty="0"/>
              <a:t>변수가 </a:t>
            </a:r>
            <a:r>
              <a:rPr lang="en-US" altLang="ko-KR" b="1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가 되지만</a:t>
            </a:r>
            <a:r>
              <a:rPr lang="en-US" altLang="ko-KR" dirty="0"/>
              <a:t>, </a:t>
            </a:r>
            <a:r>
              <a:rPr lang="ko-KR" altLang="ko-KR" dirty="0"/>
              <a:t>그 즉시 바로 아래 코드가 실행되면 </a:t>
            </a:r>
            <a:r>
              <a:rPr lang="en-US" altLang="ko-KR" b="1" dirty="0">
                <a:solidFill>
                  <a:srgbClr val="0000FF"/>
                </a:solidFill>
              </a:rPr>
              <a:t>FALSE</a:t>
            </a:r>
            <a:r>
              <a:rPr lang="ko-KR" altLang="ko-KR" dirty="0"/>
              <a:t>가 된다</a:t>
            </a:r>
            <a:r>
              <a:rPr lang="en-US" altLang="ko-KR" dirty="0"/>
              <a:t>. </a:t>
            </a:r>
            <a:r>
              <a:rPr lang="ko-KR" altLang="ko-KR" dirty="0"/>
              <a:t>그러므로</a:t>
            </a:r>
            <a:r>
              <a:rPr lang="en-US" altLang="ko-KR" dirty="0"/>
              <a:t> if(</a:t>
            </a:r>
            <a:r>
              <a:rPr lang="en-US" altLang="ko-KR" dirty="0" err="1"/>
              <a:t>press_lt</a:t>
            </a:r>
            <a:r>
              <a:rPr lang="en-US" altLang="ko-KR" dirty="0"/>
              <a:t>)</a:t>
            </a:r>
            <a:r>
              <a:rPr lang="ko-KR" altLang="ko-KR" dirty="0"/>
              <a:t>는 항상 </a:t>
            </a:r>
            <a:r>
              <a:rPr lang="en-US" altLang="ko-KR" b="1" dirty="0">
                <a:solidFill>
                  <a:srgbClr val="0000FF"/>
                </a:solidFill>
              </a:rPr>
              <a:t>FALSE</a:t>
            </a:r>
            <a:r>
              <a:rPr lang="ko-KR" altLang="ko-KR" dirty="0"/>
              <a:t>가 되고</a:t>
            </a:r>
            <a:r>
              <a:rPr lang="en-US" altLang="ko-KR" dirty="0"/>
              <a:t> if </a:t>
            </a:r>
            <a:r>
              <a:rPr lang="ko-KR" altLang="ko-KR" dirty="0"/>
              <a:t>문 안에 있는 내포 코드는 절대 실행되지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그러나 코드를 아래와 같이 수정하면 원하는 결과가 나온다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46"/>
          <p:cNvSpPr txBox="1"/>
          <p:nvPr/>
        </p:nvSpPr>
        <p:spPr>
          <a:xfrm>
            <a:off x="41563" y="50111"/>
            <a:ext cx="5636988" cy="2771373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//RT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TRUE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press_lt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TRUE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FALSE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 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press_lt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FALSE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en-US" sz="1000" kern="0" dirty="0" smtClean="0">
              <a:solidFill>
                <a:srgbClr val="3F3F3F"/>
              </a:solidFill>
              <a:effectLst/>
              <a:latin typeface="Segoe UI"/>
              <a:ea typeface="굴림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000" kern="0" dirty="0" smtClean="0">
                <a:solidFill>
                  <a:srgbClr val="008000"/>
                </a:solidFill>
                <a:cs typeface="Times New Roman"/>
              </a:rPr>
              <a:t>    //</a:t>
            </a:r>
            <a:r>
              <a:rPr lang="ko-KR" altLang="ko-KR" sz="1000" kern="0" dirty="0">
                <a:solidFill>
                  <a:srgbClr val="008000"/>
                </a:solidFill>
                <a:cs typeface="Courier New"/>
              </a:rPr>
              <a:t>이</a:t>
            </a:r>
            <a:r>
              <a:rPr lang="ko-KR" altLang="ko-KR" sz="10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cs typeface="Courier New"/>
              </a:rPr>
              <a:t>라인은</a:t>
            </a:r>
            <a:r>
              <a:rPr lang="en-US" altLang="ko-KR" sz="1000" kern="0" dirty="0">
                <a:solidFill>
                  <a:srgbClr val="008000"/>
                </a:solidFill>
                <a:cs typeface="Times New Roman"/>
              </a:rPr>
              <a:t> '</a:t>
            </a:r>
            <a:r>
              <a:rPr lang="en-US" altLang="ko-KR" sz="1000" kern="0" dirty="0" err="1">
                <a:solidFill>
                  <a:srgbClr val="008000"/>
                </a:solidFill>
                <a:cs typeface="Times New Roman"/>
              </a:rPr>
              <a:t>press_lt</a:t>
            </a:r>
            <a:r>
              <a:rPr lang="en-US" altLang="ko-KR" sz="1000" kern="0" dirty="0">
                <a:solidFill>
                  <a:srgbClr val="008000"/>
                </a:solidFill>
                <a:cs typeface="Times New Roman"/>
              </a:rPr>
              <a:t>'</a:t>
            </a:r>
            <a:r>
              <a:rPr lang="ko-KR" altLang="ko-KR" sz="1000" kern="0" dirty="0">
                <a:solidFill>
                  <a:srgbClr val="008000"/>
                </a:solidFill>
                <a:cs typeface="Courier New"/>
              </a:rPr>
              <a:t>가</a:t>
            </a:r>
            <a:r>
              <a:rPr lang="en-US" altLang="ko-KR" sz="1000" kern="0" dirty="0">
                <a:solidFill>
                  <a:srgbClr val="008000"/>
                </a:solidFill>
                <a:cs typeface="Times New Roman"/>
              </a:rPr>
              <a:t> TRUE</a:t>
            </a:r>
            <a:r>
              <a:rPr lang="ko-KR" altLang="ko-KR" sz="1000" kern="0" dirty="0">
                <a:solidFill>
                  <a:srgbClr val="008000"/>
                </a:solidFill>
                <a:cs typeface="Courier New"/>
              </a:rPr>
              <a:t>인</a:t>
            </a:r>
            <a:r>
              <a:rPr lang="ko-KR" altLang="ko-KR" sz="10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cs typeface="Courier New"/>
              </a:rPr>
              <a:t>상태를</a:t>
            </a:r>
            <a:r>
              <a:rPr lang="ko-KR" altLang="ko-KR" sz="10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cs typeface="Courier New"/>
              </a:rPr>
              <a:t>절대</a:t>
            </a:r>
            <a:r>
              <a:rPr lang="ko-KR" altLang="ko-KR" sz="10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cs typeface="Courier New"/>
              </a:rPr>
              <a:t>만나지</a:t>
            </a:r>
            <a:r>
              <a:rPr lang="ko-KR" altLang="ko-KR" sz="10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1000" kern="0" dirty="0">
                <a:solidFill>
                  <a:srgbClr val="008000"/>
                </a:solidFill>
                <a:cs typeface="Courier New"/>
              </a:rPr>
              <a:t>못함</a:t>
            </a:r>
            <a:r>
              <a:rPr lang="en-US" altLang="ko-KR" sz="1000" kern="0" dirty="0" smtClean="0">
                <a:solidFill>
                  <a:srgbClr val="008000"/>
                </a:solidFill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            </a:t>
            </a:r>
            <a:endParaRPr lang="en-US" sz="1000" kern="0" dirty="0" smtClean="0">
              <a:solidFill>
                <a:srgbClr val="000000"/>
              </a:solidFill>
              <a:effectLst/>
              <a:latin typeface="Courier New"/>
              <a:ea typeface="굴림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XB1_LT,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따라서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라인이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절대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안됨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                         </a:t>
            </a: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RT </a:t>
            </a:r>
            <a:r>
              <a:rPr lang="ko-KR" altLang="ko-KR" dirty="0"/>
              <a:t>버튼이 눌러지면</a:t>
            </a:r>
            <a:r>
              <a:rPr lang="en-US" altLang="ko-KR" dirty="0"/>
              <a:t>, </a:t>
            </a:r>
            <a:r>
              <a:rPr lang="ko-KR" altLang="ko-KR" dirty="0"/>
              <a:t>이미 </a:t>
            </a:r>
            <a:r>
              <a:rPr lang="en-US" altLang="ko-KR" b="1" dirty="0">
                <a:solidFill>
                  <a:srgbClr val="0000FF"/>
                </a:solidFill>
              </a:rPr>
              <a:t>FALSE</a:t>
            </a:r>
            <a:r>
              <a:rPr lang="ko-KR" altLang="ko-KR" dirty="0"/>
              <a:t>로 설정된</a:t>
            </a:r>
            <a:r>
              <a:rPr lang="en-US" altLang="ko-KR" dirty="0"/>
              <a:t> </a:t>
            </a:r>
            <a:r>
              <a:rPr lang="en-US" altLang="ko-KR" dirty="0" err="1"/>
              <a:t>press_lt</a:t>
            </a:r>
            <a:r>
              <a:rPr lang="en-US" altLang="ko-KR" dirty="0"/>
              <a:t> </a:t>
            </a:r>
            <a:r>
              <a:rPr lang="ko-KR" altLang="ko-KR" dirty="0"/>
              <a:t>의 값이 </a:t>
            </a:r>
            <a:r>
              <a:rPr lang="en-US" altLang="ko-KR" b="1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로 변경되고</a:t>
            </a:r>
            <a:r>
              <a:rPr lang="en-US" altLang="ko-KR" dirty="0"/>
              <a:t>, </a:t>
            </a:r>
            <a:r>
              <a:rPr lang="ko-KR" altLang="ko-KR" dirty="0"/>
              <a:t>따라서</a:t>
            </a:r>
            <a:r>
              <a:rPr lang="en-US" altLang="ko-KR" dirty="0"/>
              <a:t> if(</a:t>
            </a:r>
            <a:r>
              <a:rPr lang="en-US" altLang="ko-KR" dirty="0" err="1"/>
              <a:t>press_lt</a:t>
            </a:r>
            <a:r>
              <a:rPr lang="en-US" altLang="ko-KR" dirty="0"/>
              <a:t>) </a:t>
            </a:r>
            <a:r>
              <a:rPr lang="ko-KR" altLang="ko-KR" dirty="0"/>
              <a:t>안의 내포 코드가 실행된다</a:t>
            </a:r>
            <a:r>
              <a:rPr lang="en-US" altLang="ko-KR" dirty="0"/>
              <a:t>. RT </a:t>
            </a:r>
            <a:r>
              <a:rPr lang="ko-KR" altLang="ko-KR" dirty="0"/>
              <a:t>버튼을 누르지 않으면</a:t>
            </a:r>
            <a:r>
              <a:rPr lang="en-US" altLang="ko-KR" dirty="0"/>
              <a:t> </a:t>
            </a:r>
            <a:r>
              <a:rPr lang="en-US" altLang="ko-KR" dirty="0" err="1"/>
              <a:t>press_lt</a:t>
            </a:r>
            <a:r>
              <a:rPr lang="en-US" altLang="ko-KR" dirty="0"/>
              <a:t> </a:t>
            </a:r>
            <a:r>
              <a:rPr lang="ko-KR" altLang="ko-KR" dirty="0"/>
              <a:t>변수는</a:t>
            </a:r>
            <a:r>
              <a:rPr lang="en-US" altLang="ko-KR" dirty="0"/>
              <a:t> TRUE</a:t>
            </a:r>
            <a:r>
              <a:rPr lang="ko-KR" altLang="ko-KR" dirty="0"/>
              <a:t>가 되지 않기 때문에</a:t>
            </a:r>
            <a:r>
              <a:rPr lang="en-US" altLang="ko-KR" dirty="0"/>
              <a:t> if(</a:t>
            </a:r>
            <a:r>
              <a:rPr lang="en-US" altLang="ko-KR" dirty="0" err="1"/>
              <a:t>press_lt</a:t>
            </a:r>
            <a:r>
              <a:rPr lang="en-US" altLang="ko-KR" dirty="0"/>
              <a:t>)</a:t>
            </a:r>
            <a:r>
              <a:rPr lang="ko-KR" altLang="ko-KR" dirty="0"/>
              <a:t>에 내포된 코드는 실행되지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아래 코드와 같이 </a:t>
            </a:r>
            <a:r>
              <a:rPr lang="en-US" altLang="ko-KR" dirty="0"/>
              <a:t>‘</a:t>
            </a:r>
            <a:r>
              <a:rPr lang="en-US" altLang="ko-KR" dirty="0" err="1"/>
              <a:t>press_lt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FF"/>
                </a:solidFill>
              </a:rPr>
              <a:t>FALSE</a:t>
            </a:r>
            <a:r>
              <a:rPr lang="en-US" altLang="ko-KR" dirty="0"/>
              <a:t>;’ </a:t>
            </a:r>
            <a:r>
              <a:rPr lang="ko-KR" altLang="ko-KR" dirty="0"/>
              <a:t>코드를</a:t>
            </a:r>
            <a:r>
              <a:rPr lang="en-US" altLang="ko-KR" dirty="0"/>
              <a:t> else </a:t>
            </a:r>
            <a:r>
              <a:rPr lang="ko-KR" altLang="ko-KR" dirty="0"/>
              <a:t>문을 써서 </a:t>
            </a:r>
            <a:r>
              <a:rPr lang="ko-KR" altLang="ko-KR" dirty="0" err="1"/>
              <a:t>하는게</a:t>
            </a:r>
            <a:r>
              <a:rPr lang="ko-KR" altLang="ko-KR" dirty="0"/>
              <a:t> 더 좋은 방법으로 보인다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3" name="Text Box 1047"/>
          <p:cNvSpPr txBox="1"/>
          <p:nvPr/>
        </p:nvSpPr>
        <p:spPr>
          <a:xfrm>
            <a:off x="33968" y="46822"/>
            <a:ext cx="5641115" cy="252914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FALSE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 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press_lt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FALSE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RT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TRUE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press_lt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TRUE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    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라인은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'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TRUE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되면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XB1_LT,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실행하게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된다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                         </a:t>
            </a: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10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 역시</a:t>
            </a:r>
            <a:r>
              <a:rPr lang="en-US" altLang="ko-KR" dirty="0"/>
              <a:t> RT/</a:t>
            </a:r>
            <a:r>
              <a:rPr lang="ko-KR" altLang="ko-KR" dirty="0"/>
              <a:t>버튼을 누를 때만</a:t>
            </a:r>
            <a:r>
              <a:rPr lang="en-US" altLang="ko-KR" dirty="0"/>
              <a:t> </a:t>
            </a:r>
            <a:r>
              <a:rPr lang="en-US" altLang="ko-KR" dirty="0" err="1"/>
              <a:t>press_lt</a:t>
            </a:r>
            <a:r>
              <a:rPr lang="en-US" altLang="ko-KR" dirty="0"/>
              <a:t> </a:t>
            </a:r>
            <a:r>
              <a:rPr lang="ko-KR" altLang="ko-KR" dirty="0"/>
              <a:t>의 값이 </a:t>
            </a:r>
            <a:r>
              <a:rPr lang="en-US" altLang="ko-KR" b="1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가 되기 때문에 기대한 대로 동작할 것이다</a:t>
            </a:r>
            <a:r>
              <a:rPr lang="en-US" altLang="ko-KR" dirty="0"/>
              <a:t>. </a:t>
            </a:r>
            <a:r>
              <a:rPr lang="ko-KR" altLang="ko-KR" dirty="0"/>
              <a:t>그러므로</a:t>
            </a:r>
            <a:r>
              <a:rPr lang="en-US" altLang="ko-KR" dirty="0"/>
              <a:t> </a:t>
            </a:r>
            <a:r>
              <a:rPr lang="en-US" altLang="ko-KR" dirty="0" err="1"/>
              <a:t>press_lt</a:t>
            </a:r>
            <a:r>
              <a:rPr lang="en-US" altLang="ko-KR" dirty="0"/>
              <a:t> </a:t>
            </a:r>
            <a:r>
              <a:rPr lang="ko-KR" altLang="ko-KR" dirty="0"/>
              <a:t>변수는</a:t>
            </a:r>
            <a:r>
              <a:rPr lang="en-US" altLang="ko-KR" dirty="0"/>
              <a:t> RT </a:t>
            </a:r>
            <a:r>
              <a:rPr lang="ko-KR" altLang="ko-KR" dirty="0"/>
              <a:t>버튼을 안 눌렀을 때만 </a:t>
            </a:r>
            <a:r>
              <a:rPr lang="en-US" altLang="ko-KR" b="1" dirty="0">
                <a:solidFill>
                  <a:srgbClr val="0000FF"/>
                </a:solidFill>
              </a:rPr>
              <a:t>FALSE</a:t>
            </a:r>
            <a:r>
              <a:rPr lang="ko-KR" altLang="ko-KR" dirty="0"/>
              <a:t>로 설정된다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위 예제들에서 살펴본 것처럼</a:t>
            </a:r>
            <a:r>
              <a:rPr lang="en-US" altLang="ko-KR" dirty="0"/>
              <a:t>, </a:t>
            </a:r>
            <a:r>
              <a:rPr lang="ko-KR" altLang="ko-KR" dirty="0"/>
              <a:t>코드는 작성한 순서대로 실행되며</a:t>
            </a:r>
            <a:r>
              <a:rPr lang="en-US" altLang="ko-KR" dirty="0"/>
              <a:t>, </a:t>
            </a:r>
            <a:r>
              <a:rPr lang="ko-KR" altLang="ko-KR" dirty="0"/>
              <a:t>코드의 한 라인이라도 간단히 위치를 이동시키는 것에 의해 콘솔에 전달되는 출력</a:t>
            </a:r>
            <a:r>
              <a:rPr lang="en-US" altLang="ko-KR" dirty="0"/>
              <a:t>(output)</a:t>
            </a:r>
            <a:r>
              <a:rPr lang="ko-KR" altLang="ko-KR" dirty="0"/>
              <a:t>의 효과가 클 수 있다는 것을 기억하는 것이 중요하다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3" name="Text Box 1048"/>
          <p:cNvSpPr txBox="1"/>
          <p:nvPr/>
        </p:nvSpPr>
        <p:spPr>
          <a:xfrm>
            <a:off x="37435" y="41891"/>
            <a:ext cx="5641116" cy="275010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RT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TRUE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press_lt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TRUE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else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FALSE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press_lt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FALSE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      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라인은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'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press_lt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TRUE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되면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XB1_LT,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실행하게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된다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                         </a:t>
            </a: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94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Combo Section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는 순차적으로 실행될 지시들</a:t>
            </a:r>
            <a:r>
              <a:rPr lang="en-US" altLang="ko-KR" dirty="0"/>
              <a:t>(instructions)</a:t>
            </a:r>
            <a:r>
              <a:rPr lang="ko-KR" altLang="ko-KR" dirty="0"/>
              <a:t>의 조합이다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ko-KR" altLang="ko-KR" dirty="0"/>
              <a:t>과 마찬가지로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안의 명령어는 작성된 순서대로 수행된다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00FF"/>
                </a:solidFill>
              </a:rPr>
              <a:t>main</a:t>
            </a:r>
            <a:r>
              <a:rPr lang="ko-KR" altLang="ko-KR" dirty="0"/>
              <a:t>에서 그랬던 것처럼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에서도 </a:t>
            </a:r>
            <a:r>
              <a:rPr lang="en-US" altLang="ko-KR" b="1" dirty="0">
                <a:solidFill>
                  <a:srgbClr val="0000FF"/>
                </a:solidFill>
              </a:rPr>
              <a:t>function</a:t>
            </a:r>
            <a:r>
              <a:rPr lang="en-US" altLang="ko-KR" dirty="0"/>
              <a:t> </a:t>
            </a:r>
            <a:r>
              <a:rPr lang="ko-KR" altLang="ko-KR" dirty="0"/>
              <a:t>호출이나</a:t>
            </a:r>
            <a:r>
              <a:rPr lang="en-US" altLang="ko-KR" dirty="0"/>
              <a:t>, </a:t>
            </a:r>
            <a:r>
              <a:rPr lang="ko-KR" altLang="ko-KR" dirty="0"/>
              <a:t>변수 값 지정 등을 할 수 있지만</a:t>
            </a:r>
            <a:r>
              <a:rPr lang="en-US" altLang="ko-KR" dirty="0"/>
              <a:t>, </a:t>
            </a:r>
            <a:r>
              <a:rPr lang="ko-KR" altLang="ko-KR" dirty="0"/>
              <a:t>일반적으로는 필요하지 않으며</a:t>
            </a:r>
            <a:r>
              <a:rPr lang="en-US" altLang="ko-KR" dirty="0"/>
              <a:t>, </a:t>
            </a:r>
            <a:r>
              <a:rPr lang="ko-KR" altLang="ko-KR" dirty="0"/>
              <a:t>이런 것을 하는 것은 </a:t>
            </a:r>
            <a:r>
              <a:rPr lang="en-US" altLang="ko-KR" dirty="0"/>
              <a:t>stack memory</a:t>
            </a:r>
            <a:r>
              <a:rPr lang="ko-KR" altLang="ko-KR" dirty="0"/>
              <a:t>나</a:t>
            </a:r>
            <a:r>
              <a:rPr lang="en-US" altLang="ko-KR" dirty="0"/>
              <a:t> bytecode </a:t>
            </a:r>
            <a:r>
              <a:rPr lang="ko-KR" altLang="ko-KR" dirty="0"/>
              <a:t>공간의 낭비만을 가져온다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는 </a:t>
            </a:r>
            <a:r>
              <a:rPr lang="en-US" altLang="ko-KR" b="1" dirty="0">
                <a:solidFill>
                  <a:srgbClr val="0000FF"/>
                </a:solidFill>
              </a:rPr>
              <a:t>wait</a:t>
            </a:r>
            <a:r>
              <a:rPr lang="en-US" altLang="ko-KR" dirty="0"/>
              <a:t> </a:t>
            </a:r>
            <a:r>
              <a:rPr lang="ko-KR" altLang="ko-KR" dirty="0"/>
              <a:t>명령어를 사용함으로써 특정 길이의 시간 동안 버튼을 </a:t>
            </a:r>
            <a:r>
              <a:rPr lang="ko-KR" altLang="ko-KR" dirty="0" err="1"/>
              <a:t>토글</a:t>
            </a:r>
            <a:r>
              <a:rPr lang="en-US" altLang="ko-KR" dirty="0"/>
              <a:t>(</a:t>
            </a:r>
            <a:r>
              <a:rPr lang="ko-KR" altLang="ko-KR" dirty="0"/>
              <a:t>눌렀다 때는</a:t>
            </a:r>
            <a:r>
              <a:rPr lang="en-US" altLang="ko-KR" dirty="0"/>
              <a:t>)</a:t>
            </a:r>
            <a:r>
              <a:rPr lang="ko-KR" altLang="ko-KR" dirty="0"/>
              <a:t>하도록 출력을 설정하는데 이상적이다</a:t>
            </a:r>
            <a:r>
              <a:rPr lang="en-US" altLang="ko-KR" dirty="0"/>
              <a:t>.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wait</a:t>
            </a:r>
            <a:r>
              <a:rPr lang="en-US" altLang="ko-KR" dirty="0"/>
              <a:t> </a:t>
            </a:r>
            <a:r>
              <a:rPr lang="ko-KR" altLang="ko-KR" dirty="0"/>
              <a:t>명령어는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en-US" altLang="ko-KR" dirty="0"/>
              <a:t> </a:t>
            </a:r>
            <a:r>
              <a:rPr lang="ko-KR" altLang="ko-KR" dirty="0"/>
              <a:t>안에서만 쓸 수 있고</a:t>
            </a:r>
            <a:r>
              <a:rPr lang="en-US" altLang="ko-KR" dirty="0"/>
              <a:t>, </a:t>
            </a:r>
            <a:r>
              <a:rPr lang="ko-KR" altLang="ko-KR" dirty="0"/>
              <a:t>다른 곳에서는 사용할 수 없다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의 이름은</a:t>
            </a:r>
            <a:r>
              <a:rPr lang="en-US" altLang="ko-KR" dirty="0"/>
              <a:t> variable</a:t>
            </a:r>
            <a:r>
              <a:rPr lang="ko-KR" altLang="ko-KR" dirty="0"/>
              <a:t>의 이름을 정하는 규칙과 같다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0" y="2182784"/>
            <a:ext cx="4860953" cy="57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0" y="-2104553"/>
            <a:ext cx="4860953" cy="57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</a:rPr>
              <a:t>. </a:t>
            </a:r>
            <a:r>
              <a:rPr lang="ko-KR" altLang="ko-KR" sz="1400" b="1" dirty="0">
                <a:solidFill>
                  <a:srgbClr val="0000FF"/>
                </a:solidFill>
              </a:rPr>
              <a:t>명령 구분</a:t>
            </a:r>
            <a:r>
              <a:rPr lang="en-US" altLang="ko-KR" sz="1400" b="1" dirty="0">
                <a:solidFill>
                  <a:srgbClr val="0000FF"/>
                </a:solidFill>
              </a:rPr>
              <a:t> (Instruction Separation)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C</a:t>
            </a:r>
            <a:r>
              <a:rPr lang="ko-KR" altLang="ko-KR" dirty="0"/>
              <a:t>처럼</a:t>
            </a:r>
            <a:r>
              <a:rPr lang="en-US" altLang="ko-KR" dirty="0"/>
              <a:t>, GPC</a:t>
            </a:r>
            <a:r>
              <a:rPr lang="ko-KR" altLang="ko-KR" dirty="0"/>
              <a:t>는 각각의 문</a:t>
            </a:r>
            <a:r>
              <a:rPr lang="en-US" altLang="ko-KR" dirty="0"/>
              <a:t>(statement) </a:t>
            </a:r>
            <a:r>
              <a:rPr lang="ko-KR" altLang="ko-KR" dirty="0"/>
              <a:t>끝에 세미콜론</a:t>
            </a:r>
            <a:r>
              <a:rPr lang="en-US" altLang="ko-KR" dirty="0"/>
              <a:t>(;)</a:t>
            </a:r>
            <a:r>
              <a:rPr lang="ko-KR" altLang="ko-KR" dirty="0"/>
              <a:t>으로 끝나도록 해야 한다</a:t>
            </a:r>
            <a:r>
              <a:rPr lang="en-US" altLang="ko-KR" dirty="0"/>
              <a:t>. </a:t>
            </a:r>
            <a:r>
              <a:rPr lang="ko-KR" altLang="ko-KR" dirty="0"/>
              <a:t>그러나 코드</a:t>
            </a:r>
            <a:r>
              <a:rPr lang="en-US" altLang="ko-KR" dirty="0"/>
              <a:t> block</a:t>
            </a:r>
            <a:r>
              <a:rPr lang="ko-KR" altLang="ko-KR" dirty="0"/>
              <a:t>의 닫음 태그</a:t>
            </a:r>
            <a:r>
              <a:rPr lang="en-US" altLang="ko-KR" dirty="0"/>
              <a:t>(</a:t>
            </a:r>
            <a:r>
              <a:rPr lang="ko-KR" altLang="ko-KR" dirty="0"/>
              <a:t>여기서 닫음 중괄호</a:t>
            </a:r>
            <a:r>
              <a:rPr lang="en-US" altLang="ko-KR" dirty="0"/>
              <a:t> })</a:t>
            </a:r>
            <a:r>
              <a:rPr lang="ko-KR" altLang="ko-KR" dirty="0"/>
              <a:t>는 자동적으로 세미콜론이 포함되는 것을 의미하기 때문에</a:t>
            </a:r>
            <a:r>
              <a:rPr lang="en-US" altLang="ko-KR" dirty="0"/>
              <a:t>, GPC code block</a:t>
            </a:r>
            <a:r>
              <a:rPr lang="ko-KR" altLang="ko-KR" dirty="0"/>
              <a:t>의 마지막 줄은 세미콜론이 없어도 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 smtClean="0"/>
              <a:t>코드</a:t>
            </a:r>
            <a:r>
              <a:rPr lang="en-US" altLang="ko-KR" dirty="0" smtClean="0"/>
              <a:t> </a:t>
            </a:r>
            <a:r>
              <a:rPr lang="en-US" altLang="ko-KR" dirty="0"/>
              <a:t>block</a:t>
            </a:r>
            <a:r>
              <a:rPr lang="ko-KR" altLang="ko-KR" dirty="0"/>
              <a:t>의 마지막 줄에 세미콜론을 안 넣어도 되지만</a:t>
            </a:r>
            <a:r>
              <a:rPr lang="en-US" altLang="ko-KR" dirty="0"/>
              <a:t>, </a:t>
            </a:r>
            <a:r>
              <a:rPr lang="ko-KR" altLang="ko-KR" dirty="0"/>
              <a:t>나중에 코드를 확장할 때 실수하지 않으려면 항상 세미콜론을 쓰는 게 좋은 습관이다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 Box 2"/>
          <p:cNvSpPr txBox="1"/>
          <p:nvPr/>
        </p:nvSpPr>
        <p:spPr>
          <a:xfrm>
            <a:off x="34925" y="1106835"/>
            <a:ext cx="5648325" cy="139712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sensitivity(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XB1_LY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NOT_USE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80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a = b * ( c +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)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1. </a:t>
            </a:r>
            <a:r>
              <a:rPr lang="en-US" altLang="ko-KR" sz="1400" b="1" dirty="0" err="1">
                <a:solidFill>
                  <a:srgbClr val="0000FF"/>
                </a:solidFill>
              </a:rPr>
              <a:t>combo_run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 smtClean="0"/>
              <a:t>combo_run</a:t>
            </a:r>
            <a:r>
              <a:rPr lang="ko-KR" altLang="ko-KR" dirty="0"/>
              <a:t>은 주어진 이름의</a:t>
            </a:r>
            <a:r>
              <a:rPr lang="en-US" altLang="ko-KR" dirty="0"/>
              <a:t> combo</a:t>
            </a:r>
            <a:r>
              <a:rPr lang="ko-KR" altLang="ko-KR" dirty="0"/>
              <a:t>를 실행한다</a:t>
            </a:r>
            <a:r>
              <a:rPr lang="en-US" altLang="ko-KR" dirty="0"/>
              <a:t>. </a:t>
            </a:r>
            <a:r>
              <a:rPr lang="en-US" altLang="ko-KR" dirty="0" err="1"/>
              <a:t>combo_restart</a:t>
            </a:r>
            <a:r>
              <a:rPr lang="en-US" altLang="ko-KR" dirty="0"/>
              <a:t> </a:t>
            </a:r>
            <a:r>
              <a:rPr lang="ko-KR" altLang="ko-KR" dirty="0"/>
              <a:t>명령과는 달리</a:t>
            </a:r>
            <a:r>
              <a:rPr lang="en-US" altLang="ko-KR" dirty="0"/>
              <a:t>, combo</a:t>
            </a:r>
            <a:r>
              <a:rPr lang="ko-KR" altLang="ko-KR" dirty="0"/>
              <a:t>가 현재 진행 중이면 효과가 없다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combo_run</a:t>
            </a:r>
            <a:r>
              <a:rPr lang="ko-KR" altLang="ko-KR" dirty="0"/>
              <a:t>은 주어진 이름의</a:t>
            </a:r>
            <a:r>
              <a:rPr lang="en-US" altLang="ko-KR" dirty="0"/>
              <a:t> combo</a:t>
            </a:r>
            <a:r>
              <a:rPr lang="ko-KR" altLang="ko-KR" dirty="0"/>
              <a:t>가 안 돌아갈 때만 그</a:t>
            </a:r>
            <a:r>
              <a:rPr lang="en-US" altLang="ko-KR" dirty="0"/>
              <a:t> combo</a:t>
            </a:r>
            <a:r>
              <a:rPr lang="ko-KR" altLang="ko-KR" dirty="0"/>
              <a:t>를 시작한다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1" y="287079"/>
            <a:ext cx="1532890" cy="180340"/>
          </a:xfrm>
          <a:prstGeom prst="rect">
            <a:avLst/>
          </a:prstGeom>
        </p:spPr>
      </p:pic>
      <p:sp>
        <p:nvSpPr>
          <p:cNvPr id="4" name="Text Box 1051"/>
          <p:cNvSpPr txBox="1"/>
          <p:nvPr/>
        </p:nvSpPr>
        <p:spPr>
          <a:xfrm>
            <a:off x="34925" y="1086851"/>
            <a:ext cx="5648325" cy="127309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&lt;Combo Name&gt;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        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&lt;Combo Name&gt; : combo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지정된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이름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5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2. </a:t>
            </a:r>
            <a:r>
              <a:rPr lang="en-US" altLang="ko-KR" sz="1400" b="1" dirty="0" err="1">
                <a:solidFill>
                  <a:srgbClr val="0000FF"/>
                </a:solidFill>
              </a:rPr>
              <a:t>combo_running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/>
          </a:p>
          <a:p>
            <a:r>
              <a:rPr lang="en-US" altLang="ko-KR" dirty="0" err="1" smtClean="0"/>
              <a:t>combo_running</a:t>
            </a:r>
            <a:r>
              <a:rPr lang="ko-KR" altLang="ko-KR" dirty="0"/>
              <a:t>은 지정된 이름의</a:t>
            </a:r>
            <a:r>
              <a:rPr lang="en-US" altLang="ko-KR" dirty="0"/>
              <a:t> combo</a:t>
            </a:r>
            <a:r>
              <a:rPr lang="ko-KR" altLang="ko-KR" dirty="0"/>
              <a:t>가 진행 중인지 아닌지를 체크할 때 사용하는 함수이다</a:t>
            </a:r>
            <a:r>
              <a:rPr lang="en-US" altLang="ko-KR" dirty="0"/>
              <a:t>. </a:t>
            </a:r>
            <a:r>
              <a:rPr lang="ko-KR" altLang="ko-KR" dirty="0"/>
              <a:t>지정된 이름의</a:t>
            </a:r>
            <a:r>
              <a:rPr lang="en-US" altLang="ko-KR" dirty="0"/>
              <a:t> combo</a:t>
            </a:r>
            <a:r>
              <a:rPr lang="ko-KR" altLang="ko-KR" dirty="0"/>
              <a:t>가 진행 중이면</a:t>
            </a:r>
            <a:r>
              <a:rPr lang="en-US" altLang="ko-KR" dirty="0"/>
              <a:t>, TRUE</a:t>
            </a:r>
            <a:r>
              <a:rPr lang="ko-KR" altLang="ko-KR" dirty="0"/>
              <a:t>를 반환하고 아니면</a:t>
            </a:r>
            <a:r>
              <a:rPr lang="en-US" altLang="ko-KR" dirty="0"/>
              <a:t> FALSE</a:t>
            </a:r>
            <a:r>
              <a:rPr lang="ko-KR" altLang="ko-KR" dirty="0"/>
              <a:t>를 반환한다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combo_running</a:t>
            </a:r>
            <a:r>
              <a:rPr lang="ko-KR" altLang="ko-KR" dirty="0"/>
              <a:t>는</a:t>
            </a:r>
            <a:r>
              <a:rPr lang="en-US" altLang="ko-KR" dirty="0"/>
              <a:t> combo</a:t>
            </a:r>
            <a:r>
              <a:rPr lang="ko-KR" altLang="ko-KR" dirty="0"/>
              <a:t>가 끝났을 때만 특정 코드가 실행되길 원할 때 매우 유용하다</a:t>
            </a:r>
            <a:r>
              <a:rPr lang="en-US" altLang="ko-KR" dirty="0"/>
              <a:t>. </a:t>
            </a:r>
            <a:r>
              <a:rPr lang="ko-KR" altLang="ko-KR" dirty="0"/>
              <a:t>아래 예제는 버튼 하나를 눌렀을 때</a:t>
            </a:r>
            <a:r>
              <a:rPr lang="en-US" altLang="ko-KR" dirty="0"/>
              <a:t> combo</a:t>
            </a:r>
            <a:r>
              <a:rPr lang="ko-KR" altLang="ko-KR" dirty="0"/>
              <a:t>가</a:t>
            </a:r>
            <a:r>
              <a:rPr lang="en-US" altLang="ko-KR" dirty="0"/>
              <a:t> 5</a:t>
            </a:r>
            <a:r>
              <a:rPr lang="ko-KR" altLang="ko-KR" dirty="0"/>
              <a:t>번 실행되게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4" y="287079"/>
            <a:ext cx="1694815" cy="180340"/>
          </a:xfrm>
          <a:prstGeom prst="rect">
            <a:avLst/>
          </a:prstGeom>
        </p:spPr>
      </p:pic>
      <p:sp>
        <p:nvSpPr>
          <p:cNvPr id="4" name="Text Box 1053"/>
          <p:cNvSpPr txBox="1"/>
          <p:nvPr/>
        </p:nvSpPr>
        <p:spPr>
          <a:xfrm>
            <a:off x="34925" y="1081807"/>
            <a:ext cx="5648325" cy="185420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 dirty="0" err="1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combo_running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&lt;Combo Name&gt;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&lt;Combo Name&gt; : combo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지정된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이름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진행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중이면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TRUE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아니면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FALSE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82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55"/>
          <p:cNvSpPr txBox="1"/>
          <p:nvPr/>
        </p:nvSpPr>
        <p:spPr>
          <a:xfrm>
            <a:off x="51167" y="44535"/>
            <a:ext cx="5616232" cy="377168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run_combo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19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XB1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A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나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PS4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Cross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run_combo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5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'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run_combo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'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값은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5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된다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   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3175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'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run_combo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'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아닌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값이면서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mycombo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중이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아니면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run_combo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&amp;&amp; !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combo_running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run_combo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run_combo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//'</a:t>
            </a:r>
            <a:r>
              <a:rPr lang="en-US" sz="10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run_combo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'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변수의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뺀다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combo_restart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그리고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mycombo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재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시작한다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RB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또는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R1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100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으로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(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상태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)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 200 milliseconds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채로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기다리기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   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 200 milliseconds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기다리기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위 코드의 장치 모니터 결과이다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위 그림처럼</a:t>
            </a:r>
            <a:r>
              <a:rPr lang="en-US" altLang="ko-KR" dirty="0"/>
              <a:t>, </a:t>
            </a:r>
            <a:r>
              <a:rPr lang="ko-KR" altLang="ko-KR" dirty="0"/>
              <a:t>코드의 결과는</a:t>
            </a:r>
            <a:r>
              <a:rPr lang="en-US" altLang="ko-KR" dirty="0"/>
              <a:t> A/Cross </a:t>
            </a:r>
            <a:r>
              <a:rPr lang="ko-KR" altLang="ko-KR" dirty="0"/>
              <a:t>버튼을 한 번 누르면</a:t>
            </a:r>
            <a:r>
              <a:rPr lang="en-US" altLang="ko-KR" dirty="0"/>
              <a:t> RB/R1 </a:t>
            </a:r>
            <a:r>
              <a:rPr lang="ko-KR" altLang="ko-KR" dirty="0"/>
              <a:t>버튼을</a:t>
            </a:r>
            <a:r>
              <a:rPr lang="en-US" altLang="ko-KR" dirty="0"/>
              <a:t> 5</a:t>
            </a:r>
            <a:r>
              <a:rPr lang="ko-KR" altLang="ko-KR" dirty="0"/>
              <a:t>번 누른 게 된다</a:t>
            </a:r>
            <a:r>
              <a:rPr lang="en-US" altLang="ko-KR" dirty="0"/>
              <a:t>. </a:t>
            </a:r>
            <a:r>
              <a:rPr lang="ko-KR" altLang="ko-KR" dirty="0"/>
              <a:t>위 코드처럼</a:t>
            </a:r>
            <a:r>
              <a:rPr lang="en-US" altLang="ko-KR" dirty="0"/>
              <a:t>, </a:t>
            </a:r>
            <a:r>
              <a:rPr lang="en-US" altLang="ko-KR" dirty="0" err="1"/>
              <a:t>combo_running</a:t>
            </a:r>
            <a:r>
              <a:rPr lang="en-US" altLang="ko-KR" dirty="0"/>
              <a:t> </a:t>
            </a:r>
            <a:r>
              <a:rPr lang="ko-KR" altLang="ko-KR" dirty="0"/>
              <a:t>함수와 변수를 사용 했을 때 약간의 코드로 여러 버튼을 누르도록 만드는 것이 가능하다</a:t>
            </a:r>
            <a:r>
              <a:rPr lang="en-US" altLang="ko-KR" dirty="0"/>
              <a:t>. ‘</a:t>
            </a:r>
            <a:r>
              <a:rPr lang="en-US" altLang="ko-KR" dirty="0" err="1"/>
              <a:t>run_combo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;’ </a:t>
            </a:r>
            <a:r>
              <a:rPr lang="ko-KR" altLang="ko-KR" dirty="0"/>
              <a:t>에서 숫자를</a:t>
            </a:r>
            <a:r>
              <a:rPr lang="en-US" altLang="ko-KR" dirty="0"/>
              <a:t> 0</a:t>
            </a:r>
            <a:r>
              <a:rPr lang="ko-KR" altLang="ko-KR" dirty="0"/>
              <a:t>부터</a:t>
            </a:r>
            <a:r>
              <a:rPr lang="en-US" altLang="ko-KR" dirty="0"/>
              <a:t> 32767</a:t>
            </a:r>
            <a:r>
              <a:rPr lang="ko-KR" altLang="ko-KR" dirty="0"/>
              <a:t>까지 변경할 수 있다</a:t>
            </a:r>
            <a:r>
              <a:rPr lang="en-US" altLang="ko-KR" dirty="0"/>
              <a:t>. </a:t>
            </a:r>
            <a:r>
              <a:rPr lang="ko-KR" altLang="ko-KR" dirty="0"/>
              <a:t>그러나 정의한 수만큼 </a:t>
            </a:r>
            <a:r>
              <a:rPr lang="ko-KR" altLang="ko-KR" dirty="0" err="1"/>
              <a:t>콤보가</a:t>
            </a:r>
            <a:r>
              <a:rPr lang="ko-KR" altLang="ko-KR" dirty="0"/>
              <a:t> 많이 실행될 것이다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7" y="271711"/>
            <a:ext cx="5188572" cy="8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3.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combo_stop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endParaRPr lang="en-US" altLang="ko-KR" dirty="0"/>
          </a:p>
          <a:p>
            <a:r>
              <a:rPr lang="ko-KR" altLang="ko-KR" dirty="0" smtClean="0"/>
              <a:t>이름처럼</a:t>
            </a:r>
            <a:r>
              <a:rPr lang="en-US" altLang="ko-KR" dirty="0"/>
              <a:t>, </a:t>
            </a:r>
            <a:r>
              <a:rPr lang="en-US" altLang="ko-KR" dirty="0" err="1"/>
              <a:t>combo_stop</a:t>
            </a:r>
            <a:r>
              <a:rPr lang="ko-KR" altLang="ko-KR" dirty="0"/>
              <a:t>은 현재 진행 중인</a:t>
            </a:r>
            <a:r>
              <a:rPr lang="en-US" altLang="ko-KR" dirty="0"/>
              <a:t> combo</a:t>
            </a:r>
            <a:r>
              <a:rPr lang="ko-KR" altLang="ko-KR" dirty="0"/>
              <a:t>를 멈춘다</a:t>
            </a:r>
            <a:r>
              <a:rPr lang="en-US" altLang="ko-KR" dirty="0"/>
              <a:t>. </a:t>
            </a:r>
            <a:r>
              <a:rPr lang="en-US" altLang="ko-KR" dirty="0" err="1"/>
              <a:t>combo_run</a:t>
            </a:r>
            <a:r>
              <a:rPr lang="ko-KR" altLang="ko-KR" dirty="0"/>
              <a:t>과 마찬가지로 현재</a:t>
            </a:r>
            <a:r>
              <a:rPr lang="en-US" altLang="ko-KR" dirty="0"/>
              <a:t> combo</a:t>
            </a:r>
            <a:r>
              <a:rPr lang="ko-KR" altLang="ko-KR" dirty="0"/>
              <a:t>가 진행 중이 아니면</a:t>
            </a:r>
            <a:r>
              <a:rPr lang="en-US" altLang="ko-KR" dirty="0"/>
              <a:t>, </a:t>
            </a:r>
            <a:r>
              <a:rPr lang="ko-KR" altLang="ko-KR" dirty="0"/>
              <a:t>효과가 없다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combo_stop</a:t>
            </a:r>
            <a:r>
              <a:rPr lang="ko-KR" altLang="ko-KR" dirty="0"/>
              <a:t>은 버튼을 누르고 있을 때만</a:t>
            </a:r>
            <a:r>
              <a:rPr lang="en-US" altLang="ko-KR" dirty="0"/>
              <a:t> combo</a:t>
            </a:r>
            <a:r>
              <a:rPr lang="ko-KR" altLang="ko-KR" dirty="0"/>
              <a:t>가 실행되기를 원할 때 특히 유용하다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1" y="297615"/>
            <a:ext cx="1532890" cy="151765"/>
          </a:xfrm>
          <a:prstGeom prst="rect">
            <a:avLst/>
          </a:prstGeom>
        </p:spPr>
      </p:pic>
      <p:sp>
        <p:nvSpPr>
          <p:cNvPr id="4" name="Text Box 1058"/>
          <p:cNvSpPr txBox="1"/>
          <p:nvPr/>
        </p:nvSpPr>
        <p:spPr>
          <a:xfrm>
            <a:off x="34925" y="904415"/>
            <a:ext cx="5648325" cy="123950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combo_stop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&lt;Combo Name&gt;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&lt;Combo Name&gt; : combo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지정된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이름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4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59"/>
          <p:cNvSpPr txBox="1"/>
          <p:nvPr/>
        </p:nvSpPr>
        <p:spPr>
          <a:xfrm>
            <a:off x="65435" y="61263"/>
            <a:ext cx="5585236" cy="309076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run_combo =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19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       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//A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또는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Cross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combo_run(mycombo);  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//mycombo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else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                 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//A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또는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Cross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누르지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않거나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때고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combo_stop(mycombo); 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//mycombo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멈춤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mycombo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set_val(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RB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또는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R1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100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으로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(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상태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)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   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 200 milliseconds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채로</a:t>
            </a:r>
            <a:r>
              <a:rPr lang="ko-KR" sz="10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기다리기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      </a:t>
            </a:r>
            <a:r>
              <a:rPr lang="en-US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 200 milliseconds </a:t>
            </a:r>
            <a:r>
              <a:rPr lang="ko-KR" sz="10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기다리기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77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4. </a:t>
            </a:r>
            <a:r>
              <a:rPr lang="en-US" altLang="ko-KR" sz="1400" b="1" dirty="0" err="1">
                <a:solidFill>
                  <a:srgbClr val="0000FF"/>
                </a:solidFill>
              </a:rPr>
              <a:t>combo_restart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combo_restart</a:t>
            </a:r>
            <a:r>
              <a:rPr lang="ko-KR" altLang="ko-KR" dirty="0"/>
              <a:t>는 진행 중인 </a:t>
            </a:r>
            <a:r>
              <a:rPr lang="ko-KR" altLang="ko-KR" dirty="0" err="1"/>
              <a:t>콤보를</a:t>
            </a:r>
            <a:r>
              <a:rPr lang="ko-KR" altLang="ko-KR" dirty="0"/>
              <a:t> </a:t>
            </a:r>
            <a:r>
              <a:rPr lang="ko-KR" altLang="ko-KR" dirty="0" err="1"/>
              <a:t>재시작한다</a:t>
            </a:r>
            <a:r>
              <a:rPr lang="en-US" altLang="ko-KR" dirty="0"/>
              <a:t>. </a:t>
            </a:r>
            <a:r>
              <a:rPr lang="ko-KR" altLang="ko-KR" dirty="0"/>
              <a:t>지정한 </a:t>
            </a:r>
            <a:r>
              <a:rPr lang="ko-KR" altLang="ko-KR" dirty="0" err="1"/>
              <a:t>콤보가</a:t>
            </a:r>
            <a:r>
              <a:rPr lang="ko-KR" altLang="ko-KR" dirty="0"/>
              <a:t> 현재 진행 중이면</a:t>
            </a:r>
            <a:r>
              <a:rPr lang="en-US" altLang="ko-KR" dirty="0"/>
              <a:t>, </a:t>
            </a:r>
            <a:r>
              <a:rPr lang="ko-KR" altLang="ko-KR" dirty="0"/>
              <a:t>처음부터 다시 시작한다</a:t>
            </a:r>
            <a:r>
              <a:rPr lang="en-US" altLang="ko-KR" dirty="0"/>
              <a:t>. </a:t>
            </a:r>
            <a:r>
              <a:rPr lang="ko-KR" altLang="ko-KR" dirty="0"/>
              <a:t>지정한 </a:t>
            </a:r>
            <a:r>
              <a:rPr lang="ko-KR" altLang="ko-KR" dirty="0" err="1"/>
              <a:t>콤보가</a:t>
            </a:r>
            <a:r>
              <a:rPr lang="ko-KR" altLang="ko-KR" dirty="0"/>
              <a:t> 진행 중이 아니면</a:t>
            </a:r>
            <a:r>
              <a:rPr lang="en-US" altLang="ko-KR" dirty="0"/>
              <a:t>, </a:t>
            </a:r>
            <a:r>
              <a:rPr lang="ko-KR" altLang="ko-KR" dirty="0" err="1"/>
              <a:t>콤보가</a:t>
            </a:r>
            <a:r>
              <a:rPr lang="ko-KR" altLang="ko-KR" dirty="0"/>
              <a:t> 시작된다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60"/>
          <p:cNvSpPr txBox="1"/>
          <p:nvPr/>
        </p:nvSpPr>
        <p:spPr>
          <a:xfrm>
            <a:off x="34925" y="870238"/>
            <a:ext cx="5648325" cy="1273681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combo_restart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&lt;Combo Name&gt;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&lt;Combo Name&gt; : combo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지정된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이름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5. Wait Command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wait </a:t>
            </a:r>
            <a:r>
              <a:rPr lang="ko-KR" altLang="ko-KR" dirty="0"/>
              <a:t>명령어는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</a:t>
            </a:r>
            <a:r>
              <a:rPr lang="ko-KR" altLang="ko-KR" dirty="0"/>
              <a:t>안의 </a:t>
            </a:r>
            <a:r>
              <a:rPr lang="ko-KR" altLang="ko-KR" dirty="0" err="1"/>
              <a:t>가상머신에게</a:t>
            </a:r>
            <a:r>
              <a:rPr lang="ko-KR" altLang="ko-KR" dirty="0"/>
              <a:t> 마지막 명령어 세트를 얼마나 오랫동안 실행할지 지정하는 명령어이다</a:t>
            </a:r>
            <a:r>
              <a:rPr lang="en-US" altLang="ko-KR" dirty="0"/>
              <a:t>. </a:t>
            </a:r>
            <a:r>
              <a:rPr lang="ko-KR" altLang="ko-KR" dirty="0"/>
              <a:t>지정하는 시간은 </a:t>
            </a:r>
            <a:r>
              <a:rPr lang="ko-KR" altLang="ko-KR" dirty="0" err="1"/>
              <a:t>밀리초이며</a:t>
            </a:r>
            <a:r>
              <a:rPr lang="en-US" altLang="ko-KR" dirty="0"/>
              <a:t>, 1</a:t>
            </a:r>
            <a:r>
              <a:rPr lang="ko-KR" altLang="ko-KR" dirty="0" err="1"/>
              <a:t>밀리초에서</a:t>
            </a:r>
            <a:r>
              <a:rPr lang="en-US" altLang="ko-KR" dirty="0"/>
              <a:t> 32767</a:t>
            </a:r>
            <a:r>
              <a:rPr lang="ko-KR" altLang="ko-KR" dirty="0" err="1"/>
              <a:t>밀리초</a:t>
            </a:r>
            <a:r>
              <a:rPr lang="en-US" altLang="ko-KR" dirty="0"/>
              <a:t>(1</a:t>
            </a:r>
            <a:r>
              <a:rPr lang="ko-KR" altLang="ko-KR" dirty="0" err="1"/>
              <a:t>밀리초에서</a:t>
            </a:r>
            <a:r>
              <a:rPr lang="en-US" altLang="ko-KR" dirty="0"/>
              <a:t> 32</a:t>
            </a:r>
            <a:r>
              <a:rPr lang="ko-KR" altLang="ko-KR" dirty="0"/>
              <a:t>초</a:t>
            </a:r>
            <a:r>
              <a:rPr lang="en-US" altLang="ko-KR" dirty="0"/>
              <a:t>)</a:t>
            </a:r>
            <a:r>
              <a:rPr lang="ko-KR" altLang="ko-KR" dirty="0"/>
              <a:t>까지 지정할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wait </a:t>
            </a:r>
            <a:r>
              <a:rPr lang="ko-KR" altLang="ko-KR" dirty="0"/>
              <a:t>에 지정된 시간 동안 실행되는 명령어는 현재 </a:t>
            </a:r>
            <a:r>
              <a:rPr lang="en-US" altLang="ko-KR" b="1" dirty="0">
                <a:solidFill>
                  <a:srgbClr val="0000FF"/>
                </a:solidFill>
              </a:rPr>
              <a:t>wait</a:t>
            </a:r>
            <a:r>
              <a:rPr lang="ko-KR" altLang="ko-KR" dirty="0"/>
              <a:t>와 이전 </a:t>
            </a:r>
            <a:r>
              <a:rPr lang="en-US" altLang="ko-KR" b="1" dirty="0">
                <a:solidFill>
                  <a:srgbClr val="0000FF"/>
                </a:solidFill>
              </a:rPr>
              <a:t>wait</a:t>
            </a:r>
            <a:r>
              <a:rPr lang="ko-KR" altLang="ko-KR" dirty="0"/>
              <a:t>사이에 위치하거나</a:t>
            </a:r>
            <a:r>
              <a:rPr lang="en-US" altLang="ko-KR" dirty="0"/>
              <a:t>, </a:t>
            </a:r>
            <a:r>
              <a:rPr lang="ko-KR" altLang="ko-KR" dirty="0"/>
              <a:t>현재</a:t>
            </a:r>
            <a:r>
              <a:rPr lang="ko-KR" altLang="ko-KR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wait</a:t>
            </a:r>
            <a:r>
              <a:rPr lang="ko-KR" altLang="ko-KR" dirty="0"/>
              <a:t>와 이전</a:t>
            </a:r>
            <a:r>
              <a:rPr lang="ko-KR" altLang="ko-KR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call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ko-KR" dirty="0"/>
              <a:t>명령어</a:t>
            </a:r>
            <a:r>
              <a:rPr lang="en-US" altLang="ko-KR" dirty="0"/>
              <a:t>, </a:t>
            </a:r>
            <a:r>
              <a:rPr lang="ko-KR" altLang="ko-KR" dirty="0"/>
              <a:t>또는 현재 </a:t>
            </a:r>
            <a:r>
              <a:rPr lang="en-US" altLang="ko-KR" b="1" dirty="0">
                <a:solidFill>
                  <a:srgbClr val="0000FF"/>
                </a:solidFill>
              </a:rPr>
              <a:t>wait</a:t>
            </a:r>
            <a:r>
              <a:rPr lang="ko-KR" altLang="ko-KR" dirty="0"/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의 시작 사이에 위치한다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0" y="279395"/>
            <a:ext cx="818515" cy="161290"/>
          </a:xfrm>
          <a:prstGeom prst="rect">
            <a:avLst/>
          </a:prstGeom>
        </p:spPr>
      </p:pic>
      <p:sp>
        <p:nvSpPr>
          <p:cNvPr id="4" name="Text Box 1062"/>
          <p:cNvSpPr txBox="1"/>
          <p:nvPr/>
        </p:nvSpPr>
        <p:spPr>
          <a:xfrm>
            <a:off x="59442" y="1673319"/>
            <a:ext cx="5602381" cy="252963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19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//¯¯|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18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  | 18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번과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19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번에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해당하는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두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//←_| 1000 milliseconds (1 second)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동안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채로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유지된다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//¯¯|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7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  | 3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번과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7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번에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해당하는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두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1500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//←_| 1500 milliseconds (1.5 second)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동안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채로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유지된다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9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-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//¯¯| 9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번에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해당하는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축이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//←_| 2000 milliseconds (2 second)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동안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-100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값으로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유지된다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34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</a:rPr>
              <a:t>wait</a:t>
            </a:r>
            <a:r>
              <a:rPr lang="en-US" altLang="ko-KR" dirty="0"/>
              <a:t> </a:t>
            </a:r>
            <a:r>
              <a:rPr lang="ko-KR" altLang="ko-KR" dirty="0"/>
              <a:t>명령어는</a:t>
            </a:r>
            <a:r>
              <a:rPr lang="en-US" altLang="ko-KR" dirty="0"/>
              <a:t> combo </a:t>
            </a:r>
            <a:r>
              <a:rPr lang="ko-KR" altLang="ko-KR" dirty="0"/>
              <a:t>안에서만 사용할 수 있고</a:t>
            </a:r>
            <a:r>
              <a:rPr lang="en-US" altLang="ko-KR" dirty="0"/>
              <a:t> combo </a:t>
            </a:r>
            <a:r>
              <a:rPr lang="ko-KR" altLang="ko-KR" dirty="0"/>
              <a:t>블록의 첫 번째 수준에서만 사용할 수 있다</a:t>
            </a:r>
            <a:r>
              <a:rPr lang="en-US" altLang="ko-KR" dirty="0"/>
              <a:t>. </a:t>
            </a:r>
            <a:r>
              <a:rPr lang="ko-KR" altLang="ko-KR" dirty="0"/>
              <a:t>내포는 할 수 없다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63"/>
          <p:cNvSpPr txBox="1"/>
          <p:nvPr/>
        </p:nvSpPr>
        <p:spPr>
          <a:xfrm>
            <a:off x="56351" y="431095"/>
            <a:ext cx="5606826" cy="230425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잘못된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사용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– combo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문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이외에서는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사용할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없다</a:t>
            </a:r>
            <a:r>
              <a:rPr lang="en-US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  </a:t>
            </a: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get_console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 == 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PIO_PS4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잘못된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사용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– combo block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첫번째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수준에서만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쓸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있다</a:t>
            </a:r>
            <a:r>
              <a:rPr lang="en-US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올바른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사용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 </a:t>
            </a:r>
            <a:r>
              <a:rPr lang="en-US" sz="9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잘못된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사용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–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역시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combo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문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안에서만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사용할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있다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에러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발생</a:t>
            </a:r>
            <a:r>
              <a:rPr lang="en-US" sz="9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064"/>
          <p:cNvSpPr txBox="1"/>
          <p:nvPr/>
        </p:nvSpPr>
        <p:spPr>
          <a:xfrm>
            <a:off x="51911" y="2797567"/>
            <a:ext cx="5611266" cy="143458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&lt;Time&gt;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&lt;Time&gt; :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마지막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명령어를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실행한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밀리초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단위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시간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endParaRPr lang="en-US" sz="1100" kern="0" dirty="0" smtClean="0">
              <a:solidFill>
                <a:srgbClr val="3F3F3F"/>
              </a:solidFill>
              <a:effectLst/>
              <a:latin typeface="Courier New"/>
              <a:ea typeface="굴림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3F3F3F"/>
                </a:solidFill>
                <a:latin typeface="Courier New"/>
                <a:ea typeface="굴림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3F3F3F"/>
                </a:solidFill>
                <a:latin typeface="Courier New"/>
                <a:ea typeface="굴림"/>
                <a:cs typeface="Times New Roman"/>
              </a:rPr>
              <a:t>        </a:t>
            </a:r>
            <a:r>
              <a:rPr lang="ko-KR" sz="1100" kern="0" dirty="0" smtClea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범위는</a:t>
            </a:r>
            <a:r>
              <a:rPr lang="en-US" sz="1100" kern="0" dirty="0" smtClea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10 ~ 4000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40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6. Call command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wait</a:t>
            </a:r>
            <a:r>
              <a:rPr lang="ko-KR" altLang="ko-KR" dirty="0"/>
              <a:t>와 같이</a:t>
            </a:r>
            <a:r>
              <a:rPr lang="en-US" altLang="ko-KR" dirty="0"/>
              <a:t>, call</a:t>
            </a:r>
            <a:r>
              <a:rPr lang="ko-KR" altLang="ko-KR" dirty="0"/>
              <a:t>은</a:t>
            </a:r>
            <a:r>
              <a:rPr lang="en-US" altLang="ko-KR" dirty="0"/>
              <a:t> combo </a:t>
            </a:r>
            <a:r>
              <a:rPr lang="ko-KR" altLang="ko-KR" dirty="0"/>
              <a:t>안에서만 쓸 수 있고</a:t>
            </a:r>
            <a:r>
              <a:rPr lang="en-US" altLang="ko-KR" dirty="0"/>
              <a:t>, combo</a:t>
            </a:r>
            <a:r>
              <a:rPr lang="ko-KR" altLang="ko-KR" dirty="0"/>
              <a:t>의 첫 번째 수준에서만 사용할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b="1" dirty="0">
                <a:solidFill>
                  <a:srgbClr val="0000FF"/>
                </a:solidFill>
              </a:rPr>
              <a:t>call</a:t>
            </a:r>
            <a:r>
              <a:rPr lang="en-US" altLang="ko-KR" dirty="0"/>
              <a:t> </a:t>
            </a:r>
            <a:r>
              <a:rPr lang="ko-KR" altLang="ko-KR" dirty="0"/>
              <a:t>명령어가 사용되면</a:t>
            </a:r>
            <a:r>
              <a:rPr lang="en-US" altLang="ko-KR" dirty="0"/>
              <a:t>, </a:t>
            </a:r>
            <a:r>
              <a:rPr lang="ko-KR" altLang="ko-KR" dirty="0"/>
              <a:t>현재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는 잠시 멈추고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call</a:t>
            </a:r>
            <a:r>
              <a:rPr lang="en-US" altLang="ko-KR" dirty="0"/>
              <a:t> </a:t>
            </a:r>
            <a:r>
              <a:rPr lang="ko-KR" altLang="ko-KR" dirty="0"/>
              <a:t>에 지정된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가 실행된다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00FF"/>
                </a:solidFill>
              </a:rPr>
              <a:t>call</a:t>
            </a:r>
            <a:r>
              <a:rPr lang="en-US" altLang="ko-KR" dirty="0"/>
              <a:t> </a:t>
            </a:r>
            <a:r>
              <a:rPr lang="ko-KR" altLang="ko-KR" dirty="0"/>
              <a:t>에 지정된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가 끝나면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call</a:t>
            </a:r>
            <a:r>
              <a:rPr lang="en-US" altLang="ko-KR" dirty="0"/>
              <a:t> </a:t>
            </a:r>
            <a:r>
              <a:rPr lang="ko-KR" altLang="ko-KR" dirty="0"/>
              <a:t>명령어가 포함된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가 다시 시작한다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5" y="287079"/>
            <a:ext cx="1170940" cy="132715"/>
          </a:xfrm>
          <a:prstGeom prst="rect">
            <a:avLst/>
          </a:prstGeom>
        </p:spPr>
      </p:pic>
      <p:sp>
        <p:nvSpPr>
          <p:cNvPr id="4" name="Text Box 1066"/>
          <p:cNvSpPr txBox="1"/>
          <p:nvPr/>
        </p:nvSpPr>
        <p:spPr>
          <a:xfrm>
            <a:off x="45199" y="1457295"/>
            <a:ext cx="5622200" cy="2798301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_1st_combo 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call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(_2nd_combo);  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//_2nd_combo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끝날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때까지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_1st_combo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는</a:t>
            </a:r>
            <a:r>
              <a:rPr lang="ko-KR" sz="10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멈춤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XB1_Y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_2nd_combo {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26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2. </a:t>
            </a:r>
            <a:r>
              <a:rPr lang="ko-KR" altLang="ko-KR" sz="1400" b="1" dirty="0">
                <a:solidFill>
                  <a:srgbClr val="0000FF"/>
                </a:solidFill>
              </a:rPr>
              <a:t>코드 내포하기</a:t>
            </a:r>
            <a:r>
              <a:rPr lang="en-US" altLang="ko-KR" sz="1400" b="1" dirty="0">
                <a:solidFill>
                  <a:srgbClr val="0000FF"/>
                </a:solidFill>
              </a:rPr>
              <a:t> (Nesting Code)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코드를 내포하는 것</a:t>
            </a:r>
            <a:r>
              <a:rPr lang="en-US" altLang="ko-KR" dirty="0"/>
              <a:t>, </a:t>
            </a:r>
            <a:r>
              <a:rPr lang="ko-KR" altLang="ko-KR" dirty="0"/>
              <a:t>또는</a:t>
            </a:r>
            <a:r>
              <a:rPr lang="en-US" altLang="ko-KR" dirty="0"/>
              <a:t> logic block</a:t>
            </a:r>
            <a:r>
              <a:rPr lang="ko-KR" altLang="ko-KR" dirty="0"/>
              <a:t>을 만드는 것은 코드를 함께 묶는 것이다</a:t>
            </a:r>
            <a:r>
              <a:rPr lang="en-US" altLang="ko-KR" dirty="0"/>
              <a:t>. block</a:t>
            </a:r>
            <a:r>
              <a:rPr lang="ko-KR" altLang="ko-KR" dirty="0"/>
              <a:t>은</a:t>
            </a:r>
            <a:r>
              <a:rPr lang="en-US" altLang="ko-KR" dirty="0"/>
              <a:t> {</a:t>
            </a:r>
            <a:r>
              <a:rPr lang="ko-KR" altLang="ko-KR" dirty="0"/>
              <a:t>로 시작해서</a:t>
            </a:r>
            <a:r>
              <a:rPr lang="en-US" altLang="ko-KR" dirty="0"/>
              <a:t> }</a:t>
            </a:r>
            <a:r>
              <a:rPr lang="ko-KR" altLang="ko-KR" dirty="0"/>
              <a:t>으로 끝난다</a:t>
            </a:r>
            <a:r>
              <a:rPr lang="en-US" altLang="ko-KR" dirty="0"/>
              <a:t>. </a:t>
            </a:r>
            <a:r>
              <a:rPr lang="ko-KR" altLang="ko-KR" dirty="0"/>
              <a:t>이것은 그 문</a:t>
            </a:r>
            <a:r>
              <a:rPr lang="en-US" altLang="ko-KR" dirty="0"/>
              <a:t>(statement)</a:t>
            </a:r>
            <a:r>
              <a:rPr lang="ko-KR" altLang="ko-KR" dirty="0"/>
              <a:t>이 활성화되었을 때만 실행되는 의미로</a:t>
            </a:r>
            <a:r>
              <a:rPr lang="en-US" altLang="ko-KR" dirty="0"/>
              <a:t> {</a:t>
            </a:r>
            <a:r>
              <a:rPr lang="ko-KR" altLang="ko-KR" dirty="0"/>
              <a:t>와</a:t>
            </a:r>
            <a:r>
              <a:rPr lang="en-US" altLang="ko-KR" dirty="0"/>
              <a:t> }</a:t>
            </a:r>
            <a:r>
              <a:rPr lang="ko-KR" altLang="ko-KR" dirty="0"/>
              <a:t>으로 코드를 감싼다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아래 예제를 보면</a:t>
            </a:r>
            <a:r>
              <a:rPr lang="en-US" altLang="ko-KR" dirty="0"/>
              <a:t>,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4"/>
          <p:cNvSpPr txBox="1"/>
          <p:nvPr/>
        </p:nvSpPr>
        <p:spPr>
          <a:xfrm>
            <a:off x="34925" y="1086851"/>
            <a:ext cx="5648325" cy="314530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//Main Start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PS4_R2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//Block 1 Start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PS4_L2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//Block 2 Start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combo_run(RAPID_FIRE_ADS);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//Block 2 End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else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//Block 3 Start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combo_run(RAPID_FIRE);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//Block 3 End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//Block 1 End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//Main End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18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위 예제는</a:t>
            </a:r>
            <a:r>
              <a:rPr lang="en-US" altLang="ko-KR" dirty="0"/>
              <a:t> _1st_combo</a:t>
            </a:r>
            <a:r>
              <a:rPr lang="ko-KR" altLang="ko-KR" dirty="0"/>
              <a:t>가 실행 될 때</a:t>
            </a:r>
            <a:r>
              <a:rPr lang="en-US" altLang="ko-KR" dirty="0"/>
              <a:t>, </a:t>
            </a:r>
            <a:r>
              <a:rPr lang="ko-KR" altLang="ko-KR" dirty="0"/>
              <a:t>아래 명령이 콘솔에 차례대로 </a:t>
            </a:r>
            <a:r>
              <a:rPr lang="ko-KR" altLang="ko-KR" dirty="0" smtClean="0"/>
              <a:t>보내진다</a:t>
            </a:r>
            <a:r>
              <a:rPr lang="en-US" altLang="ko-KR" dirty="0" smtClean="0"/>
              <a:t>:</a:t>
            </a:r>
            <a:endParaRPr lang="ko-KR" altLang="ko-KR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B/Circle</a:t>
            </a:r>
            <a:r>
              <a:rPr lang="ko-KR" altLang="ko-KR" sz="1200" dirty="0"/>
              <a:t>을</a:t>
            </a:r>
            <a:r>
              <a:rPr lang="en-US" altLang="ko-KR" sz="1200" dirty="0"/>
              <a:t> 100 </a:t>
            </a:r>
            <a:r>
              <a:rPr lang="ko-KR" altLang="ko-KR" sz="1200" dirty="0" err="1"/>
              <a:t>밀리초</a:t>
            </a:r>
            <a:r>
              <a:rPr lang="ko-KR" altLang="ko-KR" sz="1200" dirty="0"/>
              <a:t> 동안 누른다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200 </a:t>
            </a:r>
            <a:r>
              <a:rPr lang="ko-KR" altLang="ko-KR" sz="1200" dirty="0" err="1"/>
              <a:t>밀리초</a:t>
            </a:r>
            <a:r>
              <a:rPr lang="ko-KR" altLang="ko-KR" sz="1200" dirty="0"/>
              <a:t> 동안 아무 버튼도 누르지 않는다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RB/R1</a:t>
            </a:r>
            <a:r>
              <a:rPr lang="ko-KR" altLang="ko-KR" sz="1200" dirty="0"/>
              <a:t>을</a:t>
            </a:r>
            <a:r>
              <a:rPr lang="en-US" altLang="ko-KR" sz="1200" dirty="0"/>
              <a:t> 100 </a:t>
            </a:r>
            <a:r>
              <a:rPr lang="ko-KR" altLang="ko-KR" sz="1200" dirty="0" err="1"/>
              <a:t>밀리초</a:t>
            </a:r>
            <a:r>
              <a:rPr lang="ko-KR" altLang="ko-KR" sz="1200" dirty="0"/>
              <a:t> 동안 누른다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200 </a:t>
            </a:r>
            <a:r>
              <a:rPr lang="ko-KR" altLang="ko-KR" sz="1200" dirty="0" err="1"/>
              <a:t>밀리초</a:t>
            </a:r>
            <a:r>
              <a:rPr lang="ko-KR" altLang="ko-KR" sz="1200" dirty="0"/>
              <a:t> 동안 아무 버튼도 누르지 않는다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Y/Triangle </a:t>
            </a:r>
            <a:r>
              <a:rPr lang="ko-KR" altLang="ko-KR" sz="1200" dirty="0"/>
              <a:t>을</a:t>
            </a:r>
            <a:r>
              <a:rPr lang="en-US" altLang="ko-KR" sz="1200" dirty="0"/>
              <a:t> 100 </a:t>
            </a:r>
            <a:r>
              <a:rPr lang="ko-KR" altLang="ko-KR" sz="1200" dirty="0" err="1"/>
              <a:t>밀리초</a:t>
            </a:r>
            <a:r>
              <a:rPr lang="ko-KR" altLang="ko-KR" sz="1200" dirty="0"/>
              <a:t> 동안 누른다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457305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200 </a:t>
            </a:r>
            <a:r>
              <a:rPr lang="ko-KR" altLang="ko-KR" sz="1200" dirty="0" err="1"/>
              <a:t>밀리초</a:t>
            </a:r>
            <a:r>
              <a:rPr lang="ko-KR" altLang="ko-KR" sz="1200" dirty="0"/>
              <a:t> 동안 아무 버튼도 누르지 않는다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call</a:t>
            </a:r>
            <a:r>
              <a:rPr lang="en-US" altLang="ko-KR" dirty="0" smtClean="0"/>
              <a:t> </a:t>
            </a:r>
            <a:r>
              <a:rPr lang="ko-KR" altLang="ko-KR" dirty="0"/>
              <a:t>명령어는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안에</a:t>
            </a:r>
            <a:r>
              <a:rPr lang="en-US" altLang="ko-KR" dirty="0"/>
              <a:t>, </a:t>
            </a:r>
            <a:r>
              <a:rPr lang="ko-KR" altLang="ko-KR" dirty="0"/>
              <a:t>지정된 지점에서 </a:t>
            </a:r>
            <a:r>
              <a:rPr lang="en-US" altLang="ko-KR" b="1" dirty="0">
                <a:solidFill>
                  <a:srgbClr val="0000FF"/>
                </a:solidFill>
              </a:rPr>
              <a:t>combo</a:t>
            </a:r>
            <a:r>
              <a:rPr lang="ko-KR" altLang="ko-KR" dirty="0"/>
              <a:t>를 주입하는 것이다</a:t>
            </a:r>
            <a:r>
              <a:rPr lang="en-US" altLang="ko-KR" dirty="0"/>
              <a:t>. </a:t>
            </a:r>
            <a:r>
              <a:rPr lang="ko-KR" altLang="ko-KR" dirty="0"/>
              <a:t>동일한 동작을 하는 두 개의 </a:t>
            </a:r>
            <a:r>
              <a:rPr lang="ko-KR" altLang="ko-KR" dirty="0" err="1"/>
              <a:t>콤보를</a:t>
            </a:r>
            <a:r>
              <a:rPr lang="ko-KR" altLang="ko-KR" dirty="0"/>
              <a:t> 설정할 때 스크립트의 공간을 낭비하지 않고 싶을 때 </a:t>
            </a:r>
            <a:r>
              <a:rPr lang="en-US" altLang="ko-KR" b="1" dirty="0">
                <a:solidFill>
                  <a:srgbClr val="0000FF"/>
                </a:solidFill>
              </a:rPr>
              <a:t>call</a:t>
            </a:r>
            <a:r>
              <a:rPr lang="en-US" altLang="ko-KR" dirty="0"/>
              <a:t> </a:t>
            </a:r>
            <a:r>
              <a:rPr lang="ko-KR" altLang="ko-KR" dirty="0"/>
              <a:t>명령어는 유용하다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67"/>
          <p:cNvSpPr txBox="1"/>
          <p:nvPr/>
        </p:nvSpPr>
        <p:spPr>
          <a:xfrm>
            <a:off x="34925" y="2575967"/>
            <a:ext cx="5648325" cy="124764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call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&lt;Combo Name&gt;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&lt;Combo Name&gt;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호출될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combo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이름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59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User Created Functions</a:t>
            </a:r>
            <a:endParaRPr lang="ko-KR" altLang="ko-KR" sz="1600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GPC</a:t>
            </a:r>
            <a:r>
              <a:rPr lang="ko-KR" altLang="ko-KR" dirty="0"/>
              <a:t>는 많은 내장 함수</a:t>
            </a:r>
            <a:r>
              <a:rPr lang="en-US" altLang="ko-KR" dirty="0"/>
              <a:t>(built in functions) </a:t>
            </a:r>
            <a:r>
              <a:rPr lang="ko-KR" altLang="ko-KR" dirty="0"/>
              <a:t>뿐 아니라</a:t>
            </a:r>
            <a:r>
              <a:rPr lang="en-US" altLang="ko-KR" dirty="0"/>
              <a:t>, </a:t>
            </a:r>
            <a:r>
              <a:rPr lang="ko-KR" altLang="ko-KR" dirty="0"/>
              <a:t>사용자 스스로 함수를 만들 수 있다</a:t>
            </a:r>
            <a:r>
              <a:rPr lang="en-US" altLang="ko-KR" dirty="0"/>
              <a:t>. function</a:t>
            </a:r>
            <a:r>
              <a:rPr lang="ko-KR" altLang="ko-KR" dirty="0"/>
              <a:t>은</a:t>
            </a:r>
            <a:r>
              <a:rPr lang="en-US" altLang="ko-KR" dirty="0"/>
              <a:t> main </a:t>
            </a:r>
            <a:r>
              <a:rPr lang="ko-KR" altLang="ko-KR" dirty="0"/>
              <a:t>섹션 안에서 허용되는 어떤 코드도 동일하게 작성할 수 있으며</a:t>
            </a:r>
            <a:r>
              <a:rPr lang="en-US" altLang="ko-KR" dirty="0"/>
              <a:t>, </a:t>
            </a:r>
            <a:r>
              <a:rPr lang="ko-KR" altLang="ko-KR" dirty="0"/>
              <a:t>역시 그 코드들이 정의된 순서대로 실행된다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" y="1073007"/>
            <a:ext cx="5433334" cy="3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1. </a:t>
            </a:r>
            <a:r>
              <a:rPr lang="ko-KR" altLang="ko-KR" sz="1400" b="1" dirty="0">
                <a:solidFill>
                  <a:srgbClr val="0000FF"/>
                </a:solidFill>
              </a:rPr>
              <a:t>함수 호출하기 </a:t>
            </a:r>
            <a:r>
              <a:rPr lang="en-US" altLang="ko-KR" sz="1400" b="1" dirty="0">
                <a:solidFill>
                  <a:srgbClr val="0000FF"/>
                </a:solidFill>
              </a:rPr>
              <a:t>(Calling a function)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function</a:t>
            </a:r>
            <a:r>
              <a:rPr lang="ko-KR" altLang="ko-KR" dirty="0"/>
              <a:t>을 호출하려면</a:t>
            </a:r>
            <a:r>
              <a:rPr lang="en-US" altLang="ko-KR" dirty="0"/>
              <a:t>, </a:t>
            </a:r>
            <a:r>
              <a:rPr lang="ko-KR" altLang="ko-KR" dirty="0"/>
              <a:t>간단히 그 </a:t>
            </a:r>
            <a:r>
              <a:rPr lang="en-US" altLang="ko-KR" dirty="0"/>
              <a:t>function</a:t>
            </a:r>
            <a:r>
              <a:rPr lang="ko-KR" altLang="ko-KR" dirty="0"/>
              <a:t>의 이름을 쓰고</a:t>
            </a:r>
            <a:r>
              <a:rPr lang="en-US" altLang="ko-KR" dirty="0"/>
              <a:t>, (</a:t>
            </a:r>
            <a:r>
              <a:rPr lang="ko-KR" altLang="ko-KR" dirty="0"/>
              <a:t>과</a:t>
            </a:r>
            <a:r>
              <a:rPr lang="en-US" altLang="ko-KR" dirty="0"/>
              <a:t> )</a:t>
            </a:r>
            <a:r>
              <a:rPr lang="ko-KR" altLang="ko-KR" dirty="0"/>
              <a:t>사이에 적절한</a:t>
            </a:r>
            <a:r>
              <a:rPr lang="en-US" altLang="ko-KR" dirty="0"/>
              <a:t> parameter</a:t>
            </a:r>
            <a:r>
              <a:rPr lang="ko-KR" altLang="ko-KR" dirty="0"/>
              <a:t>를 </a:t>
            </a:r>
            <a:r>
              <a:rPr lang="ko-KR" altLang="ko-KR" dirty="0" smtClean="0"/>
              <a:t>넣어주면</a:t>
            </a:r>
            <a:r>
              <a:rPr lang="en-US" altLang="ko-KR" dirty="0" smtClean="0"/>
              <a:t> </a:t>
            </a:r>
            <a:r>
              <a:rPr lang="ko-KR" altLang="ko-KR" dirty="0" smtClean="0"/>
              <a:t>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function</a:t>
            </a:r>
            <a:r>
              <a:rPr lang="ko-KR" altLang="ko-KR" dirty="0"/>
              <a:t>이 호출되면</a:t>
            </a:r>
            <a:r>
              <a:rPr lang="en-US" altLang="ko-KR" dirty="0"/>
              <a:t>, function</a:t>
            </a:r>
            <a:r>
              <a:rPr lang="ko-KR" altLang="ko-KR" dirty="0"/>
              <a:t>안의 코드가 실행되며 </a:t>
            </a:r>
            <a:r>
              <a:rPr lang="en-US" altLang="ko-KR" dirty="0"/>
              <a:t>return </a:t>
            </a:r>
            <a:r>
              <a:rPr lang="ko-KR" altLang="ko-KR" dirty="0"/>
              <a:t>값이 그</a:t>
            </a:r>
            <a:r>
              <a:rPr lang="en-US" altLang="ko-KR" dirty="0"/>
              <a:t> function</a:t>
            </a:r>
            <a:r>
              <a:rPr lang="ko-KR" altLang="ko-KR" dirty="0"/>
              <a:t>을 호출한 곳으로 보내진다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사용자</a:t>
            </a:r>
            <a:r>
              <a:rPr lang="en-US" altLang="ko-KR" dirty="0"/>
              <a:t> function</a:t>
            </a:r>
            <a:r>
              <a:rPr lang="ko-KR" altLang="ko-KR" dirty="0"/>
              <a:t>은 전역 범위</a:t>
            </a:r>
            <a:r>
              <a:rPr lang="en-US" altLang="ko-KR" dirty="0"/>
              <a:t>(global scope)</a:t>
            </a:r>
            <a:r>
              <a:rPr lang="ko-KR" altLang="ko-KR" dirty="0"/>
              <a:t>이기 때문에</a:t>
            </a:r>
            <a:r>
              <a:rPr lang="en-US" altLang="ko-KR" dirty="0"/>
              <a:t>, function</a:t>
            </a:r>
            <a:r>
              <a:rPr lang="ko-KR" altLang="ko-KR" dirty="0"/>
              <a:t>은 </a:t>
            </a:r>
            <a:r>
              <a:rPr lang="en-US" altLang="ko-KR" dirty="0" err="1"/>
              <a:t>init</a:t>
            </a:r>
            <a:r>
              <a:rPr lang="en-US" altLang="ko-KR" dirty="0"/>
              <a:t>, main, combo </a:t>
            </a:r>
            <a:r>
              <a:rPr lang="ko-KR" altLang="ko-KR" dirty="0"/>
              <a:t>섹션에서 호출될 수 있다</a:t>
            </a:r>
            <a:r>
              <a:rPr lang="en-US" altLang="ko-KR" dirty="0"/>
              <a:t>. function</a:t>
            </a:r>
            <a:r>
              <a:rPr lang="ko-KR" altLang="ko-KR" dirty="0"/>
              <a:t>은 또 다른</a:t>
            </a:r>
            <a:r>
              <a:rPr lang="en-US" altLang="ko-KR" dirty="0"/>
              <a:t> function</a:t>
            </a:r>
            <a:r>
              <a:rPr lang="ko-KR" altLang="ko-KR" dirty="0"/>
              <a:t>안에서도 호출 될 수 있다</a:t>
            </a:r>
            <a:r>
              <a:rPr lang="en-US" altLang="ko-KR" dirty="0"/>
              <a:t>. </a:t>
            </a:r>
            <a:r>
              <a:rPr lang="ko-KR" altLang="ko-KR" dirty="0"/>
              <a:t>그런</a:t>
            </a:r>
            <a:r>
              <a:rPr lang="en-US" altLang="ko-KR" dirty="0"/>
              <a:t>, GPC</a:t>
            </a:r>
            <a:r>
              <a:rPr lang="ko-KR" altLang="ko-KR" dirty="0"/>
              <a:t>는</a:t>
            </a:r>
            <a:r>
              <a:rPr lang="en-US" altLang="ko-KR" dirty="0"/>
              <a:t> function</a:t>
            </a:r>
            <a:r>
              <a:rPr lang="ko-KR" altLang="ko-KR" dirty="0"/>
              <a:t>의 재귀 호출은 지원하지 않는다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특정 </a:t>
            </a:r>
            <a:r>
              <a:rPr lang="en-US" altLang="ko-KR" dirty="0"/>
              <a:t>function</a:t>
            </a:r>
            <a:r>
              <a:rPr lang="ko-KR" altLang="ko-KR" dirty="0"/>
              <a:t>에서 그 자신의</a:t>
            </a:r>
            <a:r>
              <a:rPr lang="en-US" altLang="ko-KR" dirty="0"/>
              <a:t> function</a:t>
            </a:r>
            <a:r>
              <a:rPr lang="ko-KR" altLang="ko-KR" dirty="0"/>
              <a:t>을 호출할 수 없다는 뜻이다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6" y="271711"/>
            <a:ext cx="1370965" cy="1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2. </a:t>
            </a:r>
            <a:r>
              <a:rPr lang="ko-KR" altLang="ko-KR" sz="1400" b="1" dirty="0">
                <a:solidFill>
                  <a:srgbClr val="0000FF"/>
                </a:solidFill>
              </a:rPr>
              <a:t>함수 이름과 선언 </a:t>
            </a:r>
            <a:r>
              <a:rPr lang="en-US" altLang="ko-KR" sz="1400" b="1" dirty="0">
                <a:solidFill>
                  <a:srgbClr val="0000FF"/>
                </a:solidFill>
              </a:rPr>
              <a:t>(Function name and declaration)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을 선언하기 위해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을 타이핑 하고 그 다음 그</a:t>
            </a:r>
            <a:r>
              <a:rPr lang="en-US" altLang="ko-KR" dirty="0"/>
              <a:t> function</a:t>
            </a:r>
            <a:r>
              <a:rPr lang="ko-KR" altLang="ko-KR" dirty="0"/>
              <a:t>의 이름과</a:t>
            </a:r>
            <a:r>
              <a:rPr lang="en-US" altLang="ko-KR" dirty="0"/>
              <a:t> ()</a:t>
            </a:r>
            <a:r>
              <a:rPr lang="ko-KR" altLang="ko-KR" dirty="0"/>
              <a:t>를 타이핑 한다</a:t>
            </a:r>
            <a:r>
              <a:rPr lang="en-US" altLang="ko-KR" dirty="0"/>
              <a:t>. </a:t>
            </a:r>
            <a:r>
              <a:rPr lang="ko-KR" altLang="ko-KR" dirty="0"/>
              <a:t>괄호</a:t>
            </a:r>
            <a:r>
              <a:rPr lang="en-US" altLang="ko-KR" dirty="0"/>
              <a:t> ()</a:t>
            </a:r>
            <a:r>
              <a:rPr lang="ko-KR" altLang="ko-KR" dirty="0"/>
              <a:t>안에는 그</a:t>
            </a:r>
            <a:r>
              <a:rPr lang="en-US" altLang="ko-KR" dirty="0"/>
              <a:t> function</a:t>
            </a:r>
            <a:r>
              <a:rPr lang="ko-KR" altLang="ko-KR" dirty="0"/>
              <a:t>이 가져야 할 적절한</a:t>
            </a:r>
            <a:r>
              <a:rPr lang="en-US" altLang="ko-KR" dirty="0"/>
              <a:t> parameter</a:t>
            </a:r>
            <a:r>
              <a:rPr lang="ko-KR" altLang="ko-KR" dirty="0"/>
              <a:t>의 이름을 써야 한다</a:t>
            </a:r>
            <a:r>
              <a:rPr lang="en-US" altLang="ko-KR" dirty="0"/>
              <a:t>. Function</a:t>
            </a:r>
            <a:r>
              <a:rPr lang="ko-KR" altLang="ko-KR" dirty="0"/>
              <a:t>의 이름과</a:t>
            </a:r>
            <a:r>
              <a:rPr lang="en-US" altLang="ko-KR" dirty="0"/>
              <a:t> parameters</a:t>
            </a:r>
            <a:r>
              <a:rPr lang="ko-KR" altLang="ko-KR" dirty="0"/>
              <a:t>는 </a:t>
            </a:r>
            <a:r>
              <a:rPr lang="en-US" altLang="ko-KR" dirty="0">
                <a:solidFill>
                  <a:srgbClr val="0000FF"/>
                </a:solidFill>
              </a:rPr>
              <a:t>variable</a:t>
            </a:r>
            <a:r>
              <a:rPr lang="ko-KR" altLang="ko-KR" dirty="0"/>
              <a:t>과 동일한 규칙을 따라야 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시작은 밑줄</a:t>
            </a:r>
            <a:r>
              <a:rPr lang="en-US" altLang="ko-KR" dirty="0"/>
              <a:t>(_) </a:t>
            </a:r>
            <a:r>
              <a:rPr lang="ko-KR" altLang="ko-KR" dirty="0"/>
              <a:t>또는 문자로 시작해야 하며</a:t>
            </a:r>
            <a:r>
              <a:rPr lang="en-US" altLang="ko-KR" dirty="0"/>
              <a:t>, </a:t>
            </a:r>
            <a:r>
              <a:rPr lang="ko-KR" altLang="ko-KR" dirty="0"/>
              <a:t>그 후로는 문자와 숫자</a:t>
            </a:r>
            <a:r>
              <a:rPr lang="en-US" altLang="ko-KR" dirty="0"/>
              <a:t>, </a:t>
            </a:r>
            <a:r>
              <a:rPr lang="ko-KR" altLang="ko-KR" dirty="0"/>
              <a:t>밑줄 조합으로 쓸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Function</a:t>
            </a:r>
            <a:r>
              <a:rPr lang="ko-KR" altLang="ko-KR" dirty="0"/>
              <a:t>은</a:t>
            </a:r>
            <a:r>
              <a:rPr lang="en-US" altLang="ko-KR" dirty="0"/>
              <a:t> main</a:t>
            </a:r>
            <a:r>
              <a:rPr lang="ko-KR" altLang="ko-KR" dirty="0"/>
              <a:t>가</a:t>
            </a:r>
            <a:r>
              <a:rPr lang="en-US" altLang="ko-KR" dirty="0"/>
              <a:t> combo </a:t>
            </a:r>
            <a:r>
              <a:rPr lang="ko-KR" altLang="ko-KR" dirty="0"/>
              <a:t>섹션을 정의한 후</a:t>
            </a:r>
            <a:r>
              <a:rPr lang="en-US" altLang="ko-KR" dirty="0"/>
              <a:t> GPC </a:t>
            </a:r>
            <a:r>
              <a:rPr lang="ko-KR" altLang="ko-KR" dirty="0"/>
              <a:t>스크립트의 마지막에 선언</a:t>
            </a:r>
            <a:r>
              <a:rPr lang="en-US" altLang="ko-KR" dirty="0"/>
              <a:t>(declare)</a:t>
            </a:r>
            <a:r>
              <a:rPr lang="ko-KR" altLang="ko-KR" dirty="0"/>
              <a:t>되야 만 한다</a:t>
            </a:r>
            <a:r>
              <a:rPr lang="en-US" altLang="ko-KR" dirty="0"/>
              <a:t>. (</a:t>
            </a:r>
            <a:r>
              <a:rPr lang="ko-KR" altLang="ko-KR" dirty="0"/>
              <a:t>주</a:t>
            </a:r>
            <a:r>
              <a:rPr lang="en-US" altLang="ko-KR" dirty="0"/>
              <a:t>: </a:t>
            </a:r>
            <a:r>
              <a:rPr lang="ko-KR" altLang="ko-KR" dirty="0"/>
              <a:t>사실 여기서 선언의 의미는</a:t>
            </a:r>
            <a:r>
              <a:rPr lang="en-US" altLang="ko-KR" dirty="0"/>
              <a:t> C</a:t>
            </a:r>
            <a:r>
              <a:rPr lang="ko-KR" altLang="ko-KR" dirty="0"/>
              <a:t>에서 함수 정의의 의미이다</a:t>
            </a:r>
            <a:r>
              <a:rPr lang="en-US" altLang="ko-KR" dirty="0"/>
              <a:t>. GPC</a:t>
            </a:r>
            <a:r>
              <a:rPr lang="ko-KR" altLang="ko-KR" dirty="0"/>
              <a:t>에서 함수 원형 선언 같은 것은 없다</a:t>
            </a:r>
            <a:r>
              <a:rPr lang="en-US" altLang="ko-KR" dirty="0"/>
              <a:t>. </a:t>
            </a:r>
            <a:r>
              <a:rPr lang="ko-KR" altLang="ko-KR" dirty="0"/>
              <a:t>원문 자체가</a:t>
            </a:r>
            <a:r>
              <a:rPr lang="en-US" altLang="ko-KR" dirty="0"/>
              <a:t> declare</a:t>
            </a:r>
            <a:r>
              <a:rPr lang="ko-KR" altLang="ko-KR" dirty="0"/>
              <a:t>로 되어 있으므로 그냥 선언으로 해석하였다</a:t>
            </a:r>
            <a:r>
              <a:rPr lang="en-US" altLang="ko-KR" dirty="0"/>
              <a:t>.)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1" y="271711"/>
            <a:ext cx="1475740" cy="189865"/>
          </a:xfrm>
          <a:prstGeom prst="rect">
            <a:avLst/>
          </a:prstGeom>
        </p:spPr>
      </p:pic>
      <p:sp>
        <p:nvSpPr>
          <p:cNvPr id="4" name="Text Box 1076"/>
          <p:cNvSpPr txBox="1"/>
          <p:nvPr/>
        </p:nvSpPr>
        <p:spPr>
          <a:xfrm>
            <a:off x="34925" y="2480907"/>
            <a:ext cx="5648325" cy="165618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function_name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( &lt;Parameter(s)&gt;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&lt;Parameter(s)&gt; : Optional parameters.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원하는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만큼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정의하거나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또는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없어도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된다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각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파라메터는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콤마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(,)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구분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되야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한다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1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3. </a:t>
            </a:r>
            <a:r>
              <a:rPr lang="ko-KR" altLang="ko-KR" sz="1400" b="1" dirty="0">
                <a:solidFill>
                  <a:srgbClr val="0000FF"/>
                </a:solidFill>
              </a:rPr>
              <a:t>함수 </a:t>
            </a:r>
            <a:r>
              <a:rPr lang="ko-KR" altLang="ko-KR" sz="1400" b="1" dirty="0" err="1">
                <a:solidFill>
                  <a:srgbClr val="0000FF"/>
                </a:solidFill>
              </a:rPr>
              <a:t>파라메터</a:t>
            </a:r>
            <a:r>
              <a:rPr lang="ko-KR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(Function Parameters)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r>
              <a:rPr lang="ko-KR" altLang="ko-KR" dirty="0" smtClean="0"/>
              <a:t>함수 </a:t>
            </a:r>
            <a:r>
              <a:rPr lang="ko-KR" altLang="ko-KR" dirty="0" err="1"/>
              <a:t>파라메터는</a:t>
            </a:r>
            <a:r>
              <a:rPr lang="en-US" altLang="ko-KR" dirty="0"/>
              <a:t> function</a:t>
            </a:r>
            <a:r>
              <a:rPr lang="ko-KR" altLang="ko-KR" dirty="0"/>
              <a:t>의 바깥에서는 접근할 수 없기 때문에 지역 변수</a:t>
            </a:r>
            <a:r>
              <a:rPr lang="en-US" altLang="ko-KR" dirty="0"/>
              <a:t>(local variable)</a:t>
            </a:r>
            <a:r>
              <a:rPr lang="ko-KR" altLang="ko-KR" dirty="0"/>
              <a:t>라고 생각 할 수 있다</a:t>
            </a:r>
            <a:r>
              <a:rPr lang="en-US" altLang="ko-KR" dirty="0"/>
              <a:t>. </a:t>
            </a:r>
            <a:r>
              <a:rPr lang="ko-KR" altLang="ko-KR" dirty="0"/>
              <a:t>값이</a:t>
            </a:r>
            <a:r>
              <a:rPr lang="en-US" altLang="ko-KR" dirty="0"/>
              <a:t> function </a:t>
            </a:r>
            <a:r>
              <a:rPr lang="ko-KR" altLang="ko-KR" dirty="0"/>
              <a:t>안으로 전달되고</a:t>
            </a:r>
            <a:r>
              <a:rPr lang="en-US" altLang="ko-KR" dirty="0"/>
              <a:t>, function </a:t>
            </a:r>
            <a:r>
              <a:rPr lang="ko-KR" altLang="ko-KR" dirty="0"/>
              <a:t>안에서 변수처럼 사용할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GPC</a:t>
            </a:r>
            <a:r>
              <a:rPr lang="ko-KR" altLang="ko-KR" dirty="0"/>
              <a:t>는</a:t>
            </a:r>
            <a:r>
              <a:rPr lang="en-US" altLang="ko-KR" dirty="0"/>
              <a:t> 16bit </a:t>
            </a:r>
            <a:r>
              <a:rPr lang="ko-KR" altLang="ko-KR" dirty="0"/>
              <a:t>정수 형식의 데이터만 지원하기 때문에</a:t>
            </a:r>
            <a:r>
              <a:rPr lang="en-US" altLang="ko-KR" dirty="0"/>
              <a:t>, function </a:t>
            </a:r>
            <a:r>
              <a:rPr lang="ko-KR" altLang="ko-KR" dirty="0"/>
              <a:t>안에서 </a:t>
            </a:r>
            <a:r>
              <a:rPr lang="ko-KR" altLang="ko-KR" dirty="0" err="1"/>
              <a:t>파라메터의</a:t>
            </a:r>
            <a:r>
              <a:rPr lang="ko-KR" altLang="ko-KR" dirty="0"/>
              <a:t> 데이터 형식을 지정할 필요가 없으며 </a:t>
            </a:r>
            <a:r>
              <a:rPr lang="ko-KR" altLang="ko-KR" dirty="0" err="1"/>
              <a:t>파라메터의</a:t>
            </a:r>
            <a:r>
              <a:rPr lang="ko-KR" altLang="ko-KR" dirty="0"/>
              <a:t> 이름은</a:t>
            </a:r>
            <a:r>
              <a:rPr lang="en-US" altLang="ko-KR" dirty="0"/>
              <a:t> function</a:t>
            </a:r>
            <a:r>
              <a:rPr lang="ko-KR" altLang="ko-KR" dirty="0"/>
              <a:t>과</a:t>
            </a:r>
            <a:r>
              <a:rPr lang="en-US" altLang="ko-KR" dirty="0"/>
              <a:t> variable</a:t>
            </a:r>
            <a:r>
              <a:rPr lang="ko-KR" altLang="ko-KR" dirty="0"/>
              <a:t>과 같이 동일한 규칙을 따른다</a:t>
            </a:r>
            <a:r>
              <a:rPr lang="en-US" altLang="ko-KR" dirty="0"/>
              <a:t>. </a:t>
            </a:r>
            <a:r>
              <a:rPr lang="ko-KR" altLang="ko-KR" dirty="0"/>
              <a:t>시작은 밑줄</a:t>
            </a:r>
            <a:r>
              <a:rPr lang="en-US" altLang="ko-KR" dirty="0"/>
              <a:t>(_) </a:t>
            </a:r>
            <a:r>
              <a:rPr lang="ko-KR" altLang="ko-KR" dirty="0"/>
              <a:t>또는 문자로 시작해야 하며</a:t>
            </a:r>
            <a:r>
              <a:rPr lang="en-US" altLang="ko-KR" dirty="0"/>
              <a:t>, </a:t>
            </a:r>
            <a:r>
              <a:rPr lang="ko-KR" altLang="ko-KR" dirty="0"/>
              <a:t>그 후로는 문자와 숫자</a:t>
            </a:r>
            <a:r>
              <a:rPr lang="en-US" altLang="ko-KR" dirty="0"/>
              <a:t>, </a:t>
            </a:r>
            <a:r>
              <a:rPr lang="ko-KR" altLang="ko-KR" dirty="0"/>
              <a:t>밑줄 조합으로 쓸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Function </a:t>
            </a:r>
            <a:r>
              <a:rPr lang="ko-KR" altLang="ko-KR" dirty="0" err="1"/>
              <a:t>파라메터는</a:t>
            </a:r>
            <a:r>
              <a:rPr lang="en-US" altLang="ko-KR" dirty="0"/>
              <a:t> optional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r>
              <a:rPr lang="ko-KR" altLang="ko-KR" dirty="0"/>
              <a:t>필요 없으면 정의하지 않아도 된다</a:t>
            </a:r>
            <a:r>
              <a:rPr lang="en-US" altLang="ko-KR" dirty="0"/>
              <a:t>. </a:t>
            </a:r>
            <a:r>
              <a:rPr lang="ko-KR" altLang="ko-KR" dirty="0"/>
              <a:t>예를 들어 </a:t>
            </a: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en-US" altLang="ko-KR" dirty="0"/>
              <a:t> </a:t>
            </a:r>
            <a:r>
              <a:rPr lang="en-US" altLang="ko-KR" dirty="0" err="1"/>
              <a:t>myfunction</a:t>
            </a:r>
            <a:r>
              <a:rPr lang="en-US" altLang="ko-KR" dirty="0"/>
              <a:t> () {}</a:t>
            </a:r>
            <a:r>
              <a:rPr lang="ko-KR" altLang="ko-KR" dirty="0"/>
              <a:t>은 허용되는 표현이다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5" y="254757"/>
            <a:ext cx="1656715" cy="1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4. </a:t>
            </a:r>
            <a:r>
              <a:rPr lang="ko-KR" altLang="ko-KR" sz="1400" b="1" dirty="0">
                <a:solidFill>
                  <a:srgbClr val="0000FF"/>
                </a:solidFill>
              </a:rPr>
              <a:t>함수로부터 </a:t>
            </a:r>
            <a:r>
              <a:rPr lang="ko-KR" altLang="ko-KR" sz="1400" b="1" dirty="0" err="1">
                <a:solidFill>
                  <a:srgbClr val="0000FF"/>
                </a:solidFill>
              </a:rPr>
              <a:t>리턴하기</a:t>
            </a:r>
            <a:r>
              <a:rPr lang="ko-KR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(Returning from a function)</a:t>
            </a:r>
            <a:endParaRPr lang="ko-KR" altLang="ko-KR" sz="1400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return</a:t>
            </a:r>
            <a:r>
              <a:rPr lang="ko-KR" altLang="ko-KR" dirty="0"/>
              <a:t>은 함수에만 있는 명령어이다</a:t>
            </a:r>
            <a:r>
              <a:rPr lang="en-US" altLang="ko-KR" dirty="0"/>
              <a:t>. </a:t>
            </a:r>
            <a:r>
              <a:rPr lang="ko-KR" altLang="ko-KR" dirty="0"/>
              <a:t>모든 사용자 함수가</a:t>
            </a:r>
            <a:r>
              <a:rPr lang="en-US" altLang="ko-KR" dirty="0"/>
              <a:t> return</a:t>
            </a:r>
            <a:r>
              <a:rPr lang="ko-KR" altLang="ko-KR" dirty="0"/>
              <a:t>값이 꼭 필수적인 것은 아니다</a:t>
            </a:r>
            <a:r>
              <a:rPr lang="en-US" altLang="ko-KR" dirty="0"/>
              <a:t>. </a:t>
            </a:r>
            <a:r>
              <a:rPr lang="ko-KR" altLang="ko-KR" dirty="0"/>
              <a:t>함수 안에서</a:t>
            </a:r>
            <a:r>
              <a:rPr lang="ko-KR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return</a:t>
            </a:r>
            <a:r>
              <a:rPr lang="ko-KR" altLang="ko-KR" dirty="0"/>
              <a:t>이 없으면</a:t>
            </a:r>
            <a:r>
              <a:rPr lang="en-US" altLang="ko-KR" dirty="0"/>
              <a:t>, </a:t>
            </a:r>
            <a:r>
              <a:rPr lang="ko-KR" altLang="ko-KR" dirty="0"/>
              <a:t>그 함수는 자동으로</a:t>
            </a:r>
            <a:r>
              <a:rPr lang="en-US" altLang="ko-KR" dirty="0"/>
              <a:t> 0(zero)</a:t>
            </a:r>
            <a:r>
              <a:rPr lang="ko-KR" altLang="ko-KR" dirty="0"/>
              <a:t>를 </a:t>
            </a:r>
            <a:r>
              <a:rPr lang="ko-KR" altLang="ko-KR" dirty="0" err="1"/>
              <a:t>리턴한다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함수 안에서 여러 </a:t>
            </a:r>
            <a:r>
              <a:rPr lang="en-US" altLang="ko-KR" dirty="0">
                <a:solidFill>
                  <a:srgbClr val="0000FF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ko-KR" altLang="ko-KR" dirty="0"/>
              <a:t>지점을 가질 수 있다</a:t>
            </a:r>
            <a:r>
              <a:rPr lang="en-US" altLang="ko-KR" dirty="0"/>
              <a:t>. </a:t>
            </a:r>
            <a:r>
              <a:rPr lang="ko-KR" altLang="ko-KR" dirty="0"/>
              <a:t>첫 번째 </a:t>
            </a:r>
            <a:r>
              <a:rPr lang="en-US" altLang="ko-KR" dirty="0">
                <a:solidFill>
                  <a:srgbClr val="0000FF"/>
                </a:solidFill>
              </a:rPr>
              <a:t>return</a:t>
            </a:r>
            <a:r>
              <a:rPr lang="ko-KR" altLang="ko-KR" dirty="0"/>
              <a:t>명령어가 실행되면</a:t>
            </a:r>
            <a:r>
              <a:rPr lang="en-US" altLang="ko-KR" dirty="0"/>
              <a:t>, function</a:t>
            </a:r>
            <a:r>
              <a:rPr lang="ko-KR" altLang="ko-KR" dirty="0"/>
              <a:t>은 그</a:t>
            </a:r>
            <a:r>
              <a:rPr lang="en-US" altLang="ko-KR" dirty="0"/>
              <a:t> function</a:t>
            </a:r>
            <a:r>
              <a:rPr lang="ko-KR" altLang="ko-KR" dirty="0"/>
              <a:t>이 호출된 곳으로 값을 리턴 하며</a:t>
            </a:r>
            <a:r>
              <a:rPr lang="en-US" altLang="ko-KR" dirty="0"/>
              <a:t>, function</a:t>
            </a:r>
            <a:r>
              <a:rPr lang="ko-KR" altLang="ko-KR" dirty="0"/>
              <a:t>은 종료된다</a:t>
            </a:r>
            <a:r>
              <a:rPr lang="en-US" altLang="ko-KR" dirty="0"/>
              <a:t>. function</a:t>
            </a:r>
            <a:r>
              <a:rPr lang="ko-KR" altLang="ko-KR" dirty="0"/>
              <a:t>에서 </a:t>
            </a:r>
            <a:r>
              <a:rPr lang="ko-KR" altLang="ko-KR" dirty="0" err="1"/>
              <a:t>리턴된</a:t>
            </a:r>
            <a:r>
              <a:rPr lang="ko-KR" altLang="ko-KR" dirty="0"/>
              <a:t> 지점 이후의 코드는 실행되지 않는다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값을 </a:t>
            </a:r>
            <a:r>
              <a:rPr lang="ko-KR" altLang="ko-KR" dirty="0" err="1"/>
              <a:t>리턴하는</a:t>
            </a:r>
            <a:r>
              <a:rPr lang="ko-KR" altLang="ko-KR" dirty="0"/>
              <a:t> 것은 코드 섹션을 실행 할지 말지를 판단하는 불 값</a:t>
            </a:r>
            <a:r>
              <a:rPr lang="en-US" altLang="ko-KR" dirty="0"/>
              <a:t>(Boolean value)</a:t>
            </a:r>
            <a:r>
              <a:rPr lang="ko-KR" altLang="ko-KR" dirty="0"/>
              <a:t>으로</a:t>
            </a:r>
            <a:r>
              <a:rPr lang="en-US" altLang="ko-KR" dirty="0"/>
              <a:t>  </a:t>
            </a:r>
            <a:r>
              <a:rPr lang="ko-KR" altLang="ko-KR" dirty="0"/>
              <a:t>사용될 수 있는 면에서 유용하다</a:t>
            </a:r>
            <a:r>
              <a:rPr lang="en-US" altLang="ko-KR" dirty="0"/>
              <a:t>. </a:t>
            </a:r>
            <a:r>
              <a:rPr lang="ko-KR" altLang="ko-KR" dirty="0"/>
              <a:t>다음 예제를 보자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1" y="271711"/>
            <a:ext cx="2294890" cy="180340"/>
          </a:xfrm>
          <a:prstGeom prst="rect">
            <a:avLst/>
          </a:prstGeom>
        </p:spPr>
      </p:pic>
      <p:sp>
        <p:nvSpPr>
          <p:cNvPr id="4" name="Text Box 1079"/>
          <p:cNvSpPr txBox="1"/>
          <p:nvPr/>
        </p:nvSpPr>
        <p:spPr>
          <a:xfrm>
            <a:off x="45199" y="2431951"/>
            <a:ext cx="5616624" cy="695261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RF_HOLD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RF_NULL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이외의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리턴하면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//RT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콤보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en-US" sz="900" kern="0" dirty="0" smtClean="0">
              <a:solidFill>
                <a:srgbClr val="3F3F3F"/>
              </a:solidFill>
              <a:effectLst/>
              <a:latin typeface="Segoe UI"/>
              <a:ea typeface="굴림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(RF_HOLD);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(RF_NULL);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XB1_VIEW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View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RF_HOLD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(RF_HOLD,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RF_NULL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(RF_NULL,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XB1_VIEW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RF_HOLD /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TRACE_2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RF_NULL /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//Return 0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View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안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 return 1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min_value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max_value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&lt;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max_value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+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&gt;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min_value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1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79"/>
          <p:cNvSpPr txBox="1"/>
          <p:nvPr/>
        </p:nvSpPr>
        <p:spPr>
          <a:xfrm>
            <a:off x="45199" y="-1911648"/>
            <a:ext cx="5616624" cy="695261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RF_HOLD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RF_NULL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이외의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리턴하면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//RT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콤보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en-US" sz="900" kern="0" dirty="0" smtClean="0">
              <a:solidFill>
                <a:srgbClr val="3F3F3F"/>
              </a:solidFill>
              <a:effectLst/>
              <a:latin typeface="Segoe UI"/>
              <a:ea typeface="굴림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(RF_HOLD);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(RF_NULL);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XB1_VIEW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View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RF_HOLD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(RF_HOLD,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RF_NULL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(RF_NULL,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XB1_VIEW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RF_HOLD /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TRACE_2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RF_NULL /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//Return 0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View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안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 return 1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en-US" sz="900" kern="0" dirty="0" smtClean="0">
              <a:solidFill>
                <a:srgbClr val="3F3F3F"/>
              </a:solidFill>
              <a:effectLst/>
              <a:latin typeface="Segoe UI"/>
              <a:ea typeface="굴림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min_value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max_value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&lt;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max_value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+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&gt;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min_value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78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79"/>
          <p:cNvSpPr txBox="1"/>
          <p:nvPr/>
        </p:nvSpPr>
        <p:spPr>
          <a:xfrm>
            <a:off x="45199" y="-6137001"/>
            <a:ext cx="5616624" cy="756084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RF_HOLD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 err="1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RF_NULL =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30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이외의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리턴하면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//RT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9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콤보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en-US" sz="900" kern="0" dirty="0" smtClean="0">
              <a:solidFill>
                <a:srgbClr val="3F3F3F"/>
              </a:solidFill>
              <a:effectLst/>
              <a:latin typeface="Segoe UI"/>
              <a:ea typeface="굴림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(RF_HOLD);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(RF_NULL);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myfunction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XB1_VIEW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View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RF_HOLD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(RF_HOLD,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RF_NULL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(RF_NULL,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XB1_VIEW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RF_HOLD /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TRACE_2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RF_NULL /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//Return 0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View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안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9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r>
              <a:rPr lang="en-US" sz="9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 return 1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en-US" sz="900" kern="0" dirty="0" smtClean="0">
              <a:solidFill>
                <a:srgbClr val="3F3F3F"/>
              </a:solidFill>
              <a:effectLst/>
              <a:latin typeface="Segoe UI"/>
              <a:ea typeface="굴림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min_value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max_value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{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&lt;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max_value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+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9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XB1_LB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&gt;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min_value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9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9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9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9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sz="1400" b="1" dirty="0">
                <a:solidFill>
                  <a:srgbClr val="0000FF"/>
                </a:solidFill>
              </a:rPr>
              <a:t>위 예제가 어떻게 작동하는지 이해하기</a:t>
            </a:r>
            <a:r>
              <a:rPr lang="en-US" altLang="ko-KR" sz="1400" b="1" dirty="0">
                <a:solidFill>
                  <a:srgbClr val="0000FF"/>
                </a:solidFill>
              </a:rPr>
              <a:t>(Understanding how the example works)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/>
              <a:t>GPC </a:t>
            </a:r>
            <a:r>
              <a:rPr lang="ko-KR" altLang="ko-KR" dirty="0"/>
              <a:t>스크립트가 처음 적재</a:t>
            </a:r>
            <a:r>
              <a:rPr lang="en-US" altLang="ko-KR" dirty="0"/>
              <a:t>(load)</a:t>
            </a:r>
            <a:r>
              <a:rPr lang="ko-KR" altLang="ko-KR" dirty="0"/>
              <a:t>되면</a:t>
            </a:r>
            <a:r>
              <a:rPr lang="en-US" altLang="ko-KR" dirty="0"/>
              <a:t>, </a:t>
            </a:r>
            <a:r>
              <a:rPr lang="ko-KR" altLang="ko-KR" dirty="0"/>
              <a:t>두 변수</a:t>
            </a:r>
            <a:r>
              <a:rPr lang="en-US" altLang="ko-KR" dirty="0"/>
              <a:t> RF_HOLD, RF_NULL</a:t>
            </a:r>
            <a:r>
              <a:rPr lang="ko-KR" altLang="ko-KR" dirty="0"/>
              <a:t>이 각각</a:t>
            </a:r>
            <a:r>
              <a:rPr lang="en-US" altLang="ko-KR" dirty="0"/>
              <a:t> 40</a:t>
            </a:r>
            <a:r>
              <a:rPr lang="ko-KR" altLang="ko-KR" dirty="0"/>
              <a:t>과</a:t>
            </a:r>
            <a:r>
              <a:rPr lang="en-US" altLang="ko-KR" dirty="0"/>
              <a:t> 30</a:t>
            </a:r>
            <a:r>
              <a:rPr lang="ko-KR" altLang="ko-KR" dirty="0"/>
              <a:t>의 값을 가지고 만들어 진다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그런 후</a:t>
            </a:r>
            <a:r>
              <a:rPr lang="en-US" altLang="ko-KR" dirty="0"/>
              <a:t> main </a:t>
            </a:r>
            <a:r>
              <a:rPr lang="ko-KR" altLang="ko-KR" dirty="0"/>
              <a:t>섹션의 첫 번째 반복이 시작된다</a:t>
            </a:r>
            <a:r>
              <a:rPr lang="en-US" altLang="ko-KR" dirty="0"/>
              <a:t>. </a:t>
            </a:r>
            <a:r>
              <a:rPr lang="ko-KR" altLang="ko-KR" dirty="0"/>
              <a:t>아래 라인에 도달하게 되면</a:t>
            </a:r>
            <a:r>
              <a:rPr lang="en-US" altLang="ko-KR" dirty="0"/>
              <a:t>,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인 </a:t>
            </a:r>
            <a:r>
              <a:rPr lang="en-US" altLang="ko-KR" dirty="0"/>
              <a:t>‘</a:t>
            </a:r>
            <a:r>
              <a:rPr lang="en-US" altLang="ko-KR" dirty="0" err="1"/>
              <a:t>myfunction</a:t>
            </a:r>
            <a:r>
              <a:rPr lang="en-US" altLang="ko-KR" dirty="0"/>
              <a:t>()’</a:t>
            </a:r>
            <a:r>
              <a:rPr lang="ko-KR" altLang="ko-KR" dirty="0"/>
              <a:t>이 실행된다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그런 후</a:t>
            </a:r>
            <a:r>
              <a:rPr lang="en-US" altLang="ko-KR" dirty="0"/>
              <a:t>, ‘</a:t>
            </a:r>
            <a:r>
              <a:rPr lang="en-US" altLang="ko-KR" dirty="0" err="1"/>
              <a:t>myfunction</a:t>
            </a:r>
            <a:r>
              <a:rPr lang="en-US" altLang="ko-KR" dirty="0"/>
              <a:t>()’</a:t>
            </a:r>
            <a:r>
              <a:rPr lang="ko-KR" altLang="ko-KR" dirty="0"/>
              <a:t>안에 코드가 실행된다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XB1_VIEW</a:t>
            </a:r>
            <a:r>
              <a:rPr lang="en-US" altLang="ko-KR" dirty="0"/>
              <a:t> </a:t>
            </a:r>
            <a:r>
              <a:rPr lang="ko-KR" altLang="ko-KR" dirty="0"/>
              <a:t>버튼이 눌러져 있지 않으면 아래</a:t>
            </a:r>
            <a:r>
              <a:rPr lang="en-US" altLang="ko-KR" dirty="0"/>
              <a:t> if </a:t>
            </a:r>
            <a:r>
              <a:rPr lang="ko-KR" altLang="ko-KR" dirty="0"/>
              <a:t>문 안의 값이 </a:t>
            </a:r>
            <a:r>
              <a:rPr lang="en-US" altLang="ko-KR" dirty="0"/>
              <a:t>FALSE</a:t>
            </a:r>
            <a:r>
              <a:rPr lang="ko-KR" altLang="ko-KR" dirty="0"/>
              <a:t>이기 때문에</a:t>
            </a:r>
            <a:r>
              <a:rPr lang="en-US" altLang="ko-KR" dirty="0"/>
              <a:t> if </a:t>
            </a:r>
            <a:r>
              <a:rPr lang="ko-KR" altLang="ko-KR" dirty="0"/>
              <a:t>아래 내포 코드는 무시된다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따라서</a:t>
            </a:r>
            <a:r>
              <a:rPr lang="en-US" altLang="ko-KR" dirty="0"/>
              <a:t> function </a:t>
            </a:r>
            <a:r>
              <a:rPr lang="ko-KR" altLang="ko-KR" dirty="0"/>
              <a:t>안에 실행된 다음라인은 아래와 같다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이 지점에서 값</a:t>
            </a:r>
            <a:r>
              <a:rPr lang="en-US" altLang="ko-KR" dirty="0"/>
              <a:t> 1</a:t>
            </a:r>
            <a:r>
              <a:rPr lang="ko-KR" altLang="ko-KR" dirty="0"/>
              <a:t>이 리턴 되기 때문에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위 문장은 </a:t>
            </a:r>
            <a:r>
              <a:rPr lang="en-US" altLang="ko-KR" dirty="0"/>
              <a:t>TRUE</a:t>
            </a:r>
            <a:r>
              <a:rPr lang="ko-KR" altLang="ko-KR" dirty="0"/>
              <a:t>가 되고</a:t>
            </a:r>
            <a:r>
              <a:rPr lang="en-US" altLang="ko-KR" dirty="0"/>
              <a:t>, </a:t>
            </a:r>
            <a:r>
              <a:rPr lang="ko-KR" altLang="ko-KR" dirty="0"/>
              <a:t>다음 코드가 실행된다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3" name="Text Box 1080"/>
          <p:cNvSpPr txBox="1"/>
          <p:nvPr/>
        </p:nvSpPr>
        <p:spPr>
          <a:xfrm>
            <a:off x="34925" y="1135807"/>
            <a:ext cx="5648325" cy="30162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(myfunction()) {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081"/>
          <p:cNvSpPr txBox="1"/>
          <p:nvPr/>
        </p:nvSpPr>
        <p:spPr>
          <a:xfrm>
            <a:off x="34925" y="2344575"/>
            <a:ext cx="5648325" cy="30162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//RT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5" name="Text Box 1082"/>
          <p:cNvSpPr txBox="1"/>
          <p:nvPr/>
        </p:nvSpPr>
        <p:spPr>
          <a:xfrm>
            <a:off x="34925" y="3009790"/>
            <a:ext cx="5648325" cy="30162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View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안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, return 1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1083"/>
          <p:cNvSpPr txBox="1"/>
          <p:nvPr/>
        </p:nvSpPr>
        <p:spPr>
          <a:xfrm>
            <a:off x="34925" y="3714502"/>
            <a:ext cx="5648325" cy="30162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(myfunction()) {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9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ko-KR" dirty="0"/>
              <a:t>섹션은</a:t>
            </a:r>
            <a:r>
              <a:rPr lang="en-US" altLang="ko-KR" dirty="0"/>
              <a:t> main </a:t>
            </a:r>
            <a:r>
              <a:rPr lang="ko-KR" altLang="ko-KR" dirty="0"/>
              <a:t>섹션의 끝까지 실행하고</a:t>
            </a:r>
            <a:r>
              <a:rPr lang="en-US" altLang="ko-KR" dirty="0"/>
              <a:t>, </a:t>
            </a:r>
            <a:r>
              <a:rPr lang="ko-KR" altLang="ko-KR" dirty="0"/>
              <a:t>계속 반복한다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그러나</a:t>
            </a:r>
            <a:r>
              <a:rPr lang="en-US" altLang="ko-KR" dirty="0"/>
              <a:t>, ‘</a:t>
            </a:r>
            <a:r>
              <a:rPr lang="en-US" altLang="ko-KR" dirty="0" err="1"/>
              <a:t>myfunction</a:t>
            </a:r>
            <a:r>
              <a:rPr lang="en-US" altLang="ko-KR" dirty="0"/>
              <a:t>()’</a:t>
            </a:r>
            <a:r>
              <a:rPr lang="ko-KR" altLang="ko-KR" dirty="0"/>
              <a:t>이 실행될 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XB1_VIEW</a:t>
            </a:r>
            <a:r>
              <a:rPr lang="ko-KR" altLang="ko-KR" dirty="0"/>
              <a:t>가 눌러져 있으면 다음 코드가 실행된다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코드에서 볼 수 있듯이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XB1_A</a:t>
            </a:r>
            <a:r>
              <a:rPr lang="en-US" altLang="ko-KR" dirty="0"/>
              <a:t> </a:t>
            </a:r>
            <a:r>
              <a:rPr lang="ko-KR" altLang="ko-KR" dirty="0"/>
              <a:t>또는 </a:t>
            </a:r>
            <a:r>
              <a:rPr lang="en-US" altLang="ko-KR" dirty="0">
                <a:solidFill>
                  <a:srgbClr val="0000FF"/>
                </a:solidFill>
              </a:rPr>
              <a:t>XB1_B</a:t>
            </a:r>
            <a:r>
              <a:rPr lang="ko-KR" altLang="ko-KR" dirty="0"/>
              <a:t>가 눌려져 있지 않아도 몇 개 버튼의 값이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ko-KR" dirty="0"/>
              <a:t>으로 지정되고</a:t>
            </a:r>
            <a:r>
              <a:rPr lang="en-US" altLang="ko-KR" dirty="0"/>
              <a:t>, </a:t>
            </a:r>
            <a:r>
              <a:rPr lang="ko-KR" altLang="ko-KR" dirty="0"/>
              <a:t>두 변수의 값이 </a:t>
            </a:r>
            <a:r>
              <a:rPr lang="en-US" altLang="ko-KR" dirty="0">
                <a:solidFill>
                  <a:srgbClr val="0000FF"/>
                </a:solidFill>
              </a:rPr>
              <a:t>TRACE</a:t>
            </a:r>
            <a:r>
              <a:rPr lang="en-US" altLang="ko-KR" dirty="0"/>
              <a:t> </a:t>
            </a:r>
            <a:r>
              <a:rPr lang="ko-KR" altLang="ko-KR" dirty="0"/>
              <a:t>값으로 써지고</a:t>
            </a:r>
            <a:r>
              <a:rPr lang="en-US" altLang="ko-KR" dirty="0"/>
              <a:t>, </a:t>
            </a:r>
            <a:r>
              <a:rPr lang="ko-KR" altLang="ko-KR" dirty="0"/>
              <a:t>아래와 같이 가장 중요한 라인에 다다른다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84"/>
          <p:cNvSpPr txBox="1"/>
          <p:nvPr/>
        </p:nvSpPr>
        <p:spPr>
          <a:xfrm>
            <a:off x="34925" y="55687"/>
            <a:ext cx="5648325" cy="71564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//RT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combo_run(Rapid_Fire);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//Rapid_Fire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콤보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085"/>
          <p:cNvSpPr txBox="1"/>
          <p:nvPr/>
        </p:nvSpPr>
        <p:spPr>
          <a:xfrm>
            <a:off x="34857" y="1495847"/>
            <a:ext cx="5648394" cy="220609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RF_HOLD =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(RF_HOLD,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RF_NULL =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(RF_NULL,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XB1_A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XB1_B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XB1_LB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XB1_VIEW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TRACE_1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RF_HOLD /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TRACE_2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RF_NULL /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10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//Return 0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54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Block 1</a:t>
            </a:r>
            <a:r>
              <a:rPr lang="ko-KR" altLang="ko-KR" dirty="0"/>
              <a:t>이 활성화 되지 않으면 </a:t>
            </a:r>
            <a:r>
              <a:rPr lang="en-US" altLang="ko-KR" dirty="0"/>
              <a:t>Block 2</a:t>
            </a:r>
            <a:r>
              <a:rPr lang="ko-KR" altLang="ko-KR" dirty="0"/>
              <a:t>와</a:t>
            </a:r>
            <a:r>
              <a:rPr lang="en-US" altLang="ko-KR" dirty="0"/>
              <a:t> Block 3</a:t>
            </a:r>
            <a:r>
              <a:rPr lang="ko-KR" altLang="ko-KR" dirty="0"/>
              <a:t>은 무시된다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R2 </a:t>
            </a:r>
            <a:r>
              <a:rPr lang="ko-KR" altLang="ko-KR" dirty="0"/>
              <a:t>버튼을 누르지 않으면 아무 일도 안 일어난다</a:t>
            </a:r>
            <a:r>
              <a:rPr lang="en-US" altLang="ko-KR" dirty="0"/>
              <a:t>. R2 </a:t>
            </a:r>
            <a:r>
              <a:rPr lang="ko-KR" altLang="ko-KR" dirty="0"/>
              <a:t>버튼을 누르면</a:t>
            </a:r>
            <a:r>
              <a:rPr lang="en-US" altLang="ko-KR" dirty="0"/>
              <a:t>, </a:t>
            </a:r>
            <a:r>
              <a:rPr lang="en-US" altLang="ko-KR" dirty="0" err="1"/>
              <a:t>CronusMAX</a:t>
            </a:r>
            <a:r>
              <a:rPr lang="ko-KR" altLang="ko-KR" dirty="0"/>
              <a:t>는 </a:t>
            </a:r>
            <a:r>
              <a:rPr lang="en-US" altLang="ko-KR" dirty="0"/>
              <a:t>Block 2</a:t>
            </a:r>
            <a:r>
              <a:rPr lang="ko-KR" altLang="ko-KR" dirty="0"/>
              <a:t>를 살펴보게 된다</a:t>
            </a:r>
            <a:r>
              <a:rPr lang="en-US" altLang="ko-KR" dirty="0"/>
              <a:t>. </a:t>
            </a:r>
            <a:r>
              <a:rPr lang="ko-KR" altLang="ko-KR" dirty="0"/>
              <a:t>이때</a:t>
            </a:r>
            <a:r>
              <a:rPr lang="en-US" altLang="ko-KR" dirty="0"/>
              <a:t> L2 </a:t>
            </a:r>
            <a:r>
              <a:rPr lang="ko-KR" altLang="ko-KR" dirty="0"/>
              <a:t>버튼이 눌려지면</a:t>
            </a:r>
            <a:r>
              <a:rPr lang="en-US" altLang="ko-KR" dirty="0"/>
              <a:t>, RAPID_FIRE_ADS </a:t>
            </a:r>
            <a:r>
              <a:rPr lang="ko-KR" altLang="ko-KR" dirty="0" err="1"/>
              <a:t>콤보가</a:t>
            </a:r>
            <a:r>
              <a:rPr lang="ko-KR" altLang="ko-KR" dirty="0"/>
              <a:t> 실행되며</a:t>
            </a:r>
            <a:r>
              <a:rPr lang="en-US" altLang="ko-KR" dirty="0"/>
              <a:t> Block 3</a:t>
            </a:r>
            <a:r>
              <a:rPr lang="ko-KR" altLang="ko-KR" dirty="0"/>
              <a:t>는 무시된다</a:t>
            </a:r>
            <a:r>
              <a:rPr lang="en-US" altLang="ko-KR" dirty="0"/>
              <a:t>. </a:t>
            </a:r>
            <a:r>
              <a:rPr lang="ko-KR" altLang="ko-KR" dirty="0"/>
              <a:t>그러나</a:t>
            </a:r>
            <a:r>
              <a:rPr lang="en-US" altLang="ko-KR" dirty="0"/>
              <a:t> L2 </a:t>
            </a:r>
            <a:r>
              <a:rPr lang="ko-KR" altLang="ko-KR" dirty="0"/>
              <a:t>버튼이 눌려지지 않으면</a:t>
            </a:r>
            <a:r>
              <a:rPr lang="en-US" altLang="ko-KR" dirty="0"/>
              <a:t> Block 2</a:t>
            </a:r>
            <a:r>
              <a:rPr lang="ko-KR" altLang="ko-KR" dirty="0"/>
              <a:t>가 무시되는 대신</a:t>
            </a:r>
            <a:r>
              <a:rPr lang="en-US" altLang="ko-KR" dirty="0"/>
              <a:t> Block 3</a:t>
            </a:r>
            <a:r>
              <a:rPr lang="ko-KR" altLang="ko-KR" dirty="0"/>
              <a:t>에 있는 코드가 실행되며 따라서</a:t>
            </a:r>
            <a:r>
              <a:rPr lang="en-US" altLang="ko-KR" dirty="0"/>
              <a:t> RAPID_FIRE </a:t>
            </a:r>
            <a:r>
              <a:rPr lang="ko-KR" altLang="ko-KR" dirty="0" err="1"/>
              <a:t>콤보가</a:t>
            </a:r>
            <a:r>
              <a:rPr lang="ko-KR" altLang="ko-KR" dirty="0"/>
              <a:t> 실행된다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아래 예제와 같이</a:t>
            </a:r>
            <a:r>
              <a:rPr lang="en-US" altLang="ko-KR" dirty="0"/>
              <a:t>, </a:t>
            </a:r>
            <a:r>
              <a:rPr lang="ko-KR" altLang="ko-KR" dirty="0"/>
              <a:t>하나의 문</a:t>
            </a:r>
            <a:r>
              <a:rPr lang="en-US" altLang="ko-KR" dirty="0"/>
              <a:t>(statement) </a:t>
            </a:r>
            <a:r>
              <a:rPr lang="ko-KR" altLang="ko-KR" dirty="0"/>
              <a:t>후에 코드가 한 줄만 있으면 암시적인 내포</a:t>
            </a:r>
            <a:r>
              <a:rPr lang="en-US" altLang="ko-KR" dirty="0"/>
              <a:t>(nesting)</a:t>
            </a:r>
            <a:r>
              <a:rPr lang="ko-KR" altLang="ko-KR" dirty="0"/>
              <a:t>를 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컴파일 될 때</a:t>
            </a:r>
            <a:r>
              <a:rPr lang="en-US" altLang="ko-KR" dirty="0"/>
              <a:t>, </a:t>
            </a:r>
            <a:r>
              <a:rPr lang="en-US" altLang="ko-KR" dirty="0" err="1"/>
              <a:t>combo_run</a:t>
            </a:r>
            <a:r>
              <a:rPr lang="en-US" altLang="ko-KR" dirty="0"/>
              <a:t>(RAPID_FIRE); </a:t>
            </a:r>
            <a:r>
              <a:rPr lang="ko-KR" altLang="ko-KR" dirty="0"/>
              <a:t>줄은 자동적으로</a:t>
            </a:r>
            <a:r>
              <a:rPr lang="en-US" altLang="ko-KR" dirty="0"/>
              <a:t> if </a:t>
            </a:r>
            <a:r>
              <a:rPr lang="ko-KR" altLang="ko-KR" dirty="0"/>
              <a:t>문 사이에 내포된다</a:t>
            </a:r>
            <a:r>
              <a:rPr lang="en-US" altLang="ko-KR" dirty="0"/>
              <a:t>. if </a:t>
            </a:r>
            <a:r>
              <a:rPr lang="ko-KR" altLang="ko-KR" dirty="0"/>
              <a:t>문 다음에 두 줄 이상의 코드가 실행되게 하려면 반드시</a:t>
            </a:r>
            <a:r>
              <a:rPr lang="en-US" altLang="ko-KR" dirty="0"/>
              <a:t> {</a:t>
            </a:r>
            <a:r>
              <a:rPr lang="ko-KR" altLang="ko-KR" dirty="0" smtClean="0"/>
              <a:t>와</a:t>
            </a:r>
            <a:r>
              <a:rPr lang="en-US" altLang="ko-KR" dirty="0" smtClean="0"/>
              <a:t>}</a:t>
            </a:r>
            <a:r>
              <a:rPr lang="ko-KR" altLang="ko-KR" dirty="0"/>
              <a:t>을 사용해야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34925" y="1590907"/>
            <a:ext cx="5648325" cy="98563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&gt;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95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combo_run(RAPID_FIRE);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7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이 지점에서</a:t>
            </a:r>
            <a:r>
              <a:rPr lang="en-US" altLang="ko-KR" dirty="0"/>
              <a:t> 0 </a:t>
            </a:r>
            <a:r>
              <a:rPr lang="ko-KR" altLang="ko-KR" dirty="0"/>
              <a:t>값이 리턴 되기 때문에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위 문장은 </a:t>
            </a:r>
            <a:r>
              <a:rPr lang="en-US" altLang="ko-KR" dirty="0">
                <a:solidFill>
                  <a:srgbClr val="0000FF"/>
                </a:solidFill>
              </a:rPr>
              <a:t>FALSE</a:t>
            </a:r>
            <a:r>
              <a:rPr lang="ko-KR" altLang="ko-KR" dirty="0"/>
              <a:t>가 되고</a:t>
            </a:r>
            <a:r>
              <a:rPr lang="en-US" altLang="ko-KR" dirty="0"/>
              <a:t>, </a:t>
            </a:r>
            <a:r>
              <a:rPr lang="ko-KR" altLang="ko-KR" dirty="0"/>
              <a:t>다음 코드는 무시되며 실행되지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XB1_VIEW</a:t>
            </a:r>
            <a:r>
              <a:rPr lang="ko-KR" altLang="ko-KR" dirty="0"/>
              <a:t>와</a:t>
            </a:r>
            <a:r>
              <a:rPr lang="en-US" altLang="ko-KR" dirty="0"/>
              <a:t> XB1_A</a:t>
            </a:r>
            <a:r>
              <a:rPr lang="ko-KR" altLang="ko-KR" dirty="0"/>
              <a:t>가 동시에 눌러지면</a:t>
            </a:r>
            <a:r>
              <a:rPr lang="en-US" altLang="ko-KR" dirty="0"/>
              <a:t>, ‘</a:t>
            </a:r>
            <a:r>
              <a:rPr lang="en-US" altLang="ko-KR" dirty="0" err="1"/>
              <a:t>myfunction</a:t>
            </a:r>
            <a:r>
              <a:rPr lang="en-US" altLang="ko-KR" dirty="0"/>
              <a:t>()’</a:t>
            </a:r>
            <a:r>
              <a:rPr lang="ko-KR" altLang="ko-KR" dirty="0"/>
              <a:t>이 실행되고</a:t>
            </a:r>
            <a:r>
              <a:rPr lang="en-US" altLang="ko-KR" dirty="0"/>
              <a:t>, </a:t>
            </a:r>
            <a:r>
              <a:rPr lang="ko-KR" altLang="ko-KR" dirty="0"/>
              <a:t>다음 코드에 도달하고 실행된다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라인의 의미는</a:t>
            </a:r>
            <a:r>
              <a:rPr lang="en-US" altLang="ko-KR" dirty="0"/>
              <a:t> RF_HOLD </a:t>
            </a:r>
            <a:r>
              <a:rPr lang="ko-KR" altLang="ko-KR" dirty="0"/>
              <a:t>변수의 값을 </a:t>
            </a:r>
            <a:r>
              <a:rPr lang="en-US" altLang="ko-KR" dirty="0"/>
              <a:t>‘</a:t>
            </a:r>
            <a:r>
              <a:rPr lang="en-US" altLang="ko-KR" dirty="0" err="1"/>
              <a:t>adjust_speed</a:t>
            </a:r>
            <a:r>
              <a:rPr lang="en-US" altLang="ko-KR" dirty="0"/>
              <a:t>’ </a:t>
            </a:r>
            <a:r>
              <a:rPr lang="ko-KR" altLang="ko-KR" dirty="0"/>
              <a:t>함수가 </a:t>
            </a:r>
            <a:r>
              <a:rPr lang="ko-KR" altLang="ko-KR" dirty="0" err="1"/>
              <a:t>리턴하는</a:t>
            </a:r>
            <a:r>
              <a:rPr lang="ko-KR" altLang="ko-KR" dirty="0"/>
              <a:t> 값으로 할당하라 또는 저장하라 는 것이다</a:t>
            </a:r>
            <a:r>
              <a:rPr lang="en-US" altLang="ko-KR" dirty="0"/>
              <a:t>. </a:t>
            </a:r>
            <a:r>
              <a:rPr lang="ko-KR" altLang="ko-KR" dirty="0"/>
              <a:t>이제</a:t>
            </a:r>
            <a:r>
              <a:rPr lang="en-US" altLang="ko-KR" dirty="0"/>
              <a:t> </a:t>
            </a:r>
            <a:r>
              <a:rPr lang="en-US" altLang="ko-KR" dirty="0" err="1"/>
              <a:t>adjust_speed</a:t>
            </a:r>
            <a:r>
              <a:rPr lang="en-US" altLang="ko-KR" dirty="0"/>
              <a:t> </a:t>
            </a:r>
            <a:r>
              <a:rPr lang="ko-KR" altLang="ko-KR" dirty="0"/>
              <a:t>함수가 값을 어떻게 </a:t>
            </a:r>
            <a:r>
              <a:rPr lang="ko-KR" altLang="ko-KR" dirty="0" err="1"/>
              <a:t>리턴하는지</a:t>
            </a:r>
            <a:r>
              <a:rPr lang="ko-KR" altLang="ko-KR" dirty="0"/>
              <a:t> 살펴보자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위 코드와 같이</a:t>
            </a:r>
            <a:r>
              <a:rPr lang="en-US" altLang="ko-KR" dirty="0"/>
              <a:t>, ‘</a:t>
            </a:r>
            <a:r>
              <a:rPr lang="en-US" altLang="ko-KR" dirty="0" err="1"/>
              <a:t>adjust_speed</a:t>
            </a:r>
            <a:r>
              <a:rPr lang="en-US" altLang="ko-KR" dirty="0"/>
              <a:t>’ </a:t>
            </a:r>
            <a:r>
              <a:rPr lang="ko-KR" altLang="ko-KR" dirty="0"/>
              <a:t>함수는</a:t>
            </a:r>
            <a:r>
              <a:rPr lang="en-US" altLang="ko-KR" dirty="0"/>
              <a:t> 4</a:t>
            </a:r>
            <a:r>
              <a:rPr lang="ko-KR" altLang="ko-KR" dirty="0"/>
              <a:t>개의 입력 </a:t>
            </a:r>
            <a:r>
              <a:rPr lang="ko-KR" altLang="ko-KR" dirty="0" err="1"/>
              <a:t>파라메터를</a:t>
            </a:r>
            <a:r>
              <a:rPr lang="ko-KR" altLang="ko-KR" dirty="0"/>
              <a:t> 가지며</a:t>
            </a:r>
            <a:r>
              <a:rPr lang="en-US" altLang="ko-KR" dirty="0"/>
              <a:t>, </a:t>
            </a:r>
            <a:r>
              <a:rPr lang="ko-KR" altLang="ko-KR" dirty="0"/>
              <a:t>그것이</a:t>
            </a:r>
            <a:r>
              <a:rPr lang="en-US" altLang="ko-KR" dirty="0"/>
              <a:t> RF_HOLD,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1000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r>
              <a:rPr lang="ko-KR" altLang="ko-KR" dirty="0"/>
              <a:t>이제 </a:t>
            </a:r>
            <a:r>
              <a:rPr lang="en-US" altLang="ko-KR" dirty="0"/>
              <a:t>‘</a:t>
            </a:r>
            <a:r>
              <a:rPr lang="en-US" altLang="ko-KR" dirty="0" err="1"/>
              <a:t>adjust_speed</a:t>
            </a:r>
            <a:r>
              <a:rPr lang="en-US" altLang="ko-KR" dirty="0"/>
              <a:t>’ </a:t>
            </a:r>
            <a:r>
              <a:rPr lang="ko-KR" altLang="ko-KR" dirty="0"/>
              <a:t>함수가 어떻게 선언되었는지 살펴보자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86"/>
          <p:cNvSpPr txBox="1"/>
          <p:nvPr/>
        </p:nvSpPr>
        <p:spPr>
          <a:xfrm>
            <a:off x="34925" y="55687"/>
            <a:ext cx="5648325" cy="30162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//Return 0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087"/>
          <p:cNvSpPr txBox="1"/>
          <p:nvPr/>
        </p:nvSpPr>
        <p:spPr>
          <a:xfrm>
            <a:off x="34925" y="673023"/>
            <a:ext cx="5648325" cy="30162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(myfunction()) {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5" name="Text Box 1088"/>
          <p:cNvSpPr txBox="1"/>
          <p:nvPr/>
        </p:nvSpPr>
        <p:spPr>
          <a:xfrm>
            <a:off x="34925" y="1344147"/>
            <a:ext cx="5648325" cy="71564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 {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//RT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누르고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있으면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</a:t>
            </a:r>
            <a:r>
              <a:rPr lang="en-US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Rapid_Fire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콤보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1089"/>
          <p:cNvSpPr txBox="1"/>
          <p:nvPr/>
        </p:nvSpPr>
        <p:spPr>
          <a:xfrm>
            <a:off x="34925" y="2624923"/>
            <a:ext cx="5648325" cy="31877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RF_HOLD = adjust_speed(RF_HOLD,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79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function </a:t>
            </a:r>
            <a:r>
              <a:rPr lang="en-US" altLang="ko-KR" dirty="0"/>
              <a:t>‘</a:t>
            </a:r>
            <a:r>
              <a:rPr lang="en-US" altLang="ko-KR" dirty="0" err="1"/>
              <a:t>adjust_speed</a:t>
            </a:r>
            <a:r>
              <a:rPr lang="en-US" altLang="ko-KR" dirty="0"/>
              <a:t>’ </a:t>
            </a:r>
            <a:r>
              <a:rPr lang="ko-KR" altLang="ko-KR" dirty="0"/>
              <a:t>는</a:t>
            </a:r>
            <a:r>
              <a:rPr lang="en-US" altLang="ko-KR" dirty="0"/>
              <a:t> 4</a:t>
            </a:r>
            <a:r>
              <a:rPr lang="ko-KR" altLang="ko-KR" dirty="0"/>
              <a:t>개의 인수가 요구되며</a:t>
            </a:r>
            <a:r>
              <a:rPr lang="en-US" altLang="ko-KR" dirty="0"/>
              <a:t>, </a:t>
            </a:r>
            <a:r>
              <a:rPr lang="ko-KR" altLang="ko-KR" dirty="0"/>
              <a:t>조정될 변수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, </a:t>
            </a:r>
            <a:r>
              <a:rPr lang="ko-KR" altLang="ko-KR" dirty="0"/>
              <a:t>최소값</a:t>
            </a:r>
            <a:r>
              <a:rPr lang="en-US" altLang="ko-KR" dirty="0"/>
              <a:t> </a:t>
            </a:r>
            <a:r>
              <a:rPr lang="en-US" altLang="ko-KR" dirty="0" err="1"/>
              <a:t>min_value</a:t>
            </a:r>
            <a:r>
              <a:rPr lang="en-US" altLang="ko-KR" dirty="0"/>
              <a:t>, </a:t>
            </a:r>
            <a:r>
              <a:rPr lang="ko-KR" altLang="ko-KR" dirty="0"/>
              <a:t>최대값</a:t>
            </a:r>
            <a:r>
              <a:rPr lang="en-US" altLang="ko-KR" dirty="0"/>
              <a:t> </a:t>
            </a:r>
            <a:r>
              <a:rPr lang="en-US" altLang="ko-KR" dirty="0" err="1"/>
              <a:t>max_value</a:t>
            </a:r>
            <a:r>
              <a:rPr lang="en-US" altLang="ko-KR" dirty="0"/>
              <a:t>, </a:t>
            </a:r>
            <a:r>
              <a:rPr lang="ko-KR" altLang="ko-KR" dirty="0"/>
              <a:t>얼마큼씩 조정될지 </a:t>
            </a:r>
            <a:r>
              <a:rPr lang="ko-KR" altLang="ko-KR" dirty="0" err="1"/>
              <a:t>증분</a:t>
            </a:r>
            <a:r>
              <a:rPr lang="en-US" altLang="ko-KR" dirty="0"/>
              <a:t> </a:t>
            </a:r>
            <a:r>
              <a:rPr lang="en-US" altLang="ko-KR" dirty="0" err="1"/>
              <a:t>adjustment_increment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변수의 값을 조정하기 위해</a:t>
            </a:r>
            <a:r>
              <a:rPr lang="en-US" altLang="ko-KR" dirty="0"/>
              <a:t>, </a:t>
            </a:r>
            <a:r>
              <a:rPr lang="ko-KR" altLang="ko-KR" dirty="0"/>
              <a:t>함수는 다음 코드를 실행한다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코드의 첫 부분에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XB1_RB</a:t>
            </a:r>
            <a:r>
              <a:rPr lang="ko-KR" altLang="ko-KR" dirty="0"/>
              <a:t>를 누르고</a:t>
            </a:r>
            <a:r>
              <a:rPr lang="en-US" altLang="ko-KR" dirty="0"/>
              <a:t>,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ko-KR" dirty="0"/>
              <a:t>값이</a:t>
            </a:r>
            <a:r>
              <a:rPr lang="en-US" altLang="ko-KR" dirty="0"/>
              <a:t> </a:t>
            </a:r>
            <a:r>
              <a:rPr lang="en-US" altLang="ko-KR" dirty="0" err="1"/>
              <a:t>max_value</a:t>
            </a:r>
            <a:r>
              <a:rPr lang="ko-KR" altLang="ko-KR" dirty="0"/>
              <a:t>보다 낮으면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ko-KR" dirty="0"/>
              <a:t>에 </a:t>
            </a:r>
            <a:r>
              <a:rPr lang="en-US" altLang="ko-KR" dirty="0"/>
              <a:t>10</a:t>
            </a:r>
            <a:r>
              <a:rPr lang="ko-KR" altLang="ko-KR" dirty="0"/>
              <a:t>이 더해지게 된다</a:t>
            </a:r>
            <a:r>
              <a:rPr lang="en-US" altLang="ko-KR" dirty="0"/>
              <a:t>. </a:t>
            </a:r>
            <a:r>
              <a:rPr lang="ko-KR" altLang="ko-KR" dirty="0"/>
              <a:t>그런 후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이 호출된 곳으로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ko-KR" altLang="ko-KR" dirty="0"/>
              <a:t>의 값이 </a:t>
            </a:r>
            <a:r>
              <a:rPr lang="ko-KR" altLang="ko-KR" dirty="0" err="1"/>
              <a:t>리턴된다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, RF_HOLD</a:t>
            </a:r>
            <a:r>
              <a:rPr lang="ko-KR" altLang="ko-KR" dirty="0"/>
              <a:t>는 전보다</a:t>
            </a:r>
            <a:r>
              <a:rPr lang="en-US" altLang="ko-KR" dirty="0"/>
              <a:t> 10</a:t>
            </a:r>
            <a:r>
              <a:rPr lang="ko-KR" altLang="ko-KR" dirty="0"/>
              <a:t>이 더 커지게 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만약 </a:t>
            </a:r>
            <a:r>
              <a:rPr lang="en-US" altLang="ko-KR" dirty="0">
                <a:solidFill>
                  <a:srgbClr val="0000FF"/>
                </a:solidFill>
              </a:rPr>
              <a:t>XB1_LB</a:t>
            </a:r>
            <a:r>
              <a:rPr lang="ko-KR" altLang="ko-KR" dirty="0"/>
              <a:t>를 누르고</a:t>
            </a:r>
            <a:r>
              <a:rPr lang="en-US" altLang="ko-KR" dirty="0"/>
              <a:t>,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ko-KR" dirty="0"/>
              <a:t>값이</a:t>
            </a:r>
            <a:r>
              <a:rPr lang="en-US" altLang="ko-KR" dirty="0"/>
              <a:t> </a:t>
            </a:r>
            <a:r>
              <a:rPr lang="en-US" altLang="ko-KR" dirty="0" err="1"/>
              <a:t>min_value</a:t>
            </a:r>
            <a:r>
              <a:rPr lang="ko-KR" altLang="ko-KR" dirty="0"/>
              <a:t>보다 크면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ko-KR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ko-KR" dirty="0"/>
              <a:t>이 빼지게 된다</a:t>
            </a:r>
            <a:r>
              <a:rPr lang="en-US" altLang="ko-KR" dirty="0"/>
              <a:t>. </a:t>
            </a:r>
            <a:r>
              <a:rPr lang="ko-KR" altLang="ko-KR" dirty="0"/>
              <a:t>그런 후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ko-KR" altLang="ko-KR" dirty="0"/>
              <a:t>이 호출된 곳으로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ko-KR" altLang="ko-KR" dirty="0"/>
              <a:t>의 값이 </a:t>
            </a:r>
            <a:r>
              <a:rPr lang="ko-KR" altLang="ko-KR" dirty="0" err="1"/>
              <a:t>리턴된다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, RF_HOLD</a:t>
            </a:r>
            <a:r>
              <a:rPr lang="ko-KR" altLang="ko-KR" dirty="0"/>
              <a:t>는 전보다</a:t>
            </a:r>
            <a:r>
              <a:rPr lang="en-US" altLang="ko-KR" dirty="0"/>
              <a:t> 10</a:t>
            </a:r>
            <a:r>
              <a:rPr lang="ko-KR" altLang="ko-KR" dirty="0"/>
              <a:t>이 더 작아지게 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XB1_VIEW</a:t>
            </a:r>
            <a:r>
              <a:rPr lang="ko-KR" altLang="ko-KR" dirty="0"/>
              <a:t>와 </a:t>
            </a:r>
            <a:r>
              <a:rPr lang="en-US" altLang="ko-KR" dirty="0">
                <a:solidFill>
                  <a:srgbClr val="0000FF"/>
                </a:solidFill>
              </a:rPr>
              <a:t>XB1_B</a:t>
            </a:r>
            <a:r>
              <a:rPr lang="ko-KR" altLang="ko-KR" dirty="0"/>
              <a:t>를 누르고 있으면</a:t>
            </a:r>
            <a:r>
              <a:rPr lang="en-US" altLang="ko-KR" dirty="0"/>
              <a:t> RF_NULL</a:t>
            </a:r>
            <a:r>
              <a:rPr lang="ko-KR" altLang="ko-KR" dirty="0"/>
              <a:t>의 변수가</a:t>
            </a:r>
            <a:r>
              <a:rPr lang="en-US" altLang="ko-KR" dirty="0"/>
              <a:t> RF_HOLD</a:t>
            </a:r>
            <a:r>
              <a:rPr lang="ko-KR" altLang="ko-KR" dirty="0"/>
              <a:t>에서 그랬던 것과 동일하게 적용된다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3" name="Text Box 1090"/>
          <p:cNvSpPr txBox="1"/>
          <p:nvPr/>
        </p:nvSpPr>
        <p:spPr>
          <a:xfrm>
            <a:off x="38359" y="33383"/>
            <a:ext cx="5646360" cy="38234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function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adjust_speed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min_value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max_value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r>
              <a:rPr lang="en-US" sz="10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091"/>
          <p:cNvSpPr txBox="1"/>
          <p:nvPr/>
        </p:nvSpPr>
        <p:spPr>
          <a:xfrm>
            <a:off x="34047" y="1260267"/>
            <a:ext cx="5650672" cy="99421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XB1_RB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&lt;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max_value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+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0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XB1_LB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&amp;&amp;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&gt;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min_value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=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-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adjustment_increment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0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return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var</a:t>
            </a:r>
            <a:r>
              <a:rPr lang="en-US" sz="10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1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I/O Functions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I/O</a:t>
            </a:r>
            <a:r>
              <a:rPr lang="ko-KR" altLang="ko-KR" dirty="0"/>
              <a:t>는 입력</a:t>
            </a:r>
            <a:r>
              <a:rPr lang="en-US" altLang="ko-KR" dirty="0"/>
              <a:t>/</a:t>
            </a:r>
            <a:r>
              <a:rPr lang="ko-KR" altLang="ko-KR" dirty="0"/>
              <a:t>출력</a:t>
            </a:r>
            <a:r>
              <a:rPr lang="en-US" altLang="ko-KR" dirty="0"/>
              <a:t>(Input/Output)</a:t>
            </a:r>
            <a:r>
              <a:rPr lang="ko-KR" altLang="ko-KR" dirty="0"/>
              <a:t>을 말한다</a:t>
            </a:r>
            <a:r>
              <a:rPr lang="en-US" altLang="ko-KR" dirty="0"/>
              <a:t>. </a:t>
            </a:r>
            <a:r>
              <a:rPr lang="ko-KR" altLang="ko-KR" dirty="0" err="1"/>
              <a:t>가상머신으로</a:t>
            </a:r>
            <a:r>
              <a:rPr lang="ko-KR" altLang="ko-KR" dirty="0"/>
              <a:t> 입력을 주는 두 공급처는 연결된 컨트롤러와 콘솔이다</a:t>
            </a:r>
            <a:r>
              <a:rPr lang="en-US" altLang="ko-KR" dirty="0"/>
              <a:t>. </a:t>
            </a:r>
            <a:r>
              <a:rPr lang="ko-KR" altLang="ko-KR" dirty="0" err="1"/>
              <a:t>가상머신은</a:t>
            </a:r>
            <a:r>
              <a:rPr lang="ko-KR" altLang="ko-KR" dirty="0"/>
              <a:t> 컨트롤러와 콘솔로부터 입력을 받을 뿐 아니라</a:t>
            </a:r>
            <a:r>
              <a:rPr lang="en-US" altLang="ko-KR" dirty="0"/>
              <a:t>, </a:t>
            </a:r>
            <a:r>
              <a:rPr lang="ko-KR" altLang="ko-KR" dirty="0"/>
              <a:t>컨트롤러와 콘솔에 출력을 주기도 한다</a:t>
            </a:r>
            <a:r>
              <a:rPr lang="en-US" altLang="ko-KR" dirty="0"/>
              <a:t>. </a:t>
            </a:r>
            <a:r>
              <a:rPr lang="ko-KR" altLang="ko-KR" dirty="0"/>
              <a:t>이 섹션에서는 </a:t>
            </a:r>
            <a:r>
              <a:rPr lang="ko-KR" altLang="ko-KR" dirty="0" err="1"/>
              <a:t>가상머신의</a:t>
            </a:r>
            <a:r>
              <a:rPr lang="ko-KR" altLang="ko-KR" dirty="0"/>
              <a:t> 외부로부터 데이터를 받거나</a:t>
            </a:r>
            <a:r>
              <a:rPr lang="en-US" altLang="ko-KR" dirty="0"/>
              <a:t>, </a:t>
            </a:r>
            <a:r>
              <a:rPr lang="ko-KR" altLang="ko-KR" dirty="0"/>
              <a:t>데이터를 주는 것에 관련된</a:t>
            </a:r>
            <a:r>
              <a:rPr lang="en-US" altLang="ko-KR" dirty="0"/>
              <a:t> GPC functions</a:t>
            </a:r>
            <a:r>
              <a:rPr lang="ko-KR" altLang="ko-KR" dirty="0"/>
              <a:t>을 찾을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0157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Controller I/O Functions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컨트롤러는 주 입력 장치이지만</a:t>
            </a:r>
            <a:r>
              <a:rPr lang="en-US" altLang="ko-KR" dirty="0"/>
              <a:t>, </a:t>
            </a:r>
            <a:r>
              <a:rPr lang="en-US" altLang="ko-KR" dirty="0" err="1"/>
              <a:t>CronusMAX</a:t>
            </a:r>
            <a:r>
              <a:rPr lang="en-US" altLang="ko-KR" dirty="0"/>
              <a:t> PLUS</a:t>
            </a:r>
            <a:r>
              <a:rPr lang="ko-KR" altLang="ko-KR" dirty="0"/>
              <a:t>는</a:t>
            </a:r>
            <a:r>
              <a:rPr lang="en-US" altLang="ko-KR" dirty="0"/>
              <a:t> rumble motors</a:t>
            </a:r>
            <a:r>
              <a:rPr lang="ko-KR" altLang="ko-KR" dirty="0"/>
              <a:t>나</a:t>
            </a:r>
            <a:r>
              <a:rPr lang="en-US" altLang="ko-KR" dirty="0"/>
              <a:t> LEDs</a:t>
            </a:r>
            <a:r>
              <a:rPr lang="ko-KR" altLang="ko-KR" dirty="0"/>
              <a:t>를 제어하기 위해 컨트롤러로 데이터를 보내기도 한다</a:t>
            </a:r>
            <a:r>
              <a:rPr lang="en-US" altLang="ko-KR" dirty="0"/>
              <a:t>. </a:t>
            </a:r>
            <a:r>
              <a:rPr lang="ko-KR" altLang="ko-KR" dirty="0"/>
              <a:t>아래는 이것과 관련된</a:t>
            </a:r>
            <a:r>
              <a:rPr lang="en-US" altLang="ko-KR" dirty="0"/>
              <a:t> GPC </a:t>
            </a:r>
            <a:r>
              <a:rPr lang="ko-KR" altLang="ko-KR" dirty="0"/>
              <a:t>명령어이다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1" y="1148224"/>
            <a:ext cx="4523740" cy="20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59574092"/>
              </p:ext>
            </p:extLst>
          </p:nvPr>
        </p:nvGraphicFramePr>
        <p:xfrm>
          <a:off x="92047" y="207387"/>
          <a:ext cx="5544616" cy="38884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8152"/>
                <a:gridCol w="4176464"/>
              </a:tblGrid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Function 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Description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get_val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 버튼의 현재 값을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get_lval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 버튼의 이전 값을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get_ptime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 버튼의 상태 변화 경과 시간을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get_controller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입력포트에 연결된 컨트롤러의 종류</a:t>
                      </a:r>
                      <a:r>
                        <a:rPr lang="en-US" sz="1000" kern="100">
                          <a:effectLst/>
                        </a:rPr>
                        <a:t>(type)</a:t>
                      </a:r>
                      <a:r>
                        <a:rPr lang="ko-KR" sz="1000" kern="100">
                          <a:effectLst/>
                        </a:rPr>
                        <a:t>를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get_battery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무선 컨트롤러 배터리의 현재 상태를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set_led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입력포트에 연결된 컨트롤러의</a:t>
                      </a:r>
                      <a:r>
                        <a:rPr lang="en-US" sz="1000" kern="100">
                          <a:effectLst/>
                        </a:rPr>
                        <a:t> LED </a:t>
                      </a:r>
                      <a:r>
                        <a:rPr lang="ko-KR" sz="1000" kern="100">
                          <a:effectLst/>
                        </a:rPr>
                        <a:t>상태를 설정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set_rumble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%</a:t>
                      </a:r>
                      <a:r>
                        <a:rPr lang="ko-KR" sz="1000" kern="100">
                          <a:effectLst/>
                        </a:rPr>
                        <a:t>단위로 속도를 조절하는 럼블모터를 설정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event_press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 버튼을 누를 때</a:t>
                      </a:r>
                      <a:r>
                        <a:rPr lang="en-US" sz="1000" kern="100">
                          <a:effectLst/>
                        </a:rPr>
                        <a:t>(press) TRUE</a:t>
                      </a:r>
                      <a:r>
                        <a:rPr lang="ko-KR" sz="1000" kern="100">
                          <a:effectLst/>
                        </a:rPr>
                        <a:t>를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event_release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 버튼을 땔 때</a:t>
                      </a:r>
                      <a:r>
                        <a:rPr lang="en-US" sz="1000" kern="100">
                          <a:effectLst/>
                        </a:rPr>
                        <a:t>(release) TRUE</a:t>
                      </a:r>
                      <a:r>
                        <a:rPr lang="ko-KR" sz="1000" kern="100">
                          <a:effectLst/>
                        </a:rPr>
                        <a:t>를 반환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block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지정한 시간 동안 컨트롤러 버튼의 출력을 막는다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swap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두 컨트롤러 버튼의 출력을 바꾼다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sensitivity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컨트롤러의 아날로그 스틱의 민감도를 조정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deadzone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두 컨트롤러 버튼의 데드존을 조정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2927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stickize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마우스의 값 또는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000" kern="100" dirty="0" err="1">
                          <a:effectLst/>
                        </a:rPr>
                        <a:t>Wiimote</a:t>
                      </a:r>
                      <a:r>
                        <a:rPr lang="en-US" sz="1000" kern="100" dirty="0">
                          <a:effectLst/>
                        </a:rPr>
                        <a:t> IR </a:t>
                      </a:r>
                      <a:r>
                        <a:rPr lang="ko-KR" sz="1000" kern="100" dirty="0">
                          <a:effectLst/>
                        </a:rPr>
                        <a:t>입력을 아날로그 </a:t>
                      </a:r>
                      <a:r>
                        <a:rPr lang="ko-KR" sz="1000" kern="100" dirty="0" err="1">
                          <a:effectLst/>
                        </a:rPr>
                        <a:t>스틱으로</a:t>
                      </a:r>
                      <a:r>
                        <a:rPr lang="ko-KR" sz="1000" kern="100" dirty="0">
                          <a:effectLst/>
                        </a:rPr>
                        <a:t> 변환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FF"/>
                          </a:solidFill>
                          <a:effectLst/>
                        </a:rPr>
                        <a:t>ps4_touchpad</a:t>
                      </a:r>
                      <a:endParaRPr lang="ko-KR" sz="10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듀얼쇼크</a:t>
                      </a:r>
                      <a:r>
                        <a:rPr lang="en-US" sz="1000" kern="100" dirty="0">
                          <a:effectLst/>
                        </a:rPr>
                        <a:t>4 </a:t>
                      </a:r>
                      <a:r>
                        <a:rPr lang="ko-KR" sz="1000" kern="100" dirty="0">
                          <a:effectLst/>
                        </a:rPr>
                        <a:t>터치패드 상태의 세부 정보를 반환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2939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ps4_set_touchpad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듀얼쇼크 터치패드를 특정</a:t>
                      </a:r>
                      <a:r>
                        <a:rPr lang="en-US" sz="1000" kern="100">
                          <a:effectLst/>
                        </a:rPr>
                        <a:t> (X,Y) </a:t>
                      </a:r>
                      <a:r>
                        <a:rPr lang="ko-KR" sz="1000" kern="100">
                          <a:effectLst/>
                        </a:rPr>
                        <a:t>위치로 지정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1885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FF"/>
                          </a:solidFill>
                          <a:effectLst/>
                        </a:rPr>
                        <a:t>turn_off</a:t>
                      </a:r>
                      <a:endParaRPr lang="ko-KR" sz="10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입력포트에 연결된 무선 컨트롤러를 끈다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/>
                </a:tc>
              </a:tr>
              <a:tr h="2847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rgbClr val="0000FF"/>
                          </a:solidFill>
                          <a:effectLst/>
                        </a:rPr>
                        <a:t>wiir_offscreen</a:t>
                      </a:r>
                      <a:endParaRPr lang="ko-KR" sz="10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Wiimote</a:t>
                      </a:r>
                      <a:r>
                        <a:rPr lang="en-US" sz="1000" kern="100" dirty="0">
                          <a:effectLst/>
                        </a:rPr>
                        <a:t> IR </a:t>
                      </a:r>
                      <a:r>
                        <a:rPr lang="ko-KR" sz="1000" kern="100" dirty="0">
                          <a:effectLst/>
                        </a:rPr>
                        <a:t>센서가</a:t>
                      </a:r>
                      <a:r>
                        <a:rPr lang="en-US" sz="1000" kern="100" dirty="0">
                          <a:effectLst/>
                        </a:rPr>
                        <a:t> off </a:t>
                      </a:r>
                      <a:r>
                        <a:rPr lang="en-US" sz="1000" kern="100" dirty="0" err="1">
                          <a:effectLst/>
                        </a:rPr>
                        <a:t>screent</a:t>
                      </a:r>
                      <a:r>
                        <a:rPr lang="ko-KR" sz="1000" kern="100" dirty="0">
                          <a:effectLst/>
                        </a:rPr>
                        <a:t>이면</a:t>
                      </a:r>
                      <a:r>
                        <a:rPr lang="en-US" sz="1000" kern="100" dirty="0">
                          <a:effectLst/>
                        </a:rPr>
                        <a:t> TRUE</a:t>
                      </a:r>
                      <a:r>
                        <a:rPr lang="ko-KR" sz="1000" kern="100" dirty="0">
                          <a:effectLst/>
                        </a:rPr>
                        <a:t>를 반환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6222" marR="4622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1. </a:t>
            </a:r>
            <a:r>
              <a:rPr lang="en-US" altLang="ko-KR" sz="1400" b="1" dirty="0" err="1">
                <a:solidFill>
                  <a:srgbClr val="0000FF"/>
                </a:solidFill>
              </a:rPr>
              <a:t>get_val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get_val</a:t>
            </a:r>
            <a:r>
              <a:rPr lang="ko-KR" altLang="ko-KR" dirty="0"/>
              <a:t>은 </a:t>
            </a:r>
            <a:r>
              <a:rPr lang="en-US" altLang="ko-KR" b="1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</a:t>
            </a:r>
            <a:r>
              <a:rPr lang="ko-KR" altLang="ko-KR" dirty="0"/>
              <a:t>형으로 컨트롤러 버튼의 현재 값을 반환한다</a:t>
            </a:r>
            <a:r>
              <a:rPr lang="en-US" altLang="ko-KR" dirty="0"/>
              <a:t>. </a:t>
            </a:r>
            <a:r>
              <a:rPr lang="ko-KR" altLang="ko-KR" dirty="0"/>
              <a:t>반환되는 정수는 퍼센트</a:t>
            </a:r>
            <a:r>
              <a:rPr lang="en-US" altLang="ko-KR" dirty="0"/>
              <a:t>%</a:t>
            </a:r>
            <a:r>
              <a:rPr lang="ko-KR" altLang="ko-KR" dirty="0"/>
              <a:t>를 의미한다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GPC</a:t>
            </a:r>
            <a:r>
              <a:rPr lang="ko-KR" altLang="ko-KR" dirty="0"/>
              <a:t>에서는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int</a:t>
            </a:r>
            <a:r>
              <a:rPr lang="ko-KR" altLang="ko-KR" dirty="0"/>
              <a:t>가 논리 값</a:t>
            </a:r>
            <a:r>
              <a:rPr lang="en-US" altLang="ko-KR" dirty="0"/>
              <a:t>(Boolean value)</a:t>
            </a:r>
            <a:r>
              <a:rPr lang="ko-KR" altLang="ko-KR" dirty="0"/>
              <a:t>으로 처리되므로</a:t>
            </a:r>
            <a:r>
              <a:rPr lang="en-US" altLang="ko-KR" dirty="0"/>
              <a:t>, </a:t>
            </a:r>
            <a:r>
              <a:rPr lang="en-US" altLang="ko-KR" dirty="0" err="1"/>
              <a:t>get_val</a:t>
            </a:r>
            <a:r>
              <a:rPr lang="en-US" altLang="ko-KR" dirty="0"/>
              <a:t> </a:t>
            </a:r>
            <a:r>
              <a:rPr lang="ko-KR" altLang="ko-KR" dirty="0"/>
              <a:t>명령어는 컨트롤러 버튼이</a:t>
            </a:r>
            <a:r>
              <a:rPr lang="en-US" altLang="ko-KR" dirty="0"/>
              <a:t> 0</a:t>
            </a:r>
            <a:r>
              <a:rPr lang="ko-KR" altLang="ko-KR" dirty="0"/>
              <a:t>의 값을 가지는지 아니면</a:t>
            </a:r>
            <a:r>
              <a:rPr lang="en-US" altLang="ko-KR" dirty="0"/>
              <a:t> 0</a:t>
            </a:r>
            <a:r>
              <a:rPr lang="ko-KR" altLang="ko-KR" dirty="0"/>
              <a:t>이 아닌 값을 가지는지 확인하는데 사용될 수 있다</a:t>
            </a:r>
            <a:r>
              <a:rPr lang="en-US" altLang="ko-KR" dirty="0"/>
              <a:t>. </a:t>
            </a:r>
            <a:r>
              <a:rPr lang="ko-KR" altLang="ko-KR" dirty="0"/>
              <a:t>아래 예제를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위 코드는</a:t>
            </a:r>
            <a:r>
              <a:rPr lang="en-US" altLang="ko-KR" dirty="0"/>
              <a:t> R1/RB </a:t>
            </a:r>
            <a:r>
              <a:rPr lang="ko-KR" altLang="ko-KR" dirty="0"/>
              <a:t>버튼이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(zero)</a:t>
            </a:r>
            <a:r>
              <a:rPr lang="ko-KR" altLang="ko-KR" dirty="0"/>
              <a:t>이 아닌 값을 가지면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를 반환한다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특정 컨트롤러 버튼이 특정 값 이상을 가지는지도 체크하는 사용할 수 있다</a:t>
            </a:r>
            <a:r>
              <a:rPr lang="en-US" altLang="ko-KR" dirty="0"/>
              <a:t>. </a:t>
            </a:r>
            <a:r>
              <a:rPr lang="ko-KR" altLang="ko-KR" dirty="0"/>
              <a:t>다음 예제를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R2/RT </a:t>
            </a:r>
            <a:r>
              <a:rPr lang="ko-KR" altLang="ko-KR" dirty="0"/>
              <a:t>버튼이</a:t>
            </a:r>
            <a:r>
              <a:rPr lang="en-US" altLang="ko-KR" dirty="0"/>
              <a:t> 50%</a:t>
            </a:r>
            <a:r>
              <a:rPr lang="ko-KR" altLang="ko-KR" dirty="0"/>
              <a:t>보다 더 큰 값을 가지면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를 반환한다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 err="1"/>
              <a:t>get_val</a:t>
            </a:r>
            <a:r>
              <a:rPr lang="en-US" altLang="ko-KR" dirty="0"/>
              <a:t> </a:t>
            </a:r>
            <a:r>
              <a:rPr lang="ko-KR" altLang="ko-KR" dirty="0"/>
              <a:t>이 </a:t>
            </a:r>
            <a:r>
              <a:rPr lang="en-US" altLang="ko-KR" b="1" dirty="0" err="1">
                <a:solidFill>
                  <a:srgbClr val="0000FF"/>
                </a:solidFill>
              </a:rPr>
              <a:t>int</a:t>
            </a:r>
            <a:r>
              <a:rPr lang="ko-KR" altLang="ko-KR" dirty="0"/>
              <a:t>를 반환하기 때문에</a:t>
            </a:r>
            <a:r>
              <a:rPr lang="en-US" altLang="ko-KR" dirty="0"/>
              <a:t>, </a:t>
            </a:r>
            <a:r>
              <a:rPr lang="ko-KR" altLang="ko-KR" dirty="0"/>
              <a:t>다음과 같이 </a:t>
            </a:r>
            <a:r>
              <a:rPr lang="en-US" altLang="ko-KR" dirty="0"/>
              <a:t>variable</a:t>
            </a:r>
            <a:r>
              <a:rPr lang="ko-KR" altLang="ko-KR" dirty="0"/>
              <a:t>에 리턴 값을 할당 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 Box 1093"/>
          <p:cNvSpPr txBox="1"/>
          <p:nvPr/>
        </p:nvSpPr>
        <p:spPr>
          <a:xfrm>
            <a:off x="34925" y="1279823"/>
            <a:ext cx="5648325" cy="30162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if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(get_val(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PS4_R1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))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5" name="Text Box 1094"/>
          <p:cNvSpPr txBox="1"/>
          <p:nvPr/>
        </p:nvSpPr>
        <p:spPr>
          <a:xfrm>
            <a:off x="34925" y="2346350"/>
            <a:ext cx="5648325" cy="30162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if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(get_val(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PS4_R2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 &gt; </a:t>
            </a:r>
            <a:r>
              <a:rPr lang="en-US" sz="1200" kern="10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50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4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95"/>
          <p:cNvSpPr txBox="1"/>
          <p:nvPr/>
        </p:nvSpPr>
        <p:spPr>
          <a:xfrm>
            <a:off x="34925" y="55687"/>
            <a:ext cx="5648325" cy="144907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int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myvar;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myvar = 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096"/>
          <p:cNvSpPr txBox="1"/>
          <p:nvPr/>
        </p:nvSpPr>
        <p:spPr>
          <a:xfrm>
            <a:off x="34925" y="1631836"/>
            <a:ext cx="5648325" cy="209625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get_val ( &lt;identifier&gt;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지정된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현재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형태에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따라서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-100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+100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범위를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가질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있다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70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2. </a:t>
            </a:r>
            <a:r>
              <a:rPr lang="en-US" altLang="ko-KR" sz="1400" b="1" dirty="0" err="1">
                <a:solidFill>
                  <a:srgbClr val="0000FF"/>
                </a:solidFill>
              </a:rPr>
              <a:t>get_lval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get_lval</a:t>
            </a:r>
            <a:r>
              <a:rPr lang="ko-KR" altLang="ko-KR" dirty="0"/>
              <a:t>은 지정된</a:t>
            </a:r>
            <a:r>
              <a:rPr lang="en-US" altLang="ko-KR" dirty="0"/>
              <a:t> identifier</a:t>
            </a:r>
            <a:r>
              <a:rPr lang="ko-KR" altLang="ko-KR" dirty="0"/>
              <a:t>의</a:t>
            </a:r>
            <a:r>
              <a:rPr lang="en-US" altLang="ko-KR" dirty="0"/>
              <a:t> main </a:t>
            </a:r>
            <a:r>
              <a:rPr lang="ko-KR" altLang="ko-KR" dirty="0"/>
              <a:t>루프의 이전 반복에서의 값을 반환한다는 점을 제외하고</a:t>
            </a:r>
            <a:r>
              <a:rPr lang="en-US" altLang="ko-KR" dirty="0"/>
              <a:t> </a:t>
            </a:r>
            <a:r>
              <a:rPr lang="en-US" altLang="ko-KR" dirty="0" err="1"/>
              <a:t>get_val</a:t>
            </a:r>
            <a:r>
              <a:rPr lang="ko-KR" altLang="ko-KR" dirty="0"/>
              <a:t>과 같다</a:t>
            </a:r>
            <a:r>
              <a:rPr lang="en-US" altLang="ko-KR" dirty="0"/>
              <a:t>. </a:t>
            </a:r>
            <a:r>
              <a:rPr lang="ko-KR" altLang="ko-KR" dirty="0"/>
              <a:t>반환되는 값은 역시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ko-KR" altLang="ko-KR" dirty="0"/>
              <a:t>형이며 퍼센트</a:t>
            </a:r>
            <a:r>
              <a:rPr lang="en-US" altLang="ko-KR" dirty="0"/>
              <a:t>%</a:t>
            </a:r>
            <a:r>
              <a:rPr lang="ko-KR" altLang="ko-KR" dirty="0"/>
              <a:t>를 나타낸다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그러나</a:t>
            </a:r>
            <a:r>
              <a:rPr lang="en-US" altLang="ko-KR" dirty="0"/>
              <a:t>, </a:t>
            </a:r>
            <a:r>
              <a:rPr lang="en-US" altLang="ko-KR" dirty="0" err="1"/>
              <a:t>get_lval</a:t>
            </a:r>
            <a:r>
              <a:rPr lang="ko-KR" altLang="ko-KR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get_val</a:t>
            </a:r>
            <a:r>
              <a:rPr lang="ko-KR" altLang="ko-KR" dirty="0"/>
              <a:t>과는 달리 입력 보고</a:t>
            </a:r>
            <a:r>
              <a:rPr lang="en-US" altLang="ko-KR" dirty="0"/>
              <a:t>(input report)</a:t>
            </a:r>
            <a:r>
              <a:rPr lang="ko-KR" altLang="ko-KR" dirty="0"/>
              <a:t>에서 데이터를 가져오기 때문에</a:t>
            </a:r>
            <a:r>
              <a:rPr lang="en-US" altLang="ko-KR" dirty="0"/>
              <a:t>, </a:t>
            </a:r>
            <a:r>
              <a:rPr lang="en-US" altLang="ko-KR" dirty="0" err="1"/>
              <a:t>get_lval</a:t>
            </a:r>
            <a:r>
              <a:rPr lang="en-US" altLang="ko-KR" dirty="0"/>
              <a:t> </a:t>
            </a:r>
            <a:r>
              <a:rPr lang="ko-KR" altLang="ko-KR" dirty="0"/>
              <a:t>이전의 코드에 영향을 받지 않는다</a:t>
            </a:r>
            <a:r>
              <a:rPr lang="en-US" altLang="ko-KR" dirty="0"/>
              <a:t>. </a:t>
            </a:r>
            <a:r>
              <a:rPr lang="ko-KR" altLang="ko-KR" dirty="0"/>
              <a:t>예를 들어</a:t>
            </a:r>
            <a:r>
              <a:rPr lang="en-US" altLang="ko-KR" dirty="0"/>
              <a:t> </a:t>
            </a:r>
            <a:r>
              <a:rPr lang="en-US" altLang="ko-KR" dirty="0" err="1"/>
              <a:t>set_val</a:t>
            </a:r>
            <a:r>
              <a:rPr lang="ko-KR" altLang="ko-KR" dirty="0"/>
              <a:t>을 통해 특정</a:t>
            </a:r>
            <a:r>
              <a:rPr lang="en-US" altLang="ko-KR" dirty="0"/>
              <a:t> identifier</a:t>
            </a:r>
            <a:r>
              <a:rPr lang="ko-KR" altLang="ko-KR" dirty="0"/>
              <a:t>의 출력을 바꾸어도</a:t>
            </a:r>
            <a:r>
              <a:rPr lang="en-US" altLang="ko-KR" dirty="0"/>
              <a:t>, </a:t>
            </a:r>
            <a:r>
              <a:rPr lang="ko-KR" altLang="ko-KR" dirty="0"/>
              <a:t>지정한</a:t>
            </a:r>
            <a:r>
              <a:rPr lang="en-US" altLang="ko-KR" dirty="0"/>
              <a:t> identifier</a:t>
            </a:r>
            <a:r>
              <a:rPr lang="ko-KR" altLang="ko-KR" dirty="0"/>
              <a:t>의 </a:t>
            </a:r>
            <a:r>
              <a:rPr lang="ko-KR" altLang="ko-KR" dirty="0" err="1"/>
              <a:t>콘트롤러에서</a:t>
            </a:r>
            <a:r>
              <a:rPr lang="ko-KR" altLang="ko-KR" dirty="0"/>
              <a:t> 들어오는 이전</a:t>
            </a:r>
            <a:r>
              <a:rPr lang="en-US" altLang="ko-KR" dirty="0"/>
              <a:t> main </a:t>
            </a:r>
            <a:r>
              <a:rPr lang="ko-KR" altLang="ko-KR" dirty="0"/>
              <a:t>루프의</a:t>
            </a:r>
            <a:r>
              <a:rPr lang="en-US" altLang="ko-KR" dirty="0"/>
              <a:t> input </a:t>
            </a:r>
            <a:r>
              <a:rPr lang="ko-KR" altLang="ko-KR" dirty="0"/>
              <a:t>값을 반환한다</a:t>
            </a:r>
            <a:r>
              <a:rPr lang="en-US" altLang="ko-KR" dirty="0"/>
              <a:t>. </a:t>
            </a:r>
            <a:r>
              <a:rPr lang="ko-KR" altLang="ko-KR" dirty="0"/>
              <a:t>아래 예제를 돌려보면 이해가 될 것이다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97"/>
          <p:cNvSpPr txBox="1"/>
          <p:nvPr/>
        </p:nvSpPr>
        <p:spPr>
          <a:xfrm>
            <a:off x="34925" y="1848203"/>
            <a:ext cx="5648325" cy="237626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</a:t>
            </a:r>
            <a:r>
              <a:rPr lang="en-US" altLang="ko-KR" sz="1200" kern="0" dirty="0">
                <a:solidFill>
                  <a:srgbClr val="008000"/>
                </a:solidFill>
                <a:cs typeface="Times New Roman"/>
              </a:rPr>
              <a:t> // RT/R2 </a:t>
            </a:r>
            <a:r>
              <a:rPr lang="ko-KR" altLang="ko-KR" sz="1200" kern="0" dirty="0">
                <a:solidFill>
                  <a:srgbClr val="008000"/>
                </a:solidFill>
                <a:cs typeface="Courier New"/>
              </a:rPr>
              <a:t>를</a:t>
            </a:r>
            <a:r>
              <a:rPr lang="en-US" altLang="ko-KR" sz="1200" kern="0" dirty="0">
                <a:solidFill>
                  <a:srgbClr val="008000"/>
                </a:solidFill>
                <a:cs typeface="Times New Roman"/>
              </a:rPr>
              <a:t> 0</a:t>
            </a:r>
            <a:r>
              <a:rPr lang="ko-KR" altLang="ko-KR" sz="1200" kern="0" dirty="0">
                <a:solidFill>
                  <a:srgbClr val="008000"/>
                </a:solidFill>
                <a:cs typeface="Courier New"/>
              </a:rPr>
              <a:t>으로</a:t>
            </a:r>
            <a:r>
              <a:rPr lang="ko-KR" altLang="ko-KR" sz="1200" kern="0" dirty="0">
                <a:solidFill>
                  <a:srgbClr val="008000"/>
                </a:solidFill>
                <a:ea typeface="Courier New"/>
                <a:cs typeface="Times New Roman"/>
              </a:rPr>
              <a:t> </a:t>
            </a:r>
            <a:r>
              <a:rPr lang="ko-KR" altLang="ko-KR" sz="1200" kern="0" dirty="0">
                <a:solidFill>
                  <a:srgbClr val="008000"/>
                </a:solidFill>
                <a:cs typeface="Courier New"/>
              </a:rPr>
              <a:t>지정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 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코드에서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RT / R2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0(zero)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으로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지정됐지만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 // RT/R2 </a:t>
            </a:r>
            <a:r>
              <a:rPr lang="ko-KR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트리거를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값을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반환한다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TRACE_1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get_lval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));  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                                 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코드에서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RT / R2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가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0 (zero)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으로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지정됐기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때문에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  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항상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0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반환한다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TRACE_2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));     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10612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098"/>
          <p:cNvSpPr txBox="1"/>
          <p:nvPr/>
        </p:nvSpPr>
        <p:spPr>
          <a:xfrm>
            <a:off x="34925" y="55687"/>
            <a:ext cx="5648325" cy="201622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get_lval ( &lt;identifier&gt;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지정된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이전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형태에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따라서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-100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에서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+100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범위를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가질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있다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2897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3. </a:t>
            </a:r>
            <a:r>
              <a:rPr lang="en-US" altLang="ko-KR" sz="1400" b="1" dirty="0" err="1">
                <a:solidFill>
                  <a:srgbClr val="0000FF"/>
                </a:solidFill>
              </a:rPr>
              <a:t>get_ptime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get_ptime</a:t>
            </a:r>
            <a:r>
              <a:rPr lang="ko-KR" altLang="ko-KR" dirty="0"/>
              <a:t>은</a:t>
            </a:r>
            <a:r>
              <a:rPr lang="en-US" altLang="ko-KR" dirty="0"/>
              <a:t> identifier </a:t>
            </a:r>
            <a:r>
              <a:rPr lang="ko-KR" altLang="ko-KR" dirty="0"/>
              <a:t>상태 변화를 </a:t>
            </a:r>
            <a:r>
              <a:rPr lang="ko-KR" altLang="ko-KR" dirty="0" err="1"/>
              <a:t>밀리초에</a:t>
            </a:r>
            <a:r>
              <a:rPr lang="ko-KR" altLang="ko-KR" dirty="0"/>
              <a:t> 해당하는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ko-KR" dirty="0"/>
              <a:t>형으로 반환한다</a:t>
            </a:r>
            <a:r>
              <a:rPr lang="en-US" altLang="ko-KR" dirty="0"/>
              <a:t>. </a:t>
            </a:r>
            <a:r>
              <a:rPr lang="ko-KR" altLang="ko-KR" dirty="0"/>
              <a:t>무슨 뜻인가 하면</a:t>
            </a:r>
            <a:r>
              <a:rPr lang="en-US" altLang="ko-KR" dirty="0"/>
              <a:t> identifiers</a:t>
            </a:r>
            <a:r>
              <a:rPr lang="ko-KR" altLang="ko-KR" dirty="0"/>
              <a:t>의 값이</a:t>
            </a:r>
            <a:r>
              <a:rPr lang="en-US" altLang="ko-KR" dirty="0"/>
              <a:t> FALSE</a:t>
            </a:r>
            <a:r>
              <a:rPr lang="ko-KR" altLang="ko-KR" dirty="0"/>
              <a:t>에서</a:t>
            </a:r>
            <a:r>
              <a:rPr lang="en-US" altLang="ko-KR" dirty="0"/>
              <a:t> TRUE </a:t>
            </a:r>
            <a:r>
              <a:rPr lang="ko-KR" altLang="ko-KR" dirty="0"/>
              <a:t>또는</a:t>
            </a:r>
            <a:r>
              <a:rPr lang="en-US" altLang="ko-KR" dirty="0"/>
              <a:t> TRUE</a:t>
            </a:r>
            <a:r>
              <a:rPr lang="ko-KR" altLang="ko-KR" dirty="0"/>
              <a:t>에서</a:t>
            </a:r>
            <a:r>
              <a:rPr lang="en-US" altLang="ko-KR" dirty="0"/>
              <a:t> FALSE</a:t>
            </a:r>
            <a:r>
              <a:rPr lang="ko-KR" altLang="ko-KR" dirty="0"/>
              <a:t>로 변할 때</a:t>
            </a:r>
            <a:r>
              <a:rPr lang="en-US" altLang="ko-KR" dirty="0"/>
              <a:t>, </a:t>
            </a:r>
            <a:r>
              <a:rPr lang="ko-KR" altLang="ko-KR" dirty="0"/>
              <a:t>그</a:t>
            </a:r>
            <a:r>
              <a:rPr lang="en-US" altLang="ko-KR" dirty="0"/>
              <a:t> identifier</a:t>
            </a:r>
            <a:r>
              <a:rPr lang="ko-KR" altLang="ko-KR" dirty="0"/>
              <a:t>에 해당하는</a:t>
            </a:r>
            <a:r>
              <a:rPr lang="en-US" altLang="ko-KR" dirty="0"/>
              <a:t> </a:t>
            </a:r>
            <a:r>
              <a:rPr lang="en-US" altLang="ko-KR" dirty="0" err="1"/>
              <a:t>get_ptime</a:t>
            </a:r>
            <a:r>
              <a:rPr lang="ko-KR" altLang="ko-KR" dirty="0"/>
              <a:t>에 해당하는 카운터가</a:t>
            </a:r>
            <a:r>
              <a:rPr lang="en-US" altLang="ko-KR" dirty="0"/>
              <a:t> 0</a:t>
            </a:r>
            <a:r>
              <a:rPr lang="ko-KR" altLang="ko-KR" dirty="0"/>
              <a:t>으로 재설정된다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따라서</a:t>
            </a:r>
            <a:r>
              <a:rPr lang="en-US" altLang="ko-KR" dirty="0"/>
              <a:t>, </a:t>
            </a:r>
            <a:r>
              <a:rPr lang="en-US" altLang="ko-KR" dirty="0" err="1"/>
              <a:t>get_ptime</a:t>
            </a:r>
            <a:r>
              <a:rPr lang="ko-KR" altLang="ko-KR" dirty="0"/>
              <a:t>을 위해 시계가 항상 돌아가고 있는 중이고 그래서</a:t>
            </a:r>
            <a:r>
              <a:rPr lang="en-US" altLang="ko-KR" dirty="0"/>
              <a:t> </a:t>
            </a:r>
            <a:r>
              <a:rPr lang="en-US" altLang="ko-KR" dirty="0" err="1"/>
              <a:t>get_val</a:t>
            </a:r>
            <a:r>
              <a:rPr lang="ko-KR" altLang="ko-KR" dirty="0"/>
              <a:t>과 같은 명령어와 함께 사용해야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ko-KR" altLang="ko-KR" dirty="0"/>
              <a:t>아래와 같이 </a:t>
            </a:r>
            <a:r>
              <a:rPr lang="en-US" altLang="ko-KR" b="1" dirty="0">
                <a:solidFill>
                  <a:srgbClr val="0000FF"/>
                </a:solidFill>
              </a:rPr>
              <a:t>if</a:t>
            </a:r>
            <a:r>
              <a:rPr lang="en-US" altLang="ko-KR" dirty="0"/>
              <a:t> </a:t>
            </a:r>
            <a:r>
              <a:rPr lang="ko-KR" altLang="ko-KR" dirty="0"/>
              <a:t>문 안에</a:t>
            </a:r>
            <a:r>
              <a:rPr lang="en-US" altLang="ko-KR" dirty="0"/>
              <a:t> </a:t>
            </a:r>
            <a:r>
              <a:rPr lang="en-US" altLang="ko-KR" dirty="0" err="1"/>
              <a:t>get_ptime</a:t>
            </a:r>
            <a:r>
              <a:rPr lang="ko-KR" altLang="ko-KR" dirty="0"/>
              <a:t>을 사용하면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ko-KR" dirty="0"/>
              <a:t>버튼을 눌렀을 때 또는 </a:t>
            </a:r>
            <a:r>
              <a:rPr lang="en-US" altLang="ko-KR" b="1" dirty="0">
                <a:solidFill>
                  <a:srgbClr val="FF0000"/>
                </a:solidFill>
              </a:rPr>
              <a:t>200</a:t>
            </a:r>
            <a:r>
              <a:rPr lang="en-US" altLang="ko-KR" dirty="0"/>
              <a:t> </a:t>
            </a:r>
            <a:r>
              <a:rPr lang="ko-KR" altLang="ko-KR" dirty="0" err="1"/>
              <a:t>밀리초보다</a:t>
            </a:r>
            <a:r>
              <a:rPr lang="ko-KR" altLang="ko-KR" dirty="0"/>
              <a:t> 크지 않을 때만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가 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아래와 같이</a:t>
            </a:r>
            <a:r>
              <a:rPr lang="en-US" altLang="ko-KR" dirty="0"/>
              <a:t> </a:t>
            </a:r>
            <a:r>
              <a:rPr lang="en-US" altLang="ko-KR" dirty="0" err="1"/>
              <a:t>get_ptime</a:t>
            </a:r>
            <a:r>
              <a:rPr lang="ko-KR" altLang="ko-KR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get_val</a:t>
            </a:r>
            <a:r>
              <a:rPr lang="ko-KR" altLang="ko-KR" dirty="0"/>
              <a:t>을 함께 사용하면 버튼을 누르고 있은 지</a:t>
            </a:r>
            <a:r>
              <a:rPr lang="en-US" altLang="ko-KR" dirty="0"/>
              <a:t> 200 </a:t>
            </a:r>
            <a:r>
              <a:rPr lang="ko-KR" altLang="ko-KR" dirty="0" err="1"/>
              <a:t>밀리초</a:t>
            </a:r>
            <a:r>
              <a:rPr lang="ko-KR" altLang="ko-KR" dirty="0"/>
              <a:t> 이상일 때만 </a:t>
            </a:r>
            <a:r>
              <a:rPr lang="en-US" altLang="ko-KR" dirty="0"/>
              <a:t>TRUE</a:t>
            </a:r>
            <a:r>
              <a:rPr lang="ko-KR" altLang="ko-KR" dirty="0"/>
              <a:t>가 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099"/>
          <p:cNvSpPr txBox="1"/>
          <p:nvPr/>
        </p:nvSpPr>
        <p:spPr>
          <a:xfrm>
            <a:off x="34925" y="1691924"/>
            <a:ext cx="5648325" cy="5086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if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(get_ptime(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XB360_A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 &lt;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200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원문에는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&gt;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되어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있지만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문맥상</a:t>
            </a:r>
            <a:r>
              <a:rPr lang="ko-KR" sz="1200" kern="100">
                <a:solidFill>
                  <a:srgbClr val="000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&lt;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게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맞는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것으로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보인다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100"/>
          <p:cNvSpPr txBox="1"/>
          <p:nvPr/>
        </p:nvSpPr>
        <p:spPr>
          <a:xfrm>
            <a:off x="34925" y="2943691"/>
            <a:ext cx="5648325" cy="28448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if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(get_val(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XB360_A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 &amp;&amp; get_ptime(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XB360_A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 &gt;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200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86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3. </a:t>
            </a:r>
            <a:r>
              <a:rPr lang="ko-KR" altLang="ko-KR" sz="1400" b="1" dirty="0">
                <a:solidFill>
                  <a:srgbClr val="0000FF"/>
                </a:solidFill>
              </a:rPr>
              <a:t>코드 주석 달기</a:t>
            </a:r>
            <a:r>
              <a:rPr lang="en-US" altLang="ko-KR" sz="1400" b="1" dirty="0">
                <a:solidFill>
                  <a:srgbClr val="0000FF"/>
                </a:solidFill>
              </a:rPr>
              <a:t> (Commenting Code)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ko-KR" altLang="ko-KR" dirty="0"/>
              <a:t>주석</a:t>
            </a:r>
            <a:r>
              <a:rPr lang="en-US" altLang="ko-KR" dirty="0"/>
              <a:t>(comment)</a:t>
            </a:r>
            <a:r>
              <a:rPr lang="ko-KR" altLang="ko-KR" dirty="0"/>
              <a:t>은 컴파일러가 무시하는 문자들이다</a:t>
            </a:r>
            <a:r>
              <a:rPr lang="en-US" altLang="ko-KR" dirty="0"/>
              <a:t>. </a:t>
            </a:r>
            <a:r>
              <a:rPr lang="ko-KR" altLang="ko-KR" dirty="0"/>
              <a:t>주석은 보통 향후 참고</a:t>
            </a:r>
            <a:r>
              <a:rPr lang="en-US" altLang="ko-KR" dirty="0"/>
              <a:t>(future reference)</a:t>
            </a:r>
            <a:r>
              <a:rPr lang="ko-KR" altLang="ko-KR" dirty="0"/>
              <a:t>에 대한 코드를 설명하거나 살펴볼 다른 코드에 대한 기록을 하는데 사용된다</a:t>
            </a:r>
            <a:r>
              <a:rPr lang="en-US" altLang="ko-KR" dirty="0"/>
              <a:t>. </a:t>
            </a:r>
            <a:r>
              <a:rPr lang="ko-KR" altLang="ko-KR" dirty="0"/>
              <a:t>그러나</a:t>
            </a:r>
            <a:r>
              <a:rPr lang="en-US" altLang="ko-KR" dirty="0"/>
              <a:t>, </a:t>
            </a:r>
            <a:r>
              <a:rPr lang="ko-KR" altLang="ko-KR" dirty="0"/>
              <a:t>주석은 스크립트를 디버깅할 때 특정 코드 부분을 비활성화 하는데도 사용된다</a:t>
            </a:r>
            <a:r>
              <a:rPr lang="en-US" altLang="ko-KR" dirty="0"/>
              <a:t>. GPC </a:t>
            </a:r>
            <a:r>
              <a:rPr lang="ko-KR" altLang="ko-KR" dirty="0"/>
              <a:t>주석은 전에</a:t>
            </a:r>
            <a:r>
              <a:rPr lang="en-US" altLang="ko-KR" dirty="0"/>
              <a:t> C </a:t>
            </a:r>
            <a:r>
              <a:rPr lang="ko-KR" altLang="ko-KR" dirty="0"/>
              <a:t>프로그램을 사용해 본 경험이 있으면 같은 스타일이기 때문에 익숙할 것이다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주석은 한 줄을 주석</a:t>
            </a:r>
            <a:r>
              <a:rPr lang="en-US" altLang="ko-KR" dirty="0"/>
              <a:t>(Single Line Comment) </a:t>
            </a:r>
            <a:r>
              <a:rPr lang="ko-KR" altLang="ko-KR" dirty="0"/>
              <a:t>하는 것과 여러 줄을 주석</a:t>
            </a:r>
            <a:r>
              <a:rPr lang="en-US" altLang="ko-KR" dirty="0"/>
              <a:t>(Multi Line Comment)</a:t>
            </a:r>
            <a:r>
              <a:rPr lang="ko-KR" altLang="ko-KR" dirty="0"/>
              <a:t>하는 것의 두 가지 형태가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>
                <a:solidFill>
                  <a:srgbClr val="0000FF"/>
                </a:solidFill>
              </a:rPr>
              <a:t>한 줄 주석</a:t>
            </a:r>
            <a:r>
              <a:rPr lang="en-US" altLang="ko-KR" b="1" dirty="0">
                <a:solidFill>
                  <a:srgbClr val="0000FF"/>
                </a:solidFill>
              </a:rPr>
              <a:t>(Single Line Comment)</a:t>
            </a:r>
            <a:endParaRPr lang="ko-KR" altLang="ko-KR" dirty="0">
              <a:solidFill>
                <a:srgbClr val="0000FF"/>
              </a:solidFill>
            </a:endParaRPr>
          </a:p>
          <a:p>
            <a:r>
              <a:rPr lang="ko-KR" altLang="ko-KR" dirty="0"/>
              <a:t>한 줄 주석은 아래 예제와 같이</a:t>
            </a:r>
            <a:r>
              <a:rPr lang="en-US" altLang="ko-KR" dirty="0"/>
              <a:t> // (</a:t>
            </a:r>
            <a:r>
              <a:rPr lang="ko-KR" altLang="ko-KR" dirty="0"/>
              <a:t>슬래시 두 개</a:t>
            </a:r>
            <a:r>
              <a:rPr lang="en-US" altLang="ko-KR" dirty="0"/>
              <a:t>) </a:t>
            </a:r>
            <a:r>
              <a:rPr lang="ko-KR" altLang="ko-KR" dirty="0"/>
              <a:t>문자를 사용하며</a:t>
            </a:r>
            <a:r>
              <a:rPr lang="en-US" altLang="ko-KR" dirty="0"/>
              <a:t>, </a:t>
            </a:r>
            <a:r>
              <a:rPr lang="ko-KR" altLang="ko-KR" dirty="0"/>
              <a:t>그 후에 임의의 문자들이 따라 온다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3"/>
          <p:cNvSpPr txBox="1"/>
          <p:nvPr/>
        </p:nvSpPr>
        <p:spPr>
          <a:xfrm>
            <a:off x="34925" y="2503959"/>
            <a:ext cx="5648325" cy="1368152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 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주석</a:t>
            </a:r>
            <a:r>
              <a:rPr lang="ko-KR" sz="1200" kern="0">
                <a:solidFill>
                  <a:srgbClr val="000000"/>
                </a:solidFill>
                <a:effectLst/>
                <a:ea typeface="Courier New"/>
                <a:cs typeface="Times New Roman"/>
              </a:rPr>
              <a:t> 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(get_val(</a:t>
            </a:r>
            <a:r>
              <a:rPr lang="en-US" sz="1200" kern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XB1_RT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&gt; </a:t>
            </a:r>
            <a:r>
              <a:rPr lang="en-US" sz="1200" kern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95</a:t>
            </a: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이것도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한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줄</a:t>
            </a:r>
            <a:r>
              <a:rPr lang="ko-KR" sz="1200" kern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주석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combo_run(RAPID_FIRE);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6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01"/>
          <p:cNvSpPr txBox="1"/>
          <p:nvPr/>
        </p:nvSpPr>
        <p:spPr>
          <a:xfrm>
            <a:off x="34925" y="55687"/>
            <a:ext cx="5648325" cy="201622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get_ptime ( &lt;identifier&gt;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상태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변화의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경과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시간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반환되는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값은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100" kern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~ </a:t>
            </a:r>
            <a:r>
              <a:rPr lang="en-US" sz="1100" kern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4000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밀리초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범위이다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2855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4. </a:t>
            </a:r>
            <a:r>
              <a:rPr lang="en-US" altLang="ko-KR" sz="1400" b="1" dirty="0" err="1">
                <a:solidFill>
                  <a:srgbClr val="0000FF"/>
                </a:solidFill>
              </a:rPr>
              <a:t>get_controller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get_controller</a:t>
            </a:r>
            <a:r>
              <a:rPr lang="ko-KR" altLang="ko-KR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CronusMAX</a:t>
            </a:r>
            <a:r>
              <a:rPr lang="en-US" altLang="ko-KR" dirty="0"/>
              <a:t> PLUS </a:t>
            </a:r>
            <a:r>
              <a:rPr lang="ko-KR" altLang="ko-KR" dirty="0"/>
              <a:t>입력포트에 연결된 현재 컨트롤러 종류</a:t>
            </a:r>
            <a:r>
              <a:rPr lang="en-US" altLang="ko-KR" dirty="0"/>
              <a:t>(type)</a:t>
            </a:r>
            <a:r>
              <a:rPr lang="ko-KR" altLang="ko-KR" dirty="0"/>
              <a:t>를 표현하는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ko-KR" dirty="0"/>
              <a:t>형 값을 반환한다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컨트롤러가 연결되어 있지 않으면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(zero)</a:t>
            </a:r>
            <a:r>
              <a:rPr lang="ko-KR" altLang="ko-KR" dirty="0"/>
              <a:t>을 반환하고</a:t>
            </a:r>
            <a:r>
              <a:rPr lang="en-US" altLang="ko-KR" dirty="0"/>
              <a:t>, </a:t>
            </a:r>
            <a:r>
              <a:rPr lang="ko-KR" altLang="ko-KR" dirty="0"/>
              <a:t>현재 연결된 컨트롤러 종류에 따라서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~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 </a:t>
            </a:r>
            <a:r>
              <a:rPr lang="ko-KR" altLang="ko-KR" dirty="0"/>
              <a:t>값을 반환한다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기억하기 쉽게 하기 위해</a:t>
            </a:r>
            <a:r>
              <a:rPr lang="en-US" altLang="ko-KR" dirty="0"/>
              <a:t> 5</a:t>
            </a:r>
            <a:r>
              <a:rPr lang="ko-KR" altLang="ko-KR" dirty="0"/>
              <a:t>종류의 컨트롤러에 대해 할당되어 있는 값에 대한 다섯 개의 기호 상수를 정의해 두었다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사용 예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88700"/>
              </p:ext>
            </p:extLst>
          </p:nvPr>
        </p:nvGraphicFramePr>
        <p:xfrm>
          <a:off x="285750" y="1495847"/>
          <a:ext cx="4373537" cy="12618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61169"/>
                <a:gridCol w="2448272"/>
                <a:gridCol w="864096"/>
              </a:tblGrid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Name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Value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FF"/>
                          </a:solidFill>
                          <a:effectLst/>
                        </a:rPr>
                        <a:t>PIO_PS3</a:t>
                      </a:r>
                      <a:endParaRPr lang="ko-KR" sz="12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Playstation</a:t>
                      </a:r>
                      <a:r>
                        <a:rPr lang="en-US" sz="1200" kern="100" dirty="0">
                          <a:effectLst/>
                        </a:rPr>
                        <a:t> 3 Controller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FF"/>
                          </a:solidFill>
                          <a:effectLst/>
                        </a:rPr>
                        <a:t>PIO_XB360</a:t>
                      </a:r>
                      <a:endParaRPr lang="ko-KR" sz="12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Xbox 360 Controller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FF"/>
                          </a:solidFill>
                          <a:effectLst/>
                        </a:rPr>
                        <a:t>PIO_WII</a:t>
                      </a:r>
                      <a:endParaRPr lang="ko-KR" sz="12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Wii Controller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FF"/>
                          </a:solidFill>
                          <a:effectLst/>
                        </a:rPr>
                        <a:t>PIO_PS4</a:t>
                      </a:r>
                      <a:endParaRPr lang="ko-KR" sz="12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Playstation</a:t>
                      </a:r>
                      <a:r>
                        <a:rPr lang="en-US" sz="1200" kern="100" dirty="0">
                          <a:effectLst/>
                        </a:rPr>
                        <a:t> 4 Controller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FF"/>
                          </a:solidFill>
                          <a:effectLst/>
                        </a:rPr>
                        <a:t>PIO_XB1</a:t>
                      </a:r>
                      <a:endParaRPr lang="ko-KR" sz="12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Xbox One Controller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Box 1102"/>
          <p:cNvSpPr txBox="1"/>
          <p:nvPr/>
        </p:nvSpPr>
        <p:spPr>
          <a:xfrm>
            <a:off x="34925" y="3064655"/>
            <a:ext cx="5648325" cy="112218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get_controller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 == 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PIO_XB1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 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여기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88745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1103"/>
          <p:cNvSpPr txBox="1"/>
          <p:nvPr/>
        </p:nvSpPr>
        <p:spPr>
          <a:xfrm>
            <a:off x="34925" y="55687"/>
            <a:ext cx="5648325" cy="1872208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get_controller ( 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None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어떤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종류의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컨트롤러가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연결되어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있는지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나타내는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85557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5. </a:t>
            </a:r>
            <a:r>
              <a:rPr lang="en-US" altLang="ko-KR" sz="1400" b="1" dirty="0" err="1">
                <a:solidFill>
                  <a:srgbClr val="0000FF"/>
                </a:solidFill>
              </a:rPr>
              <a:t>get_battery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get_battery</a:t>
            </a:r>
            <a:r>
              <a:rPr lang="ko-KR" altLang="ko-KR" dirty="0"/>
              <a:t>는 배터리 수준을 반환하는데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dirty="0"/>
              <a:t> </a:t>
            </a:r>
            <a:r>
              <a:rPr lang="ko-KR" altLang="ko-KR" dirty="0"/>
              <a:t>형으로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 ~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en-US" altLang="ko-KR" dirty="0"/>
              <a:t> </a:t>
            </a:r>
            <a:r>
              <a:rPr lang="ko-KR" altLang="ko-KR" dirty="0"/>
              <a:t>의 값을 가진다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ko-KR" dirty="0"/>
              <a:t>은 충전이 되어 있지 않는 것이고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ko-KR" dirty="0"/>
              <a:t>은 완충된 것이다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배터리가 연결되어 있지 않고</a:t>
            </a:r>
            <a:r>
              <a:rPr lang="en-US" altLang="ko-KR" dirty="0"/>
              <a:t>, </a:t>
            </a:r>
            <a:r>
              <a:rPr lang="ko-KR" altLang="ko-KR" dirty="0"/>
              <a:t>유선 컨트롤러가 연결되어 있으면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ko-KR" dirty="0"/>
              <a:t>을 반환한다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사용 예</a:t>
            </a:r>
          </a:p>
          <a:p>
            <a:endParaRPr lang="ko-KR" altLang="en-US" dirty="0"/>
          </a:p>
        </p:txBody>
      </p:sp>
      <p:sp>
        <p:nvSpPr>
          <p:cNvPr id="3" name="Text Box 1104"/>
          <p:cNvSpPr txBox="1"/>
          <p:nvPr/>
        </p:nvSpPr>
        <p:spPr>
          <a:xfrm>
            <a:off x="34925" y="1562497"/>
            <a:ext cx="5648325" cy="115748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get_battery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() &lt;=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        // Do </a:t>
            </a:r>
            <a:r>
              <a:rPr lang="en-US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Something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105"/>
          <p:cNvSpPr txBox="1"/>
          <p:nvPr/>
        </p:nvSpPr>
        <p:spPr>
          <a:xfrm>
            <a:off x="34925" y="2791991"/>
            <a:ext cx="5648325" cy="1440160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 smtClea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get_battery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 smtClea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None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Returns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0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충전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안됨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) ~ </a:t>
            </a:r>
            <a:r>
              <a:rPr lang="en-US" sz="1100" b="1" kern="0" dirty="0">
                <a:solidFill>
                  <a:srgbClr val="FF0000"/>
                </a:solidFill>
                <a:effectLst/>
                <a:latin typeface="Courier New"/>
                <a:ea typeface="굴림"/>
                <a:cs typeface="Times New Roman"/>
              </a:rPr>
              <a:t>10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완충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)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범위의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8530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6. </a:t>
            </a:r>
            <a:r>
              <a:rPr lang="en-US" altLang="ko-KR" sz="1400" b="1" dirty="0" err="1">
                <a:solidFill>
                  <a:srgbClr val="0000FF"/>
                </a:solidFill>
              </a:rPr>
              <a:t>set_led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set_led</a:t>
            </a:r>
            <a:r>
              <a:rPr lang="en-US" altLang="ko-KR" dirty="0"/>
              <a:t> </a:t>
            </a:r>
            <a:r>
              <a:rPr lang="ko-KR" altLang="ko-KR" dirty="0"/>
              <a:t>는 컨트롤러의</a:t>
            </a:r>
            <a:r>
              <a:rPr lang="en-US" altLang="ko-KR" dirty="0"/>
              <a:t> LED </a:t>
            </a:r>
            <a:r>
              <a:rPr lang="ko-KR" altLang="ko-KR" dirty="0"/>
              <a:t>상태를 설정한다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LED</a:t>
            </a:r>
            <a:r>
              <a:rPr lang="ko-KR" altLang="ko-KR" dirty="0"/>
              <a:t>는</a:t>
            </a:r>
            <a:r>
              <a:rPr lang="en-US" altLang="ko-KR" dirty="0"/>
              <a:t> 0 ~ 3 </a:t>
            </a:r>
            <a:r>
              <a:rPr lang="ko-KR" altLang="ko-KR" dirty="0"/>
              <a:t>사이의 범위이다</a:t>
            </a:r>
            <a:r>
              <a:rPr lang="en-US" altLang="ko-KR" dirty="0"/>
              <a:t>. 4</a:t>
            </a:r>
            <a:r>
              <a:rPr lang="ko-KR" altLang="ko-KR" dirty="0"/>
              <a:t>개의 기호상수가 정의되어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LED</a:t>
            </a:r>
            <a:r>
              <a:rPr lang="ko-KR" altLang="ko-KR" dirty="0"/>
              <a:t>는</a:t>
            </a:r>
            <a:r>
              <a:rPr lang="en-US" altLang="ko-KR" dirty="0"/>
              <a:t> 4</a:t>
            </a:r>
            <a:r>
              <a:rPr lang="ko-KR" altLang="ko-KR" dirty="0"/>
              <a:t>개의 상태 중 하나로 설정할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25702"/>
              </p:ext>
            </p:extLst>
          </p:nvPr>
        </p:nvGraphicFramePr>
        <p:xfrm>
          <a:off x="285750" y="745715"/>
          <a:ext cx="4373537" cy="1051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45145"/>
                <a:gridCol w="2664296"/>
                <a:gridCol w="864096"/>
              </a:tblGrid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Name</a:t>
                      </a:r>
                      <a:endParaRPr lang="ko-KR" sz="1200" kern="1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Value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FF"/>
                          </a:solidFill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LED_1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LED 1 / Xbox 360 Quadrant 1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0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FF"/>
                          </a:solidFill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LED_2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LED 2 / Xbox 360 Quadrant 2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FF"/>
                          </a:solidFill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LED_3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LED 3 / Xbox 360 Quadrant 3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0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FF"/>
                          </a:solidFill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LED_4</a:t>
                      </a:r>
                      <a:endParaRPr lang="ko-KR" sz="1200" kern="1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LED 4 / Xbox 360 Quadrant 4</a:t>
                      </a:r>
                      <a:endParaRPr lang="ko-KR" sz="1200" kern="1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29755"/>
              </p:ext>
            </p:extLst>
          </p:nvPr>
        </p:nvGraphicFramePr>
        <p:xfrm>
          <a:off x="285750" y="2332117"/>
          <a:ext cx="2645345" cy="1051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49398"/>
                <a:gridCol w="1995947"/>
              </a:tblGrid>
              <a:tr h="19278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Value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Description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LED Off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LED On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LED Blink Fast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2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LED Blink Slowly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79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사용 </a:t>
            </a:r>
            <a:r>
              <a:rPr lang="ko-KR" altLang="ko-KR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더 자세한 사항은 </a:t>
            </a:r>
            <a:r>
              <a:rPr lang="en-US" altLang="ko-KR" b="1" dirty="0">
                <a:solidFill>
                  <a:srgbClr val="FF0000"/>
                </a:solidFill>
              </a:rPr>
              <a:t>LEDs</a:t>
            </a:r>
            <a:r>
              <a:rPr lang="en-US" altLang="ko-KR" dirty="0"/>
              <a:t> </a:t>
            </a:r>
            <a:r>
              <a:rPr lang="ko-KR" altLang="ko-KR" dirty="0"/>
              <a:t>섹션을 참고하라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06"/>
          <p:cNvSpPr txBox="1"/>
          <p:nvPr/>
        </p:nvSpPr>
        <p:spPr>
          <a:xfrm>
            <a:off x="34925" y="243956"/>
            <a:ext cx="5648325" cy="2927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set_led(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LED_1</a:t>
            </a:r>
            <a:r>
              <a:rPr lang="en-US" sz="12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3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);  </a:t>
            </a:r>
            <a:r>
              <a:rPr lang="en-US" sz="1200" kern="100">
                <a:solidFill>
                  <a:srgbClr val="008000"/>
                </a:solidFill>
                <a:effectLst/>
                <a:latin typeface="Courier New"/>
                <a:ea typeface="맑은 고딕"/>
                <a:cs typeface="Times New Roman"/>
              </a:rPr>
              <a:t>// LED 1</a:t>
            </a:r>
            <a:r>
              <a:rPr lang="ko-KR" sz="1200" kern="100">
                <a:solidFill>
                  <a:srgbClr val="008000"/>
                </a:solidFill>
                <a:effectLst/>
                <a:ea typeface="굴림"/>
                <a:cs typeface="Courier New"/>
              </a:rPr>
              <a:t>을 천천히 깜빡이게 한다</a:t>
            </a:r>
            <a:r>
              <a:rPr lang="en-US" sz="1200" kern="100">
                <a:solidFill>
                  <a:srgbClr val="008000"/>
                </a:solidFill>
                <a:effectLst/>
                <a:ea typeface="굴림"/>
                <a:cs typeface="Courier New"/>
              </a:rPr>
              <a:t>.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4" name="Text Box 1108"/>
          <p:cNvSpPr txBox="1"/>
          <p:nvPr/>
        </p:nvSpPr>
        <p:spPr>
          <a:xfrm>
            <a:off x="34925" y="697518"/>
            <a:ext cx="5648325" cy="1518409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set_led ( &lt;led_identifier&gt; , &lt;state&gt;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&lt;led_identifier&gt; : LED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&lt;state&gt;           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위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표에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있는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상태를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표시하는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2134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7. </a:t>
            </a:r>
            <a:r>
              <a:rPr lang="en-US" altLang="ko-KR" sz="1400" b="1" dirty="0" err="1">
                <a:solidFill>
                  <a:srgbClr val="0000FF"/>
                </a:solidFill>
              </a:rPr>
              <a:t>set_rumble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set_rumble</a:t>
            </a:r>
            <a:r>
              <a:rPr lang="ko-KR" altLang="ko-KR" dirty="0"/>
              <a:t>는 컨트롤러에 </a:t>
            </a:r>
            <a:r>
              <a:rPr lang="ko-KR" altLang="ko-KR" dirty="0" err="1"/>
              <a:t>럼블모터들</a:t>
            </a:r>
            <a:r>
              <a:rPr lang="ko-KR" altLang="ko-KR" dirty="0"/>
              <a:t> 중 선택된 하나의 속도를 설정한다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err="1"/>
              <a:t>럼블모터들은</a:t>
            </a:r>
            <a:r>
              <a:rPr lang="en-US" altLang="ko-KR" dirty="0"/>
              <a:t> 0 ~ 3 </a:t>
            </a:r>
            <a:r>
              <a:rPr lang="ko-KR" altLang="ko-KR" dirty="0"/>
              <a:t>의 번호를 갖는다</a:t>
            </a:r>
            <a:r>
              <a:rPr lang="en-US" altLang="ko-KR" dirty="0"/>
              <a:t>. </a:t>
            </a:r>
            <a:r>
              <a:rPr lang="ko-KR" altLang="ko-KR" dirty="0"/>
              <a:t>각 </a:t>
            </a:r>
            <a:r>
              <a:rPr lang="ko-KR" altLang="ko-KR" dirty="0" err="1"/>
              <a:t>럼블모터의</a:t>
            </a:r>
            <a:r>
              <a:rPr lang="ko-KR" altLang="ko-KR" dirty="0"/>
              <a:t> 번호를 쉽게 기억하기 위해</a:t>
            </a:r>
            <a:r>
              <a:rPr lang="en-US" altLang="ko-KR" dirty="0"/>
              <a:t> 4</a:t>
            </a:r>
            <a:r>
              <a:rPr lang="ko-KR" altLang="ko-KR" dirty="0"/>
              <a:t>개의 기호상수가 정의되어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사용 </a:t>
            </a:r>
            <a:r>
              <a:rPr lang="ko-KR" altLang="ko-KR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더 자세한 사항은 </a:t>
            </a:r>
            <a:r>
              <a:rPr lang="en-US" altLang="ko-KR" b="1" dirty="0">
                <a:solidFill>
                  <a:srgbClr val="FF0000"/>
                </a:solidFill>
              </a:rPr>
              <a:t>Rumble</a:t>
            </a:r>
            <a:r>
              <a:rPr lang="en-US" altLang="ko-KR" dirty="0"/>
              <a:t> </a:t>
            </a:r>
            <a:r>
              <a:rPr lang="ko-KR" altLang="ko-KR" dirty="0"/>
              <a:t>섹션을 참고하라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04776"/>
              </p:ext>
            </p:extLst>
          </p:nvPr>
        </p:nvGraphicFramePr>
        <p:xfrm>
          <a:off x="213742" y="919783"/>
          <a:ext cx="5309641" cy="963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89162"/>
                <a:gridCol w="3600400"/>
                <a:gridCol w="720079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RUMBLE_A</a:t>
                      </a:r>
                      <a:endParaRPr lang="ko-KR" sz="11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강한 럼블모터</a:t>
                      </a:r>
                      <a:r>
                        <a:rPr lang="en-US" sz="1100" kern="100">
                          <a:effectLst/>
                        </a:rPr>
                        <a:t> (</a:t>
                      </a:r>
                      <a:r>
                        <a:rPr lang="ko-KR" sz="1100" kern="100">
                          <a:effectLst/>
                        </a:rPr>
                        <a:t>보통 왼쪽 모터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RUMBLE_B</a:t>
                      </a:r>
                      <a:endParaRPr lang="ko-KR" sz="11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약한 럼블모터</a:t>
                      </a:r>
                      <a:r>
                        <a:rPr lang="en-US" sz="1100" kern="100">
                          <a:effectLst/>
                        </a:rPr>
                        <a:t> (</a:t>
                      </a:r>
                      <a:r>
                        <a:rPr lang="ko-KR" sz="1100" kern="100">
                          <a:effectLst/>
                        </a:rPr>
                        <a:t>보통 오른쪽 모터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FF"/>
                          </a:solidFill>
                          <a:effectLst/>
                        </a:rPr>
                        <a:t>RUMBLE_RT</a:t>
                      </a:r>
                      <a:endParaRPr lang="ko-KR" sz="1100" kern="10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오른쪽 트리거 모터</a:t>
                      </a:r>
                      <a:r>
                        <a:rPr lang="en-US" sz="1100" kern="100">
                          <a:effectLst/>
                        </a:rPr>
                        <a:t> (Xbox One </a:t>
                      </a:r>
                      <a:r>
                        <a:rPr lang="ko-KR" sz="1100" kern="100">
                          <a:effectLst/>
                        </a:rPr>
                        <a:t>컨트롤러만 있다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</a:rPr>
                        <a:t>RUMBLE_LT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왼쪽</a:t>
                      </a:r>
                      <a:r>
                        <a:rPr lang="en-US" sz="1100" kern="100" dirty="0">
                          <a:effectLst/>
                        </a:rPr>
                        <a:t>   </a:t>
                      </a:r>
                      <a:r>
                        <a:rPr lang="ko-KR" sz="1100" kern="100" dirty="0" err="1">
                          <a:effectLst/>
                        </a:rPr>
                        <a:t>트리거</a:t>
                      </a:r>
                      <a:r>
                        <a:rPr lang="ko-KR" sz="1100" kern="100" dirty="0">
                          <a:effectLst/>
                        </a:rPr>
                        <a:t> 모터</a:t>
                      </a:r>
                      <a:r>
                        <a:rPr lang="en-US" sz="1100" kern="100" dirty="0">
                          <a:effectLst/>
                        </a:rPr>
                        <a:t> (Xbox One </a:t>
                      </a:r>
                      <a:r>
                        <a:rPr lang="ko-KR" sz="1100" kern="100" dirty="0">
                          <a:effectLst/>
                        </a:rPr>
                        <a:t>컨트롤러만 있다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Box 1109"/>
          <p:cNvSpPr txBox="1"/>
          <p:nvPr/>
        </p:nvSpPr>
        <p:spPr>
          <a:xfrm>
            <a:off x="34925" y="2215927"/>
            <a:ext cx="5648325" cy="292735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set_rumble(</a:t>
            </a:r>
            <a:r>
              <a:rPr lang="en-US" sz="1200" kern="100">
                <a:solidFill>
                  <a:srgbClr val="008AFF"/>
                </a:solidFill>
                <a:effectLst/>
                <a:latin typeface="Courier New"/>
                <a:ea typeface="맑은 고딕"/>
                <a:cs typeface="Times New Roman"/>
              </a:rPr>
              <a:t>RUMBLE_A</a:t>
            </a:r>
            <a:r>
              <a:rPr lang="en-US" sz="1200" b="1" kern="100">
                <a:solidFill>
                  <a:srgbClr val="0012FF"/>
                </a:solidFill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200" kern="100">
                <a:solidFill>
                  <a:srgbClr val="FF003C"/>
                </a:solidFill>
                <a:effectLst/>
                <a:latin typeface="Courier New"/>
                <a:ea typeface="맑은 고딕"/>
                <a:cs typeface="Times New Roman"/>
              </a:rPr>
              <a:t>50</a:t>
            </a:r>
            <a:r>
              <a:rPr lang="en-US" sz="1200" kern="100">
                <a:solidFill>
                  <a:srgbClr val="000000"/>
                </a:solidFill>
                <a:effectLst/>
                <a:latin typeface="Courier New"/>
                <a:ea typeface="맑은 고딕"/>
                <a:cs typeface="Times New Roman"/>
              </a:rPr>
              <a:t>);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5" name="Text Box 1110"/>
          <p:cNvSpPr txBox="1"/>
          <p:nvPr/>
        </p:nvSpPr>
        <p:spPr>
          <a:xfrm>
            <a:off x="34925" y="2583651"/>
            <a:ext cx="5648325" cy="1224136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 dirty="0" smtClea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set_rumble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( 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rumble_identifier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, &lt;speed as %&gt; );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</a:t>
            </a:r>
            <a:r>
              <a:rPr lang="en-US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rumble_identifier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&gt; : </a:t>
            </a:r>
            <a:r>
              <a:rPr lang="ko-KR" sz="1100" kern="0" dirty="0" err="1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럼블모터의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&lt;speed as %&gt;          : 0 ~ 100 </a:t>
            </a:r>
            <a:r>
              <a:rPr lang="ko-KR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범위의</a:t>
            </a:r>
            <a:r>
              <a:rPr lang="ko-KR" sz="1100" kern="0" dirty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 dirty="0" smtClea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값</a:t>
            </a:r>
            <a:r>
              <a:rPr lang="en-US" sz="1100" kern="0" dirty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6058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8. </a:t>
            </a:r>
            <a:r>
              <a:rPr lang="en-US" altLang="ko-KR" sz="1400" b="1" dirty="0" err="1">
                <a:solidFill>
                  <a:srgbClr val="0000FF"/>
                </a:solidFill>
              </a:rPr>
              <a:t>event_press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event_press</a:t>
            </a:r>
            <a:r>
              <a:rPr lang="ko-KR" altLang="ko-KR" dirty="0"/>
              <a:t>는 버튼의 상태가 </a:t>
            </a:r>
            <a:r>
              <a:rPr lang="en-US" altLang="ko-KR" dirty="0">
                <a:solidFill>
                  <a:srgbClr val="0000FF"/>
                </a:solidFill>
              </a:rPr>
              <a:t>FALSE</a:t>
            </a:r>
            <a:r>
              <a:rPr lang="ko-KR" altLang="ko-KR" dirty="0"/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로 변할 때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를 반환한다</a:t>
            </a:r>
            <a:r>
              <a:rPr lang="en-US" altLang="ko-KR" dirty="0"/>
              <a:t>. </a:t>
            </a:r>
            <a:r>
              <a:rPr lang="ko-KR" altLang="ko-KR" dirty="0"/>
              <a:t>그러므로 버튼을 누른 후 누른 채로 유지하고 있어도</a:t>
            </a:r>
            <a:r>
              <a:rPr lang="en-US" altLang="ko-KR" dirty="0"/>
              <a:t>, </a:t>
            </a:r>
            <a:r>
              <a:rPr lang="en-US" altLang="ko-KR" dirty="0" err="1"/>
              <a:t>event_press</a:t>
            </a:r>
            <a:r>
              <a:rPr lang="ko-KR" altLang="ko-KR" dirty="0"/>
              <a:t>는 누른 순간에만 </a:t>
            </a:r>
            <a:r>
              <a:rPr lang="en-US" altLang="ko-KR" dirty="0"/>
              <a:t>TRUE</a:t>
            </a:r>
            <a:r>
              <a:rPr lang="ko-KR" altLang="ko-KR" dirty="0"/>
              <a:t>를 반환하고 누르고 있을 때에는</a:t>
            </a:r>
            <a:r>
              <a:rPr lang="en-US" altLang="ko-KR" dirty="0"/>
              <a:t> TRUE</a:t>
            </a:r>
            <a:r>
              <a:rPr lang="ko-KR" altLang="ko-KR" dirty="0"/>
              <a:t>를 반환하지 않는다</a:t>
            </a:r>
            <a:r>
              <a:rPr lang="en-US" altLang="ko-KR" dirty="0"/>
              <a:t>. </a:t>
            </a:r>
            <a:r>
              <a:rPr lang="ko-KR" altLang="ko-KR" dirty="0"/>
              <a:t>이것은 버튼을 누를 때만 </a:t>
            </a:r>
            <a:r>
              <a:rPr lang="ko-KR" altLang="ko-KR" dirty="0" err="1"/>
              <a:t>콤보가</a:t>
            </a:r>
            <a:r>
              <a:rPr lang="ko-KR" altLang="ko-KR" dirty="0"/>
              <a:t> 실행되기를 원할 때 사용하면 좋다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1</a:t>
            </a:r>
            <a:r>
              <a:rPr lang="ko-KR" altLang="ko-KR" dirty="0"/>
              <a:t>인칭 슈팅게임을 하고 있는데</a:t>
            </a:r>
            <a:r>
              <a:rPr lang="en-US" altLang="ko-KR" dirty="0"/>
              <a:t>, </a:t>
            </a:r>
            <a:r>
              <a:rPr lang="ko-KR" altLang="ko-KR" dirty="0" err="1"/>
              <a:t>스타이퍼</a:t>
            </a:r>
            <a:r>
              <a:rPr lang="ko-KR" altLang="ko-KR" dirty="0"/>
              <a:t> 라이플을 사용한다고 하자</a:t>
            </a:r>
            <a:r>
              <a:rPr lang="en-US" altLang="ko-KR" dirty="0"/>
              <a:t>. </a:t>
            </a:r>
            <a:r>
              <a:rPr lang="ko-KR" altLang="ko-KR" dirty="0"/>
              <a:t>그리고 조준버튼을 누를 때</a:t>
            </a:r>
            <a:r>
              <a:rPr lang="en-US" altLang="ko-KR" dirty="0"/>
              <a:t>(</a:t>
            </a:r>
            <a:r>
              <a:rPr lang="ko-KR" altLang="ko-KR" dirty="0"/>
              <a:t>보통</a:t>
            </a:r>
            <a:r>
              <a:rPr lang="en-US" altLang="ko-KR" dirty="0"/>
              <a:t> LT/L2) </a:t>
            </a:r>
            <a:r>
              <a:rPr lang="ko-KR" altLang="ko-KR" dirty="0"/>
              <a:t>자동으로 줌</a:t>
            </a:r>
            <a:r>
              <a:rPr lang="en-US" altLang="ko-KR" dirty="0"/>
              <a:t>(scope)</a:t>
            </a:r>
            <a:r>
              <a:rPr lang="ko-KR" altLang="ko-KR" dirty="0"/>
              <a:t>이 땡 겨 지길 원한다 치자</a:t>
            </a:r>
            <a:r>
              <a:rPr lang="en-US" altLang="ko-KR" dirty="0"/>
              <a:t>. </a:t>
            </a:r>
            <a:r>
              <a:rPr lang="ko-KR" altLang="ko-KR" dirty="0"/>
              <a:t>그렇게 하려면 다음과 같이 하면 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 Box 1111"/>
          <p:cNvSpPr txBox="1"/>
          <p:nvPr/>
        </p:nvSpPr>
        <p:spPr>
          <a:xfrm>
            <a:off x="34925" y="1711871"/>
            <a:ext cx="5648325" cy="237626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event_press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LT / L2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누르는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순간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scope_in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콤보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8000"/>
                </a:solidFill>
                <a:effectLst/>
                <a:ea typeface="Courier New"/>
                <a:cs typeface="Times New Roman"/>
              </a:rPr>
              <a:t>scope_in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scope_in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400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조준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애니메이션이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끝나길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기다리자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XB1_RS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Zoom scope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누른다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Zoom scope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채로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200ms </a:t>
            </a:r>
            <a:r>
              <a:rPr lang="ko-KR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대기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marL="2667000" indent="-2667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5842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112"/>
          <p:cNvSpPr txBox="1"/>
          <p:nvPr/>
        </p:nvSpPr>
        <p:spPr>
          <a:xfrm>
            <a:off x="34925" y="55687"/>
            <a:ext cx="5648325" cy="129614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ko-KR" sz="12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Courier New"/>
              </a:rPr>
              <a:t>문법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	event_press ( &lt;identifier&gt; );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indent="54864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b="1" kern="0">
                <a:solidFill>
                  <a:srgbClr val="0000FF"/>
                </a:solidFill>
                <a:effectLst/>
                <a:latin typeface="Courier New"/>
                <a:ea typeface="굴림"/>
                <a:cs typeface="Times New Roman"/>
              </a:rPr>
              <a:t>Parameters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&lt;identifier&gt; :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컨트롤러</a:t>
            </a:r>
            <a:r>
              <a:rPr lang="ko-KR" sz="1100" kern="0">
                <a:solidFill>
                  <a:srgbClr val="3F3F3F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Courier New"/>
              </a:rPr>
              <a:t>버튼의</a:t>
            </a: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 identifier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marL="10160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>
                <a:solidFill>
                  <a:srgbClr val="3F3F3F"/>
                </a:solidFill>
                <a:effectLst/>
                <a:latin typeface="Courier New"/>
                <a:ea typeface="굴림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75917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9. </a:t>
            </a:r>
            <a:r>
              <a:rPr lang="en-US" altLang="ko-KR" sz="1400" b="1" dirty="0" err="1">
                <a:solidFill>
                  <a:srgbClr val="0000FF"/>
                </a:solidFill>
              </a:rPr>
              <a:t>event_release</a:t>
            </a:r>
            <a:endParaRPr lang="ko-KR" altLang="ko-KR" sz="1400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event_release</a:t>
            </a:r>
            <a:r>
              <a:rPr lang="ko-KR" altLang="ko-KR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event_press</a:t>
            </a:r>
            <a:r>
              <a:rPr lang="ko-KR" altLang="ko-KR" dirty="0"/>
              <a:t>의 반대이다</a:t>
            </a:r>
            <a:r>
              <a:rPr lang="en-US" altLang="ko-KR" dirty="0"/>
              <a:t>. </a:t>
            </a:r>
            <a:r>
              <a:rPr lang="ko-KR" altLang="ko-KR" dirty="0"/>
              <a:t>버튼의 상태가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FALSE</a:t>
            </a:r>
            <a:r>
              <a:rPr lang="ko-KR" altLang="ko-KR" dirty="0"/>
              <a:t>로 변할 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ko-KR" altLang="ko-KR" dirty="0"/>
              <a:t>를 반환한다</a:t>
            </a:r>
            <a:r>
              <a:rPr lang="en-US" altLang="ko-KR" dirty="0"/>
              <a:t>. </a:t>
            </a:r>
            <a:r>
              <a:rPr lang="ko-KR" altLang="ko-KR" dirty="0"/>
              <a:t>이것은 버튼을 땔 때만 </a:t>
            </a:r>
            <a:r>
              <a:rPr lang="ko-KR" altLang="ko-KR" dirty="0" err="1"/>
              <a:t>콤보가</a:t>
            </a:r>
            <a:r>
              <a:rPr lang="ko-KR" altLang="ko-KR" dirty="0"/>
              <a:t> 실행되기를 원할 때 사용하면 좋다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예를 들어</a:t>
            </a:r>
            <a:r>
              <a:rPr lang="en-US" altLang="ko-KR" dirty="0"/>
              <a:t>, </a:t>
            </a:r>
            <a:r>
              <a:rPr lang="ko-KR" altLang="ko-KR" dirty="0"/>
              <a:t>슈팅 게임을 하는데 사격을 멈추면 언제든지 자동으로 재장전 되기를 원한다 치자</a:t>
            </a:r>
            <a:r>
              <a:rPr lang="en-US" altLang="ko-KR" dirty="0"/>
              <a:t>. </a:t>
            </a:r>
            <a:r>
              <a:rPr lang="ko-KR" altLang="ko-KR" dirty="0"/>
              <a:t>그러면 다음과 같이 하면 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 Box 1113"/>
          <p:cNvSpPr txBox="1"/>
          <p:nvPr/>
        </p:nvSpPr>
        <p:spPr>
          <a:xfrm>
            <a:off x="34925" y="1279824"/>
            <a:ext cx="5648325" cy="2376264"/>
          </a:xfrm>
          <a:prstGeom prst="rect">
            <a:avLst/>
          </a:prstGeom>
          <a:noFill/>
          <a:ln w="6350">
            <a:solidFill>
              <a:prstClr val="black"/>
            </a:solidFill>
            <a:prstDash val="sysDot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main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if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event_release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XB1_LT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)){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LT / L2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때는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순간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combo_run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(reload);  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 err="1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콤보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reload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실행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3F3F3F"/>
                </a:solidFill>
                <a:effectLst/>
                <a:latin typeface="Segoe UI"/>
                <a:ea typeface="굴림"/>
                <a:cs typeface="Times New Roman"/>
              </a:rPr>
              <a:t> 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combo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 reload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{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총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애니메이션이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끝나길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기다리자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.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set_val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008AFF"/>
                </a:solidFill>
                <a:effectLst/>
                <a:latin typeface="Courier New"/>
                <a:ea typeface="굴림"/>
                <a:cs typeface="Times New Roman"/>
              </a:rPr>
              <a:t>XB1_X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, 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100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재장전을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위한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 X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버튼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    </a:t>
            </a:r>
            <a:r>
              <a:rPr lang="en-US" sz="1200" b="1" kern="0" dirty="0">
                <a:solidFill>
                  <a:srgbClr val="0012FF"/>
                </a:solidFill>
                <a:effectLst/>
                <a:latin typeface="Courier New"/>
                <a:ea typeface="굴림"/>
                <a:cs typeface="Times New Roman"/>
              </a:rPr>
              <a:t>wait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(</a:t>
            </a:r>
            <a:r>
              <a:rPr lang="en-US" sz="1200" kern="0" dirty="0">
                <a:solidFill>
                  <a:srgbClr val="FF003C"/>
                </a:solidFill>
                <a:effectLst/>
                <a:latin typeface="Courier New"/>
                <a:ea typeface="굴림"/>
                <a:cs typeface="Times New Roman"/>
              </a:rPr>
              <a:t>200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);  </a:t>
            </a:r>
            <a:r>
              <a:rPr lang="en-US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Times New Roman"/>
              </a:rPr>
              <a:t>// X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를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누른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ko-KR" sz="1200" kern="0" dirty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채로</a:t>
            </a:r>
            <a:r>
              <a:rPr lang="ko-KR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 </a:t>
            </a:r>
            <a:r>
              <a:rPr lang="en-US" sz="1200" kern="0" dirty="0">
                <a:solidFill>
                  <a:srgbClr val="008000"/>
                </a:solidFill>
                <a:effectLst/>
                <a:ea typeface="Courier New"/>
                <a:cs typeface="Times New Roman"/>
              </a:rPr>
              <a:t>200ms </a:t>
            </a:r>
            <a:r>
              <a:rPr lang="ko-KR" sz="1200" kern="0" dirty="0" smtClean="0">
                <a:solidFill>
                  <a:srgbClr val="008000"/>
                </a:solidFill>
                <a:effectLst/>
                <a:latin typeface="Courier New"/>
                <a:ea typeface="굴림"/>
                <a:cs typeface="Courier New"/>
              </a:rPr>
              <a:t>대기</a:t>
            </a:r>
            <a:endParaRPr lang="ko-KR" sz="10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 smtClean="0">
                <a:solidFill>
                  <a:srgbClr val="000000"/>
                </a:solidFill>
                <a:effectLst/>
                <a:latin typeface="Courier New"/>
                <a:ea typeface="굴림"/>
                <a:cs typeface="Times New Roman"/>
              </a:rPr>
              <a:t>}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391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Courier New"/>
        <a:ea typeface="굴림"/>
        <a:cs typeface=""/>
      </a:majorFont>
      <a:minorFont>
        <a:latin typeface="Courier New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8077</Words>
  <Application>Microsoft Office PowerPoint</Application>
  <PresentationFormat>사용자 지정</PresentationFormat>
  <Paragraphs>2256</Paragraphs>
  <Slides>131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131</vt:i4>
      </vt:variant>
    </vt:vector>
  </HeadingPairs>
  <TitlesOfParts>
    <vt:vector size="1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redu</cp:lastModifiedBy>
  <cp:revision>213</cp:revision>
  <dcterms:created xsi:type="dcterms:W3CDTF">2006-10-05T04:04:58Z</dcterms:created>
  <dcterms:modified xsi:type="dcterms:W3CDTF">2017-12-19T00:46:56Z</dcterms:modified>
</cp:coreProperties>
</file>