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75" r:id="rId8"/>
    <p:sldId id="269" r:id="rId9"/>
    <p:sldId id="265" r:id="rId10"/>
    <p:sldId id="271" r:id="rId11"/>
    <p:sldId id="266" r:id="rId12"/>
    <p:sldId id="274" r:id="rId13"/>
    <p:sldId id="267" r:id="rId14"/>
    <p:sldId id="273" r:id="rId15"/>
    <p:sldId id="272"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1" autoAdjust="0"/>
  </p:normalViewPr>
  <p:slideViewPr>
    <p:cSldViewPr>
      <p:cViewPr varScale="1">
        <p:scale>
          <a:sx n="105" d="100"/>
          <a:sy n="105" d="100"/>
        </p:scale>
        <p:origin x="79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585858"/>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1400" b="0" i="0">
                <a:solidFill>
                  <a:srgbClr val="585858"/>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585858"/>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585858"/>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58951"/>
            <a:ext cx="3444240" cy="5331460"/>
          </a:xfrm>
          <a:custGeom>
            <a:avLst/>
            <a:gdLst/>
            <a:ahLst/>
            <a:cxnLst/>
            <a:rect l="l" t="t" r="r" b="b"/>
            <a:pathLst>
              <a:path w="3444240" h="5331460">
                <a:moveTo>
                  <a:pt x="0" y="5330952"/>
                </a:moveTo>
                <a:lnTo>
                  <a:pt x="3444240" y="5330952"/>
                </a:lnTo>
                <a:lnTo>
                  <a:pt x="3444240" y="0"/>
                </a:lnTo>
                <a:lnTo>
                  <a:pt x="0" y="0"/>
                </a:lnTo>
                <a:lnTo>
                  <a:pt x="0" y="5330952"/>
                </a:lnTo>
                <a:close/>
              </a:path>
            </a:pathLst>
          </a:custGeom>
          <a:solidFill>
            <a:srgbClr val="40B9D2"/>
          </a:solidFill>
        </p:spPr>
        <p:txBody>
          <a:bodyPr wrap="square" lIns="0" tIns="0" rIns="0" bIns="0" rtlCol="0"/>
          <a:lstStyle/>
          <a:p>
            <a:endParaRPr/>
          </a:p>
        </p:txBody>
      </p:sp>
      <p:sp>
        <p:nvSpPr>
          <p:cNvPr id="17" name="bk object 17"/>
          <p:cNvSpPr/>
          <p:nvPr/>
        </p:nvSpPr>
        <p:spPr>
          <a:xfrm>
            <a:off x="11817095" y="758951"/>
            <a:ext cx="375285" cy="5331460"/>
          </a:xfrm>
          <a:custGeom>
            <a:avLst/>
            <a:gdLst/>
            <a:ahLst/>
            <a:cxnLst/>
            <a:rect l="l" t="t" r="r" b="b"/>
            <a:pathLst>
              <a:path w="375284" h="5331460">
                <a:moveTo>
                  <a:pt x="0" y="5330952"/>
                </a:moveTo>
                <a:lnTo>
                  <a:pt x="374903" y="5330952"/>
                </a:lnTo>
                <a:lnTo>
                  <a:pt x="374903"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3796410" y="703529"/>
            <a:ext cx="3155950" cy="238125"/>
          </a:xfrm>
          <a:prstGeom prst="rect">
            <a:avLst/>
          </a:prstGeom>
        </p:spPr>
        <p:txBody>
          <a:bodyPr wrap="square" lIns="0" tIns="0" rIns="0" bIns="0">
            <a:spAutoFit/>
          </a:bodyPr>
          <a:lstStyle>
            <a:lvl1pPr>
              <a:defRPr sz="1400" b="0" i="0">
                <a:solidFill>
                  <a:srgbClr val="585858"/>
                </a:solidFill>
                <a:latin typeface="Corbel"/>
                <a:cs typeface="Corbel"/>
              </a:defRPr>
            </a:lvl1pPr>
          </a:lstStyle>
          <a:p>
            <a:endParaRPr/>
          </a:p>
        </p:txBody>
      </p:sp>
      <p:sp>
        <p:nvSpPr>
          <p:cNvPr id="3" name="Holder 3"/>
          <p:cNvSpPr>
            <a:spLocks noGrp="1"/>
          </p:cNvSpPr>
          <p:nvPr>
            <p:ph type="body" idx="1"/>
          </p:nvPr>
        </p:nvSpPr>
        <p:spPr>
          <a:xfrm>
            <a:off x="812165" y="1048638"/>
            <a:ext cx="10567669" cy="1503680"/>
          </a:xfrm>
          <a:prstGeom prst="rect">
            <a:avLst/>
          </a:prstGeom>
        </p:spPr>
        <p:txBody>
          <a:bodyPr wrap="square" lIns="0" tIns="0" rIns="0" bIns="0">
            <a:spAutoFit/>
          </a:bodyPr>
          <a:lstStyle>
            <a:lvl1pPr>
              <a:defRPr sz="1400" b="0" i="0">
                <a:solidFill>
                  <a:srgbClr val="585858"/>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9141460" cy="5334000"/>
          </a:xfrm>
          <a:custGeom>
            <a:avLst/>
            <a:gdLst/>
            <a:ahLst/>
            <a:cxnLst/>
            <a:rect l="l" t="t" r="r" b="b"/>
            <a:pathLst>
              <a:path w="9141460" h="5334000">
                <a:moveTo>
                  <a:pt x="0" y="5334000"/>
                </a:moveTo>
                <a:lnTo>
                  <a:pt x="9140952" y="5334000"/>
                </a:lnTo>
                <a:lnTo>
                  <a:pt x="9140952" y="0"/>
                </a:lnTo>
                <a:lnTo>
                  <a:pt x="0" y="0"/>
                </a:lnTo>
                <a:lnTo>
                  <a:pt x="0" y="5334000"/>
                </a:lnTo>
                <a:close/>
              </a:path>
            </a:pathLst>
          </a:custGeom>
          <a:solidFill>
            <a:srgbClr val="40B9D2"/>
          </a:solidFill>
        </p:spPr>
        <p:txBody>
          <a:bodyPr wrap="square" lIns="0" tIns="0" rIns="0" bIns="0" rtlCol="0"/>
          <a:lstStyle/>
          <a:p>
            <a:endParaRPr dirty="0"/>
          </a:p>
        </p:txBody>
      </p:sp>
      <p:sp>
        <p:nvSpPr>
          <p:cNvPr id="3" name="object 3"/>
          <p:cNvSpPr/>
          <p:nvPr/>
        </p:nvSpPr>
        <p:spPr>
          <a:xfrm>
            <a:off x="9268968" y="762000"/>
            <a:ext cx="2923540" cy="5334000"/>
          </a:xfrm>
          <a:custGeom>
            <a:avLst/>
            <a:gdLst/>
            <a:ahLst/>
            <a:cxnLst/>
            <a:rect l="l" t="t" r="r" b="b"/>
            <a:pathLst>
              <a:path w="2923540" h="5334000">
                <a:moveTo>
                  <a:pt x="0" y="5334000"/>
                </a:moveTo>
                <a:lnTo>
                  <a:pt x="2923031" y="5334000"/>
                </a:lnTo>
                <a:lnTo>
                  <a:pt x="2923031" y="0"/>
                </a:lnTo>
                <a:lnTo>
                  <a:pt x="0" y="0"/>
                </a:lnTo>
                <a:lnTo>
                  <a:pt x="0" y="5334000"/>
                </a:lnTo>
                <a:close/>
              </a:path>
            </a:pathLst>
          </a:custGeom>
          <a:solidFill>
            <a:srgbClr val="C7C7C7">
              <a:alpha val="49803"/>
            </a:srgbClr>
          </a:solidFill>
        </p:spPr>
        <p:txBody>
          <a:bodyPr wrap="square" lIns="0" tIns="0" rIns="0" bIns="0" rtlCol="0"/>
          <a:lstStyle/>
          <a:p>
            <a:endParaRPr dirty="0"/>
          </a:p>
        </p:txBody>
      </p:sp>
      <p:sp>
        <p:nvSpPr>
          <p:cNvPr id="4" name="object 4"/>
          <p:cNvSpPr txBox="1">
            <a:spLocks noGrp="1"/>
          </p:cNvSpPr>
          <p:nvPr>
            <p:ph type="title"/>
          </p:nvPr>
        </p:nvSpPr>
        <p:spPr>
          <a:xfrm>
            <a:off x="1148892" y="1383614"/>
            <a:ext cx="7117715" cy="848994"/>
          </a:xfrm>
          <a:prstGeom prst="rect">
            <a:avLst/>
          </a:prstGeom>
        </p:spPr>
        <p:txBody>
          <a:bodyPr vert="horz" wrap="square" lIns="0" tIns="12700" rIns="0" bIns="0" rtlCol="0">
            <a:spAutoFit/>
          </a:bodyPr>
          <a:lstStyle/>
          <a:p>
            <a:pPr marL="12700">
              <a:lnSpc>
                <a:spcPct val="100000"/>
              </a:lnSpc>
              <a:spcBef>
                <a:spcPts val="100"/>
              </a:spcBef>
              <a:tabLst>
                <a:tab pos="6753859" algn="l"/>
              </a:tabLst>
            </a:pPr>
            <a:r>
              <a:rPr lang="en-IN" sz="5400" b="1"/>
              <a:t>Project Final Review </a:t>
            </a:r>
            <a:endParaRPr sz="5400" b="1" dirty="0"/>
          </a:p>
        </p:txBody>
      </p:sp>
      <p:sp>
        <p:nvSpPr>
          <p:cNvPr id="5" name="object 5"/>
          <p:cNvSpPr txBox="1"/>
          <p:nvPr/>
        </p:nvSpPr>
        <p:spPr>
          <a:xfrm>
            <a:off x="1148892" y="3017723"/>
            <a:ext cx="6550659" cy="934719"/>
          </a:xfrm>
          <a:prstGeom prst="rect">
            <a:avLst/>
          </a:prstGeom>
        </p:spPr>
        <p:txBody>
          <a:bodyPr vert="horz" wrap="square" lIns="0" tIns="131445" rIns="0" bIns="0" rtlCol="0">
            <a:spAutoFit/>
          </a:bodyPr>
          <a:lstStyle/>
          <a:p>
            <a:pPr marL="12700">
              <a:lnSpc>
                <a:spcPct val="100000"/>
              </a:lnSpc>
              <a:spcBef>
                <a:spcPts val="1035"/>
              </a:spcBef>
            </a:pPr>
            <a:r>
              <a:rPr sz="2200" u="heavy" dirty="0">
                <a:solidFill>
                  <a:srgbClr val="D9F0F6"/>
                </a:solidFill>
                <a:uFill>
                  <a:solidFill>
                    <a:srgbClr val="D9F0F6"/>
                  </a:solidFill>
                </a:uFill>
                <a:latin typeface="Corbel"/>
                <a:cs typeface="Corbel"/>
              </a:rPr>
              <a:t>ELECTRIC VEHICLES</a:t>
            </a:r>
            <a:r>
              <a:rPr sz="2200" u="heavy" spc="-245" dirty="0">
                <a:solidFill>
                  <a:srgbClr val="D9F0F6"/>
                </a:solidFill>
                <a:uFill>
                  <a:solidFill>
                    <a:srgbClr val="D9F0F6"/>
                  </a:solidFill>
                </a:uFill>
                <a:latin typeface="Corbel"/>
                <a:cs typeface="Corbel"/>
              </a:rPr>
              <a:t> </a:t>
            </a:r>
            <a:r>
              <a:rPr sz="2200" u="heavy" dirty="0">
                <a:solidFill>
                  <a:srgbClr val="D9F0F6"/>
                </a:solidFill>
                <a:uFill>
                  <a:solidFill>
                    <a:srgbClr val="D9F0F6"/>
                  </a:solidFill>
                </a:uFill>
                <a:latin typeface="Corbel"/>
                <a:cs typeface="Corbel"/>
              </a:rPr>
              <a:t>(EEE4016)</a:t>
            </a:r>
            <a:endParaRPr sz="2200" dirty="0">
              <a:latin typeface="Corbel"/>
              <a:cs typeface="Corbel"/>
            </a:endParaRPr>
          </a:p>
          <a:p>
            <a:pPr marL="12700">
              <a:lnSpc>
                <a:spcPct val="100000"/>
              </a:lnSpc>
              <a:spcBef>
                <a:spcPts val="940"/>
              </a:spcBef>
            </a:pPr>
            <a:r>
              <a:rPr sz="2200" u="heavy" spc="-10" dirty="0">
                <a:solidFill>
                  <a:srgbClr val="D9F0F6"/>
                </a:solidFill>
                <a:uFill>
                  <a:solidFill>
                    <a:srgbClr val="D9F0F6"/>
                  </a:solidFill>
                </a:uFill>
                <a:latin typeface="Corbel"/>
                <a:cs typeface="Corbel"/>
              </a:rPr>
              <a:t>PROJECT </a:t>
            </a:r>
            <a:r>
              <a:rPr lang="en-IN" sz="2200" u="heavy" dirty="0">
                <a:solidFill>
                  <a:srgbClr val="D9F0F6"/>
                </a:solidFill>
                <a:uFill>
                  <a:solidFill>
                    <a:srgbClr val="D9F0F6"/>
                  </a:solidFill>
                </a:uFill>
                <a:latin typeface="Corbel"/>
                <a:cs typeface="Corbel"/>
              </a:rPr>
              <a:t>–Battery Cell Voltage Balancing Techniques</a:t>
            </a:r>
            <a:endParaRPr sz="2200" dirty="0">
              <a:latin typeface="Corbel"/>
              <a:cs typeface="Corbel"/>
            </a:endParaRPr>
          </a:p>
        </p:txBody>
      </p:sp>
      <p:sp>
        <p:nvSpPr>
          <p:cNvPr id="6" name="object 6"/>
          <p:cNvSpPr txBox="1"/>
          <p:nvPr/>
        </p:nvSpPr>
        <p:spPr>
          <a:xfrm>
            <a:off x="9268968" y="3952442"/>
            <a:ext cx="3979351" cy="869469"/>
          </a:xfrm>
          <a:prstGeom prst="rect">
            <a:avLst/>
          </a:prstGeom>
        </p:spPr>
        <p:txBody>
          <a:bodyPr vert="horz" wrap="square" lIns="0" tIns="12700" rIns="0" bIns="0" rtlCol="0">
            <a:spAutoFit/>
          </a:bodyPr>
          <a:lstStyle/>
          <a:p>
            <a:pPr marL="12700">
              <a:lnSpc>
                <a:spcPct val="100000"/>
              </a:lnSpc>
              <a:spcBef>
                <a:spcPts val="100"/>
              </a:spcBef>
            </a:pPr>
            <a:r>
              <a:rPr sz="1800" u="sng" spc="-5" dirty="0">
                <a:uFill>
                  <a:solidFill>
                    <a:srgbClr val="000000"/>
                  </a:solidFill>
                </a:uFill>
                <a:latin typeface="Corbel"/>
                <a:cs typeface="Corbel"/>
              </a:rPr>
              <a:t>Siddhartha</a:t>
            </a:r>
            <a:r>
              <a:rPr sz="1800" u="sng" spc="-95" dirty="0">
                <a:uFill>
                  <a:solidFill>
                    <a:srgbClr val="000000"/>
                  </a:solidFill>
                </a:uFill>
                <a:latin typeface="Corbel"/>
                <a:cs typeface="Corbel"/>
              </a:rPr>
              <a:t> </a:t>
            </a:r>
            <a:r>
              <a:rPr sz="1800" u="sng" spc="-5" dirty="0">
                <a:uFill>
                  <a:solidFill>
                    <a:srgbClr val="000000"/>
                  </a:solidFill>
                </a:uFill>
                <a:latin typeface="Corbel"/>
                <a:cs typeface="Corbel"/>
              </a:rPr>
              <a:t>Menon</a:t>
            </a:r>
            <a:r>
              <a:rPr sz="1800" u="sng" spc="-30" dirty="0">
                <a:uFill>
                  <a:solidFill>
                    <a:srgbClr val="000000"/>
                  </a:solidFill>
                </a:uFill>
                <a:latin typeface="Corbel"/>
                <a:cs typeface="Corbel"/>
              </a:rPr>
              <a:t> </a:t>
            </a:r>
            <a:r>
              <a:rPr sz="1800" u="sng" dirty="0">
                <a:uFill>
                  <a:solidFill>
                    <a:srgbClr val="000000"/>
                  </a:solidFill>
                </a:uFill>
                <a:latin typeface="Calibri"/>
                <a:cs typeface="Calibri"/>
              </a:rPr>
              <a:t>17BEE0045</a:t>
            </a:r>
            <a:endParaRPr lang="en-IN" sz="1800" u="sng" dirty="0">
              <a:uFill>
                <a:solidFill>
                  <a:srgbClr val="000000"/>
                </a:solidFill>
              </a:uFill>
              <a:latin typeface="Calibri"/>
              <a:cs typeface="Calibri"/>
            </a:endParaRPr>
          </a:p>
          <a:p>
            <a:pPr marL="12700">
              <a:lnSpc>
                <a:spcPct val="100000"/>
              </a:lnSpc>
              <a:spcBef>
                <a:spcPts val="100"/>
              </a:spcBef>
            </a:pPr>
            <a:r>
              <a:rPr lang="en-IN" u="sng" dirty="0">
                <a:uFill>
                  <a:solidFill>
                    <a:srgbClr val="000000"/>
                  </a:solidFill>
                </a:uFill>
                <a:latin typeface="Calibri"/>
                <a:cs typeface="Calibri"/>
              </a:rPr>
              <a:t>Ayan Sikdar 17BEE0244</a:t>
            </a:r>
          </a:p>
          <a:p>
            <a:pPr marL="12700">
              <a:lnSpc>
                <a:spcPct val="100000"/>
              </a:lnSpc>
              <a:spcBef>
                <a:spcPts val="100"/>
              </a:spcBef>
            </a:pPr>
            <a:r>
              <a:rPr lang="en-IN" sz="1800" u="sng" dirty="0">
                <a:uFill>
                  <a:solidFill>
                    <a:srgbClr val="000000"/>
                  </a:solidFill>
                </a:uFill>
                <a:latin typeface="Calibri"/>
                <a:cs typeface="Calibri"/>
              </a:rPr>
              <a:t>Soumya Ranjan 17BEE0134</a:t>
            </a:r>
            <a:endParaRPr sz="1800" u="sng"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48000"/>
            <a:ext cx="3428999" cy="997709"/>
          </a:xfrm>
          <a:prstGeom prst="rect">
            <a:avLst/>
          </a:prstGeom>
        </p:spPr>
        <p:txBody>
          <a:bodyPr vert="horz" wrap="square" lIns="0" tIns="12700" rIns="0" bIns="0" rtlCol="0">
            <a:spAutoFit/>
          </a:bodyPr>
          <a:lstStyle/>
          <a:p>
            <a:pPr marL="12700" algn="ctr">
              <a:lnSpc>
                <a:spcPct val="100000"/>
              </a:lnSpc>
              <a:spcBef>
                <a:spcPts val="100"/>
              </a:spcBef>
            </a:pPr>
            <a:r>
              <a:rPr lang="en-IN" sz="3200" b="1" u="sng" dirty="0">
                <a:solidFill>
                  <a:schemeClr val="bg1"/>
                </a:solidFill>
              </a:rPr>
              <a:t>Cell Voltage Graph</a:t>
            </a:r>
            <a:br>
              <a:rPr lang="en-IN" sz="3200" b="1" u="sng" dirty="0">
                <a:solidFill>
                  <a:schemeClr val="bg1"/>
                </a:solidFill>
              </a:rPr>
            </a:br>
            <a:r>
              <a:rPr lang="en-IN" sz="3200" b="1" u="sng" dirty="0">
                <a:solidFill>
                  <a:schemeClr val="bg1"/>
                </a:solidFill>
              </a:rPr>
              <a:t>(New)</a:t>
            </a:r>
            <a:endParaRPr sz="3200" b="1" u="sng" dirty="0">
              <a:solidFill>
                <a:schemeClr val="bg1"/>
              </a:solidFill>
            </a:endParaRPr>
          </a:p>
        </p:txBody>
      </p:sp>
      <p:pic>
        <p:nvPicPr>
          <p:cNvPr id="4" name="Picture 3" descr="Chart&#10;&#10;Description automatically generated">
            <a:extLst>
              <a:ext uri="{FF2B5EF4-FFF2-40B4-BE49-F238E27FC236}">
                <a16:creationId xmlns:a16="http://schemas.microsoft.com/office/drawing/2014/main" id="{E0C630B3-7EB3-4B8C-B024-B3744C364478}"/>
              </a:ext>
            </a:extLst>
          </p:cNvPr>
          <p:cNvPicPr>
            <a:picLocks noChangeAspect="1"/>
          </p:cNvPicPr>
          <p:nvPr/>
        </p:nvPicPr>
        <p:blipFill rotWithShape="1">
          <a:blip r:embed="rId2">
            <a:extLst>
              <a:ext uri="{28A0092B-C50C-407E-A947-70E740481C1C}">
                <a14:useLocalDpi xmlns:a14="http://schemas.microsoft.com/office/drawing/2010/main" val="0"/>
              </a:ext>
            </a:extLst>
          </a:blip>
          <a:srcRect l="17118" t="4969" b="4348"/>
          <a:stretch/>
        </p:blipFill>
        <p:spPr>
          <a:xfrm>
            <a:off x="3512232" y="609600"/>
            <a:ext cx="8679767" cy="5600700"/>
          </a:xfrm>
          <a:prstGeom prst="rect">
            <a:avLst/>
          </a:prstGeom>
        </p:spPr>
      </p:pic>
    </p:spTree>
    <p:extLst>
      <p:ext uri="{BB962C8B-B14F-4D97-AF65-F5344CB8AC3E}">
        <p14:creationId xmlns:p14="http://schemas.microsoft.com/office/powerpoint/2010/main" val="2357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D7D2-EEAA-4741-89E3-C102F1093793}"/>
              </a:ext>
            </a:extLst>
          </p:cNvPr>
          <p:cNvSpPr>
            <a:spLocks noGrp="1"/>
          </p:cNvSpPr>
          <p:nvPr>
            <p:ph type="title"/>
          </p:nvPr>
        </p:nvSpPr>
        <p:spPr>
          <a:xfrm>
            <a:off x="152400" y="2875002"/>
            <a:ext cx="3155950" cy="1107996"/>
          </a:xfrm>
        </p:spPr>
        <p:txBody>
          <a:bodyPr/>
          <a:lstStyle/>
          <a:p>
            <a:r>
              <a:rPr lang="en-IN" sz="3600" dirty="0">
                <a:solidFill>
                  <a:schemeClr val="bg1"/>
                </a:solidFill>
              </a:rPr>
              <a:t>MATLAB Model </a:t>
            </a:r>
            <a:br>
              <a:rPr lang="en-IN" sz="3600" dirty="0">
                <a:solidFill>
                  <a:schemeClr val="bg1"/>
                </a:solidFill>
              </a:rPr>
            </a:br>
            <a:r>
              <a:rPr lang="en-IN" sz="3600" dirty="0">
                <a:solidFill>
                  <a:schemeClr val="bg1"/>
                </a:solidFill>
              </a:rPr>
              <a:t>(4 Battery cells )</a:t>
            </a:r>
          </a:p>
        </p:txBody>
      </p:sp>
      <p:sp>
        <p:nvSpPr>
          <p:cNvPr id="3" name="Text Placeholder 2">
            <a:extLst>
              <a:ext uri="{FF2B5EF4-FFF2-40B4-BE49-F238E27FC236}">
                <a16:creationId xmlns:a16="http://schemas.microsoft.com/office/drawing/2014/main" id="{D508F40B-8B1F-4AAB-A1E0-B0F51267840B}"/>
              </a:ext>
            </a:extLst>
          </p:cNvPr>
          <p:cNvSpPr>
            <a:spLocks noGrp="1"/>
          </p:cNvSpPr>
          <p:nvPr>
            <p:ph type="body" idx="1"/>
          </p:nvPr>
        </p:nvSpPr>
        <p:spPr>
          <a:xfrm>
            <a:off x="3581400" y="1048638"/>
            <a:ext cx="7798434" cy="215444"/>
          </a:xfrm>
        </p:spPr>
        <p:txBody>
          <a:bodyPr/>
          <a:lstStyle/>
          <a:p>
            <a:endParaRPr lang="en-IN" dirty="0"/>
          </a:p>
        </p:txBody>
      </p:sp>
      <p:pic>
        <p:nvPicPr>
          <p:cNvPr id="5" name="Picture 4">
            <a:extLst>
              <a:ext uri="{FF2B5EF4-FFF2-40B4-BE49-F238E27FC236}">
                <a16:creationId xmlns:a16="http://schemas.microsoft.com/office/drawing/2014/main" id="{F4D8BCA3-B28C-416A-9B47-0C7FF227F973}"/>
              </a:ext>
            </a:extLst>
          </p:cNvPr>
          <p:cNvPicPr>
            <a:picLocks noChangeAspect="1"/>
          </p:cNvPicPr>
          <p:nvPr/>
        </p:nvPicPr>
        <p:blipFill rotWithShape="1">
          <a:blip r:embed="rId2">
            <a:extLst>
              <a:ext uri="{28A0092B-C50C-407E-A947-70E740481C1C}">
                <a14:useLocalDpi xmlns:a14="http://schemas.microsoft.com/office/drawing/2010/main" val="0"/>
              </a:ext>
            </a:extLst>
          </a:blip>
          <a:srcRect l="8505" t="21025" r="5095" b="3419"/>
          <a:stretch/>
        </p:blipFill>
        <p:spPr>
          <a:xfrm>
            <a:off x="3569677" y="838200"/>
            <a:ext cx="8229600" cy="5334000"/>
          </a:xfrm>
          <a:prstGeom prst="rect">
            <a:avLst/>
          </a:prstGeom>
        </p:spPr>
      </p:pic>
    </p:spTree>
    <p:extLst>
      <p:ext uri="{BB962C8B-B14F-4D97-AF65-F5344CB8AC3E}">
        <p14:creationId xmlns:p14="http://schemas.microsoft.com/office/powerpoint/2010/main" val="138938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1810-B4A7-4273-964E-592F830C509D}"/>
              </a:ext>
            </a:extLst>
          </p:cNvPr>
          <p:cNvSpPr>
            <a:spLocks noGrp="1"/>
          </p:cNvSpPr>
          <p:nvPr>
            <p:ph type="title"/>
          </p:nvPr>
        </p:nvSpPr>
        <p:spPr>
          <a:xfrm>
            <a:off x="152400" y="2875002"/>
            <a:ext cx="3155950" cy="2215991"/>
          </a:xfrm>
        </p:spPr>
        <p:txBody>
          <a:bodyPr/>
          <a:lstStyle/>
          <a:p>
            <a:pPr algn="ctr"/>
            <a:r>
              <a:rPr lang="en-IN" sz="3600" b="1" u="sng" dirty="0">
                <a:solidFill>
                  <a:schemeClr val="bg1"/>
                </a:solidFill>
              </a:rPr>
              <a:t>Cell Voltage Graph (4 Cells)</a:t>
            </a:r>
            <a:br>
              <a:rPr lang="en-IN" sz="3600" b="1" u="sng" dirty="0">
                <a:solidFill>
                  <a:schemeClr val="bg1"/>
                </a:solidFill>
              </a:rPr>
            </a:br>
            <a:r>
              <a:rPr lang="en-IN" sz="3600" b="1" u="sng" dirty="0">
                <a:solidFill>
                  <a:schemeClr val="bg1"/>
                </a:solidFill>
              </a:rPr>
              <a:t>(less Varying Cell Voltage)</a:t>
            </a:r>
            <a:endParaRPr lang="en-IN" sz="3600" dirty="0"/>
          </a:p>
        </p:txBody>
      </p:sp>
      <p:sp>
        <p:nvSpPr>
          <p:cNvPr id="3" name="Text Placeholder 2">
            <a:extLst>
              <a:ext uri="{FF2B5EF4-FFF2-40B4-BE49-F238E27FC236}">
                <a16:creationId xmlns:a16="http://schemas.microsoft.com/office/drawing/2014/main" id="{BB0623AC-E62C-4951-B6DC-D4AAA7728DFD}"/>
              </a:ext>
            </a:extLst>
          </p:cNvPr>
          <p:cNvSpPr>
            <a:spLocks noGrp="1"/>
          </p:cNvSpPr>
          <p:nvPr>
            <p:ph type="body" idx="1"/>
          </p:nvPr>
        </p:nvSpPr>
        <p:spPr>
          <a:xfrm>
            <a:off x="3505200" y="1048638"/>
            <a:ext cx="7874634" cy="1503680"/>
          </a:xfrm>
        </p:spPr>
        <p:txBody>
          <a:bodyPr/>
          <a:lstStyle/>
          <a:p>
            <a:endParaRPr lang="en-IN" dirty="0"/>
          </a:p>
        </p:txBody>
      </p:sp>
      <p:pic>
        <p:nvPicPr>
          <p:cNvPr id="6" name="Picture 5">
            <a:extLst>
              <a:ext uri="{FF2B5EF4-FFF2-40B4-BE49-F238E27FC236}">
                <a16:creationId xmlns:a16="http://schemas.microsoft.com/office/drawing/2014/main" id="{176F7DB3-C5F9-47F8-B19E-1553C05A7910}"/>
              </a:ext>
            </a:extLst>
          </p:cNvPr>
          <p:cNvPicPr>
            <a:picLocks noChangeAspect="1"/>
          </p:cNvPicPr>
          <p:nvPr/>
        </p:nvPicPr>
        <p:blipFill rotWithShape="1">
          <a:blip r:embed="rId2">
            <a:extLst>
              <a:ext uri="{28A0092B-C50C-407E-A947-70E740481C1C}">
                <a14:useLocalDpi xmlns:a14="http://schemas.microsoft.com/office/drawing/2010/main" val="0"/>
              </a:ext>
            </a:extLst>
          </a:blip>
          <a:srcRect t="11111" b="5556"/>
          <a:stretch/>
        </p:blipFill>
        <p:spPr>
          <a:xfrm>
            <a:off x="3505200" y="762000"/>
            <a:ext cx="8686800" cy="5715000"/>
          </a:xfrm>
          <a:prstGeom prst="rect">
            <a:avLst/>
          </a:prstGeom>
        </p:spPr>
      </p:pic>
    </p:spTree>
    <p:extLst>
      <p:ext uri="{BB962C8B-B14F-4D97-AF65-F5344CB8AC3E}">
        <p14:creationId xmlns:p14="http://schemas.microsoft.com/office/powerpoint/2010/main" val="193595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1810-B4A7-4273-964E-592F830C509D}"/>
              </a:ext>
            </a:extLst>
          </p:cNvPr>
          <p:cNvSpPr>
            <a:spLocks noGrp="1"/>
          </p:cNvSpPr>
          <p:nvPr>
            <p:ph type="title"/>
          </p:nvPr>
        </p:nvSpPr>
        <p:spPr>
          <a:xfrm>
            <a:off x="152400" y="2875002"/>
            <a:ext cx="3155950" cy="2215991"/>
          </a:xfrm>
        </p:spPr>
        <p:txBody>
          <a:bodyPr/>
          <a:lstStyle/>
          <a:p>
            <a:pPr algn="ctr"/>
            <a:r>
              <a:rPr lang="en-IN" sz="3600" b="1" u="sng" dirty="0">
                <a:solidFill>
                  <a:schemeClr val="bg1"/>
                </a:solidFill>
              </a:rPr>
              <a:t>Cell Voltage Graph (4 Cells)</a:t>
            </a:r>
            <a:br>
              <a:rPr lang="en-IN" sz="3600" b="1" u="sng" dirty="0">
                <a:solidFill>
                  <a:schemeClr val="bg1"/>
                </a:solidFill>
              </a:rPr>
            </a:br>
            <a:r>
              <a:rPr lang="en-IN" sz="3600" b="1" u="sng" dirty="0">
                <a:solidFill>
                  <a:schemeClr val="bg1"/>
                </a:solidFill>
              </a:rPr>
              <a:t>(Highly Varying Cell Voltage)</a:t>
            </a:r>
            <a:endParaRPr lang="en-IN" sz="3600" dirty="0"/>
          </a:p>
        </p:txBody>
      </p:sp>
      <p:sp>
        <p:nvSpPr>
          <p:cNvPr id="3" name="Text Placeholder 2">
            <a:extLst>
              <a:ext uri="{FF2B5EF4-FFF2-40B4-BE49-F238E27FC236}">
                <a16:creationId xmlns:a16="http://schemas.microsoft.com/office/drawing/2014/main" id="{BB0623AC-E62C-4951-B6DC-D4AAA7728DFD}"/>
              </a:ext>
            </a:extLst>
          </p:cNvPr>
          <p:cNvSpPr>
            <a:spLocks noGrp="1"/>
          </p:cNvSpPr>
          <p:nvPr>
            <p:ph type="body" idx="1"/>
          </p:nvPr>
        </p:nvSpPr>
        <p:spPr>
          <a:xfrm>
            <a:off x="3505200" y="1048638"/>
            <a:ext cx="7874634" cy="1503680"/>
          </a:xfrm>
        </p:spPr>
        <p:txBody>
          <a:bodyPr/>
          <a:lstStyle/>
          <a:p>
            <a:endParaRPr lang="en-IN" dirty="0"/>
          </a:p>
        </p:txBody>
      </p:sp>
      <p:pic>
        <p:nvPicPr>
          <p:cNvPr id="5" name="Picture 4">
            <a:extLst>
              <a:ext uri="{FF2B5EF4-FFF2-40B4-BE49-F238E27FC236}">
                <a16:creationId xmlns:a16="http://schemas.microsoft.com/office/drawing/2014/main" id="{F440B773-08D3-411C-A663-06AB3848BC7D}"/>
              </a:ext>
            </a:extLst>
          </p:cNvPr>
          <p:cNvPicPr>
            <a:picLocks noChangeAspect="1"/>
          </p:cNvPicPr>
          <p:nvPr/>
        </p:nvPicPr>
        <p:blipFill rotWithShape="1">
          <a:blip r:embed="rId2">
            <a:extLst>
              <a:ext uri="{28A0092B-C50C-407E-A947-70E740481C1C}">
                <a14:useLocalDpi xmlns:a14="http://schemas.microsoft.com/office/drawing/2010/main" val="0"/>
              </a:ext>
            </a:extLst>
          </a:blip>
          <a:srcRect t="13333" b="5556"/>
          <a:stretch/>
        </p:blipFill>
        <p:spPr>
          <a:xfrm>
            <a:off x="3505200" y="762000"/>
            <a:ext cx="8686800" cy="5562600"/>
          </a:xfrm>
          <a:prstGeom prst="rect">
            <a:avLst/>
          </a:prstGeom>
        </p:spPr>
      </p:pic>
    </p:spTree>
    <p:extLst>
      <p:ext uri="{BB962C8B-B14F-4D97-AF65-F5344CB8AC3E}">
        <p14:creationId xmlns:p14="http://schemas.microsoft.com/office/powerpoint/2010/main" val="372706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D7D2-EEAA-4741-89E3-C102F1093793}"/>
              </a:ext>
            </a:extLst>
          </p:cNvPr>
          <p:cNvSpPr>
            <a:spLocks noGrp="1"/>
          </p:cNvSpPr>
          <p:nvPr>
            <p:ph type="title"/>
          </p:nvPr>
        </p:nvSpPr>
        <p:spPr>
          <a:xfrm>
            <a:off x="152400" y="2875002"/>
            <a:ext cx="3155950" cy="1107996"/>
          </a:xfrm>
        </p:spPr>
        <p:txBody>
          <a:bodyPr/>
          <a:lstStyle/>
          <a:p>
            <a:r>
              <a:rPr lang="en-IN" sz="3600" dirty="0">
                <a:solidFill>
                  <a:schemeClr val="bg1"/>
                </a:solidFill>
              </a:rPr>
              <a:t>MATLAB Model </a:t>
            </a:r>
            <a:br>
              <a:rPr lang="en-IN" sz="3600" dirty="0">
                <a:solidFill>
                  <a:schemeClr val="bg1"/>
                </a:solidFill>
              </a:rPr>
            </a:br>
            <a:r>
              <a:rPr lang="en-IN" sz="3600" dirty="0">
                <a:solidFill>
                  <a:schemeClr val="bg1"/>
                </a:solidFill>
              </a:rPr>
              <a:t>(6 Battery cells )</a:t>
            </a:r>
          </a:p>
        </p:txBody>
      </p:sp>
      <p:sp>
        <p:nvSpPr>
          <p:cNvPr id="3" name="Text Placeholder 2">
            <a:extLst>
              <a:ext uri="{FF2B5EF4-FFF2-40B4-BE49-F238E27FC236}">
                <a16:creationId xmlns:a16="http://schemas.microsoft.com/office/drawing/2014/main" id="{D508F40B-8B1F-4AAB-A1E0-B0F51267840B}"/>
              </a:ext>
            </a:extLst>
          </p:cNvPr>
          <p:cNvSpPr>
            <a:spLocks noGrp="1"/>
          </p:cNvSpPr>
          <p:nvPr>
            <p:ph type="body" idx="1"/>
          </p:nvPr>
        </p:nvSpPr>
        <p:spPr>
          <a:xfrm>
            <a:off x="3581400" y="1048638"/>
            <a:ext cx="7798434" cy="215444"/>
          </a:xfrm>
        </p:spPr>
        <p:txBody>
          <a:bodyPr/>
          <a:lstStyle/>
          <a:p>
            <a:endParaRPr lang="en-IN" dirty="0"/>
          </a:p>
        </p:txBody>
      </p:sp>
      <p:pic>
        <p:nvPicPr>
          <p:cNvPr id="6" name="Picture 5" descr="Diagram, schematic&#10;&#10;Description automatically generated">
            <a:extLst>
              <a:ext uri="{FF2B5EF4-FFF2-40B4-BE49-F238E27FC236}">
                <a16:creationId xmlns:a16="http://schemas.microsoft.com/office/drawing/2014/main" id="{13B27C4F-424F-4A62-A4D0-0907555D056C}"/>
              </a:ext>
            </a:extLst>
          </p:cNvPr>
          <p:cNvPicPr>
            <a:picLocks noChangeAspect="1"/>
          </p:cNvPicPr>
          <p:nvPr/>
        </p:nvPicPr>
        <p:blipFill rotWithShape="1">
          <a:blip r:embed="rId2">
            <a:extLst>
              <a:ext uri="{28A0092B-C50C-407E-A947-70E740481C1C}">
                <a14:useLocalDpi xmlns:a14="http://schemas.microsoft.com/office/drawing/2010/main" val="0"/>
              </a:ext>
            </a:extLst>
          </a:blip>
          <a:srcRect l="22970" t="18890" r="8905" b="4817"/>
          <a:stretch/>
        </p:blipFill>
        <p:spPr>
          <a:xfrm>
            <a:off x="3505200" y="577222"/>
            <a:ext cx="8686800" cy="6052178"/>
          </a:xfrm>
          <a:prstGeom prst="rect">
            <a:avLst/>
          </a:prstGeom>
        </p:spPr>
      </p:pic>
    </p:spTree>
    <p:extLst>
      <p:ext uri="{BB962C8B-B14F-4D97-AF65-F5344CB8AC3E}">
        <p14:creationId xmlns:p14="http://schemas.microsoft.com/office/powerpoint/2010/main" val="345089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D7D2-EEAA-4741-89E3-C102F1093793}"/>
              </a:ext>
            </a:extLst>
          </p:cNvPr>
          <p:cNvSpPr>
            <a:spLocks noGrp="1"/>
          </p:cNvSpPr>
          <p:nvPr>
            <p:ph type="title"/>
          </p:nvPr>
        </p:nvSpPr>
        <p:spPr>
          <a:xfrm>
            <a:off x="152400" y="2875002"/>
            <a:ext cx="3155950" cy="1107996"/>
          </a:xfrm>
        </p:spPr>
        <p:txBody>
          <a:bodyPr/>
          <a:lstStyle/>
          <a:p>
            <a:pPr algn="ctr"/>
            <a:r>
              <a:rPr lang="en-IN" sz="3600" dirty="0">
                <a:solidFill>
                  <a:schemeClr val="bg1"/>
                </a:solidFill>
              </a:rPr>
              <a:t>Cell Voltage Graph(6 cells )</a:t>
            </a:r>
          </a:p>
        </p:txBody>
      </p:sp>
      <p:sp>
        <p:nvSpPr>
          <p:cNvPr id="3" name="Text Placeholder 2">
            <a:extLst>
              <a:ext uri="{FF2B5EF4-FFF2-40B4-BE49-F238E27FC236}">
                <a16:creationId xmlns:a16="http://schemas.microsoft.com/office/drawing/2014/main" id="{D508F40B-8B1F-4AAB-A1E0-B0F51267840B}"/>
              </a:ext>
            </a:extLst>
          </p:cNvPr>
          <p:cNvSpPr>
            <a:spLocks noGrp="1"/>
          </p:cNvSpPr>
          <p:nvPr>
            <p:ph type="body" idx="1"/>
          </p:nvPr>
        </p:nvSpPr>
        <p:spPr>
          <a:xfrm>
            <a:off x="3581400" y="1048638"/>
            <a:ext cx="7798434" cy="215444"/>
          </a:xfrm>
        </p:spPr>
        <p:txBody>
          <a:bodyPr/>
          <a:lstStyle/>
          <a:p>
            <a:endParaRPr lang="en-IN" dirty="0"/>
          </a:p>
        </p:txBody>
      </p:sp>
      <p:pic>
        <p:nvPicPr>
          <p:cNvPr id="6" name="Picture 5" descr="Chart&#10;&#10;Description automatically generated">
            <a:extLst>
              <a:ext uri="{FF2B5EF4-FFF2-40B4-BE49-F238E27FC236}">
                <a16:creationId xmlns:a16="http://schemas.microsoft.com/office/drawing/2014/main" id="{E6AA1445-B7C5-4CFD-AA5F-96CD502456C4}"/>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35556" b="5555"/>
          <a:stretch/>
        </p:blipFill>
        <p:spPr>
          <a:xfrm>
            <a:off x="3429000" y="685800"/>
            <a:ext cx="8763000" cy="5486400"/>
          </a:xfrm>
          <a:prstGeom prst="rect">
            <a:avLst/>
          </a:prstGeom>
        </p:spPr>
      </p:pic>
    </p:spTree>
    <p:extLst>
      <p:ext uri="{BB962C8B-B14F-4D97-AF65-F5344CB8AC3E}">
        <p14:creationId xmlns:p14="http://schemas.microsoft.com/office/powerpoint/2010/main" val="410586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DB23-6B4A-45DC-B6BC-67AE3DC3B257}"/>
              </a:ext>
            </a:extLst>
          </p:cNvPr>
          <p:cNvSpPr>
            <a:spLocks noGrp="1"/>
          </p:cNvSpPr>
          <p:nvPr>
            <p:ph type="title"/>
          </p:nvPr>
        </p:nvSpPr>
        <p:spPr>
          <a:xfrm>
            <a:off x="152400" y="3436257"/>
            <a:ext cx="3155950" cy="553998"/>
          </a:xfrm>
        </p:spPr>
        <p:txBody>
          <a:bodyPr/>
          <a:lstStyle/>
          <a:p>
            <a:pPr algn="ctr"/>
            <a:r>
              <a:rPr lang="en-IN" sz="3600" dirty="0">
                <a:solidFill>
                  <a:schemeClr val="bg1"/>
                </a:solidFill>
              </a:rPr>
              <a:t>Result</a:t>
            </a:r>
          </a:p>
        </p:txBody>
      </p:sp>
      <p:sp>
        <p:nvSpPr>
          <p:cNvPr id="3" name="Text Placeholder 2">
            <a:extLst>
              <a:ext uri="{FF2B5EF4-FFF2-40B4-BE49-F238E27FC236}">
                <a16:creationId xmlns:a16="http://schemas.microsoft.com/office/drawing/2014/main" id="{F06CD049-F13D-4165-9EF2-419C3F5477B7}"/>
              </a:ext>
            </a:extLst>
          </p:cNvPr>
          <p:cNvSpPr>
            <a:spLocks noGrp="1"/>
          </p:cNvSpPr>
          <p:nvPr>
            <p:ph type="body" idx="1"/>
          </p:nvPr>
        </p:nvSpPr>
        <p:spPr>
          <a:xfrm>
            <a:off x="3886200" y="2875002"/>
            <a:ext cx="7798434" cy="615553"/>
          </a:xfrm>
        </p:spPr>
        <p:txBody>
          <a:bodyPr/>
          <a:lstStyle/>
          <a:p>
            <a:r>
              <a:rPr lang="en-IN" sz="2000" dirty="0"/>
              <a:t>Active cell balancing with Two-Winding Inductor for 2,4 and 6 cells were achieved with good efficiency and the Balancing time was </a:t>
            </a:r>
            <a:r>
              <a:rPr lang="en-IN" sz="2000"/>
              <a:t>recorded .</a:t>
            </a:r>
            <a:endParaRPr lang="en-IN" sz="2000" dirty="0"/>
          </a:p>
        </p:txBody>
      </p:sp>
    </p:spTree>
    <p:extLst>
      <p:ext uri="{BB962C8B-B14F-4D97-AF65-F5344CB8AC3E}">
        <p14:creationId xmlns:p14="http://schemas.microsoft.com/office/powerpoint/2010/main" val="103375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0420" y="2586685"/>
            <a:ext cx="2623185" cy="1562735"/>
          </a:xfrm>
          <a:prstGeom prst="rect">
            <a:avLst/>
          </a:prstGeom>
        </p:spPr>
        <p:txBody>
          <a:bodyPr vert="horz" wrap="square" lIns="0" tIns="74930" rIns="0" bIns="0" rtlCol="0">
            <a:spAutoFit/>
          </a:bodyPr>
          <a:lstStyle/>
          <a:p>
            <a:pPr marL="12065" marR="5080" indent="-3810" algn="ctr">
              <a:lnSpc>
                <a:spcPts val="3890"/>
              </a:lnSpc>
              <a:spcBef>
                <a:spcPts val="590"/>
              </a:spcBef>
            </a:pPr>
            <a:r>
              <a:rPr sz="3600" u="heavy" spc="-60" dirty="0">
                <a:solidFill>
                  <a:srgbClr val="FFFFFF"/>
                </a:solidFill>
                <a:uFill>
                  <a:solidFill>
                    <a:srgbClr val="FFFFFF"/>
                  </a:solidFill>
                </a:uFill>
                <a:latin typeface="Corbel"/>
                <a:cs typeface="Corbel"/>
              </a:rPr>
              <a:t>What </a:t>
            </a:r>
            <a:r>
              <a:rPr sz="3600" u="heavy" spc="-35" dirty="0">
                <a:solidFill>
                  <a:srgbClr val="FFFFFF"/>
                </a:solidFill>
                <a:uFill>
                  <a:solidFill>
                    <a:srgbClr val="FFFFFF"/>
                  </a:solidFill>
                </a:uFill>
                <a:latin typeface="Corbel"/>
                <a:cs typeface="Corbel"/>
              </a:rPr>
              <a:t>is </a:t>
            </a:r>
            <a:r>
              <a:rPr sz="3600" u="heavy" spc="-55" dirty="0">
                <a:solidFill>
                  <a:srgbClr val="FFFFFF"/>
                </a:solidFill>
                <a:uFill>
                  <a:solidFill>
                    <a:srgbClr val="FFFFFF"/>
                  </a:solidFill>
                </a:uFill>
                <a:latin typeface="Corbel"/>
                <a:cs typeface="Corbel"/>
              </a:rPr>
              <a:t>cell </a:t>
            </a:r>
            <a:r>
              <a:rPr sz="3600" spc="-55" dirty="0">
                <a:solidFill>
                  <a:srgbClr val="FFFFFF"/>
                </a:solidFill>
                <a:latin typeface="Corbel"/>
                <a:cs typeface="Corbel"/>
              </a:rPr>
              <a:t> </a:t>
            </a:r>
            <a:r>
              <a:rPr sz="3600" u="heavy" spc="-70" dirty="0">
                <a:solidFill>
                  <a:srgbClr val="FFFFFF"/>
                </a:solidFill>
                <a:uFill>
                  <a:solidFill>
                    <a:srgbClr val="FFFFFF"/>
                  </a:solidFill>
                </a:uFill>
                <a:latin typeface="Corbel"/>
                <a:cs typeface="Corbel"/>
              </a:rPr>
              <a:t>bаlancing </a:t>
            </a:r>
            <a:r>
              <a:rPr sz="3600" u="heavy" spc="-55" dirty="0">
                <a:solidFill>
                  <a:srgbClr val="FFFFFF"/>
                </a:solidFill>
                <a:uFill>
                  <a:solidFill>
                    <a:srgbClr val="FFFFFF"/>
                  </a:solidFill>
                </a:uFill>
                <a:latin typeface="Corbel"/>
                <a:cs typeface="Corbel"/>
              </a:rPr>
              <a:t>and </a:t>
            </a:r>
            <a:r>
              <a:rPr sz="3600" spc="-55" dirty="0">
                <a:solidFill>
                  <a:srgbClr val="FFFFFF"/>
                </a:solidFill>
                <a:latin typeface="Corbel"/>
                <a:cs typeface="Corbel"/>
              </a:rPr>
              <a:t> </a:t>
            </a:r>
            <a:r>
              <a:rPr sz="3600" u="heavy" spc="-45" dirty="0">
                <a:solidFill>
                  <a:srgbClr val="FFFFFF"/>
                </a:solidFill>
                <a:uFill>
                  <a:solidFill>
                    <a:srgbClr val="FFFFFF"/>
                  </a:solidFill>
                </a:uFill>
                <a:latin typeface="Corbel"/>
                <a:cs typeface="Corbel"/>
              </a:rPr>
              <a:t>why </a:t>
            </a:r>
            <a:r>
              <a:rPr sz="3600" u="heavy" spc="-35" dirty="0">
                <a:solidFill>
                  <a:srgbClr val="FFFFFF"/>
                </a:solidFill>
                <a:uFill>
                  <a:solidFill>
                    <a:srgbClr val="FFFFFF"/>
                  </a:solidFill>
                </a:uFill>
                <a:latin typeface="Corbel"/>
                <a:cs typeface="Corbel"/>
              </a:rPr>
              <a:t>is it</a:t>
            </a:r>
            <a:r>
              <a:rPr sz="3600" u="heavy" spc="-330" dirty="0">
                <a:solidFill>
                  <a:srgbClr val="FFFFFF"/>
                </a:solidFill>
                <a:uFill>
                  <a:solidFill>
                    <a:srgbClr val="FFFFFF"/>
                  </a:solidFill>
                </a:uFill>
                <a:latin typeface="Corbel"/>
                <a:cs typeface="Corbel"/>
              </a:rPr>
              <a:t> </a:t>
            </a:r>
            <a:r>
              <a:rPr sz="3600" u="heavy" spc="-60" dirty="0">
                <a:solidFill>
                  <a:srgbClr val="FFFFFF"/>
                </a:solidFill>
                <a:uFill>
                  <a:solidFill>
                    <a:srgbClr val="FFFFFF"/>
                  </a:solidFill>
                </a:uFill>
                <a:latin typeface="Corbel"/>
                <a:cs typeface="Corbel"/>
              </a:rPr>
              <a:t>used</a:t>
            </a:r>
            <a:r>
              <a:rPr sz="3600" spc="-60" dirty="0">
                <a:solidFill>
                  <a:srgbClr val="FFFFFF"/>
                </a:solidFill>
                <a:latin typeface="Corbel"/>
                <a:cs typeface="Corbel"/>
              </a:rPr>
              <a:t>?</a:t>
            </a:r>
            <a:endParaRPr sz="3600" dirty="0">
              <a:latin typeface="Corbel"/>
              <a:cs typeface="Corbel"/>
            </a:endParaRPr>
          </a:p>
        </p:txBody>
      </p:sp>
      <p:sp>
        <p:nvSpPr>
          <p:cNvPr id="3" name="object 3"/>
          <p:cNvSpPr txBox="1"/>
          <p:nvPr/>
        </p:nvSpPr>
        <p:spPr>
          <a:xfrm>
            <a:off x="3949065" y="923036"/>
            <a:ext cx="7105650" cy="4903470"/>
          </a:xfrm>
          <a:prstGeom prst="rect">
            <a:avLst/>
          </a:prstGeom>
        </p:spPr>
        <p:txBody>
          <a:bodyPr vert="horz" wrap="square" lIns="0" tIns="46355" rIns="0" bIns="0" rtlCol="0">
            <a:spAutoFit/>
          </a:bodyPr>
          <a:lstStyle/>
          <a:p>
            <a:pPr marL="195580" marR="135255" indent="-182880">
              <a:lnSpc>
                <a:spcPts val="2160"/>
              </a:lnSpc>
              <a:spcBef>
                <a:spcPts val="365"/>
              </a:spcBef>
              <a:buClr>
                <a:srgbClr val="40B9D2"/>
              </a:buClr>
              <a:buFont typeface="Wingdings 2"/>
              <a:buChar char=""/>
              <a:tabLst>
                <a:tab pos="195580" algn="l"/>
              </a:tabLst>
            </a:pPr>
            <a:r>
              <a:rPr sz="2000" spc="-10" dirty="0">
                <a:solidFill>
                  <a:srgbClr val="585858"/>
                </a:solidFill>
                <a:latin typeface="Corbel"/>
                <a:cs typeface="Corbel"/>
              </a:rPr>
              <a:t>Cell balancing is </a:t>
            </a:r>
            <a:r>
              <a:rPr sz="2000" spc="-5" dirty="0">
                <a:solidFill>
                  <a:srgbClr val="585858"/>
                </a:solidFill>
                <a:latin typeface="Corbel"/>
                <a:cs typeface="Corbel"/>
              </a:rPr>
              <a:t>a </a:t>
            </a:r>
            <a:r>
              <a:rPr sz="2000" spc="-10" dirty="0">
                <a:solidFill>
                  <a:srgbClr val="585858"/>
                </a:solidFill>
                <a:latin typeface="Corbel"/>
                <a:cs typeface="Corbel"/>
              </a:rPr>
              <a:t>method to </a:t>
            </a:r>
            <a:r>
              <a:rPr sz="2000" spc="-25" dirty="0">
                <a:solidFill>
                  <a:srgbClr val="585858"/>
                </a:solidFill>
                <a:latin typeface="Corbel"/>
                <a:cs typeface="Corbel"/>
              </a:rPr>
              <a:t>keep </a:t>
            </a:r>
            <a:r>
              <a:rPr sz="2000" spc="-10" dirty="0">
                <a:solidFill>
                  <a:srgbClr val="585858"/>
                </a:solidFill>
                <a:latin typeface="Corbel"/>
                <a:cs typeface="Corbel"/>
              </a:rPr>
              <a:t>in </a:t>
            </a:r>
            <a:r>
              <a:rPr sz="2000" spc="-15" dirty="0">
                <a:solidFill>
                  <a:srgbClr val="585858"/>
                </a:solidFill>
                <a:latin typeface="Corbel"/>
                <a:cs typeface="Corbel"/>
              </a:rPr>
              <a:t>check </a:t>
            </a:r>
            <a:r>
              <a:rPr sz="2000" spc="-10" dirty="0">
                <a:solidFill>
                  <a:srgbClr val="585858"/>
                </a:solidFill>
                <a:latin typeface="Corbel"/>
                <a:cs typeface="Corbel"/>
              </a:rPr>
              <a:t>the voltages </a:t>
            </a:r>
            <a:r>
              <a:rPr sz="2000" spc="-5" dirty="0">
                <a:solidFill>
                  <a:srgbClr val="585858"/>
                </a:solidFill>
                <a:latin typeface="Corbel"/>
                <a:cs typeface="Corbel"/>
              </a:rPr>
              <a:t>and SOC  </a:t>
            </a:r>
            <a:r>
              <a:rPr sz="2000" spc="-10" dirty="0">
                <a:solidFill>
                  <a:srgbClr val="585858"/>
                </a:solidFill>
                <a:latin typeface="Corbel"/>
                <a:cs typeface="Corbel"/>
              </a:rPr>
              <a:t>of individual </a:t>
            </a:r>
            <a:r>
              <a:rPr sz="2000" spc="-15" dirty="0">
                <a:solidFill>
                  <a:srgbClr val="585858"/>
                </a:solidFill>
                <a:latin typeface="Corbel"/>
                <a:cs typeface="Corbel"/>
              </a:rPr>
              <a:t>cells </a:t>
            </a:r>
            <a:r>
              <a:rPr sz="2000" spc="-10" dirty="0">
                <a:solidFill>
                  <a:srgbClr val="585858"/>
                </a:solidFill>
                <a:latin typeface="Corbel"/>
                <a:cs typeface="Corbel"/>
              </a:rPr>
              <a:t>connected in series in </a:t>
            </a:r>
            <a:r>
              <a:rPr sz="2000" spc="-5" dirty="0">
                <a:solidFill>
                  <a:srgbClr val="585858"/>
                </a:solidFill>
                <a:latin typeface="Corbel"/>
                <a:cs typeface="Corbel"/>
              </a:rPr>
              <a:t>a </a:t>
            </a:r>
            <a:r>
              <a:rPr sz="2000" spc="-10" dirty="0">
                <a:solidFill>
                  <a:srgbClr val="585858"/>
                </a:solidFill>
                <a:latin typeface="Corbel"/>
                <a:cs typeface="Corbel"/>
              </a:rPr>
              <a:t>battery</a:t>
            </a:r>
            <a:r>
              <a:rPr sz="2000" spc="300" dirty="0">
                <a:solidFill>
                  <a:srgbClr val="585858"/>
                </a:solidFill>
                <a:latin typeface="Corbel"/>
                <a:cs typeface="Corbel"/>
              </a:rPr>
              <a:t> </a:t>
            </a:r>
            <a:r>
              <a:rPr sz="2000" spc="-10" dirty="0">
                <a:solidFill>
                  <a:srgbClr val="585858"/>
                </a:solidFill>
                <a:latin typeface="Corbel"/>
                <a:cs typeface="Corbel"/>
              </a:rPr>
              <a:t>pack.</a:t>
            </a:r>
            <a:endParaRPr sz="2000" dirty="0">
              <a:latin typeface="Corbel"/>
              <a:cs typeface="Corbel"/>
            </a:endParaRPr>
          </a:p>
          <a:p>
            <a:pPr marL="195580" marR="63500" indent="-182880">
              <a:lnSpc>
                <a:spcPct val="90000"/>
              </a:lnSpc>
              <a:spcBef>
                <a:spcPts val="1170"/>
              </a:spcBef>
              <a:buClr>
                <a:srgbClr val="40B9D2"/>
              </a:buClr>
              <a:buFont typeface="Wingdings 2"/>
              <a:buChar char=""/>
              <a:tabLst>
                <a:tab pos="195580" algn="l"/>
              </a:tabLst>
            </a:pPr>
            <a:r>
              <a:rPr sz="2000" spc="-10" dirty="0">
                <a:solidFill>
                  <a:srgbClr val="585858"/>
                </a:solidFill>
                <a:latin typeface="Corbel"/>
                <a:cs typeface="Corbel"/>
              </a:rPr>
              <a:t>When the battery pack is assembled it is made </a:t>
            </a:r>
            <a:r>
              <a:rPr sz="2000" spc="-5" dirty="0">
                <a:solidFill>
                  <a:srgbClr val="585858"/>
                </a:solidFill>
                <a:latin typeface="Corbel"/>
                <a:cs typeface="Corbel"/>
              </a:rPr>
              <a:t>sure that </a:t>
            </a:r>
            <a:r>
              <a:rPr sz="2000" spc="-10" dirty="0">
                <a:solidFill>
                  <a:srgbClr val="585858"/>
                </a:solidFill>
                <a:latin typeface="Corbel"/>
                <a:cs typeface="Corbel"/>
              </a:rPr>
              <a:t>the </a:t>
            </a:r>
            <a:r>
              <a:rPr sz="2000" spc="-15" dirty="0">
                <a:solidFill>
                  <a:srgbClr val="585858"/>
                </a:solidFill>
                <a:latin typeface="Corbel"/>
                <a:cs typeface="Corbel"/>
              </a:rPr>
              <a:t>cells  </a:t>
            </a:r>
            <a:r>
              <a:rPr sz="2000" spc="-10" dirty="0">
                <a:solidFill>
                  <a:srgbClr val="585858"/>
                </a:solidFill>
                <a:latin typeface="Corbel"/>
                <a:cs typeface="Corbel"/>
              </a:rPr>
              <a:t>have the </a:t>
            </a:r>
            <a:r>
              <a:rPr sz="2000" spc="-5" dirty="0">
                <a:solidFill>
                  <a:srgbClr val="585858"/>
                </a:solidFill>
                <a:latin typeface="Corbel"/>
                <a:cs typeface="Corbel"/>
              </a:rPr>
              <a:t>same </a:t>
            </a:r>
            <a:r>
              <a:rPr sz="2000" spc="-15" dirty="0">
                <a:solidFill>
                  <a:srgbClr val="585858"/>
                </a:solidFill>
                <a:latin typeface="Corbel"/>
                <a:cs typeface="Corbel"/>
              </a:rPr>
              <a:t>cell chemistry, </a:t>
            </a:r>
            <a:r>
              <a:rPr sz="2000" spc="-10" dirty="0">
                <a:solidFill>
                  <a:srgbClr val="585858"/>
                </a:solidFill>
                <a:latin typeface="Corbel"/>
                <a:cs typeface="Corbel"/>
              </a:rPr>
              <a:t>but due to the constant charging  </a:t>
            </a:r>
            <a:r>
              <a:rPr sz="2000" spc="-5" dirty="0">
                <a:solidFill>
                  <a:srgbClr val="585858"/>
                </a:solidFill>
                <a:latin typeface="Corbel"/>
                <a:cs typeface="Corbel"/>
              </a:rPr>
              <a:t>and </a:t>
            </a:r>
            <a:r>
              <a:rPr sz="2000" spc="-10" dirty="0">
                <a:solidFill>
                  <a:srgbClr val="585858"/>
                </a:solidFill>
                <a:latin typeface="Corbel"/>
                <a:cs typeface="Corbel"/>
              </a:rPr>
              <a:t>discharging anomalies </a:t>
            </a:r>
            <a:r>
              <a:rPr sz="2000" spc="-5" dirty="0">
                <a:solidFill>
                  <a:srgbClr val="585858"/>
                </a:solidFill>
                <a:latin typeface="Corbel"/>
                <a:cs typeface="Corbel"/>
              </a:rPr>
              <a:t>arises </a:t>
            </a:r>
            <a:r>
              <a:rPr sz="2000" spc="-10" dirty="0">
                <a:solidFill>
                  <a:srgbClr val="585858"/>
                </a:solidFill>
                <a:latin typeface="Corbel"/>
                <a:cs typeface="Corbel"/>
              </a:rPr>
              <a:t>which thereafter tend to various  changes in the </a:t>
            </a:r>
            <a:r>
              <a:rPr sz="2000" spc="-15" dirty="0">
                <a:solidFill>
                  <a:srgbClr val="585858"/>
                </a:solidFill>
                <a:latin typeface="Corbel"/>
                <a:cs typeface="Corbel"/>
              </a:rPr>
              <a:t>cells </a:t>
            </a:r>
            <a:r>
              <a:rPr sz="2000" spc="-10" dirty="0">
                <a:solidFill>
                  <a:srgbClr val="585858"/>
                </a:solidFill>
                <a:latin typeface="Corbel"/>
                <a:cs typeface="Corbel"/>
              </a:rPr>
              <a:t>health </a:t>
            </a:r>
            <a:r>
              <a:rPr sz="2000" spc="-5" dirty="0">
                <a:solidFill>
                  <a:srgbClr val="585858"/>
                </a:solidFill>
                <a:latin typeface="Corbel"/>
                <a:cs typeface="Corbel"/>
              </a:rPr>
              <a:t>and </a:t>
            </a:r>
            <a:r>
              <a:rPr sz="2000" spc="-10" dirty="0">
                <a:solidFill>
                  <a:srgbClr val="585858"/>
                </a:solidFill>
                <a:latin typeface="Corbel"/>
                <a:cs typeface="Corbel"/>
              </a:rPr>
              <a:t>other</a:t>
            </a:r>
            <a:r>
              <a:rPr sz="2000" spc="180" dirty="0">
                <a:solidFill>
                  <a:srgbClr val="585858"/>
                </a:solidFill>
                <a:latin typeface="Corbel"/>
                <a:cs typeface="Corbel"/>
              </a:rPr>
              <a:t> </a:t>
            </a:r>
            <a:r>
              <a:rPr sz="2000" spc="-10" dirty="0">
                <a:solidFill>
                  <a:srgbClr val="585858"/>
                </a:solidFill>
                <a:latin typeface="Corbel"/>
                <a:cs typeface="Corbel"/>
              </a:rPr>
              <a:t>factors.</a:t>
            </a:r>
            <a:endParaRPr sz="2000" dirty="0">
              <a:latin typeface="Corbel"/>
              <a:cs typeface="Corbel"/>
            </a:endParaRPr>
          </a:p>
          <a:p>
            <a:pPr marL="195580" marR="5080" indent="-182880">
              <a:lnSpc>
                <a:spcPts val="2160"/>
              </a:lnSpc>
              <a:spcBef>
                <a:spcPts val="1230"/>
              </a:spcBef>
              <a:buClr>
                <a:srgbClr val="40B9D2"/>
              </a:buClr>
              <a:buFont typeface="Wingdings 2"/>
              <a:buChar char=""/>
              <a:tabLst>
                <a:tab pos="195580" algn="l"/>
              </a:tabLst>
            </a:pPr>
            <a:r>
              <a:rPr sz="2000" spc="-10" dirty="0">
                <a:solidFill>
                  <a:srgbClr val="585858"/>
                </a:solidFill>
                <a:latin typeface="Corbel"/>
                <a:cs typeface="Corbel"/>
              </a:rPr>
              <a:t>This </a:t>
            </a:r>
            <a:r>
              <a:rPr sz="2000" spc="-15" dirty="0">
                <a:solidFill>
                  <a:srgbClr val="585858"/>
                </a:solidFill>
                <a:latin typeface="Corbel"/>
                <a:cs typeface="Corbel"/>
              </a:rPr>
              <a:t>develops </a:t>
            </a:r>
            <a:r>
              <a:rPr sz="2000" spc="-5" dirty="0">
                <a:solidFill>
                  <a:srgbClr val="585858"/>
                </a:solidFill>
                <a:latin typeface="Corbel"/>
                <a:cs typeface="Corbel"/>
              </a:rPr>
              <a:t>a </a:t>
            </a:r>
            <a:r>
              <a:rPr sz="2000" spc="-10" dirty="0">
                <a:solidFill>
                  <a:srgbClr val="585858"/>
                </a:solidFill>
                <a:latin typeface="Corbel"/>
                <a:cs typeface="Corbel"/>
              </a:rPr>
              <a:t>situation in which the voltages of the </a:t>
            </a:r>
            <a:r>
              <a:rPr sz="2000" spc="-15" dirty="0">
                <a:solidFill>
                  <a:srgbClr val="585858"/>
                </a:solidFill>
                <a:latin typeface="Corbel"/>
                <a:cs typeface="Corbel"/>
              </a:rPr>
              <a:t>cells become  </a:t>
            </a:r>
            <a:r>
              <a:rPr sz="2000" spc="-10" dirty="0">
                <a:solidFill>
                  <a:srgbClr val="585858"/>
                </a:solidFill>
                <a:latin typeface="Corbel"/>
                <a:cs typeface="Corbel"/>
              </a:rPr>
              <a:t>different </a:t>
            </a:r>
            <a:r>
              <a:rPr sz="2000" spc="-5" dirty="0">
                <a:solidFill>
                  <a:srgbClr val="585858"/>
                </a:solidFill>
                <a:latin typeface="Corbel"/>
                <a:cs typeface="Corbel"/>
              </a:rPr>
              <a:t>at </a:t>
            </a:r>
            <a:r>
              <a:rPr sz="2000" spc="-10" dirty="0">
                <a:solidFill>
                  <a:srgbClr val="585858"/>
                </a:solidFill>
                <a:latin typeface="Corbel"/>
                <a:cs typeface="Corbel"/>
              </a:rPr>
              <a:t>the </a:t>
            </a:r>
            <a:r>
              <a:rPr sz="2000" spc="-5" dirty="0">
                <a:solidFill>
                  <a:srgbClr val="585858"/>
                </a:solidFill>
                <a:latin typeface="Corbel"/>
                <a:cs typeface="Corbel"/>
              </a:rPr>
              <a:t>same </a:t>
            </a:r>
            <a:r>
              <a:rPr sz="2000" spc="-10" dirty="0">
                <a:solidFill>
                  <a:srgbClr val="585858"/>
                </a:solidFill>
                <a:latin typeface="Corbel"/>
                <a:cs typeface="Corbel"/>
              </a:rPr>
              <a:t>time which </a:t>
            </a:r>
            <a:r>
              <a:rPr sz="2000" spc="-5" dirty="0">
                <a:solidFill>
                  <a:srgbClr val="585858"/>
                </a:solidFill>
                <a:latin typeface="Corbel"/>
                <a:cs typeface="Corbel"/>
              </a:rPr>
              <a:t>causes </a:t>
            </a:r>
            <a:r>
              <a:rPr sz="2000" spc="-15" dirty="0">
                <a:solidFill>
                  <a:srgbClr val="585858"/>
                </a:solidFill>
                <a:latin typeface="Corbel"/>
                <a:cs typeface="Corbel"/>
              </a:rPr>
              <a:t>cell </a:t>
            </a:r>
            <a:r>
              <a:rPr sz="2000" spc="-10" dirty="0">
                <a:solidFill>
                  <a:srgbClr val="585858"/>
                </a:solidFill>
                <a:latin typeface="Corbel"/>
                <a:cs typeface="Corbel"/>
              </a:rPr>
              <a:t>unbalancing. </a:t>
            </a:r>
            <a:r>
              <a:rPr sz="2000" spc="-5" dirty="0">
                <a:solidFill>
                  <a:srgbClr val="585858"/>
                </a:solidFill>
                <a:latin typeface="Corbel"/>
                <a:cs typeface="Corbel"/>
              </a:rPr>
              <a:t>So </a:t>
            </a:r>
            <a:r>
              <a:rPr sz="2000" spc="-10" dirty="0">
                <a:solidFill>
                  <a:srgbClr val="585858"/>
                </a:solidFill>
                <a:latin typeface="Corbel"/>
                <a:cs typeface="Corbel"/>
              </a:rPr>
              <a:t>to  counter this </a:t>
            </a:r>
            <a:r>
              <a:rPr sz="2000" spc="-15" dirty="0">
                <a:solidFill>
                  <a:srgbClr val="585858"/>
                </a:solidFill>
                <a:latin typeface="Corbel"/>
                <a:cs typeface="Corbel"/>
              </a:rPr>
              <a:t>cell </a:t>
            </a:r>
            <a:r>
              <a:rPr sz="2000" spc="-10" dirty="0">
                <a:solidFill>
                  <a:srgbClr val="585858"/>
                </a:solidFill>
                <a:latin typeface="Corbel"/>
                <a:cs typeface="Corbel"/>
              </a:rPr>
              <a:t>balancing is</a:t>
            </a:r>
            <a:r>
              <a:rPr sz="2000" spc="140" dirty="0">
                <a:solidFill>
                  <a:srgbClr val="585858"/>
                </a:solidFill>
                <a:latin typeface="Corbel"/>
                <a:cs typeface="Corbel"/>
              </a:rPr>
              <a:t> </a:t>
            </a:r>
            <a:r>
              <a:rPr sz="2000" spc="-10" dirty="0">
                <a:solidFill>
                  <a:srgbClr val="585858"/>
                </a:solidFill>
                <a:latin typeface="Corbel"/>
                <a:cs typeface="Corbel"/>
              </a:rPr>
              <a:t>used.</a:t>
            </a:r>
            <a:endParaRPr sz="2000" dirty="0">
              <a:latin typeface="Corbel"/>
              <a:cs typeface="Corbel"/>
            </a:endParaRPr>
          </a:p>
          <a:p>
            <a:pPr marL="195580" marR="14604" indent="-182880">
              <a:lnSpc>
                <a:spcPct val="90000"/>
              </a:lnSpc>
              <a:spcBef>
                <a:spcPts val="1175"/>
              </a:spcBef>
              <a:buClr>
                <a:srgbClr val="40B9D2"/>
              </a:buClr>
              <a:buFont typeface="Wingdings 2"/>
              <a:buChar char=""/>
              <a:tabLst>
                <a:tab pos="195580" algn="l"/>
              </a:tabLst>
            </a:pPr>
            <a:r>
              <a:rPr sz="2000" spc="-50" dirty="0">
                <a:solidFill>
                  <a:srgbClr val="585858"/>
                </a:solidFill>
                <a:latin typeface="Corbel"/>
                <a:cs typeface="Corbel"/>
              </a:rPr>
              <a:t>We </a:t>
            </a:r>
            <a:r>
              <a:rPr sz="2000" spc="-10" dirty="0">
                <a:solidFill>
                  <a:srgbClr val="585858"/>
                </a:solidFill>
                <a:latin typeface="Corbel"/>
                <a:cs typeface="Corbel"/>
              </a:rPr>
              <a:t>can imagine </a:t>
            </a:r>
            <a:r>
              <a:rPr sz="2000" spc="-5" dirty="0">
                <a:solidFill>
                  <a:srgbClr val="585858"/>
                </a:solidFill>
                <a:latin typeface="Corbel"/>
                <a:cs typeface="Corbel"/>
              </a:rPr>
              <a:t>a </a:t>
            </a:r>
            <a:r>
              <a:rPr sz="2000" spc="-10" dirty="0">
                <a:solidFill>
                  <a:srgbClr val="585858"/>
                </a:solidFill>
                <a:latin typeface="Corbel"/>
                <a:cs typeface="Corbel"/>
              </a:rPr>
              <a:t>chariot which is </a:t>
            </a:r>
            <a:r>
              <a:rPr sz="2000" spc="-15" dirty="0">
                <a:solidFill>
                  <a:srgbClr val="585858"/>
                </a:solidFill>
                <a:latin typeface="Corbel"/>
                <a:cs typeface="Corbel"/>
              </a:rPr>
              <a:t>being </a:t>
            </a:r>
            <a:r>
              <a:rPr sz="2000" spc="-10" dirty="0">
                <a:solidFill>
                  <a:srgbClr val="585858"/>
                </a:solidFill>
                <a:latin typeface="Corbel"/>
                <a:cs typeface="Corbel"/>
              </a:rPr>
              <a:t>pulled </a:t>
            </a:r>
            <a:r>
              <a:rPr sz="2000" spc="-15" dirty="0">
                <a:solidFill>
                  <a:srgbClr val="585858"/>
                </a:solidFill>
                <a:latin typeface="Corbel"/>
                <a:cs typeface="Corbel"/>
              </a:rPr>
              <a:t>by </a:t>
            </a:r>
            <a:r>
              <a:rPr sz="2000" spc="-5" dirty="0">
                <a:solidFill>
                  <a:srgbClr val="585858"/>
                </a:solidFill>
                <a:latin typeface="Corbel"/>
                <a:cs typeface="Corbel"/>
              </a:rPr>
              <a:t>4 </a:t>
            </a:r>
            <a:r>
              <a:rPr sz="2000" spc="-10" dirty="0">
                <a:solidFill>
                  <a:srgbClr val="585858"/>
                </a:solidFill>
                <a:latin typeface="Corbel"/>
                <a:cs typeface="Corbel"/>
              </a:rPr>
              <a:t>horses. If </a:t>
            </a:r>
            <a:r>
              <a:rPr sz="2000" spc="-5" dirty="0">
                <a:solidFill>
                  <a:srgbClr val="585858"/>
                </a:solidFill>
                <a:latin typeface="Corbel"/>
                <a:cs typeface="Corbel"/>
              </a:rPr>
              <a:t>any  </a:t>
            </a:r>
            <a:r>
              <a:rPr sz="2000" spc="-10" dirty="0">
                <a:solidFill>
                  <a:srgbClr val="585858"/>
                </a:solidFill>
                <a:latin typeface="Corbel"/>
                <a:cs typeface="Corbel"/>
              </a:rPr>
              <a:t>one </a:t>
            </a:r>
            <a:r>
              <a:rPr sz="2000" spc="-5" dirty="0">
                <a:solidFill>
                  <a:srgbClr val="585858"/>
                </a:solidFill>
                <a:latin typeface="Corbel"/>
                <a:cs typeface="Corbel"/>
              </a:rPr>
              <a:t>horse </a:t>
            </a:r>
            <a:r>
              <a:rPr sz="2000" spc="-10" dirty="0">
                <a:solidFill>
                  <a:srgbClr val="585858"/>
                </a:solidFill>
                <a:latin typeface="Corbel"/>
                <a:cs typeface="Corbel"/>
              </a:rPr>
              <a:t>is </a:t>
            </a:r>
            <a:r>
              <a:rPr sz="2000" spc="-5" dirty="0">
                <a:solidFill>
                  <a:srgbClr val="585858"/>
                </a:solidFill>
                <a:latin typeface="Corbel"/>
                <a:cs typeface="Corbel"/>
              </a:rPr>
              <a:t>running </a:t>
            </a:r>
            <a:r>
              <a:rPr sz="2000" spc="-10" dirty="0">
                <a:solidFill>
                  <a:srgbClr val="585858"/>
                </a:solidFill>
                <a:latin typeface="Corbel"/>
                <a:cs typeface="Corbel"/>
              </a:rPr>
              <a:t>slow then the others have </a:t>
            </a:r>
            <a:r>
              <a:rPr sz="2000" spc="-5" dirty="0">
                <a:solidFill>
                  <a:srgbClr val="585858"/>
                </a:solidFill>
                <a:latin typeface="Corbel"/>
                <a:cs typeface="Corbel"/>
              </a:rPr>
              <a:t>to </a:t>
            </a:r>
            <a:r>
              <a:rPr sz="2000" spc="-10" dirty="0">
                <a:solidFill>
                  <a:srgbClr val="585858"/>
                </a:solidFill>
                <a:latin typeface="Corbel"/>
                <a:cs typeface="Corbel"/>
              </a:rPr>
              <a:t>slow themselves  </a:t>
            </a:r>
            <a:r>
              <a:rPr sz="2000" spc="-15" dirty="0">
                <a:solidFill>
                  <a:srgbClr val="585858"/>
                </a:solidFill>
                <a:latin typeface="Corbel"/>
                <a:cs typeface="Corbel"/>
              </a:rPr>
              <a:t>down </a:t>
            </a:r>
            <a:r>
              <a:rPr sz="2000" spc="-10" dirty="0">
                <a:solidFill>
                  <a:srgbClr val="585858"/>
                </a:solidFill>
                <a:latin typeface="Corbel"/>
                <a:cs typeface="Corbel"/>
              </a:rPr>
              <a:t>to </a:t>
            </a:r>
            <a:r>
              <a:rPr sz="2000" spc="-5" dirty="0">
                <a:solidFill>
                  <a:srgbClr val="585858"/>
                </a:solidFill>
                <a:latin typeface="Corbel"/>
                <a:cs typeface="Corbel"/>
              </a:rPr>
              <a:t>match </a:t>
            </a:r>
            <a:r>
              <a:rPr sz="2000" spc="-10" dirty="0">
                <a:solidFill>
                  <a:srgbClr val="585858"/>
                </a:solidFill>
                <a:latin typeface="Corbel"/>
                <a:cs typeface="Corbel"/>
              </a:rPr>
              <a:t>the slow horse or if one horse is </a:t>
            </a:r>
            <a:r>
              <a:rPr sz="2000" spc="-5" dirty="0">
                <a:solidFill>
                  <a:srgbClr val="585858"/>
                </a:solidFill>
                <a:latin typeface="Corbel"/>
                <a:cs typeface="Corbel"/>
              </a:rPr>
              <a:t>running </a:t>
            </a:r>
            <a:r>
              <a:rPr sz="2000" spc="-10" dirty="0">
                <a:solidFill>
                  <a:srgbClr val="585858"/>
                </a:solidFill>
                <a:latin typeface="Corbel"/>
                <a:cs typeface="Corbel"/>
              </a:rPr>
              <a:t>faster  </a:t>
            </a:r>
            <a:r>
              <a:rPr sz="2000" spc="-5" dirty="0">
                <a:solidFill>
                  <a:srgbClr val="585858"/>
                </a:solidFill>
                <a:latin typeface="Corbel"/>
                <a:cs typeface="Corbel"/>
              </a:rPr>
              <a:t>than </a:t>
            </a:r>
            <a:r>
              <a:rPr sz="2000" spc="-10" dirty="0">
                <a:solidFill>
                  <a:srgbClr val="585858"/>
                </a:solidFill>
                <a:latin typeface="Corbel"/>
                <a:cs typeface="Corbel"/>
              </a:rPr>
              <a:t>the others then it will </a:t>
            </a:r>
            <a:r>
              <a:rPr sz="2000" spc="-15" dirty="0">
                <a:solidFill>
                  <a:srgbClr val="585858"/>
                </a:solidFill>
                <a:latin typeface="Corbel"/>
                <a:cs typeface="Corbel"/>
              </a:rPr>
              <a:t>be </a:t>
            </a:r>
            <a:r>
              <a:rPr sz="2000" spc="-10" dirty="0">
                <a:solidFill>
                  <a:srgbClr val="585858"/>
                </a:solidFill>
                <a:latin typeface="Corbel"/>
                <a:cs typeface="Corbel"/>
              </a:rPr>
              <a:t>dragging the chariot, thus, </a:t>
            </a:r>
            <a:r>
              <a:rPr sz="2000" spc="-5" dirty="0">
                <a:solidFill>
                  <a:srgbClr val="585858"/>
                </a:solidFill>
                <a:latin typeface="Corbel"/>
                <a:cs typeface="Corbel"/>
              </a:rPr>
              <a:t>we </a:t>
            </a:r>
            <a:r>
              <a:rPr sz="2000" spc="-10" dirty="0">
                <a:solidFill>
                  <a:srgbClr val="585858"/>
                </a:solidFill>
                <a:latin typeface="Corbel"/>
                <a:cs typeface="Corbel"/>
              </a:rPr>
              <a:t>need  </a:t>
            </a:r>
            <a:r>
              <a:rPr sz="2000" spc="-5" dirty="0">
                <a:solidFill>
                  <a:srgbClr val="585858"/>
                </a:solidFill>
                <a:latin typeface="Corbel"/>
                <a:cs typeface="Corbel"/>
              </a:rPr>
              <a:t>an </a:t>
            </a:r>
            <a:r>
              <a:rPr sz="2000" spc="-10" dirty="0">
                <a:solidFill>
                  <a:srgbClr val="585858"/>
                </a:solidFill>
                <a:latin typeface="Corbel"/>
                <a:cs typeface="Corbel"/>
              </a:rPr>
              <a:t>equilibrium </a:t>
            </a:r>
            <a:r>
              <a:rPr sz="2000" spc="-5" dirty="0">
                <a:solidFill>
                  <a:srgbClr val="585858"/>
                </a:solidFill>
                <a:latin typeface="Corbel"/>
                <a:cs typeface="Corbel"/>
              </a:rPr>
              <a:t>so that we </a:t>
            </a:r>
            <a:r>
              <a:rPr sz="2000" spc="-10" dirty="0">
                <a:solidFill>
                  <a:srgbClr val="585858"/>
                </a:solidFill>
                <a:latin typeface="Corbel"/>
                <a:cs typeface="Corbel"/>
              </a:rPr>
              <a:t>can pull the chariot with maximum  </a:t>
            </a:r>
            <a:r>
              <a:rPr sz="2000" spc="-20" dirty="0">
                <a:solidFill>
                  <a:srgbClr val="585858"/>
                </a:solidFill>
                <a:latin typeface="Corbel"/>
                <a:cs typeface="Corbel"/>
              </a:rPr>
              <a:t>efficiency. </a:t>
            </a:r>
            <a:r>
              <a:rPr sz="2000" spc="-15" dirty="0">
                <a:solidFill>
                  <a:srgbClr val="585858"/>
                </a:solidFill>
                <a:latin typeface="Corbel"/>
                <a:cs typeface="Corbel"/>
              </a:rPr>
              <a:t>Similarly, </a:t>
            </a:r>
            <a:r>
              <a:rPr sz="2000" spc="-5" dirty="0">
                <a:solidFill>
                  <a:srgbClr val="585858"/>
                </a:solidFill>
                <a:latin typeface="Corbel"/>
                <a:cs typeface="Corbel"/>
              </a:rPr>
              <a:t>we also </a:t>
            </a:r>
            <a:r>
              <a:rPr sz="2000" spc="-10" dirty="0">
                <a:solidFill>
                  <a:srgbClr val="585858"/>
                </a:solidFill>
                <a:latin typeface="Corbel"/>
                <a:cs typeface="Corbel"/>
              </a:rPr>
              <a:t>need </a:t>
            </a:r>
            <a:r>
              <a:rPr sz="2000" spc="-15" dirty="0">
                <a:solidFill>
                  <a:srgbClr val="585858"/>
                </a:solidFill>
                <a:latin typeface="Corbel"/>
                <a:cs typeface="Corbel"/>
              </a:rPr>
              <a:t>cell </a:t>
            </a:r>
            <a:r>
              <a:rPr sz="2000" spc="-10" dirty="0">
                <a:solidFill>
                  <a:srgbClr val="585858"/>
                </a:solidFill>
                <a:latin typeface="Corbel"/>
                <a:cs typeface="Corbel"/>
              </a:rPr>
              <a:t>balancing to </a:t>
            </a:r>
            <a:r>
              <a:rPr sz="2000" spc="-20" dirty="0">
                <a:solidFill>
                  <a:srgbClr val="585858"/>
                </a:solidFill>
                <a:latin typeface="Corbel"/>
                <a:cs typeface="Corbel"/>
              </a:rPr>
              <a:t>make </a:t>
            </a:r>
            <a:r>
              <a:rPr sz="2000" spc="-5" dirty="0">
                <a:solidFill>
                  <a:srgbClr val="585858"/>
                </a:solidFill>
                <a:latin typeface="Corbel"/>
                <a:cs typeface="Corbel"/>
              </a:rPr>
              <a:t>sure we  run </a:t>
            </a:r>
            <a:r>
              <a:rPr sz="2000" spc="-10" dirty="0">
                <a:solidFill>
                  <a:srgbClr val="585858"/>
                </a:solidFill>
                <a:latin typeface="Corbel"/>
                <a:cs typeface="Corbel"/>
              </a:rPr>
              <a:t>our </a:t>
            </a:r>
            <a:r>
              <a:rPr sz="2000" spc="-15" dirty="0">
                <a:solidFill>
                  <a:srgbClr val="585858"/>
                </a:solidFill>
                <a:latin typeface="Corbel"/>
                <a:cs typeface="Corbel"/>
              </a:rPr>
              <a:t>BMS </a:t>
            </a:r>
            <a:r>
              <a:rPr sz="2000" spc="-5" dirty="0">
                <a:solidFill>
                  <a:srgbClr val="585858"/>
                </a:solidFill>
                <a:latin typeface="Corbel"/>
                <a:cs typeface="Corbel"/>
              </a:rPr>
              <a:t>and </a:t>
            </a:r>
            <a:r>
              <a:rPr sz="2000" spc="-10" dirty="0">
                <a:solidFill>
                  <a:srgbClr val="585858"/>
                </a:solidFill>
                <a:latin typeface="Corbel"/>
                <a:cs typeface="Corbel"/>
              </a:rPr>
              <a:t>battery </a:t>
            </a:r>
            <a:r>
              <a:rPr sz="2000" spc="-5" dirty="0">
                <a:solidFill>
                  <a:srgbClr val="585858"/>
                </a:solidFill>
                <a:latin typeface="Corbel"/>
                <a:cs typeface="Corbel"/>
              </a:rPr>
              <a:t>pack at </a:t>
            </a:r>
            <a:r>
              <a:rPr sz="2000" spc="-10" dirty="0">
                <a:solidFill>
                  <a:srgbClr val="585858"/>
                </a:solidFill>
                <a:latin typeface="Corbel"/>
                <a:cs typeface="Corbel"/>
              </a:rPr>
              <a:t>its maximum</a:t>
            </a:r>
            <a:r>
              <a:rPr sz="2000" spc="160" dirty="0">
                <a:solidFill>
                  <a:srgbClr val="585858"/>
                </a:solidFill>
                <a:latin typeface="Corbel"/>
                <a:cs typeface="Corbel"/>
              </a:rPr>
              <a:t> </a:t>
            </a:r>
            <a:r>
              <a:rPr sz="2000" spc="-20" dirty="0">
                <a:solidFill>
                  <a:srgbClr val="585858"/>
                </a:solidFill>
                <a:latin typeface="Corbel"/>
                <a:cs typeface="Corbel"/>
              </a:rPr>
              <a:t>efficiency.</a:t>
            </a:r>
            <a:endParaRPr sz="20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892" y="2339797"/>
            <a:ext cx="2689225" cy="2056764"/>
          </a:xfrm>
          <a:prstGeom prst="rect">
            <a:avLst/>
          </a:prstGeom>
        </p:spPr>
        <p:txBody>
          <a:bodyPr vert="horz" wrap="square" lIns="0" tIns="67945" rIns="0" bIns="0" rtlCol="0">
            <a:spAutoFit/>
          </a:bodyPr>
          <a:lstStyle/>
          <a:p>
            <a:pPr marL="12065" marR="5080" indent="3175" algn="ctr">
              <a:lnSpc>
                <a:spcPct val="90000"/>
              </a:lnSpc>
              <a:spcBef>
                <a:spcPts val="535"/>
              </a:spcBef>
            </a:pPr>
            <a:r>
              <a:rPr sz="3600" u="heavy" spc="-60" dirty="0">
                <a:solidFill>
                  <a:srgbClr val="FFFFFF"/>
                </a:solidFill>
                <a:uFill>
                  <a:solidFill>
                    <a:srgbClr val="FFFFFF"/>
                  </a:solidFill>
                </a:uFill>
                <a:latin typeface="Corbel"/>
                <a:cs typeface="Corbel"/>
              </a:rPr>
              <a:t>What </a:t>
            </a:r>
            <a:r>
              <a:rPr sz="3600" u="heavy" spc="-55" dirty="0">
                <a:solidFill>
                  <a:srgbClr val="FFFFFF"/>
                </a:solidFill>
                <a:uFill>
                  <a:solidFill>
                    <a:srgbClr val="FFFFFF"/>
                  </a:solidFill>
                </a:uFill>
                <a:latin typeface="Corbel"/>
                <a:cs typeface="Corbel"/>
              </a:rPr>
              <a:t>are </a:t>
            </a:r>
            <a:r>
              <a:rPr sz="3600" u="heavy" spc="-50" dirty="0">
                <a:solidFill>
                  <a:srgbClr val="FFFFFF"/>
                </a:solidFill>
                <a:uFill>
                  <a:solidFill>
                    <a:srgbClr val="FFFFFF"/>
                  </a:solidFill>
                </a:uFill>
                <a:latin typeface="Corbel"/>
                <a:cs typeface="Corbel"/>
              </a:rPr>
              <a:t>the </a:t>
            </a:r>
            <a:r>
              <a:rPr sz="3600" spc="-50" dirty="0">
                <a:solidFill>
                  <a:srgbClr val="FFFFFF"/>
                </a:solidFill>
                <a:latin typeface="Corbel"/>
                <a:cs typeface="Corbel"/>
              </a:rPr>
              <a:t> </a:t>
            </a:r>
            <a:r>
              <a:rPr sz="3600" u="heavy" spc="-65" dirty="0">
                <a:solidFill>
                  <a:srgbClr val="FFFFFF"/>
                </a:solidFill>
                <a:uFill>
                  <a:solidFill>
                    <a:srgbClr val="FFFFFF"/>
                  </a:solidFill>
                </a:uFill>
                <a:latin typeface="Corbel"/>
                <a:cs typeface="Corbel"/>
              </a:rPr>
              <a:t>different</a:t>
            </a:r>
            <a:r>
              <a:rPr sz="3600" u="heavy" spc="-105" dirty="0">
                <a:solidFill>
                  <a:srgbClr val="FFFFFF"/>
                </a:solidFill>
                <a:uFill>
                  <a:solidFill>
                    <a:srgbClr val="FFFFFF"/>
                  </a:solidFill>
                </a:uFill>
                <a:latin typeface="Corbel"/>
                <a:cs typeface="Corbel"/>
              </a:rPr>
              <a:t> </a:t>
            </a:r>
            <a:r>
              <a:rPr sz="3600" u="heavy" spc="-60" dirty="0">
                <a:solidFill>
                  <a:srgbClr val="FFFFFF"/>
                </a:solidFill>
                <a:uFill>
                  <a:solidFill>
                    <a:srgbClr val="FFFFFF"/>
                  </a:solidFill>
                </a:uFill>
                <a:latin typeface="Corbel"/>
                <a:cs typeface="Corbel"/>
              </a:rPr>
              <a:t>types </a:t>
            </a:r>
            <a:r>
              <a:rPr sz="3600" spc="-60" dirty="0">
                <a:solidFill>
                  <a:srgbClr val="FFFFFF"/>
                </a:solidFill>
                <a:latin typeface="Corbel"/>
                <a:cs typeface="Corbel"/>
              </a:rPr>
              <a:t> </a:t>
            </a:r>
            <a:r>
              <a:rPr sz="3600" u="heavy" spc="-40" dirty="0">
                <a:solidFill>
                  <a:srgbClr val="FFFFFF"/>
                </a:solidFill>
                <a:uFill>
                  <a:solidFill>
                    <a:srgbClr val="FFFFFF"/>
                  </a:solidFill>
                </a:uFill>
                <a:latin typeface="Corbel"/>
                <a:cs typeface="Corbel"/>
              </a:rPr>
              <a:t>of </a:t>
            </a:r>
            <a:r>
              <a:rPr sz="3600" u="heavy" spc="-55" dirty="0">
                <a:solidFill>
                  <a:srgbClr val="FFFFFF"/>
                </a:solidFill>
                <a:uFill>
                  <a:solidFill>
                    <a:srgbClr val="FFFFFF"/>
                  </a:solidFill>
                </a:uFill>
                <a:latin typeface="Corbel"/>
                <a:cs typeface="Corbel"/>
              </a:rPr>
              <a:t>cell </a:t>
            </a:r>
            <a:r>
              <a:rPr sz="3600" spc="-55" dirty="0">
                <a:solidFill>
                  <a:srgbClr val="FFFFFF"/>
                </a:solidFill>
                <a:latin typeface="Corbel"/>
                <a:cs typeface="Corbel"/>
              </a:rPr>
              <a:t> </a:t>
            </a:r>
            <a:r>
              <a:rPr sz="3600" u="heavy" spc="-70" dirty="0">
                <a:solidFill>
                  <a:srgbClr val="FFFFFF"/>
                </a:solidFill>
                <a:uFill>
                  <a:solidFill>
                    <a:srgbClr val="FFFFFF"/>
                  </a:solidFill>
                </a:uFill>
                <a:latin typeface="Corbel"/>
                <a:cs typeface="Corbel"/>
              </a:rPr>
              <a:t>balancing?</a:t>
            </a:r>
            <a:endParaRPr sz="3600" dirty="0">
              <a:latin typeface="Corbel"/>
              <a:cs typeface="Corbel"/>
            </a:endParaRPr>
          </a:p>
        </p:txBody>
      </p:sp>
      <p:sp>
        <p:nvSpPr>
          <p:cNvPr id="3" name="object 3"/>
          <p:cNvSpPr txBox="1"/>
          <p:nvPr/>
        </p:nvSpPr>
        <p:spPr>
          <a:xfrm>
            <a:off x="4284090" y="1024204"/>
            <a:ext cx="6747509" cy="4675505"/>
          </a:xfrm>
          <a:prstGeom prst="rect">
            <a:avLst/>
          </a:prstGeom>
        </p:spPr>
        <p:txBody>
          <a:bodyPr vert="horz" wrap="square" lIns="0" tIns="12065" rIns="0" bIns="0" rtlCol="0">
            <a:spAutoFit/>
          </a:bodyPr>
          <a:lstStyle/>
          <a:p>
            <a:pPr marL="195580" indent="-182880">
              <a:lnSpc>
                <a:spcPts val="1935"/>
              </a:lnSpc>
              <a:spcBef>
                <a:spcPts val="95"/>
              </a:spcBef>
              <a:buClr>
                <a:srgbClr val="40B9D2"/>
              </a:buClr>
              <a:buFont typeface="Wingdings 2"/>
              <a:buChar char=""/>
              <a:tabLst>
                <a:tab pos="195580" algn="l"/>
              </a:tabLst>
            </a:pPr>
            <a:r>
              <a:rPr sz="1900" spc="-5" dirty="0">
                <a:solidFill>
                  <a:srgbClr val="585858"/>
                </a:solidFill>
                <a:latin typeface="Corbel"/>
                <a:cs typeface="Corbel"/>
              </a:rPr>
              <a:t>Cell balancing </a:t>
            </a:r>
            <a:r>
              <a:rPr sz="1900" spc="-10" dirty="0">
                <a:solidFill>
                  <a:srgbClr val="585858"/>
                </a:solidFill>
                <a:latin typeface="Corbel"/>
                <a:cs typeface="Corbel"/>
              </a:rPr>
              <a:t>techniques </a:t>
            </a:r>
            <a:r>
              <a:rPr sz="1900" spc="-5" dirty="0">
                <a:solidFill>
                  <a:srgbClr val="585858"/>
                </a:solidFill>
                <a:latin typeface="Corbel"/>
                <a:cs typeface="Corbel"/>
              </a:rPr>
              <a:t>can </a:t>
            </a:r>
            <a:r>
              <a:rPr sz="1900" spc="-10" dirty="0">
                <a:solidFill>
                  <a:srgbClr val="585858"/>
                </a:solidFill>
                <a:latin typeface="Corbel"/>
                <a:cs typeface="Corbel"/>
              </a:rPr>
              <a:t>be broadly classified </a:t>
            </a:r>
            <a:r>
              <a:rPr sz="1900" spc="-5" dirty="0">
                <a:solidFill>
                  <a:srgbClr val="585858"/>
                </a:solidFill>
                <a:latin typeface="Corbel"/>
                <a:cs typeface="Corbel"/>
              </a:rPr>
              <a:t>into</a:t>
            </a:r>
            <a:r>
              <a:rPr sz="1900" spc="65" dirty="0">
                <a:solidFill>
                  <a:srgbClr val="585858"/>
                </a:solidFill>
                <a:latin typeface="Corbel"/>
                <a:cs typeface="Corbel"/>
              </a:rPr>
              <a:t> </a:t>
            </a:r>
            <a:r>
              <a:rPr sz="1900" spc="-5" dirty="0">
                <a:solidFill>
                  <a:srgbClr val="585858"/>
                </a:solidFill>
                <a:latin typeface="Corbel"/>
                <a:cs typeface="Corbel"/>
              </a:rPr>
              <a:t>four</a:t>
            </a:r>
            <a:endParaRPr sz="1900" dirty="0">
              <a:latin typeface="Corbel"/>
              <a:cs typeface="Corbel"/>
            </a:endParaRPr>
          </a:p>
          <a:p>
            <a:pPr marL="195580">
              <a:lnSpc>
                <a:spcPts val="1895"/>
              </a:lnSpc>
            </a:pPr>
            <a:r>
              <a:rPr sz="1900" spc="-5" dirty="0">
                <a:solidFill>
                  <a:srgbClr val="585858"/>
                </a:solidFill>
                <a:latin typeface="Corbel"/>
                <a:cs typeface="Corbel"/>
              </a:rPr>
              <a:t>groups-</a:t>
            </a:r>
            <a:endParaRPr sz="1900" dirty="0">
              <a:latin typeface="Corbel"/>
              <a:cs typeface="Corbel"/>
            </a:endParaRPr>
          </a:p>
          <a:p>
            <a:pPr marL="652780" marR="29209" lvl="1" indent="-182880">
              <a:lnSpc>
                <a:spcPct val="69900"/>
              </a:lnSpc>
              <a:spcBef>
                <a:spcPts val="650"/>
              </a:spcBef>
              <a:buClr>
                <a:srgbClr val="40B9D2"/>
              </a:buClr>
              <a:buFont typeface="Wingdings 2"/>
              <a:buChar char=""/>
              <a:tabLst>
                <a:tab pos="653415" algn="l"/>
              </a:tabLst>
            </a:pPr>
            <a:r>
              <a:rPr sz="1900" b="1" u="heavy" spc="-10" dirty="0">
                <a:solidFill>
                  <a:srgbClr val="585858"/>
                </a:solidFill>
                <a:uFill>
                  <a:solidFill>
                    <a:srgbClr val="585858"/>
                  </a:solidFill>
                </a:uFill>
                <a:latin typeface="Corbel"/>
                <a:cs typeface="Corbel"/>
              </a:rPr>
              <a:t>Passive </a:t>
            </a:r>
            <a:r>
              <a:rPr sz="1900" b="1" u="heavy" spc="-5" dirty="0">
                <a:solidFill>
                  <a:srgbClr val="585858"/>
                </a:solidFill>
                <a:uFill>
                  <a:solidFill>
                    <a:srgbClr val="585858"/>
                  </a:solidFill>
                </a:uFill>
                <a:latin typeface="Corbel"/>
                <a:cs typeface="Corbel"/>
              </a:rPr>
              <a:t>Cell Balancing </a:t>
            </a:r>
            <a:r>
              <a:rPr sz="1900" u="heavy" spc="-5" dirty="0">
                <a:solidFill>
                  <a:srgbClr val="585858"/>
                </a:solidFill>
                <a:uFill>
                  <a:solidFill>
                    <a:srgbClr val="585858"/>
                  </a:solidFill>
                </a:uFill>
                <a:latin typeface="Corbel"/>
                <a:cs typeface="Corbel"/>
              </a:rPr>
              <a:t>:</a:t>
            </a:r>
            <a:r>
              <a:rPr sz="1900" spc="-5" dirty="0">
                <a:solidFill>
                  <a:srgbClr val="585858"/>
                </a:solidFill>
                <a:latin typeface="Corbel"/>
                <a:cs typeface="Corbel"/>
              </a:rPr>
              <a:t> </a:t>
            </a:r>
            <a:r>
              <a:rPr sz="1900" spc="-10" dirty="0">
                <a:solidFill>
                  <a:srgbClr val="585858"/>
                </a:solidFill>
                <a:latin typeface="Corbel"/>
                <a:cs typeface="Corbel"/>
              </a:rPr>
              <a:t>It is the simplest method </a:t>
            </a:r>
            <a:r>
              <a:rPr sz="1900" spc="-5" dirty="0">
                <a:solidFill>
                  <a:srgbClr val="585858"/>
                </a:solidFill>
                <a:latin typeface="Corbel"/>
                <a:cs typeface="Corbel"/>
              </a:rPr>
              <a:t>of </a:t>
            </a:r>
            <a:r>
              <a:rPr sz="1900" spc="-10" dirty="0">
                <a:solidFill>
                  <a:srgbClr val="585858"/>
                </a:solidFill>
                <a:latin typeface="Corbel"/>
                <a:cs typeface="Corbel"/>
              </a:rPr>
              <a:t>them </a:t>
            </a:r>
            <a:r>
              <a:rPr sz="1900" spc="-5" dirty="0">
                <a:solidFill>
                  <a:srgbClr val="585858"/>
                </a:solidFill>
                <a:latin typeface="Corbel"/>
                <a:cs typeface="Corbel"/>
              </a:rPr>
              <a:t>аll,  </a:t>
            </a:r>
            <a:r>
              <a:rPr sz="1900" dirty="0">
                <a:solidFill>
                  <a:srgbClr val="585858"/>
                </a:solidFill>
                <a:latin typeface="Corbel"/>
                <a:cs typeface="Corbel"/>
              </a:rPr>
              <a:t>аnd cаn </a:t>
            </a:r>
            <a:r>
              <a:rPr sz="1900" spc="-10" dirty="0">
                <a:solidFill>
                  <a:srgbClr val="585858"/>
                </a:solidFill>
                <a:latin typeface="Corbel"/>
                <a:cs typeface="Corbel"/>
              </a:rPr>
              <a:t>be </a:t>
            </a:r>
            <a:r>
              <a:rPr sz="1900" spc="-5" dirty="0">
                <a:solidFill>
                  <a:srgbClr val="585858"/>
                </a:solidFill>
                <a:latin typeface="Corbel"/>
                <a:cs typeface="Corbel"/>
              </a:rPr>
              <a:t>used in </a:t>
            </a:r>
            <a:r>
              <a:rPr sz="1900" spc="-10" dirty="0">
                <a:solidFill>
                  <a:srgbClr val="585858"/>
                </a:solidFill>
                <a:latin typeface="Corbel"/>
                <a:cs typeface="Corbel"/>
              </a:rPr>
              <a:t>situаtions where </a:t>
            </a:r>
            <a:r>
              <a:rPr sz="1900" spc="-5" dirty="0">
                <a:solidFill>
                  <a:srgbClr val="585858"/>
                </a:solidFill>
                <a:latin typeface="Corbel"/>
                <a:cs typeface="Corbel"/>
              </a:rPr>
              <a:t>cost cutting </a:t>
            </a:r>
            <a:r>
              <a:rPr sz="1900" dirty="0">
                <a:solidFill>
                  <a:srgbClr val="585858"/>
                </a:solidFill>
                <a:latin typeface="Corbel"/>
                <a:cs typeface="Corbel"/>
              </a:rPr>
              <a:t>аnd  </a:t>
            </a:r>
            <a:r>
              <a:rPr sz="1900" spc="-10" dirty="0">
                <a:solidFill>
                  <a:srgbClr val="585858"/>
                </a:solidFill>
                <a:latin typeface="Corbel"/>
                <a:cs typeface="Corbel"/>
              </a:rPr>
              <a:t>simplicity is the </a:t>
            </a:r>
            <a:r>
              <a:rPr sz="1900" spc="-5" dirty="0">
                <a:solidFill>
                  <a:srgbClr val="585858"/>
                </a:solidFill>
                <a:latin typeface="Corbel"/>
                <a:cs typeface="Corbel"/>
              </a:rPr>
              <a:t>mаin ideа. </a:t>
            </a:r>
            <a:r>
              <a:rPr sz="1900" spc="-10" dirty="0">
                <a:solidFill>
                  <a:srgbClr val="585858"/>
                </a:solidFill>
                <a:latin typeface="Corbel"/>
                <a:cs typeface="Corbel"/>
              </a:rPr>
              <a:t>But it is inefficient </a:t>
            </a:r>
            <a:r>
              <a:rPr sz="1900" dirty="0">
                <a:solidFill>
                  <a:srgbClr val="585858"/>
                </a:solidFill>
                <a:latin typeface="Corbel"/>
                <a:cs typeface="Corbel"/>
              </a:rPr>
              <a:t>аs </a:t>
            </a:r>
            <a:r>
              <a:rPr sz="1900" spc="-10" dirty="0">
                <a:solidFill>
                  <a:srgbClr val="585858"/>
                </a:solidFill>
                <a:latin typeface="Corbel"/>
                <a:cs typeface="Corbel"/>
              </a:rPr>
              <a:t>excess  </a:t>
            </a:r>
            <a:r>
              <a:rPr sz="1900" spc="-5" dirty="0">
                <a:solidFill>
                  <a:srgbClr val="585858"/>
                </a:solidFill>
                <a:latin typeface="Corbel"/>
                <a:cs typeface="Corbel"/>
              </a:rPr>
              <a:t>chаrge </a:t>
            </a:r>
            <a:r>
              <a:rPr sz="1900" spc="-10" dirty="0">
                <a:solidFill>
                  <a:srgbClr val="585858"/>
                </a:solidFill>
                <a:latin typeface="Corbel"/>
                <a:cs typeface="Corbel"/>
              </a:rPr>
              <a:t>is</a:t>
            </a:r>
            <a:r>
              <a:rPr sz="1900" dirty="0">
                <a:solidFill>
                  <a:srgbClr val="585858"/>
                </a:solidFill>
                <a:latin typeface="Corbel"/>
                <a:cs typeface="Corbel"/>
              </a:rPr>
              <a:t> </a:t>
            </a:r>
            <a:r>
              <a:rPr sz="1900" spc="-5" dirty="0">
                <a:solidFill>
                  <a:srgbClr val="585858"/>
                </a:solidFill>
                <a:latin typeface="Corbel"/>
                <a:cs typeface="Corbel"/>
              </a:rPr>
              <a:t>unused.</a:t>
            </a:r>
            <a:endParaRPr sz="1900" dirty="0">
              <a:latin typeface="Corbel"/>
              <a:cs typeface="Corbel"/>
            </a:endParaRPr>
          </a:p>
          <a:p>
            <a:pPr marL="652780" marR="115570" lvl="1" indent="-182880">
              <a:lnSpc>
                <a:spcPct val="69900"/>
              </a:lnSpc>
              <a:spcBef>
                <a:spcPts val="615"/>
              </a:spcBef>
              <a:buClr>
                <a:srgbClr val="40B9D2"/>
              </a:buClr>
              <a:buFont typeface="Wingdings 2"/>
              <a:buChar char=""/>
              <a:tabLst>
                <a:tab pos="653415" algn="l"/>
              </a:tabLst>
            </a:pPr>
            <a:r>
              <a:rPr sz="1900" b="1" u="heavy" spc="-5" dirty="0">
                <a:solidFill>
                  <a:srgbClr val="585858"/>
                </a:solidFill>
                <a:uFill>
                  <a:solidFill>
                    <a:srgbClr val="585858"/>
                  </a:solidFill>
                </a:uFill>
                <a:latin typeface="Corbel"/>
                <a:cs typeface="Corbel"/>
              </a:rPr>
              <a:t>Active Cell Balancing</a:t>
            </a:r>
            <a:r>
              <a:rPr sz="1900" b="1" spc="-5" dirty="0">
                <a:solidFill>
                  <a:srgbClr val="585858"/>
                </a:solidFill>
                <a:latin typeface="Corbel"/>
                <a:cs typeface="Corbel"/>
              </a:rPr>
              <a:t> </a:t>
            </a:r>
            <a:r>
              <a:rPr sz="1900" spc="-5" dirty="0">
                <a:solidFill>
                  <a:srgbClr val="585858"/>
                </a:solidFill>
                <a:latin typeface="Corbel"/>
                <a:cs typeface="Corbel"/>
              </a:rPr>
              <a:t>: </a:t>
            </a:r>
            <a:r>
              <a:rPr sz="1900" spc="-10" dirty="0">
                <a:solidFill>
                  <a:srgbClr val="545454"/>
                </a:solidFill>
                <a:latin typeface="Corbel"/>
                <a:cs typeface="Corbel"/>
              </a:rPr>
              <a:t>In аctive </a:t>
            </a:r>
            <a:r>
              <a:rPr sz="1900" spc="-5" dirty="0">
                <a:solidFill>
                  <a:srgbClr val="545454"/>
                </a:solidFill>
                <a:latin typeface="Corbel"/>
                <a:cs typeface="Corbel"/>
              </a:rPr>
              <a:t>bаlаncing </a:t>
            </a:r>
            <a:r>
              <a:rPr sz="1900" spc="-10" dirty="0">
                <a:solidFill>
                  <a:srgbClr val="545454"/>
                </a:solidFill>
                <a:latin typeface="Corbel"/>
                <a:cs typeface="Corbel"/>
              </a:rPr>
              <a:t>the </a:t>
            </a:r>
            <a:r>
              <a:rPr sz="1900" spc="-5" dirty="0">
                <a:solidFill>
                  <a:srgbClr val="545454"/>
                </a:solidFill>
                <a:latin typeface="Corbel"/>
                <a:cs typeface="Corbel"/>
              </a:rPr>
              <a:t>excess chаrge  </a:t>
            </a:r>
            <a:r>
              <a:rPr sz="1900" spc="-10" dirty="0">
                <a:solidFill>
                  <a:srgbClr val="545454"/>
                </a:solidFill>
                <a:latin typeface="Corbel"/>
                <a:cs typeface="Corbel"/>
              </a:rPr>
              <a:t>form </a:t>
            </a:r>
            <a:r>
              <a:rPr sz="1900" spc="-5" dirty="0">
                <a:solidFill>
                  <a:srgbClr val="545454"/>
                </a:solidFill>
                <a:latin typeface="Corbel"/>
                <a:cs typeface="Corbel"/>
              </a:rPr>
              <a:t>one cell </a:t>
            </a:r>
            <a:r>
              <a:rPr sz="1900" spc="-10" dirty="0">
                <a:solidFill>
                  <a:srgbClr val="545454"/>
                </a:solidFill>
                <a:latin typeface="Corbel"/>
                <a:cs typeface="Corbel"/>
              </a:rPr>
              <a:t>is trаnsferred to аnother cell </a:t>
            </a:r>
            <a:r>
              <a:rPr sz="1900" spc="-5" dirty="0">
                <a:solidFill>
                  <a:srgbClr val="545454"/>
                </a:solidFill>
                <a:latin typeface="Corbel"/>
                <a:cs typeface="Corbel"/>
              </a:rPr>
              <a:t>of </a:t>
            </a:r>
            <a:r>
              <a:rPr sz="1900" spc="-10" dirty="0">
                <a:solidFill>
                  <a:srgbClr val="545454"/>
                </a:solidFill>
                <a:latin typeface="Corbel"/>
                <a:cs typeface="Corbel"/>
              </a:rPr>
              <a:t>low </a:t>
            </a:r>
            <a:r>
              <a:rPr sz="1900" spc="-5" dirty="0">
                <a:solidFill>
                  <a:srgbClr val="545454"/>
                </a:solidFill>
                <a:latin typeface="Corbel"/>
                <a:cs typeface="Corbel"/>
              </a:rPr>
              <a:t>chаrge </a:t>
            </a:r>
            <a:r>
              <a:rPr sz="1900" spc="-10" dirty="0">
                <a:solidFill>
                  <a:srgbClr val="545454"/>
                </a:solidFill>
                <a:latin typeface="Corbel"/>
                <a:cs typeface="Corbel"/>
              </a:rPr>
              <a:t>to  equаlize them. This is аchieved by utilizing </a:t>
            </a:r>
            <a:r>
              <a:rPr sz="1900" spc="-5" dirty="0">
                <a:solidFill>
                  <a:srgbClr val="545454"/>
                </a:solidFill>
                <a:latin typeface="Corbel"/>
                <a:cs typeface="Corbel"/>
              </a:rPr>
              <a:t>chаrge </a:t>
            </a:r>
            <a:r>
              <a:rPr sz="1900" spc="-10" dirty="0">
                <a:solidFill>
                  <a:srgbClr val="545454"/>
                </a:solidFill>
                <a:latin typeface="Corbel"/>
                <a:cs typeface="Corbel"/>
              </a:rPr>
              <a:t>storing  elements </a:t>
            </a:r>
            <a:r>
              <a:rPr sz="1900" spc="-25" dirty="0">
                <a:solidFill>
                  <a:srgbClr val="545454"/>
                </a:solidFill>
                <a:latin typeface="Corbel"/>
                <a:cs typeface="Corbel"/>
              </a:rPr>
              <a:t>like </a:t>
            </a:r>
            <a:r>
              <a:rPr sz="1900" spc="-5" dirty="0">
                <a:solidFill>
                  <a:srgbClr val="545454"/>
                </a:solidFill>
                <a:latin typeface="Corbel"/>
                <a:cs typeface="Corbel"/>
              </a:rPr>
              <a:t>Cаpаcitors </a:t>
            </a:r>
            <a:r>
              <a:rPr sz="1900" dirty="0">
                <a:solidFill>
                  <a:srgbClr val="545454"/>
                </a:solidFill>
                <a:latin typeface="Corbel"/>
                <a:cs typeface="Corbel"/>
              </a:rPr>
              <a:t>аnd</a:t>
            </a:r>
            <a:r>
              <a:rPr sz="1900" spc="25" dirty="0">
                <a:solidFill>
                  <a:srgbClr val="545454"/>
                </a:solidFill>
                <a:latin typeface="Corbel"/>
                <a:cs typeface="Corbel"/>
              </a:rPr>
              <a:t> </a:t>
            </a:r>
            <a:r>
              <a:rPr sz="1900" spc="-10" dirty="0">
                <a:solidFill>
                  <a:srgbClr val="545454"/>
                </a:solidFill>
                <a:latin typeface="Corbel"/>
                <a:cs typeface="Corbel"/>
              </a:rPr>
              <a:t>Inductors.</a:t>
            </a:r>
            <a:endParaRPr sz="1900" dirty="0">
              <a:latin typeface="Corbel"/>
              <a:cs typeface="Corbel"/>
            </a:endParaRPr>
          </a:p>
          <a:p>
            <a:pPr marL="652780" marR="111125" lvl="1" indent="-182880">
              <a:lnSpc>
                <a:spcPct val="70000"/>
              </a:lnSpc>
              <a:spcBef>
                <a:spcPts val="615"/>
              </a:spcBef>
              <a:buClr>
                <a:srgbClr val="40B9D2"/>
              </a:buClr>
              <a:buFont typeface="Wingdings 2"/>
              <a:buChar char=""/>
              <a:tabLst>
                <a:tab pos="653415" algn="l"/>
              </a:tabLst>
            </a:pPr>
            <a:r>
              <a:rPr sz="1900" b="1" u="heavy" spc="-10" dirty="0">
                <a:solidFill>
                  <a:srgbClr val="585858"/>
                </a:solidFill>
                <a:uFill>
                  <a:solidFill>
                    <a:srgbClr val="585858"/>
                  </a:solidFill>
                </a:uFill>
                <a:latin typeface="Corbel"/>
                <a:cs typeface="Corbel"/>
              </a:rPr>
              <a:t>Lossless </a:t>
            </a:r>
            <a:r>
              <a:rPr sz="1900" b="1" u="heavy" spc="-5" dirty="0">
                <a:solidFill>
                  <a:srgbClr val="585858"/>
                </a:solidFill>
                <a:uFill>
                  <a:solidFill>
                    <a:srgbClr val="585858"/>
                  </a:solidFill>
                </a:uFill>
                <a:latin typeface="Corbel"/>
                <a:cs typeface="Corbel"/>
              </a:rPr>
              <a:t>Cell Balancing</a:t>
            </a:r>
            <a:r>
              <a:rPr sz="1900" b="1" spc="-5" dirty="0">
                <a:solidFill>
                  <a:srgbClr val="585858"/>
                </a:solidFill>
                <a:latin typeface="Corbel"/>
                <a:cs typeface="Corbel"/>
              </a:rPr>
              <a:t> </a:t>
            </a:r>
            <a:r>
              <a:rPr sz="1900" spc="-5" dirty="0">
                <a:solidFill>
                  <a:srgbClr val="585858"/>
                </a:solidFill>
                <a:latin typeface="Corbel"/>
                <a:cs typeface="Corbel"/>
              </a:rPr>
              <a:t>: </a:t>
            </a:r>
            <a:r>
              <a:rPr sz="1900" spc="-10" dirty="0">
                <a:solidFill>
                  <a:srgbClr val="545454"/>
                </a:solidFill>
                <a:latin typeface="Corbel"/>
                <a:cs typeface="Corbel"/>
              </a:rPr>
              <a:t>Lossless </a:t>
            </a:r>
            <a:r>
              <a:rPr sz="1900" spc="-5" dirty="0">
                <a:solidFill>
                  <a:srgbClr val="545454"/>
                </a:solidFill>
                <a:latin typeface="Corbel"/>
                <a:cs typeface="Corbel"/>
              </a:rPr>
              <a:t>bаlаncing </a:t>
            </a:r>
            <a:r>
              <a:rPr sz="1900" spc="-10" dirty="0">
                <a:solidFill>
                  <a:srgbClr val="545454"/>
                </a:solidFill>
                <a:latin typeface="Corbel"/>
                <a:cs typeface="Corbel"/>
              </a:rPr>
              <a:t>is </a:t>
            </a:r>
            <a:r>
              <a:rPr sz="1900" spc="-5" dirty="0">
                <a:solidFill>
                  <a:srgbClr val="545454"/>
                </a:solidFill>
                <a:latin typeface="Corbel"/>
                <a:cs typeface="Corbel"/>
              </a:rPr>
              <a:t>а </a:t>
            </a:r>
            <a:r>
              <a:rPr sz="1900" spc="-10" dirty="0">
                <a:solidFill>
                  <a:srgbClr val="545454"/>
                </a:solidFill>
                <a:latin typeface="Corbel"/>
                <a:cs typeface="Corbel"/>
              </a:rPr>
              <a:t>recently  </a:t>
            </a:r>
            <a:r>
              <a:rPr sz="1900" spc="-15" dirty="0">
                <a:solidFill>
                  <a:srgbClr val="545454"/>
                </a:solidFill>
                <a:latin typeface="Corbel"/>
                <a:cs typeface="Corbel"/>
              </a:rPr>
              <a:t>developed </a:t>
            </a:r>
            <a:r>
              <a:rPr sz="1900" spc="-10" dirty="0">
                <a:solidFill>
                  <a:srgbClr val="545454"/>
                </a:solidFill>
                <a:latin typeface="Corbel"/>
                <a:cs typeface="Corbel"/>
              </a:rPr>
              <a:t>method thаt reduces losses by reducing the  hаrdwаre components </a:t>
            </a:r>
            <a:r>
              <a:rPr sz="1900" dirty="0">
                <a:solidFill>
                  <a:srgbClr val="545454"/>
                </a:solidFill>
                <a:latin typeface="Corbel"/>
                <a:cs typeface="Corbel"/>
              </a:rPr>
              <a:t>аnd </a:t>
            </a:r>
            <a:r>
              <a:rPr sz="1900" spc="-10" dirty="0">
                <a:solidFill>
                  <a:srgbClr val="545454"/>
                </a:solidFill>
                <a:latin typeface="Corbel"/>
                <a:cs typeface="Corbel"/>
              </a:rPr>
              <a:t>providing </a:t>
            </a:r>
            <a:r>
              <a:rPr sz="1900" spc="-15" dirty="0">
                <a:solidFill>
                  <a:srgbClr val="545454"/>
                </a:solidFill>
                <a:latin typeface="Corbel"/>
                <a:cs typeface="Corbel"/>
              </a:rPr>
              <a:t>more </a:t>
            </a:r>
            <a:r>
              <a:rPr sz="1900" spc="-10" dirty="0">
                <a:solidFill>
                  <a:srgbClr val="545454"/>
                </a:solidFill>
                <a:latin typeface="Corbel"/>
                <a:cs typeface="Corbel"/>
              </a:rPr>
              <a:t>softwаre control.  This </a:t>
            </a:r>
            <a:r>
              <a:rPr sz="1900" spc="-5" dirty="0">
                <a:solidFill>
                  <a:srgbClr val="545454"/>
                </a:solidFill>
                <a:latin typeface="Corbel"/>
                <a:cs typeface="Corbel"/>
              </a:rPr>
              <a:t>аlso </a:t>
            </a:r>
            <a:r>
              <a:rPr sz="1900" spc="-20" dirty="0">
                <a:solidFill>
                  <a:srgbClr val="545454"/>
                </a:solidFill>
                <a:latin typeface="Corbel"/>
                <a:cs typeface="Corbel"/>
              </a:rPr>
              <a:t>mаkes </a:t>
            </a:r>
            <a:r>
              <a:rPr sz="1900" spc="-10" dirty="0">
                <a:solidFill>
                  <a:srgbClr val="545454"/>
                </a:solidFill>
                <a:latin typeface="Corbel"/>
                <a:cs typeface="Corbel"/>
              </a:rPr>
              <a:t>the system simpler </a:t>
            </a:r>
            <a:r>
              <a:rPr sz="1900" dirty="0">
                <a:solidFill>
                  <a:srgbClr val="545454"/>
                </a:solidFill>
                <a:latin typeface="Corbel"/>
                <a:cs typeface="Corbel"/>
              </a:rPr>
              <a:t>аnd </a:t>
            </a:r>
            <a:r>
              <a:rPr sz="1900" spc="-15" dirty="0">
                <a:solidFill>
                  <a:srgbClr val="545454"/>
                </a:solidFill>
                <a:latin typeface="Corbel"/>
                <a:cs typeface="Corbel"/>
              </a:rPr>
              <a:t>more </a:t>
            </a:r>
            <a:r>
              <a:rPr sz="1900" spc="-10" dirty="0">
                <a:solidFill>
                  <a:srgbClr val="545454"/>
                </a:solidFill>
                <a:latin typeface="Corbel"/>
                <a:cs typeface="Corbel"/>
              </a:rPr>
              <a:t>eаsier to  design.</a:t>
            </a:r>
            <a:endParaRPr sz="1900" dirty="0">
              <a:latin typeface="Corbel"/>
              <a:cs typeface="Corbel"/>
            </a:endParaRPr>
          </a:p>
          <a:p>
            <a:pPr marL="652780" marR="5080" lvl="1" indent="-182880">
              <a:lnSpc>
                <a:spcPct val="70100"/>
              </a:lnSpc>
              <a:spcBef>
                <a:spcPts val="585"/>
              </a:spcBef>
              <a:buClr>
                <a:srgbClr val="40B9D2"/>
              </a:buClr>
              <a:buFont typeface="Wingdings 2"/>
              <a:buChar char=""/>
              <a:tabLst>
                <a:tab pos="653415" algn="l"/>
              </a:tabLst>
            </a:pPr>
            <a:r>
              <a:rPr sz="1900" b="1" u="heavy" spc="-15" dirty="0">
                <a:solidFill>
                  <a:srgbClr val="585858"/>
                </a:solidFill>
                <a:uFill>
                  <a:solidFill>
                    <a:srgbClr val="585858"/>
                  </a:solidFill>
                </a:uFill>
                <a:latin typeface="Corbel"/>
                <a:cs typeface="Corbel"/>
              </a:rPr>
              <a:t>Redox </a:t>
            </a:r>
            <a:r>
              <a:rPr sz="1900" b="1" u="heavy" spc="-5" dirty="0">
                <a:solidFill>
                  <a:srgbClr val="585858"/>
                </a:solidFill>
                <a:uFill>
                  <a:solidFill>
                    <a:srgbClr val="585858"/>
                  </a:solidFill>
                </a:uFill>
                <a:latin typeface="Corbel"/>
                <a:cs typeface="Corbel"/>
              </a:rPr>
              <a:t>Shuttle</a:t>
            </a:r>
            <a:r>
              <a:rPr sz="1900" b="1" spc="-5" dirty="0">
                <a:solidFill>
                  <a:srgbClr val="585858"/>
                </a:solidFill>
                <a:latin typeface="Corbel"/>
                <a:cs typeface="Corbel"/>
              </a:rPr>
              <a:t> </a:t>
            </a:r>
            <a:r>
              <a:rPr sz="1900" spc="-5" dirty="0">
                <a:solidFill>
                  <a:srgbClr val="585858"/>
                </a:solidFill>
                <a:latin typeface="Corbel"/>
                <a:cs typeface="Corbel"/>
              </a:rPr>
              <a:t>: </a:t>
            </a:r>
            <a:r>
              <a:rPr sz="1900" spc="-10" dirty="0">
                <a:solidFill>
                  <a:srgbClr val="585858"/>
                </a:solidFill>
                <a:latin typeface="Corbel"/>
                <a:cs typeface="Corbel"/>
              </a:rPr>
              <a:t>It </a:t>
            </a:r>
            <a:r>
              <a:rPr sz="1900" spc="-5" dirty="0">
                <a:solidFill>
                  <a:srgbClr val="585858"/>
                </a:solidFill>
                <a:latin typeface="Corbel"/>
                <a:cs typeface="Corbel"/>
              </a:rPr>
              <a:t>is bаsed on </a:t>
            </a:r>
            <a:r>
              <a:rPr sz="1900" spc="-10" dirty="0">
                <a:solidFill>
                  <a:srgbClr val="585858"/>
                </a:solidFill>
                <a:latin typeface="Corbel"/>
                <a:cs typeface="Corbel"/>
              </a:rPr>
              <a:t>the </a:t>
            </a:r>
            <a:r>
              <a:rPr sz="1900" spc="-5" dirty="0">
                <a:solidFill>
                  <a:srgbClr val="585858"/>
                </a:solidFill>
                <a:latin typeface="Corbel"/>
                <a:cs typeface="Corbel"/>
              </a:rPr>
              <a:t>chemicаl </a:t>
            </a:r>
            <a:r>
              <a:rPr sz="1900" spc="-10" dirty="0">
                <a:solidFill>
                  <a:srgbClr val="585858"/>
                </a:solidFill>
                <a:latin typeface="Corbel"/>
                <a:cs typeface="Corbel"/>
              </a:rPr>
              <a:t>properties </a:t>
            </a:r>
            <a:r>
              <a:rPr sz="1900" spc="-5" dirty="0">
                <a:solidFill>
                  <a:srgbClr val="585858"/>
                </a:solidFill>
                <a:latin typeface="Corbel"/>
                <a:cs typeface="Corbel"/>
              </a:rPr>
              <a:t>of </a:t>
            </a:r>
            <a:r>
              <a:rPr sz="1900" spc="-10" dirty="0">
                <a:solidFill>
                  <a:srgbClr val="585858"/>
                </a:solidFill>
                <a:latin typeface="Corbel"/>
                <a:cs typeface="Corbel"/>
              </a:rPr>
              <a:t>the  cell. In </a:t>
            </a:r>
            <a:r>
              <a:rPr sz="1900" spc="-5" dirty="0">
                <a:solidFill>
                  <a:srgbClr val="585858"/>
                </a:solidFill>
                <a:latin typeface="Corbel"/>
                <a:cs typeface="Corbel"/>
              </a:rPr>
              <a:t>leаd аcid </a:t>
            </a:r>
            <a:r>
              <a:rPr sz="1900" spc="-10" dirty="0">
                <a:solidFill>
                  <a:srgbClr val="585858"/>
                </a:solidFill>
                <a:latin typeface="Corbel"/>
                <a:cs typeface="Corbel"/>
              </a:rPr>
              <a:t>bаttery we do </a:t>
            </a:r>
            <a:r>
              <a:rPr sz="1900" spc="-5" dirty="0">
                <a:solidFill>
                  <a:srgbClr val="585858"/>
                </a:solidFill>
                <a:latin typeface="Corbel"/>
                <a:cs typeface="Corbel"/>
              </a:rPr>
              <a:t>not а </a:t>
            </a:r>
            <a:r>
              <a:rPr sz="1900" spc="-10" dirty="0">
                <a:solidFill>
                  <a:srgbClr val="585858"/>
                </a:solidFill>
                <a:latin typeface="Corbel"/>
                <a:cs typeface="Corbel"/>
              </a:rPr>
              <a:t>problem </a:t>
            </a:r>
            <a:r>
              <a:rPr sz="1900" spc="-5" dirty="0">
                <a:solidFill>
                  <a:srgbClr val="585858"/>
                </a:solidFill>
                <a:latin typeface="Corbel"/>
                <a:cs typeface="Corbel"/>
              </a:rPr>
              <a:t>of cell bаlаncing  </a:t>
            </a:r>
            <a:r>
              <a:rPr sz="1900" spc="-10" dirty="0">
                <a:solidFill>
                  <a:srgbClr val="585858"/>
                </a:solidFill>
                <a:latin typeface="Corbel"/>
                <a:cs typeface="Corbel"/>
              </a:rPr>
              <a:t>due to its eccentric property </a:t>
            </a:r>
            <a:r>
              <a:rPr sz="1900" spc="-5" dirty="0">
                <a:solidFill>
                  <a:srgbClr val="585858"/>
                </a:solidFill>
                <a:latin typeface="Corbel"/>
                <a:cs typeface="Corbel"/>
              </a:rPr>
              <a:t>of </a:t>
            </a:r>
            <a:r>
              <a:rPr sz="1900" spc="-10" dirty="0">
                <a:solidFill>
                  <a:srgbClr val="585858"/>
                </a:solidFill>
                <a:latin typeface="Corbel"/>
                <a:cs typeface="Corbel"/>
              </a:rPr>
              <a:t>releаsing </a:t>
            </a:r>
            <a:r>
              <a:rPr sz="1900" spc="-5" dirty="0">
                <a:solidFill>
                  <a:srgbClr val="585858"/>
                </a:solidFill>
                <a:latin typeface="Corbel"/>
                <a:cs typeface="Corbel"/>
              </a:rPr>
              <a:t>gаsses which  </a:t>
            </a:r>
            <a:r>
              <a:rPr sz="1900" spc="-10" dirty="0">
                <a:solidFill>
                  <a:srgbClr val="585858"/>
                </a:solidFill>
                <a:latin typeface="Corbel"/>
                <a:cs typeface="Corbel"/>
              </a:rPr>
              <a:t>prevents it from </a:t>
            </a:r>
            <a:r>
              <a:rPr sz="1900" spc="-5" dirty="0">
                <a:solidFill>
                  <a:srgbClr val="585858"/>
                </a:solidFill>
                <a:latin typeface="Corbel"/>
                <a:cs typeface="Corbel"/>
              </a:rPr>
              <a:t>unbаlаncing. а </a:t>
            </a:r>
            <a:r>
              <a:rPr sz="1900" spc="-10" dirty="0">
                <a:solidFill>
                  <a:srgbClr val="585858"/>
                </a:solidFill>
                <a:latin typeface="Corbel"/>
                <a:cs typeface="Corbel"/>
              </a:rPr>
              <a:t>similаr </a:t>
            </a:r>
            <a:r>
              <a:rPr sz="1900" spc="-5" dirty="0">
                <a:solidFill>
                  <a:srgbClr val="585858"/>
                </a:solidFill>
                <a:latin typeface="Corbel"/>
                <a:cs typeface="Corbel"/>
              </a:rPr>
              <a:t>аpproаch </a:t>
            </a:r>
            <a:r>
              <a:rPr sz="1900" spc="-10" dirty="0">
                <a:solidFill>
                  <a:srgbClr val="585858"/>
                </a:solidFill>
                <a:latin typeface="Corbel"/>
                <a:cs typeface="Corbel"/>
              </a:rPr>
              <a:t>is being  developed </a:t>
            </a:r>
            <a:r>
              <a:rPr sz="1900" spc="-5" dirty="0">
                <a:solidFill>
                  <a:srgbClr val="585858"/>
                </a:solidFill>
                <a:latin typeface="Corbel"/>
                <a:cs typeface="Corbel"/>
              </a:rPr>
              <a:t>for </a:t>
            </a:r>
            <a:r>
              <a:rPr sz="1900" spc="-10" dirty="0">
                <a:solidFill>
                  <a:srgbClr val="585858"/>
                </a:solidFill>
                <a:latin typeface="Corbel"/>
                <a:cs typeface="Corbel"/>
              </a:rPr>
              <a:t>the lithium ion bаttery cells </a:t>
            </a:r>
            <a:r>
              <a:rPr sz="1900" spc="-5" dirty="0">
                <a:solidFill>
                  <a:srgbClr val="585858"/>
                </a:solidFill>
                <a:latin typeface="Corbel"/>
                <a:cs typeface="Corbel"/>
              </a:rPr>
              <a:t>which </a:t>
            </a:r>
            <a:r>
              <a:rPr sz="1900" spc="-10" dirty="0">
                <a:solidFill>
                  <a:srgbClr val="585858"/>
                </a:solidFill>
                <a:latin typeface="Corbel"/>
                <a:cs typeface="Corbel"/>
              </a:rPr>
              <a:t>will </a:t>
            </a:r>
            <a:r>
              <a:rPr sz="1900" spc="-15" dirty="0">
                <a:solidFill>
                  <a:srgbClr val="585858"/>
                </a:solidFill>
                <a:latin typeface="Corbel"/>
                <a:cs typeface="Corbel"/>
              </a:rPr>
              <a:t>remove  </a:t>
            </a:r>
            <a:r>
              <a:rPr sz="1900" spc="-10" dirty="0">
                <a:solidFill>
                  <a:srgbClr val="585858"/>
                </a:solidFill>
                <a:latin typeface="Corbel"/>
                <a:cs typeface="Corbel"/>
              </a:rPr>
              <a:t>the softwаre </a:t>
            </a:r>
            <a:r>
              <a:rPr sz="1900" dirty="0">
                <a:solidFill>
                  <a:srgbClr val="585858"/>
                </a:solidFill>
                <a:latin typeface="Corbel"/>
                <a:cs typeface="Corbel"/>
              </a:rPr>
              <a:t>аnd </a:t>
            </a:r>
            <a:r>
              <a:rPr sz="1900" spc="-10" dirty="0">
                <a:solidFill>
                  <a:srgbClr val="585858"/>
                </a:solidFill>
                <a:latin typeface="Corbel"/>
                <a:cs typeface="Corbel"/>
              </a:rPr>
              <a:t>hаrdwаre components </a:t>
            </a:r>
            <a:r>
              <a:rPr sz="1900" spc="-5" dirty="0">
                <a:solidFill>
                  <a:srgbClr val="585858"/>
                </a:solidFill>
                <a:latin typeface="Corbel"/>
                <a:cs typeface="Corbel"/>
              </a:rPr>
              <a:t>for </a:t>
            </a:r>
            <a:r>
              <a:rPr sz="1900" spc="-10" dirty="0">
                <a:solidFill>
                  <a:srgbClr val="585858"/>
                </a:solidFill>
                <a:latin typeface="Corbel"/>
                <a:cs typeface="Corbel"/>
              </a:rPr>
              <a:t>cell</a:t>
            </a:r>
            <a:r>
              <a:rPr sz="1900" spc="105" dirty="0">
                <a:solidFill>
                  <a:srgbClr val="585858"/>
                </a:solidFill>
                <a:latin typeface="Corbel"/>
                <a:cs typeface="Corbel"/>
              </a:rPr>
              <a:t> </a:t>
            </a:r>
            <a:r>
              <a:rPr sz="1900" dirty="0">
                <a:solidFill>
                  <a:srgbClr val="585858"/>
                </a:solidFill>
                <a:latin typeface="Corbel"/>
                <a:cs typeface="Corbel"/>
              </a:rPr>
              <a:t>bаlаncing.</a:t>
            </a:r>
            <a:endParaRPr sz="1900" dirty="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1346DB-306A-4F70-94BC-097C9C6C7C3A}"/>
              </a:ext>
            </a:extLst>
          </p:cNvPr>
          <p:cNvSpPr txBox="1"/>
          <p:nvPr/>
        </p:nvSpPr>
        <p:spPr>
          <a:xfrm>
            <a:off x="3733800" y="838200"/>
            <a:ext cx="7772400" cy="5262979"/>
          </a:xfrm>
          <a:prstGeom prst="rect">
            <a:avLst/>
          </a:prstGeom>
          <a:noFill/>
        </p:spPr>
        <p:txBody>
          <a:bodyPr wrap="square" rtlCol="0">
            <a:spAutoFit/>
          </a:bodyPr>
          <a:lstStyle/>
          <a:p>
            <a:r>
              <a:rPr lang="en-IN" sz="3200" b="1" u="sng" dirty="0">
                <a:solidFill>
                  <a:srgbClr val="202124"/>
                </a:solidFill>
                <a:latin typeface="Corbel" panose="020B0503020204020204" pitchFamily="34" charset="0"/>
              </a:rPr>
              <a:t>T</a:t>
            </a:r>
            <a:r>
              <a:rPr lang="en-IN" sz="3200" b="1" i="0" u="sng" dirty="0">
                <a:solidFill>
                  <a:srgbClr val="202124"/>
                </a:solidFill>
                <a:effectLst/>
                <a:latin typeface="Corbel" panose="020B0503020204020204" pitchFamily="34" charset="0"/>
              </a:rPr>
              <a:t>wo- Winding Inductor </a:t>
            </a:r>
            <a:r>
              <a:rPr lang="en-IN" sz="3200" b="1" u="sng" dirty="0">
                <a:latin typeface="Corbel" panose="020B0503020204020204" pitchFamily="34" charset="0"/>
              </a:rPr>
              <a:t>Balancing Technique</a:t>
            </a:r>
          </a:p>
          <a:p>
            <a:pPr marL="342900" indent="-342900">
              <a:buFont typeface="Arial" panose="020B0604020202020204" pitchFamily="34" charset="0"/>
              <a:buChar char="•"/>
            </a:pPr>
            <a:r>
              <a:rPr lang="en-IN" sz="2400" i="0" dirty="0">
                <a:effectLst/>
                <a:latin typeface="Corbel" panose="020B0503020204020204" pitchFamily="34" charset="0"/>
              </a:rPr>
              <a:t>The </a:t>
            </a:r>
            <a:r>
              <a:rPr lang="en-IN" sz="2400" i="0" dirty="0">
                <a:solidFill>
                  <a:srgbClr val="202124"/>
                </a:solidFill>
                <a:effectLst/>
                <a:latin typeface="Corbel" panose="020B0503020204020204" pitchFamily="34" charset="0"/>
              </a:rPr>
              <a:t>two-winding inductor</a:t>
            </a:r>
            <a:r>
              <a:rPr lang="en-IN" sz="1600" i="0" dirty="0">
                <a:solidFill>
                  <a:srgbClr val="202124"/>
                </a:solidFill>
                <a:effectLst/>
                <a:latin typeface="Corbel" panose="020B0503020204020204" pitchFamily="34" charset="0"/>
              </a:rPr>
              <a:t> or</a:t>
            </a:r>
            <a:r>
              <a:rPr lang="en-IN" sz="2400" i="0" dirty="0">
                <a:effectLst/>
                <a:latin typeface="Corbel" panose="020B0503020204020204" pitchFamily="34" charset="0"/>
              </a:rPr>
              <a:t> flyback converter is used in both AC/DC and DC/DC conversion with galvanic isolation between the input and any outputs. The flyback converter is a buck-boost converter with the inductor split to form a transformer, so that the voltage ratios are multiplied with an additional advantage of isolation</a:t>
            </a:r>
            <a:r>
              <a:rPr lang="en-IN" sz="2400" b="0" i="0" dirty="0">
                <a:solidFill>
                  <a:srgbClr val="4D5156"/>
                </a:solidFill>
                <a:effectLst/>
                <a:latin typeface="Corbel" panose="020B0503020204020204" pitchFamily="34" charset="0"/>
              </a:rPr>
              <a:t>.</a:t>
            </a:r>
          </a:p>
          <a:p>
            <a:pPr marL="342900" indent="-342900">
              <a:buFont typeface="Arial" panose="020B0604020202020204" pitchFamily="34" charset="0"/>
              <a:buChar char="•"/>
            </a:pPr>
            <a:r>
              <a:rPr lang="en-IN" sz="2400" dirty="0">
                <a:latin typeface="Corbel" panose="020B0503020204020204" pitchFamily="34" charset="0"/>
              </a:rPr>
              <a:t>The ability of a the converter to provide galvanic isolation can be used for to provide multiple outputs and positive negative output voltage as well as selection equalising the voltage and the state of charge among the cells.</a:t>
            </a:r>
          </a:p>
          <a:p>
            <a:endParaRPr lang="en-IN" sz="3200" b="1" dirty="0">
              <a:latin typeface="Corbel" panose="020B0503020204020204" pitchFamily="34" charset="0"/>
            </a:endParaRPr>
          </a:p>
        </p:txBody>
      </p:sp>
      <p:sp>
        <p:nvSpPr>
          <p:cNvPr id="8" name="TextBox 7">
            <a:extLst>
              <a:ext uri="{FF2B5EF4-FFF2-40B4-BE49-F238E27FC236}">
                <a16:creationId xmlns:a16="http://schemas.microsoft.com/office/drawing/2014/main" id="{F3128FBC-B10B-4B6F-91A2-AACE4C2785D2}"/>
              </a:ext>
            </a:extLst>
          </p:cNvPr>
          <p:cNvSpPr txBox="1"/>
          <p:nvPr/>
        </p:nvSpPr>
        <p:spPr>
          <a:xfrm>
            <a:off x="152400" y="2209800"/>
            <a:ext cx="2895600" cy="1323439"/>
          </a:xfrm>
          <a:prstGeom prst="rect">
            <a:avLst/>
          </a:prstGeom>
          <a:noFill/>
        </p:spPr>
        <p:txBody>
          <a:bodyPr wrap="square" rtlCol="0">
            <a:spAutoFit/>
          </a:bodyPr>
          <a:lstStyle/>
          <a:p>
            <a:pPr algn="ctr"/>
            <a:r>
              <a:rPr lang="en-IN" sz="4000" b="1" u="sng" dirty="0">
                <a:solidFill>
                  <a:schemeClr val="bg1"/>
                </a:solidFill>
                <a:latin typeface="Corbel" panose="020B0503020204020204" pitchFamily="34" charset="0"/>
              </a:rPr>
              <a:t>Selected </a:t>
            </a:r>
          </a:p>
          <a:p>
            <a:pPr algn="ctr"/>
            <a:r>
              <a:rPr lang="en-IN" sz="4000" b="1" u="sng" dirty="0">
                <a:solidFill>
                  <a:schemeClr val="bg1"/>
                </a:solidFill>
                <a:latin typeface="Corbel" panose="020B0503020204020204" pitchFamily="34" charset="0"/>
              </a:rPr>
              <a:t>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669" y="3080715"/>
            <a:ext cx="1991360" cy="574675"/>
          </a:xfrm>
          <a:prstGeom prst="rect">
            <a:avLst/>
          </a:prstGeom>
        </p:spPr>
        <p:txBody>
          <a:bodyPr vert="horz" wrap="square" lIns="0" tIns="12700" rIns="0" bIns="0" rtlCol="0">
            <a:spAutoFit/>
          </a:bodyPr>
          <a:lstStyle/>
          <a:p>
            <a:pPr marL="12700">
              <a:lnSpc>
                <a:spcPct val="100000"/>
              </a:lnSpc>
              <a:spcBef>
                <a:spcPts val="100"/>
              </a:spcBef>
            </a:pPr>
            <a:r>
              <a:rPr lang="en-IN" sz="3600" b="1" u="sng" dirty="0">
                <a:solidFill>
                  <a:schemeClr val="bg1"/>
                </a:solidFill>
              </a:rPr>
              <a:t>Working</a:t>
            </a:r>
            <a:endParaRPr sz="3600" b="1" u="sng" dirty="0">
              <a:solidFill>
                <a:schemeClr val="bg1"/>
              </a:solidFill>
            </a:endParaRPr>
          </a:p>
        </p:txBody>
      </p:sp>
      <p:sp>
        <p:nvSpPr>
          <p:cNvPr id="3" name="object 3"/>
          <p:cNvSpPr txBox="1"/>
          <p:nvPr/>
        </p:nvSpPr>
        <p:spPr>
          <a:xfrm>
            <a:off x="3810000" y="945308"/>
            <a:ext cx="7122795" cy="4967384"/>
          </a:xfrm>
          <a:prstGeom prst="rect">
            <a:avLst/>
          </a:prstGeom>
        </p:spPr>
        <p:txBody>
          <a:bodyPr vert="horz" wrap="square" lIns="0" tIns="42544" rIns="0" bIns="0" rtlCol="0">
            <a:spAutoFit/>
          </a:bodyPr>
          <a:lstStyle/>
          <a:p>
            <a:pPr marL="342900" indent="-342900">
              <a:buFont typeface="Arial" panose="020B0604020202020204" pitchFamily="34" charset="0"/>
              <a:buChar char="•"/>
            </a:pPr>
            <a:r>
              <a:rPr lang="en-IN" sz="2000" dirty="0">
                <a:latin typeface="Corbel" panose="020B0503020204020204" pitchFamily="34" charset="0"/>
              </a:rPr>
              <a:t>The primary side is connected to the complete battery pack, and every battery cell is connected to the secondary windings through a diode. The secondaries are in such a way that, their polarity are opposite regarding to the primary winding. When the main switch, which ,in this case, is a N channel MOSFET, is turned on, the energy will be stored in the transformer as a flux. The stored energy can not be transferred to the secondary circuit due to the diode in the secondary being reverse biased. In the next mode, when the switch is turned off, the energy will be transferred to the secondary windings.</a:t>
            </a:r>
          </a:p>
          <a:p>
            <a:pPr marL="342900" indent="-342900">
              <a:buFont typeface="Arial" panose="020B0604020202020204" pitchFamily="34" charset="0"/>
              <a:buChar char="•"/>
            </a:pPr>
            <a:r>
              <a:rPr lang="en-IN" sz="2000" dirty="0">
                <a:latin typeface="Corbel" panose="020B0503020204020204" pitchFamily="34" charset="0"/>
              </a:rPr>
              <a:t>In the first stage, when the switch is turned on, the energy will be stored in the transformer. It can not be transferred to the secondaries due to diodes which are reverse biased.</a:t>
            </a:r>
          </a:p>
          <a:p>
            <a:pPr marL="342900" indent="-342900">
              <a:buFont typeface="Arial" panose="020B0604020202020204" pitchFamily="34" charset="0"/>
              <a:buChar char="•"/>
            </a:pPr>
            <a:r>
              <a:rPr lang="en-IN" sz="2000" dirty="0">
                <a:latin typeface="Corbel" panose="020B0503020204020204" pitchFamily="34" charset="0"/>
              </a:rPr>
              <a:t>In the next stage, when the switch is turned off, the stored energy will be transferred to the secondaries. This energy will charge each individual battery cells.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7237" y="3080715"/>
            <a:ext cx="2045970" cy="1120820"/>
          </a:xfrm>
          <a:prstGeom prst="rect">
            <a:avLst/>
          </a:prstGeom>
        </p:spPr>
        <p:txBody>
          <a:bodyPr vert="horz" wrap="square" lIns="0" tIns="12700" rIns="0" bIns="0" rtlCol="0">
            <a:spAutoFit/>
          </a:bodyPr>
          <a:lstStyle/>
          <a:p>
            <a:pPr marL="12700" algn="ctr">
              <a:lnSpc>
                <a:spcPct val="100000"/>
              </a:lnSpc>
              <a:spcBef>
                <a:spcPts val="100"/>
              </a:spcBef>
            </a:pPr>
            <a:r>
              <a:rPr lang="en-IN" sz="3600" b="1" u="sng" dirty="0">
                <a:solidFill>
                  <a:schemeClr val="bg1"/>
                </a:solidFill>
                <a:latin typeface="Corbel"/>
                <a:cs typeface="Corbel"/>
              </a:rPr>
              <a:t>Circuit Diagram</a:t>
            </a:r>
            <a:endParaRPr sz="3600" b="1" u="sng" dirty="0">
              <a:solidFill>
                <a:schemeClr val="bg1"/>
              </a:solidFill>
              <a:latin typeface="Corbel"/>
              <a:cs typeface="Corbel"/>
            </a:endParaRPr>
          </a:p>
        </p:txBody>
      </p:sp>
      <p:pic>
        <p:nvPicPr>
          <p:cNvPr id="6" name="Content Placeholder 4">
            <a:extLst>
              <a:ext uri="{FF2B5EF4-FFF2-40B4-BE49-F238E27FC236}">
                <a16:creationId xmlns:a16="http://schemas.microsoft.com/office/drawing/2014/main" id="{711823B8-E517-478D-B34D-DE025267F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579057"/>
            <a:ext cx="5251567" cy="5699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627A6B92-4020-4E9E-8DD6-85120F169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704850"/>
            <a:ext cx="7805737" cy="5772150"/>
          </a:xfrm>
          <a:prstGeom prst="rect">
            <a:avLst/>
          </a:prstGeom>
        </p:spPr>
      </p:pic>
      <p:sp>
        <p:nvSpPr>
          <p:cNvPr id="5" name="TextBox 4">
            <a:extLst>
              <a:ext uri="{FF2B5EF4-FFF2-40B4-BE49-F238E27FC236}">
                <a16:creationId xmlns:a16="http://schemas.microsoft.com/office/drawing/2014/main" id="{BD7630D5-E54A-467D-806F-24F1936B4329}"/>
              </a:ext>
            </a:extLst>
          </p:cNvPr>
          <p:cNvSpPr txBox="1"/>
          <p:nvPr/>
        </p:nvSpPr>
        <p:spPr>
          <a:xfrm>
            <a:off x="-1219200" y="2930080"/>
            <a:ext cx="6096000" cy="646331"/>
          </a:xfrm>
          <a:prstGeom prst="rect">
            <a:avLst/>
          </a:prstGeom>
          <a:noFill/>
        </p:spPr>
        <p:txBody>
          <a:bodyPr wrap="square">
            <a:spAutoFit/>
          </a:bodyPr>
          <a:lstStyle/>
          <a:p>
            <a:pPr algn="ctr"/>
            <a:r>
              <a:rPr lang="en-IN" sz="3600" dirty="0">
                <a:solidFill>
                  <a:schemeClr val="bg1"/>
                </a:solidFill>
              </a:rPr>
              <a:t>Code Block</a:t>
            </a:r>
            <a:endParaRPr lang="en-IN" sz="3600" dirty="0"/>
          </a:p>
        </p:txBody>
      </p:sp>
    </p:spTree>
    <p:extLst>
      <p:ext uri="{BB962C8B-B14F-4D97-AF65-F5344CB8AC3E}">
        <p14:creationId xmlns:p14="http://schemas.microsoft.com/office/powerpoint/2010/main" val="315285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FB2E1-B42C-4E94-B86A-8FD91C87FFD9}"/>
              </a:ext>
            </a:extLst>
          </p:cNvPr>
          <p:cNvSpPr txBox="1"/>
          <p:nvPr/>
        </p:nvSpPr>
        <p:spPr>
          <a:xfrm>
            <a:off x="-21771" y="2905035"/>
            <a:ext cx="3316458" cy="1200329"/>
          </a:xfrm>
          <a:prstGeom prst="rect">
            <a:avLst/>
          </a:prstGeom>
          <a:noFill/>
        </p:spPr>
        <p:txBody>
          <a:bodyPr wrap="square">
            <a:spAutoFit/>
          </a:bodyPr>
          <a:lstStyle/>
          <a:p>
            <a:pPr algn="ctr"/>
            <a:r>
              <a:rPr lang="en-IN" sz="3600" dirty="0">
                <a:solidFill>
                  <a:schemeClr val="bg1"/>
                </a:solidFill>
              </a:rPr>
              <a:t>MATLAB Model </a:t>
            </a:r>
            <a:br>
              <a:rPr lang="en-IN" sz="3600" dirty="0">
                <a:solidFill>
                  <a:schemeClr val="bg1"/>
                </a:solidFill>
              </a:rPr>
            </a:br>
            <a:r>
              <a:rPr lang="en-IN" sz="3600" dirty="0">
                <a:solidFill>
                  <a:schemeClr val="bg1"/>
                </a:solidFill>
              </a:rPr>
              <a:t>(2 Battery cells )</a:t>
            </a:r>
            <a:endParaRPr lang="en-IN" sz="3600" dirty="0"/>
          </a:p>
        </p:txBody>
      </p:sp>
      <p:pic>
        <p:nvPicPr>
          <p:cNvPr id="5" name="Picture 4" descr="Diagram, schematic&#10;&#10;Description automatically generated">
            <a:extLst>
              <a:ext uri="{FF2B5EF4-FFF2-40B4-BE49-F238E27FC236}">
                <a16:creationId xmlns:a16="http://schemas.microsoft.com/office/drawing/2014/main" id="{F602381C-471B-4F08-ACE0-99F37CCC880B}"/>
              </a:ext>
            </a:extLst>
          </p:cNvPr>
          <p:cNvPicPr>
            <a:picLocks noChangeAspect="1"/>
          </p:cNvPicPr>
          <p:nvPr/>
        </p:nvPicPr>
        <p:blipFill rotWithShape="1">
          <a:blip r:embed="rId2">
            <a:extLst>
              <a:ext uri="{28A0092B-C50C-407E-A947-70E740481C1C}">
                <a14:useLocalDpi xmlns:a14="http://schemas.microsoft.com/office/drawing/2010/main" val="0"/>
              </a:ext>
            </a:extLst>
          </a:blip>
          <a:srcRect l="3750" t="22223" r="25625" b="18888"/>
          <a:stretch/>
        </p:blipFill>
        <p:spPr>
          <a:xfrm>
            <a:off x="3545058" y="609600"/>
            <a:ext cx="8418342" cy="5791200"/>
          </a:xfrm>
          <a:prstGeom prst="rect">
            <a:avLst/>
          </a:prstGeom>
        </p:spPr>
      </p:pic>
    </p:spTree>
    <p:extLst>
      <p:ext uri="{BB962C8B-B14F-4D97-AF65-F5344CB8AC3E}">
        <p14:creationId xmlns:p14="http://schemas.microsoft.com/office/powerpoint/2010/main" val="117862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48000"/>
            <a:ext cx="3428999" cy="997709"/>
          </a:xfrm>
          <a:prstGeom prst="rect">
            <a:avLst/>
          </a:prstGeom>
        </p:spPr>
        <p:txBody>
          <a:bodyPr vert="horz" wrap="square" lIns="0" tIns="12700" rIns="0" bIns="0" rtlCol="0">
            <a:spAutoFit/>
          </a:bodyPr>
          <a:lstStyle/>
          <a:p>
            <a:pPr marL="12700" algn="ctr">
              <a:lnSpc>
                <a:spcPct val="100000"/>
              </a:lnSpc>
              <a:spcBef>
                <a:spcPts val="100"/>
              </a:spcBef>
            </a:pPr>
            <a:r>
              <a:rPr lang="en-IN" sz="3200" b="1" u="sng" dirty="0">
                <a:solidFill>
                  <a:schemeClr val="bg1"/>
                </a:solidFill>
              </a:rPr>
              <a:t>Cell Voltage Graph</a:t>
            </a:r>
            <a:br>
              <a:rPr lang="en-IN" sz="3200" b="1" u="sng" dirty="0">
                <a:solidFill>
                  <a:schemeClr val="bg1"/>
                </a:solidFill>
              </a:rPr>
            </a:br>
            <a:r>
              <a:rPr lang="en-IN" sz="3200" b="1" u="sng" dirty="0">
                <a:solidFill>
                  <a:schemeClr val="bg1"/>
                </a:solidFill>
              </a:rPr>
              <a:t>(Old)</a:t>
            </a:r>
            <a:endParaRPr sz="3200" b="1" u="sng" dirty="0">
              <a:solidFill>
                <a:schemeClr val="bg1"/>
              </a:solidFill>
            </a:endParaRPr>
          </a:p>
        </p:txBody>
      </p:sp>
      <p:pic>
        <p:nvPicPr>
          <p:cNvPr id="5" name="Picture 4">
            <a:extLst>
              <a:ext uri="{FF2B5EF4-FFF2-40B4-BE49-F238E27FC236}">
                <a16:creationId xmlns:a16="http://schemas.microsoft.com/office/drawing/2014/main" id="{1BCB397A-189C-41DB-95B6-5B90B9973A80}"/>
              </a:ext>
            </a:extLst>
          </p:cNvPr>
          <p:cNvPicPr>
            <a:picLocks noChangeAspect="1"/>
          </p:cNvPicPr>
          <p:nvPr/>
        </p:nvPicPr>
        <p:blipFill>
          <a:blip r:embed="rId2"/>
          <a:stretch>
            <a:fillRect/>
          </a:stretch>
        </p:blipFill>
        <p:spPr>
          <a:xfrm>
            <a:off x="3505199" y="116889"/>
            <a:ext cx="7993166" cy="6624221"/>
          </a:xfrm>
          <a:prstGeom prst="rect">
            <a:avLst/>
          </a:prstGeom>
        </p:spPr>
      </p:pic>
    </p:spTree>
    <p:extLst>
      <p:ext uri="{BB962C8B-B14F-4D97-AF65-F5344CB8AC3E}">
        <p14:creationId xmlns:p14="http://schemas.microsoft.com/office/powerpoint/2010/main" val="326714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814</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Wingdings 2</vt:lpstr>
      <vt:lpstr>Office Theme</vt:lpstr>
      <vt:lpstr>Project Final Review </vt:lpstr>
      <vt:lpstr>PowerPoint Presentation</vt:lpstr>
      <vt:lpstr>PowerPoint Presentation</vt:lpstr>
      <vt:lpstr>PowerPoint Presentation</vt:lpstr>
      <vt:lpstr>Working</vt:lpstr>
      <vt:lpstr>PowerPoint Presentation</vt:lpstr>
      <vt:lpstr>PowerPoint Presentation</vt:lpstr>
      <vt:lpstr>PowerPoint Presentation</vt:lpstr>
      <vt:lpstr>Cell Voltage Graph (Old)</vt:lpstr>
      <vt:lpstr>Cell Voltage Graph (New)</vt:lpstr>
      <vt:lpstr>MATLAB Model  (4 Battery cells )</vt:lpstr>
      <vt:lpstr>Cell Voltage Graph (4 Cells) (less Varying Cell Voltage)</vt:lpstr>
      <vt:lpstr>Cell Voltage Graph (4 Cells) (Highly Varying Cell Voltage)</vt:lpstr>
      <vt:lpstr>MATLAB Model  (6 Battery cells )</vt:lpstr>
      <vt:lpstr>Cell Voltage Graph(6 cells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ASSIGNMENT 2</dc:title>
  <dc:creator>Siddhartha Menon</dc:creator>
  <cp:lastModifiedBy>Siddhartha Menon</cp:lastModifiedBy>
  <cp:revision>11</cp:revision>
  <dcterms:created xsi:type="dcterms:W3CDTF">2020-10-01T05:52:44Z</dcterms:created>
  <dcterms:modified xsi:type="dcterms:W3CDTF">2020-11-06T06:01:40Z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2020-08-31T00:00:00Z</vt:filetime>
  </property>
  <property fmtid="{D5CDD505-2E9C-101B-9397-08002B2CF9AE}" pid="3" name="Creator">
    <vt:lpwstr>Microsoft® PowerPoint® 2016</vt:lpwstr>
  </property>
  <property fmtid="{D5CDD505-2E9C-101B-9397-08002B2CF9AE}" pid="4" name="LastSaved">
    <vt:filetime>2020-10-01T00:00:00Z</vt:filetime>
  </property>
</Properties>
</file>