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Maven Pro" panose="020B0604020202020204" charset="0"/>
      <p:regular r:id="rId16"/>
      <p:bold r:id="rId17"/>
    </p:embeddedFont>
    <p:embeddedFont>
      <p:font typeface="Nuni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38dbdb000_2_5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238dbdb000_2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233da467ab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233da467a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23836673bc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23836673b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23836673bc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23836673bc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23836673bc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23836673bc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38dbdb000_2_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38dbdb000_2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0fd1eae6f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0fd1eae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0fd1eae6f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0fd1eae6f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0ffe8b8a8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0ffe8b8a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233da467ab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233da467a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0fd1eaeb0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0fd1eaeb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fd1eae6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0fd1eae6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23836673b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23836673b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otnroll.com/en/flex-pressure-vibration/2980-hx711-dual-channel-weighing-sensor-module.html#:~:text=HX711%20is%20an%20electronic%20scale,feel%20free%20to%20contact%20us." TargetMode="External"/><Relationship Id="rId7" Type="http://schemas.openxmlformats.org/officeDocument/2006/relationships/hyperlink" Target="https://www.amazon.com/LRS-50-5-Switching-Supply-Single-Output/dp/B019GYOCMM/ref=asc_df_B019GYOCMM/?tag=hyprod-20&amp;linkCode=df0&amp;hvadid=241933244562&amp;hvpos=&amp;hvnetw=g&amp;hvrand=12180004313142012119&amp;hvpone=&amp;hvptwo=&amp;hvqmt=&amp;hvdev=c&amp;hvdvcmdl=&amp;hvlocint=&amp;hvlocphy=1014247&amp;hvtargid=pla-610936034332&amp;psc=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grainger.com/product/REDHAT-Solenoid-Valve-Coil-24V-DC-2HTT7?gucid=N:N:PS:Paid:GGL:CSM-2296:9JMEDM:20500731&amp;gclid=Cj0KCQjwlPWgBhDHARIsAH2xdNeEnq1hYwGEWDM-8-q9355oLkZfzjLupk_ryBLphkYdOm5aSrqrvUIaAtE7EALw_wcB&amp;gclsrc=aw.ds" TargetMode="External"/><Relationship Id="rId5" Type="http://schemas.openxmlformats.org/officeDocument/2006/relationships/hyperlink" Target="https://www.amazon.com/DEVMO-LJ12A3-4-Z-Inductive-Proximity-Sensor/dp/B07TMKTZ9L" TargetMode="External"/><Relationship Id="rId4" Type="http://schemas.openxmlformats.org/officeDocument/2006/relationships/hyperlink" Target="https://www.amazon.com/Portable-1024x600-Capacitive-Backlight-Computer/dp/B07XP4DHVH"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296600" y="253750"/>
            <a:ext cx="7792500" cy="8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780"/>
              <a:t>Introduction</a:t>
            </a:r>
            <a:endParaRPr sz="3780"/>
          </a:p>
        </p:txBody>
      </p:sp>
      <p:sp>
        <p:nvSpPr>
          <p:cNvPr id="284" name="Google Shape;284;p14"/>
          <p:cNvSpPr txBox="1">
            <a:spLocks noGrp="1"/>
          </p:cNvSpPr>
          <p:nvPr>
            <p:ph type="subTitle" idx="1"/>
          </p:nvPr>
        </p:nvSpPr>
        <p:spPr>
          <a:xfrm>
            <a:off x="162900" y="1179575"/>
            <a:ext cx="8700000" cy="719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rgbClr val="FFF2CC"/>
                </a:solidFill>
              </a:rPr>
              <a:t>How is it done today, and what are the limits of current practice?</a:t>
            </a:r>
            <a:endParaRPr>
              <a:solidFill>
                <a:srgbClr val="FFF2CC"/>
              </a:solidFill>
            </a:endParaRPr>
          </a:p>
          <a:p>
            <a:pPr marL="0" lvl="0" indent="0" algn="just" rtl="0">
              <a:spcBef>
                <a:spcPts val="0"/>
              </a:spcBef>
              <a:spcAft>
                <a:spcPts val="0"/>
              </a:spcAft>
              <a:buNone/>
            </a:pPr>
            <a:r>
              <a:rPr lang="en"/>
              <a:t>Bartenders and Mixologists, very expensive to train and hire. </a:t>
            </a:r>
            <a:endParaRPr/>
          </a:p>
        </p:txBody>
      </p:sp>
      <p:sp>
        <p:nvSpPr>
          <p:cNvPr id="285" name="Google Shape;285;p14"/>
          <p:cNvSpPr txBox="1">
            <a:spLocks noGrp="1"/>
          </p:cNvSpPr>
          <p:nvPr>
            <p:ph type="subTitle" idx="1"/>
          </p:nvPr>
        </p:nvSpPr>
        <p:spPr>
          <a:xfrm>
            <a:off x="162900" y="1980900"/>
            <a:ext cx="8700000" cy="719100"/>
          </a:xfrm>
          <a:prstGeom prst="rect">
            <a:avLst/>
          </a:prstGeom>
        </p:spPr>
        <p:txBody>
          <a:bodyPr spcFirstLastPara="1" wrap="square" lIns="91425" tIns="91425" rIns="91425" bIns="91425" anchor="t" anchorCtr="0">
            <a:normAutofit fontScale="85000"/>
          </a:bodyPr>
          <a:lstStyle/>
          <a:p>
            <a:pPr marL="0" lvl="0" indent="0" algn="just" rtl="0">
              <a:spcBef>
                <a:spcPts val="0"/>
              </a:spcBef>
              <a:spcAft>
                <a:spcPts val="0"/>
              </a:spcAft>
              <a:buNone/>
            </a:pPr>
            <a:r>
              <a:rPr lang="en">
                <a:solidFill>
                  <a:srgbClr val="FFF2CC"/>
                </a:solidFill>
              </a:rPr>
              <a:t>What's new in your approach and why do you think it will be successful?</a:t>
            </a:r>
            <a:endParaRPr>
              <a:solidFill>
                <a:srgbClr val="FFF2CC"/>
              </a:solidFill>
            </a:endParaRPr>
          </a:p>
          <a:p>
            <a:pPr marL="0" lvl="0" indent="0" algn="just" rtl="0">
              <a:spcBef>
                <a:spcPts val="0"/>
              </a:spcBef>
              <a:spcAft>
                <a:spcPts val="0"/>
              </a:spcAft>
              <a:buNone/>
            </a:pPr>
            <a:r>
              <a:rPr lang="en"/>
              <a:t>Crafts the perfect drink/beverage at the touch of a button, very fast and easy to use (one time investment).</a:t>
            </a:r>
            <a:endParaRPr/>
          </a:p>
        </p:txBody>
      </p:sp>
      <p:sp>
        <p:nvSpPr>
          <p:cNvPr id="286" name="Google Shape;286;p14"/>
          <p:cNvSpPr txBox="1">
            <a:spLocks noGrp="1"/>
          </p:cNvSpPr>
          <p:nvPr>
            <p:ph type="subTitle" idx="1"/>
          </p:nvPr>
        </p:nvSpPr>
        <p:spPr>
          <a:xfrm>
            <a:off x="162900" y="2983275"/>
            <a:ext cx="8700000" cy="7191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0"/>
              </a:spcBef>
              <a:spcAft>
                <a:spcPts val="0"/>
              </a:spcAft>
              <a:buNone/>
            </a:pPr>
            <a:r>
              <a:rPr lang="en">
                <a:solidFill>
                  <a:srgbClr val="FFF2CC"/>
                </a:solidFill>
              </a:rPr>
              <a:t>Who cares? If you're successful, what difference will it make?</a:t>
            </a:r>
            <a:endParaRPr>
              <a:solidFill>
                <a:srgbClr val="FFF2CC"/>
              </a:solidFill>
            </a:endParaRPr>
          </a:p>
          <a:p>
            <a:pPr marL="0" lvl="0" indent="0" algn="just" rtl="0">
              <a:spcBef>
                <a:spcPts val="0"/>
              </a:spcBef>
              <a:spcAft>
                <a:spcPts val="0"/>
              </a:spcAft>
              <a:buNone/>
            </a:pPr>
            <a:r>
              <a:rPr lang="en"/>
              <a:t>It can be installed in homes, restaurants and a wide variety of places. It will help bring down the cost of operations.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ctrTitle"/>
          </p:nvPr>
        </p:nvSpPr>
        <p:spPr>
          <a:xfrm>
            <a:off x="824000" y="248475"/>
            <a:ext cx="6037500" cy="963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Clr>
                <a:srgbClr val="000000"/>
              </a:buClr>
              <a:buSzPct val="26902"/>
              <a:buFont typeface="Arial"/>
              <a:buNone/>
            </a:pPr>
            <a:r>
              <a:rPr lang="en" sz="3680"/>
              <a:t>Step 6 - Specify Hardware</a:t>
            </a:r>
            <a:endParaRPr sz="3180"/>
          </a:p>
          <a:p>
            <a:pPr marL="0" lvl="0" indent="0" algn="l" rtl="0">
              <a:spcBef>
                <a:spcPts val="0"/>
              </a:spcBef>
              <a:spcAft>
                <a:spcPts val="0"/>
              </a:spcAft>
              <a:buNone/>
            </a:pPr>
            <a:endParaRPr/>
          </a:p>
        </p:txBody>
      </p:sp>
      <p:sp>
        <p:nvSpPr>
          <p:cNvPr id="347" name="Google Shape;347;p23"/>
          <p:cNvSpPr txBox="1">
            <a:spLocks noGrp="1"/>
          </p:cNvSpPr>
          <p:nvPr>
            <p:ph type="subTitle" idx="1"/>
          </p:nvPr>
        </p:nvSpPr>
        <p:spPr>
          <a:xfrm>
            <a:off x="792750" y="949000"/>
            <a:ext cx="7418400" cy="38385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1200"/>
              </a:spcBef>
              <a:spcAft>
                <a:spcPts val="0"/>
              </a:spcAft>
              <a:buNone/>
            </a:pPr>
            <a:r>
              <a:rPr lang="en"/>
              <a:t>Strain gauge ( HX711 load cell amplifier module) - </a:t>
            </a:r>
            <a:r>
              <a:rPr lang="en" u="sng">
                <a:solidFill>
                  <a:schemeClr val="hlink"/>
                </a:solidFill>
                <a:hlinkClick r:id="rId3"/>
              </a:rPr>
              <a:t>Product Link</a:t>
            </a:r>
            <a:endParaRPr/>
          </a:p>
          <a:p>
            <a:pPr marL="0" lvl="0" indent="0" algn="l" rtl="0">
              <a:lnSpc>
                <a:spcPct val="115000"/>
              </a:lnSpc>
              <a:spcBef>
                <a:spcPts val="1200"/>
              </a:spcBef>
              <a:spcAft>
                <a:spcPts val="0"/>
              </a:spcAft>
              <a:buNone/>
            </a:pPr>
            <a:r>
              <a:rPr lang="en"/>
              <a:t>Fan or blades for mixing (12V DC fan) </a:t>
            </a:r>
            <a:endParaRPr/>
          </a:p>
          <a:p>
            <a:pPr marL="0" lvl="0" indent="0" algn="l" rtl="0">
              <a:lnSpc>
                <a:spcPct val="115000"/>
              </a:lnSpc>
              <a:spcBef>
                <a:spcPts val="1200"/>
              </a:spcBef>
              <a:spcAft>
                <a:spcPts val="0"/>
              </a:spcAft>
              <a:buNone/>
            </a:pPr>
            <a:r>
              <a:rPr lang="en"/>
              <a:t>Boost Converter (to deal with 12V inputs)</a:t>
            </a:r>
            <a:endParaRPr/>
          </a:p>
          <a:p>
            <a:pPr marL="0" lvl="0" indent="0" algn="l" rtl="0">
              <a:lnSpc>
                <a:spcPct val="115000"/>
              </a:lnSpc>
              <a:spcBef>
                <a:spcPts val="1200"/>
              </a:spcBef>
              <a:spcAft>
                <a:spcPts val="0"/>
              </a:spcAft>
              <a:buNone/>
            </a:pPr>
            <a:r>
              <a:rPr lang="en"/>
              <a:t>Touchscreen ( 7" HDMI capacitive touchscreen display) - </a:t>
            </a:r>
            <a:r>
              <a:rPr lang="en" u="sng">
                <a:solidFill>
                  <a:schemeClr val="hlink"/>
                </a:solidFill>
                <a:hlinkClick r:id="rId4"/>
              </a:rPr>
              <a:t>Product Link</a:t>
            </a:r>
            <a:endParaRPr/>
          </a:p>
          <a:p>
            <a:pPr marL="0" lvl="0" indent="0" algn="l" rtl="0">
              <a:lnSpc>
                <a:spcPct val="115000"/>
              </a:lnSpc>
              <a:spcBef>
                <a:spcPts val="1200"/>
              </a:spcBef>
              <a:spcAft>
                <a:spcPts val="0"/>
              </a:spcAft>
              <a:buNone/>
            </a:pPr>
            <a:r>
              <a:rPr lang="en"/>
              <a:t>Custom PCB (Designed using Altium or Circuitmaker) - Based off RPi or 8051 </a:t>
            </a:r>
            <a:br>
              <a:rPr lang="en"/>
            </a:br>
            <a:r>
              <a:rPr lang="en"/>
              <a:t>- for current functionality, 8051 will suffice. </a:t>
            </a:r>
            <a:endParaRPr/>
          </a:p>
          <a:p>
            <a:pPr marL="0" lvl="0" indent="0" algn="l" rtl="0">
              <a:lnSpc>
                <a:spcPct val="115000"/>
              </a:lnSpc>
              <a:spcBef>
                <a:spcPts val="1200"/>
              </a:spcBef>
              <a:spcAft>
                <a:spcPts val="0"/>
              </a:spcAft>
              <a:buNone/>
            </a:pPr>
            <a:r>
              <a:rPr lang="en"/>
              <a:t>Valve for dispensing liquid (12V DC solenoid valve)</a:t>
            </a:r>
            <a:endParaRPr/>
          </a:p>
          <a:p>
            <a:pPr marL="0" lvl="0" indent="0" algn="l" rtl="0">
              <a:lnSpc>
                <a:spcPct val="115000"/>
              </a:lnSpc>
              <a:spcBef>
                <a:spcPts val="1200"/>
              </a:spcBef>
              <a:spcAft>
                <a:spcPts val="0"/>
              </a:spcAft>
              <a:buNone/>
            </a:pPr>
            <a:r>
              <a:rPr lang="en"/>
              <a:t>Proximity sensor (LJ12A3-4-Z/BX NPN NO 4 mm proximity sensor) - </a:t>
            </a:r>
            <a:r>
              <a:rPr lang="en" u="sng">
                <a:solidFill>
                  <a:schemeClr val="hlink"/>
                </a:solidFill>
                <a:hlinkClick r:id="rId5"/>
              </a:rPr>
              <a:t>Product Link</a:t>
            </a:r>
            <a:endParaRPr/>
          </a:p>
          <a:p>
            <a:pPr marL="0" lvl="0" indent="0" algn="l" rtl="0">
              <a:lnSpc>
                <a:spcPct val="115000"/>
              </a:lnSpc>
              <a:spcBef>
                <a:spcPts val="1200"/>
              </a:spcBef>
              <a:spcAft>
                <a:spcPts val="0"/>
              </a:spcAft>
              <a:buNone/>
            </a:pPr>
            <a:r>
              <a:rPr lang="en"/>
              <a:t>Three canisters (One for mixing) and a pipe (made of food-grade plastic or glass)</a:t>
            </a:r>
            <a:endParaRPr/>
          </a:p>
          <a:p>
            <a:pPr marL="0" lvl="0" indent="0" algn="l" rtl="0">
              <a:lnSpc>
                <a:spcPct val="115000"/>
              </a:lnSpc>
              <a:spcBef>
                <a:spcPts val="1200"/>
              </a:spcBef>
              <a:spcAft>
                <a:spcPts val="0"/>
              </a:spcAft>
              <a:buNone/>
            </a:pPr>
            <a:r>
              <a:rPr lang="en"/>
              <a:t>Valve Actuator (ASCO RedHat II Solenoid Valve) - </a:t>
            </a:r>
            <a:r>
              <a:rPr lang="en" u="sng">
                <a:solidFill>
                  <a:schemeClr val="hlink"/>
                </a:solidFill>
                <a:hlinkClick r:id="rId6"/>
              </a:rPr>
              <a:t>Product Link</a:t>
            </a:r>
            <a:endParaRPr/>
          </a:p>
          <a:p>
            <a:pPr marL="0" lvl="0" indent="0" algn="l" rtl="0">
              <a:lnSpc>
                <a:spcPct val="115000"/>
              </a:lnSpc>
              <a:spcBef>
                <a:spcPts val="1200"/>
              </a:spcBef>
              <a:spcAft>
                <a:spcPts val="1200"/>
              </a:spcAft>
              <a:buNone/>
            </a:pPr>
            <a:r>
              <a:rPr lang="en"/>
              <a:t>Power Supply (Mean Well LRS-50-5) - </a:t>
            </a:r>
            <a:r>
              <a:rPr lang="en" u="sng">
                <a:solidFill>
                  <a:schemeClr val="hlink"/>
                </a:solidFill>
                <a:hlinkClick r:id="rId7"/>
              </a:rPr>
              <a:t>Product Link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4"/>
          <p:cNvSpPr txBox="1">
            <a:spLocks noGrp="1"/>
          </p:cNvSpPr>
          <p:nvPr>
            <p:ph type="ctrTitle"/>
          </p:nvPr>
        </p:nvSpPr>
        <p:spPr>
          <a:xfrm>
            <a:off x="317125" y="253750"/>
            <a:ext cx="7792500" cy="8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80"/>
              <a:t>Step 7 - Simulate</a:t>
            </a:r>
            <a:endParaRPr sz="3180"/>
          </a:p>
        </p:txBody>
      </p:sp>
      <p:pic>
        <p:nvPicPr>
          <p:cNvPr id="353" name="Google Shape;353;p24"/>
          <p:cNvPicPr preferRelativeResize="0"/>
          <p:nvPr/>
        </p:nvPicPr>
        <p:blipFill>
          <a:blip r:embed="rId3">
            <a:alphaModFix/>
          </a:blip>
          <a:stretch>
            <a:fillRect/>
          </a:stretch>
        </p:blipFill>
        <p:spPr>
          <a:xfrm>
            <a:off x="1331913" y="1097350"/>
            <a:ext cx="5762933" cy="3741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txBox="1"/>
          <p:nvPr/>
        </p:nvSpPr>
        <p:spPr>
          <a:xfrm>
            <a:off x="0" y="33875"/>
            <a:ext cx="8825100" cy="133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80" b="1">
                <a:solidFill>
                  <a:schemeClr val="lt1"/>
                </a:solidFill>
                <a:latin typeface="Maven Pro"/>
                <a:ea typeface="Maven Pro"/>
                <a:cs typeface="Maven Pro"/>
                <a:sym typeface="Maven Pro"/>
              </a:rPr>
              <a:t>Step 8- Construct</a:t>
            </a:r>
            <a:endParaRPr sz="3780" b="1">
              <a:solidFill>
                <a:schemeClr val="lt1"/>
              </a:solidFill>
              <a:latin typeface="Maven Pro"/>
              <a:ea typeface="Maven Pro"/>
              <a:cs typeface="Maven Pro"/>
              <a:sym typeface="Maven Pro"/>
            </a:endParaRPr>
          </a:p>
          <a:p>
            <a:pPr marL="0" lvl="0" indent="0" algn="l" rtl="0">
              <a:spcBef>
                <a:spcPts val="0"/>
              </a:spcBef>
              <a:spcAft>
                <a:spcPts val="0"/>
              </a:spcAft>
              <a:buNone/>
            </a:pPr>
            <a:endParaRPr sz="3680" b="1">
              <a:solidFill>
                <a:schemeClr val="lt1"/>
              </a:solidFill>
              <a:latin typeface="Maven Pro"/>
              <a:ea typeface="Maven Pro"/>
              <a:cs typeface="Maven Pro"/>
              <a:sym typeface="Maven Pro"/>
            </a:endParaRPr>
          </a:p>
        </p:txBody>
      </p:sp>
      <p:pic>
        <p:nvPicPr>
          <p:cNvPr id="359" name="Google Shape;359;p25"/>
          <p:cNvPicPr preferRelativeResize="0"/>
          <p:nvPr/>
        </p:nvPicPr>
        <p:blipFill>
          <a:blip r:embed="rId3">
            <a:alphaModFix/>
          </a:blip>
          <a:stretch>
            <a:fillRect/>
          </a:stretch>
        </p:blipFill>
        <p:spPr>
          <a:xfrm>
            <a:off x="2798275" y="903625"/>
            <a:ext cx="3228551" cy="405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6"/>
          <p:cNvSpPr txBox="1"/>
          <p:nvPr/>
        </p:nvSpPr>
        <p:spPr>
          <a:xfrm>
            <a:off x="0" y="0"/>
            <a:ext cx="8520600" cy="76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80" b="1">
                <a:solidFill>
                  <a:schemeClr val="lt1"/>
                </a:solidFill>
                <a:latin typeface="Maven Pro"/>
                <a:ea typeface="Maven Pro"/>
                <a:cs typeface="Maven Pro"/>
                <a:sym typeface="Maven Pro"/>
              </a:rPr>
              <a:t>Step 9- Code Synthesize </a:t>
            </a:r>
            <a:endParaRPr/>
          </a:p>
        </p:txBody>
      </p:sp>
      <p:pic>
        <p:nvPicPr>
          <p:cNvPr id="365" name="Google Shape;365;p26"/>
          <p:cNvPicPr preferRelativeResize="0"/>
          <p:nvPr/>
        </p:nvPicPr>
        <p:blipFill>
          <a:blip r:embed="rId3">
            <a:alphaModFix/>
          </a:blip>
          <a:stretch>
            <a:fillRect/>
          </a:stretch>
        </p:blipFill>
        <p:spPr>
          <a:xfrm>
            <a:off x="743100" y="851225"/>
            <a:ext cx="7657810" cy="407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ctrTitle"/>
          </p:nvPr>
        </p:nvSpPr>
        <p:spPr>
          <a:xfrm>
            <a:off x="296600" y="253750"/>
            <a:ext cx="7792500" cy="8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780"/>
              <a:t>Introduction</a:t>
            </a:r>
            <a:endParaRPr sz="3780"/>
          </a:p>
        </p:txBody>
      </p:sp>
      <p:sp>
        <p:nvSpPr>
          <p:cNvPr id="292" name="Google Shape;292;p15"/>
          <p:cNvSpPr txBox="1">
            <a:spLocks noGrp="1"/>
          </p:cNvSpPr>
          <p:nvPr>
            <p:ph type="subTitle" idx="1"/>
          </p:nvPr>
        </p:nvSpPr>
        <p:spPr>
          <a:xfrm>
            <a:off x="162900" y="1179575"/>
            <a:ext cx="8700000" cy="22617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a:solidFill>
                  <a:srgbClr val="FFF2CC"/>
                </a:solidFill>
              </a:rPr>
              <a:t>What are the risks and the payoffs?</a:t>
            </a:r>
            <a:endParaRPr>
              <a:solidFill>
                <a:srgbClr val="FFF2CC"/>
              </a:solidFill>
            </a:endParaRPr>
          </a:p>
          <a:p>
            <a:pPr marL="0" lvl="0" indent="0" algn="just" rtl="0">
              <a:spcBef>
                <a:spcPts val="0"/>
              </a:spcBef>
              <a:spcAft>
                <a:spcPts val="0"/>
              </a:spcAft>
              <a:buNone/>
            </a:pPr>
            <a:r>
              <a:rPr lang="en">
                <a:solidFill>
                  <a:srgbClr val="FFF2CC"/>
                </a:solidFill>
              </a:rPr>
              <a:t>Risks</a:t>
            </a:r>
            <a:endParaRPr>
              <a:solidFill>
                <a:srgbClr val="FFF2CC"/>
              </a:solidFill>
            </a:endParaRPr>
          </a:p>
          <a:p>
            <a:pPr marL="285750" lvl="0" indent="-208280" algn="just" rtl="0">
              <a:spcBef>
                <a:spcPts val="0"/>
              </a:spcBef>
              <a:spcAft>
                <a:spcPts val="0"/>
              </a:spcAft>
              <a:buSzPct val="100000"/>
              <a:buChar char="•"/>
            </a:pPr>
            <a:r>
              <a:rPr lang="en"/>
              <a:t>Needs to be powered </a:t>
            </a:r>
            <a:endParaRPr/>
          </a:p>
          <a:p>
            <a:pPr marL="285750" lvl="0" indent="-208280" algn="just" rtl="0">
              <a:spcBef>
                <a:spcPts val="0"/>
              </a:spcBef>
              <a:spcAft>
                <a:spcPts val="0"/>
              </a:spcAft>
              <a:buSzPct val="100000"/>
              <a:buChar char="•"/>
            </a:pPr>
            <a:r>
              <a:rPr lang="en"/>
              <a:t>In commercial applications downtime could result in loss of profits</a:t>
            </a:r>
            <a:endParaRPr/>
          </a:p>
          <a:p>
            <a:pPr marL="285750" lvl="0" indent="-208280" algn="just" rtl="0">
              <a:spcBef>
                <a:spcPts val="0"/>
              </a:spcBef>
              <a:spcAft>
                <a:spcPts val="0"/>
              </a:spcAft>
              <a:buSzPct val="100000"/>
              <a:buChar char="•"/>
            </a:pPr>
            <a:r>
              <a:rPr lang="en"/>
              <a:t>Could serve a drink which doesn’t match your palette</a:t>
            </a:r>
            <a:endParaRPr/>
          </a:p>
          <a:p>
            <a:pPr marL="0" lvl="0" indent="0" algn="just" rtl="0">
              <a:spcBef>
                <a:spcPts val="0"/>
              </a:spcBef>
              <a:spcAft>
                <a:spcPts val="0"/>
              </a:spcAft>
              <a:buNone/>
            </a:pPr>
            <a:r>
              <a:rPr lang="en">
                <a:solidFill>
                  <a:srgbClr val="FFF2CC"/>
                </a:solidFill>
              </a:rPr>
              <a:t>Payoffs</a:t>
            </a:r>
            <a:endParaRPr>
              <a:solidFill>
                <a:srgbClr val="FFF2CC"/>
              </a:solidFill>
            </a:endParaRPr>
          </a:p>
          <a:p>
            <a:pPr marL="285750" lvl="0" indent="-208280" algn="just" rtl="0">
              <a:spcBef>
                <a:spcPts val="0"/>
              </a:spcBef>
              <a:spcAft>
                <a:spcPts val="0"/>
              </a:spcAft>
              <a:buSzPct val="100000"/>
              <a:buChar char="•"/>
            </a:pPr>
            <a:r>
              <a:rPr lang="en"/>
              <a:t>Much more cost effective</a:t>
            </a:r>
            <a:endParaRPr/>
          </a:p>
          <a:p>
            <a:pPr marL="285750" lvl="0" indent="-208280" algn="just" rtl="0">
              <a:spcBef>
                <a:spcPts val="0"/>
              </a:spcBef>
              <a:spcAft>
                <a:spcPts val="0"/>
              </a:spcAft>
              <a:buSzPct val="100000"/>
              <a:buChar char="•"/>
            </a:pPr>
            <a:r>
              <a:rPr lang="en"/>
              <a:t>Can work multiple shifts unlike a human</a:t>
            </a:r>
            <a:endParaRPr/>
          </a:p>
          <a:p>
            <a:pPr marL="285750" lvl="0" indent="-208280" algn="just" rtl="0">
              <a:spcBef>
                <a:spcPts val="0"/>
              </a:spcBef>
              <a:spcAft>
                <a:spcPts val="0"/>
              </a:spcAft>
              <a:buSzPct val="100000"/>
              <a:buChar char="•"/>
            </a:pPr>
            <a:r>
              <a:rPr lang="en"/>
              <a:t>Repeatability and consistency</a:t>
            </a:r>
            <a:endParaRPr/>
          </a:p>
          <a:p>
            <a:pPr marL="285750" lvl="0" indent="-208280" algn="just" rtl="0">
              <a:spcBef>
                <a:spcPts val="0"/>
              </a:spcBef>
              <a:spcAft>
                <a:spcPts val="0"/>
              </a:spcAft>
              <a:buSzPct val="100000"/>
              <a:buChar char="•"/>
            </a:pPr>
            <a:r>
              <a:rPr lang="en"/>
              <a:t>Suggests new drinks for a new experience</a:t>
            </a:r>
            <a:endParaRPr/>
          </a:p>
          <a:p>
            <a:pPr marL="285750" lvl="0" indent="-208280" algn="just" rtl="0">
              <a:spcBef>
                <a:spcPts val="0"/>
              </a:spcBef>
              <a:spcAft>
                <a:spcPts val="0"/>
              </a:spcAft>
              <a:buSzPct val="100000"/>
              <a:buChar char="•"/>
            </a:pPr>
            <a:r>
              <a:rPr lang="en"/>
              <a:t>…</a:t>
            </a:r>
            <a:endParaRPr/>
          </a:p>
        </p:txBody>
      </p:sp>
      <p:sp>
        <p:nvSpPr>
          <p:cNvPr id="293" name="Google Shape;293;p15"/>
          <p:cNvSpPr txBox="1">
            <a:spLocks noGrp="1"/>
          </p:cNvSpPr>
          <p:nvPr>
            <p:ph type="subTitle" idx="1"/>
          </p:nvPr>
        </p:nvSpPr>
        <p:spPr>
          <a:xfrm>
            <a:off x="162900" y="3677025"/>
            <a:ext cx="8700000" cy="719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rgbClr val="FFF2CC"/>
                </a:solidFill>
              </a:rPr>
              <a:t>How much will it cost? How long will it take?</a:t>
            </a:r>
            <a:endParaRPr>
              <a:solidFill>
                <a:srgbClr val="FFF2CC"/>
              </a:solidFill>
            </a:endParaRPr>
          </a:p>
          <a:p>
            <a:pPr marL="0" lvl="0" indent="0" algn="just" rtl="0">
              <a:spcBef>
                <a:spcPts val="0"/>
              </a:spcBef>
              <a:spcAft>
                <a:spcPts val="0"/>
              </a:spcAft>
              <a:buNone/>
            </a:pPr>
            <a:r>
              <a:rPr lang="en"/>
              <a:t>Around 400-500 $. 6-8 months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ctrTitle"/>
          </p:nvPr>
        </p:nvSpPr>
        <p:spPr>
          <a:xfrm>
            <a:off x="296600" y="253750"/>
            <a:ext cx="7792500" cy="8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780"/>
              <a:t>Step 1- State the Problem</a:t>
            </a:r>
            <a:endParaRPr sz="3780"/>
          </a:p>
        </p:txBody>
      </p:sp>
      <p:sp>
        <p:nvSpPr>
          <p:cNvPr id="299" name="Google Shape;299;p16"/>
          <p:cNvSpPr txBox="1">
            <a:spLocks noGrp="1"/>
          </p:cNvSpPr>
          <p:nvPr>
            <p:ph type="subTitle" idx="1"/>
          </p:nvPr>
        </p:nvSpPr>
        <p:spPr>
          <a:xfrm>
            <a:off x="162900" y="1179575"/>
            <a:ext cx="8697600" cy="3204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The project aims to create an efficient solution for blending beverages in the right proportion based on the user's preference and popular recipes. The Mixer Fixer device will have a touch interface that will allow users to select their desired drink, and the device will automatically dispense the precise amount of each component from its multiple canisters. Users can choose from a wide range of classic and unique drink combinations and even try out new and exciting ones suggested by the Mixer Fixer. This device is not only intended for professional bartenders but also for chemists and home enthusiasts, making it a perfect addition to any home.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ctrTitle"/>
          </p:nvPr>
        </p:nvSpPr>
        <p:spPr>
          <a:xfrm>
            <a:off x="317125" y="253750"/>
            <a:ext cx="7792500" cy="8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80"/>
              <a:t>Step 2- Model Physical Processes</a:t>
            </a:r>
            <a:endParaRPr sz="3180"/>
          </a:p>
        </p:txBody>
      </p:sp>
      <p:sp>
        <p:nvSpPr>
          <p:cNvPr id="305" name="Google Shape;305;p17"/>
          <p:cNvSpPr txBox="1">
            <a:spLocks noGrp="1"/>
          </p:cNvSpPr>
          <p:nvPr>
            <p:ph type="subTitle" idx="1"/>
          </p:nvPr>
        </p:nvSpPr>
        <p:spPr>
          <a:xfrm>
            <a:off x="183425" y="1179575"/>
            <a:ext cx="8697600" cy="3204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800"/>
              <a:t>The first equation is to keep track of the volume of </a:t>
            </a:r>
            <a:endParaRPr sz="1800"/>
          </a:p>
          <a:p>
            <a:pPr marL="0" lvl="0" indent="0" algn="just" rtl="0">
              <a:spcBef>
                <a:spcPts val="0"/>
              </a:spcBef>
              <a:spcAft>
                <a:spcPts val="0"/>
              </a:spcAft>
              <a:buNone/>
            </a:pPr>
            <a:r>
              <a:rPr lang="en" sz="1800"/>
              <a:t>the liquid present in the canister.</a:t>
            </a:r>
            <a:endParaRPr sz="1800"/>
          </a:p>
          <a:p>
            <a:pPr marL="0" lvl="0" indent="0" algn="just" rtl="0">
              <a:spcBef>
                <a:spcPts val="0"/>
              </a:spcBef>
              <a:spcAft>
                <a:spcPts val="0"/>
              </a:spcAft>
              <a:buNone/>
            </a:pPr>
            <a:r>
              <a:rPr lang="en" sz="1800"/>
              <a:t>The second equation gives us the velocity of the </a:t>
            </a:r>
            <a:endParaRPr sz="1800"/>
          </a:p>
          <a:p>
            <a:pPr marL="0" lvl="0" indent="0" algn="just" rtl="0">
              <a:spcBef>
                <a:spcPts val="0"/>
              </a:spcBef>
              <a:spcAft>
                <a:spcPts val="0"/>
              </a:spcAft>
              <a:buNone/>
            </a:pPr>
            <a:r>
              <a:rPr lang="en" sz="1800"/>
              <a:t>liquid leaving the canister, with the help of which </a:t>
            </a:r>
            <a:endParaRPr sz="1800"/>
          </a:p>
          <a:p>
            <a:pPr marL="0" lvl="0" indent="0" algn="just" rtl="0">
              <a:spcBef>
                <a:spcPts val="0"/>
              </a:spcBef>
              <a:spcAft>
                <a:spcPts val="0"/>
              </a:spcAft>
              <a:buNone/>
            </a:pPr>
            <a:r>
              <a:rPr lang="en" sz="1800"/>
              <a:t>we calculate the flow rate, which in turn we use to</a:t>
            </a:r>
            <a:endParaRPr sz="1800"/>
          </a:p>
          <a:p>
            <a:pPr marL="0" lvl="0" indent="0" algn="just" rtl="0">
              <a:spcBef>
                <a:spcPts val="0"/>
              </a:spcBef>
              <a:spcAft>
                <a:spcPts val="0"/>
              </a:spcAft>
              <a:buNone/>
            </a:pPr>
            <a:r>
              <a:rPr lang="en" sz="1800"/>
              <a:t>calculate the time the valve remains open to dispense</a:t>
            </a:r>
            <a:endParaRPr sz="1800"/>
          </a:p>
          <a:p>
            <a:pPr marL="0" lvl="0" indent="0" algn="just" rtl="0">
              <a:spcBef>
                <a:spcPts val="0"/>
              </a:spcBef>
              <a:spcAft>
                <a:spcPts val="0"/>
              </a:spcAft>
              <a:buNone/>
            </a:pPr>
            <a:r>
              <a:rPr lang="en" sz="1800"/>
              <a:t>the liquid. This equation is often referred to as Torricelli's </a:t>
            </a:r>
            <a:endParaRPr sz="1800"/>
          </a:p>
          <a:p>
            <a:pPr marL="0" lvl="0" indent="0" algn="just" rtl="0">
              <a:spcBef>
                <a:spcPts val="0"/>
              </a:spcBef>
              <a:spcAft>
                <a:spcPts val="0"/>
              </a:spcAft>
              <a:buNone/>
            </a:pPr>
            <a:r>
              <a:rPr lang="en" sz="1800"/>
              <a:t>equation. </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n" sz="1800"/>
              <a:t>The flow rate is given by velocity times Area.</a:t>
            </a:r>
            <a:endParaRPr sz="1800"/>
          </a:p>
          <a:p>
            <a:pPr marL="0" lvl="0" indent="0" algn="just" rtl="0">
              <a:spcBef>
                <a:spcPts val="0"/>
              </a:spcBef>
              <a:spcAft>
                <a:spcPts val="0"/>
              </a:spcAft>
              <a:buNone/>
            </a:pPr>
            <a:endParaRPr sz="800"/>
          </a:p>
          <a:p>
            <a:pPr marL="0" lvl="0" indent="0" algn="just" rtl="0">
              <a:spcBef>
                <a:spcPts val="0"/>
              </a:spcBef>
              <a:spcAft>
                <a:spcPts val="0"/>
              </a:spcAft>
              <a:buNone/>
            </a:pPr>
            <a:r>
              <a:rPr lang="en" sz="800"/>
              <a:t>More on how the time is calculated is explained in Step 4</a:t>
            </a:r>
            <a:endParaRPr sz="800"/>
          </a:p>
        </p:txBody>
      </p:sp>
      <p:pic>
        <p:nvPicPr>
          <p:cNvPr id="306" name="Google Shape;306;p17"/>
          <p:cNvPicPr preferRelativeResize="0"/>
          <p:nvPr/>
        </p:nvPicPr>
        <p:blipFill>
          <a:blip r:embed="rId3">
            <a:alphaModFix/>
          </a:blip>
          <a:stretch>
            <a:fillRect/>
          </a:stretch>
        </p:blipFill>
        <p:spPr>
          <a:xfrm>
            <a:off x="1352625" y="3174125"/>
            <a:ext cx="781366" cy="454825"/>
          </a:xfrm>
          <a:prstGeom prst="rect">
            <a:avLst/>
          </a:prstGeom>
          <a:noFill/>
          <a:ln>
            <a:noFill/>
          </a:ln>
        </p:spPr>
      </p:pic>
      <p:pic>
        <p:nvPicPr>
          <p:cNvPr id="307" name="Google Shape;307;p17"/>
          <p:cNvPicPr preferRelativeResize="0"/>
          <p:nvPr/>
        </p:nvPicPr>
        <p:blipFill>
          <a:blip r:embed="rId4">
            <a:alphaModFix/>
          </a:blip>
          <a:stretch>
            <a:fillRect/>
          </a:stretch>
        </p:blipFill>
        <p:spPr>
          <a:xfrm>
            <a:off x="3799541" y="1556850"/>
            <a:ext cx="695325" cy="266700"/>
          </a:xfrm>
          <a:prstGeom prst="rect">
            <a:avLst/>
          </a:prstGeom>
          <a:noFill/>
          <a:ln>
            <a:noFill/>
          </a:ln>
        </p:spPr>
      </p:pic>
      <p:pic>
        <p:nvPicPr>
          <p:cNvPr id="308" name="Google Shape;308;p17"/>
          <p:cNvPicPr preferRelativeResize="0"/>
          <p:nvPr/>
        </p:nvPicPr>
        <p:blipFill>
          <a:blip r:embed="rId5">
            <a:alphaModFix/>
          </a:blip>
          <a:stretch>
            <a:fillRect/>
          </a:stretch>
        </p:blipFill>
        <p:spPr>
          <a:xfrm>
            <a:off x="4929341" y="3756800"/>
            <a:ext cx="771525" cy="247650"/>
          </a:xfrm>
          <a:prstGeom prst="rect">
            <a:avLst/>
          </a:prstGeom>
          <a:noFill/>
          <a:ln>
            <a:noFill/>
          </a:ln>
        </p:spPr>
      </p:pic>
      <p:pic>
        <p:nvPicPr>
          <p:cNvPr id="309" name="Google Shape;309;p17"/>
          <p:cNvPicPr preferRelativeResize="0"/>
          <p:nvPr/>
        </p:nvPicPr>
        <p:blipFill>
          <a:blip r:embed="rId6">
            <a:alphaModFix/>
          </a:blip>
          <a:stretch>
            <a:fillRect/>
          </a:stretch>
        </p:blipFill>
        <p:spPr>
          <a:xfrm>
            <a:off x="6068249" y="1050375"/>
            <a:ext cx="3014225" cy="3870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ctrTitle"/>
          </p:nvPr>
        </p:nvSpPr>
        <p:spPr>
          <a:xfrm>
            <a:off x="317125" y="253750"/>
            <a:ext cx="7792500" cy="8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80"/>
              <a:t>Step 3- Characterize the Problem</a:t>
            </a:r>
            <a:endParaRPr sz="3180"/>
          </a:p>
        </p:txBody>
      </p:sp>
      <p:sp>
        <p:nvSpPr>
          <p:cNvPr id="315" name="Google Shape;315;p18"/>
          <p:cNvSpPr txBox="1">
            <a:spLocks noGrp="1"/>
          </p:cNvSpPr>
          <p:nvPr>
            <p:ph type="subTitle" idx="1"/>
          </p:nvPr>
        </p:nvSpPr>
        <p:spPr>
          <a:xfrm>
            <a:off x="183425" y="1179575"/>
            <a:ext cx="8684100" cy="3204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1800" b="1">
              <a:solidFill>
                <a:schemeClr val="dk2"/>
              </a:solidFill>
            </a:endParaRPr>
          </a:p>
          <a:p>
            <a:pPr marL="0" lvl="0" indent="0" algn="just" rtl="0">
              <a:spcBef>
                <a:spcPts val="0"/>
              </a:spcBef>
              <a:spcAft>
                <a:spcPts val="0"/>
              </a:spcAft>
              <a:buNone/>
            </a:pPr>
            <a:r>
              <a:rPr lang="en" sz="1800" b="1">
                <a:solidFill>
                  <a:schemeClr val="dk2"/>
                </a:solidFill>
              </a:rPr>
              <a:t>Parameters</a:t>
            </a:r>
            <a:r>
              <a:rPr lang="en" sz="1800">
                <a:solidFill>
                  <a:schemeClr val="dk2"/>
                </a:solidFill>
              </a:rPr>
              <a:t> -</a:t>
            </a:r>
            <a:endParaRPr sz="1800">
              <a:solidFill>
                <a:schemeClr val="dk2"/>
              </a:solidFill>
            </a:endParaRPr>
          </a:p>
          <a:p>
            <a:pPr marL="457200" lvl="0" indent="0" algn="just" rtl="0">
              <a:spcBef>
                <a:spcPts val="0"/>
              </a:spcBef>
              <a:spcAft>
                <a:spcPts val="0"/>
              </a:spcAft>
              <a:buNone/>
            </a:pPr>
            <a:r>
              <a:rPr lang="en" sz="1800" b="1">
                <a:solidFill>
                  <a:schemeClr val="dk2"/>
                </a:solidFill>
              </a:rPr>
              <a:t>Fixed</a:t>
            </a:r>
            <a:r>
              <a:rPr lang="en" sz="1800">
                <a:solidFill>
                  <a:schemeClr val="dk2"/>
                </a:solidFill>
              </a:rPr>
              <a:t> : Volume of the holding canisters(V), the aperture of the canister and  tubing(A1 and A2)</a:t>
            </a:r>
            <a:endParaRPr sz="1800">
              <a:solidFill>
                <a:schemeClr val="dk2"/>
              </a:solidFill>
            </a:endParaRPr>
          </a:p>
          <a:p>
            <a:pPr marL="457200" lvl="0" indent="0" algn="just" rtl="0">
              <a:spcBef>
                <a:spcPts val="0"/>
              </a:spcBef>
              <a:spcAft>
                <a:spcPts val="0"/>
              </a:spcAft>
              <a:buNone/>
            </a:pPr>
            <a:r>
              <a:rPr lang="en" sz="1800" b="1">
                <a:solidFill>
                  <a:schemeClr val="dk2"/>
                </a:solidFill>
              </a:rPr>
              <a:t>Adjustable</a:t>
            </a:r>
            <a:r>
              <a:rPr lang="en" sz="1800">
                <a:solidFill>
                  <a:schemeClr val="dk2"/>
                </a:solidFill>
              </a:rPr>
              <a:t>: The quantity of the final beverage mixture{0-12oz} </a:t>
            </a:r>
            <a:endParaRPr sz="1800">
              <a:solidFill>
                <a:schemeClr val="dk2"/>
              </a:solidFill>
            </a:endParaRPr>
          </a:p>
          <a:p>
            <a:pPr marL="457200" lvl="0" indent="0" algn="just" rtl="0">
              <a:spcBef>
                <a:spcPts val="0"/>
              </a:spcBef>
              <a:spcAft>
                <a:spcPts val="0"/>
              </a:spcAft>
              <a:buNone/>
            </a:pPr>
            <a:r>
              <a:rPr lang="en" sz="1800" b="1">
                <a:solidFill>
                  <a:schemeClr val="dk2"/>
                </a:solidFill>
              </a:rPr>
              <a:t>Variables</a:t>
            </a:r>
            <a:r>
              <a:rPr lang="en" sz="1800">
                <a:solidFill>
                  <a:schemeClr val="dk2"/>
                </a:solidFill>
              </a:rPr>
              <a:t> : Mixing ratio(R1), duration for canister valve open(t1, t2)</a:t>
            </a:r>
            <a:endParaRPr sz="1800">
              <a:solidFill>
                <a:schemeClr val="dk2"/>
              </a:solidFill>
            </a:endParaRPr>
          </a:p>
          <a:p>
            <a:pPr marL="914400" lvl="0" indent="0" algn="just" rtl="0">
              <a:spcBef>
                <a:spcPts val="0"/>
              </a:spcBef>
              <a:spcAft>
                <a:spcPts val="0"/>
              </a:spcAft>
              <a:buNone/>
            </a:pPr>
            <a:endParaRPr sz="1800">
              <a:solidFill>
                <a:schemeClr val="dk2"/>
              </a:solidFill>
            </a:endParaRPr>
          </a:p>
          <a:p>
            <a:pPr marL="0" lvl="0" indent="0" algn="just" rtl="0">
              <a:spcBef>
                <a:spcPts val="0"/>
              </a:spcBef>
              <a:spcAft>
                <a:spcPts val="0"/>
              </a:spcAft>
              <a:buNone/>
            </a:pPr>
            <a:r>
              <a:rPr lang="en" sz="1800" b="1">
                <a:solidFill>
                  <a:schemeClr val="dk2"/>
                </a:solidFill>
              </a:rPr>
              <a:t>Thresholds</a:t>
            </a:r>
            <a:r>
              <a:rPr lang="en" sz="1800">
                <a:solidFill>
                  <a:schemeClr val="dk2"/>
                </a:solidFill>
              </a:rPr>
              <a:t>-</a:t>
            </a:r>
            <a:endParaRPr sz="1800">
              <a:solidFill>
                <a:schemeClr val="dk2"/>
              </a:solidFill>
            </a:endParaRPr>
          </a:p>
          <a:p>
            <a:pPr marL="457200" lvl="0" indent="0" algn="just" rtl="0">
              <a:spcBef>
                <a:spcPts val="0"/>
              </a:spcBef>
              <a:spcAft>
                <a:spcPts val="0"/>
              </a:spcAft>
              <a:buNone/>
            </a:pPr>
            <a:r>
              <a:rPr lang="en" sz="1800">
                <a:solidFill>
                  <a:schemeClr val="dk2"/>
                </a:solidFill>
              </a:rPr>
              <a:t>Minimum required fluid in canister(Th1 and Th2), Max quantity of output container(Vmax)</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ctrTitle"/>
          </p:nvPr>
        </p:nvSpPr>
        <p:spPr>
          <a:xfrm>
            <a:off x="1271850" y="4375675"/>
            <a:ext cx="6600300" cy="3336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990"/>
              <a:buNone/>
            </a:pPr>
            <a:r>
              <a:rPr lang="en" sz="1200"/>
              <a:t>Assumptions made -</a:t>
            </a:r>
            <a:endParaRPr sz="1200"/>
          </a:p>
          <a:p>
            <a:pPr marL="0" lvl="0" indent="0" algn="l" rtl="0">
              <a:lnSpc>
                <a:spcPct val="115000"/>
              </a:lnSpc>
              <a:spcBef>
                <a:spcPts val="1200"/>
              </a:spcBef>
              <a:spcAft>
                <a:spcPts val="0"/>
              </a:spcAft>
              <a:buSzPts val="990"/>
              <a:buNone/>
            </a:pPr>
            <a:r>
              <a:rPr lang="en" sz="1200"/>
              <a:t>All liquids have uniform density equivalent to water. (1Kg/m^3)</a:t>
            </a:r>
            <a:endParaRPr sz="1200"/>
          </a:p>
          <a:p>
            <a:pPr marL="0" lvl="0" indent="0" algn="l" rtl="0">
              <a:spcBef>
                <a:spcPts val="1200"/>
              </a:spcBef>
              <a:spcAft>
                <a:spcPts val="0"/>
              </a:spcAft>
              <a:buSzPts val="990"/>
              <a:buNone/>
            </a:pPr>
            <a:r>
              <a:rPr lang="en" sz="1200"/>
              <a:t>All calculations in metric units.</a:t>
            </a:r>
            <a:endParaRPr sz="1200"/>
          </a:p>
        </p:txBody>
      </p:sp>
      <p:sp>
        <p:nvSpPr>
          <p:cNvPr id="321" name="Google Shape;321;p19"/>
          <p:cNvSpPr txBox="1">
            <a:spLocks noGrp="1"/>
          </p:cNvSpPr>
          <p:nvPr>
            <p:ph type="subTitle" idx="1"/>
          </p:nvPr>
        </p:nvSpPr>
        <p:spPr>
          <a:xfrm>
            <a:off x="818775" y="281950"/>
            <a:ext cx="7418400" cy="3791400"/>
          </a:xfrm>
          <a:prstGeom prst="rect">
            <a:avLst/>
          </a:prstGeom>
        </p:spPr>
        <p:txBody>
          <a:bodyPr spcFirstLastPara="1" wrap="square" lIns="91425" tIns="91425" rIns="91425" bIns="91425" anchor="t" anchorCtr="0">
            <a:normAutofit fontScale="62500" lnSpcReduction="10000"/>
          </a:bodyPr>
          <a:lstStyle/>
          <a:p>
            <a:pPr marL="0" lvl="0" indent="0" algn="l" rtl="0">
              <a:lnSpc>
                <a:spcPct val="115000"/>
              </a:lnSpc>
              <a:spcBef>
                <a:spcPts val="1200"/>
              </a:spcBef>
              <a:spcAft>
                <a:spcPts val="0"/>
              </a:spcAft>
              <a:buNone/>
            </a:pPr>
            <a:r>
              <a:rPr lang="en"/>
              <a:t>Canister (Capacity - 2.6 L) - 15 cm in diameter, 15 cm in height</a:t>
            </a:r>
            <a:endParaRPr/>
          </a:p>
          <a:p>
            <a:pPr marL="0" lvl="0" indent="0" algn="l" rtl="0">
              <a:lnSpc>
                <a:spcPct val="115000"/>
              </a:lnSpc>
              <a:spcBef>
                <a:spcPts val="1200"/>
              </a:spcBef>
              <a:spcAft>
                <a:spcPts val="0"/>
              </a:spcAft>
              <a:buNone/>
            </a:pPr>
            <a:r>
              <a:rPr lang="en"/>
              <a:t>h1 - 15 cm</a:t>
            </a:r>
            <a:endParaRPr/>
          </a:p>
          <a:p>
            <a:pPr marL="0" lvl="0" indent="0" algn="l" rtl="0">
              <a:lnSpc>
                <a:spcPct val="115000"/>
              </a:lnSpc>
              <a:spcBef>
                <a:spcPts val="1200"/>
              </a:spcBef>
              <a:spcAft>
                <a:spcPts val="0"/>
              </a:spcAft>
              <a:buNone/>
            </a:pPr>
            <a:r>
              <a:rPr lang="en"/>
              <a:t>Diameter of canister - 15 cm</a:t>
            </a:r>
            <a:endParaRPr/>
          </a:p>
          <a:p>
            <a:pPr marL="0" lvl="0" indent="0" algn="l" rtl="0">
              <a:lnSpc>
                <a:spcPct val="115000"/>
              </a:lnSpc>
              <a:spcBef>
                <a:spcPts val="1200"/>
              </a:spcBef>
              <a:spcAft>
                <a:spcPts val="0"/>
              </a:spcAft>
              <a:buNone/>
            </a:pPr>
            <a:r>
              <a:rPr lang="en"/>
              <a:t>A1 = 0.07065 m^2</a:t>
            </a:r>
            <a:endParaRPr/>
          </a:p>
          <a:p>
            <a:pPr marL="0" lvl="0" indent="0" algn="l" rtl="0">
              <a:lnSpc>
                <a:spcPct val="115000"/>
              </a:lnSpc>
              <a:spcBef>
                <a:spcPts val="1200"/>
              </a:spcBef>
              <a:spcAft>
                <a:spcPts val="0"/>
              </a:spcAft>
              <a:buNone/>
            </a:pPr>
            <a:r>
              <a:rPr lang="en"/>
              <a:t>Diameter of pipe - 2 cm</a:t>
            </a:r>
            <a:endParaRPr/>
          </a:p>
          <a:p>
            <a:pPr marL="0" lvl="0" indent="0" algn="l" rtl="0">
              <a:lnSpc>
                <a:spcPct val="115000"/>
              </a:lnSpc>
              <a:spcBef>
                <a:spcPts val="1200"/>
              </a:spcBef>
              <a:spcAft>
                <a:spcPts val="0"/>
              </a:spcAft>
              <a:buNone/>
            </a:pPr>
            <a:r>
              <a:rPr lang="en"/>
              <a:t>A2 = 0.00031 m^2</a:t>
            </a:r>
            <a:endParaRPr/>
          </a:p>
          <a:p>
            <a:pPr marL="0" lvl="0" indent="0" algn="l" rtl="0">
              <a:lnSpc>
                <a:spcPct val="115000"/>
              </a:lnSpc>
              <a:spcBef>
                <a:spcPts val="1200"/>
              </a:spcBef>
              <a:spcAft>
                <a:spcPts val="0"/>
              </a:spcAft>
              <a:buNone/>
            </a:pPr>
            <a:r>
              <a:rPr lang="en"/>
              <a:t>k=A2*(((2*g*h)/(1-(A2/A1)^2))^0.5) -&gt; constant in expression from previous slide.</a:t>
            </a:r>
            <a:endParaRPr/>
          </a:p>
          <a:p>
            <a:pPr marL="0" lvl="0" indent="0" algn="l" rtl="0">
              <a:lnSpc>
                <a:spcPct val="115000"/>
              </a:lnSpc>
              <a:spcBef>
                <a:spcPts val="1200"/>
              </a:spcBef>
              <a:spcAft>
                <a:spcPts val="0"/>
              </a:spcAft>
              <a:buNone/>
            </a:pPr>
            <a:r>
              <a:rPr lang="en"/>
              <a:t>0.00031*(((19.62*h))^0.5)</a:t>
            </a:r>
            <a:endParaRPr/>
          </a:p>
          <a:p>
            <a:pPr marL="0" lvl="0" indent="0" algn="l" rtl="0">
              <a:lnSpc>
                <a:spcPct val="115000"/>
              </a:lnSpc>
              <a:spcBef>
                <a:spcPts val="1200"/>
              </a:spcBef>
              <a:spcAft>
                <a:spcPts val="0"/>
              </a:spcAft>
              <a:buNone/>
            </a:pPr>
            <a:r>
              <a:rPr lang="en"/>
              <a:t>h1'=(V1-user_volume)/3.14*(7.5*10^-2)^2</a:t>
            </a:r>
            <a:endParaRPr/>
          </a:p>
          <a:p>
            <a:pPr marL="0" lvl="0" indent="0" algn="l" rtl="0">
              <a:lnSpc>
                <a:spcPct val="115000"/>
              </a:lnSpc>
              <a:spcBef>
                <a:spcPts val="1200"/>
              </a:spcBef>
              <a:spcAft>
                <a:spcPts val="0"/>
              </a:spcAft>
              <a:buNone/>
            </a:pPr>
            <a:r>
              <a:rPr lang="en"/>
              <a:t>h1'=(V1-user_volume)/0.0176625</a:t>
            </a:r>
            <a:endParaRPr/>
          </a:p>
          <a:p>
            <a:pPr marL="0" lvl="0" indent="0" algn="l" rtl="0">
              <a:lnSpc>
                <a:spcPct val="115000"/>
              </a:lnSpc>
              <a:spcBef>
                <a:spcPts val="1200"/>
              </a:spcBef>
              <a:spcAft>
                <a:spcPts val="0"/>
              </a:spcAft>
              <a:buNone/>
            </a:pPr>
            <a:r>
              <a:rPr lang="en"/>
              <a:t>time=user_volume/0.0013*pow(h1'-h1,0.5)</a:t>
            </a:r>
            <a:endParaRPr/>
          </a:p>
          <a:p>
            <a:pPr marL="0" lvl="0" indent="0" algn="l" rtl="0">
              <a:lnSpc>
                <a:spcPct val="115000"/>
              </a:lnSpc>
              <a:spcBef>
                <a:spcPts val="1200"/>
              </a:spcBef>
              <a:spcAft>
                <a:spcPts val="1200"/>
              </a:spcAft>
              <a:buNone/>
            </a:pPr>
            <a:r>
              <a:rPr lang="en"/>
              <a:t>V1=0.0176625*h1'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311700" y="4163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26190"/>
              <a:buFont typeface="Arial"/>
              <a:buNone/>
            </a:pPr>
            <a:r>
              <a:rPr lang="en" sz="3780">
                <a:solidFill>
                  <a:schemeClr val="lt1"/>
                </a:solidFill>
              </a:rPr>
              <a:t>Step 4- Derive the Control Algorithm</a:t>
            </a:r>
            <a:endParaRPr sz="3280">
              <a:solidFill>
                <a:schemeClr val="lt1"/>
              </a:solidFill>
            </a:endParaRPr>
          </a:p>
          <a:p>
            <a:pPr marL="0" lvl="0" indent="0" algn="l" rtl="0">
              <a:spcBef>
                <a:spcPts val="0"/>
              </a:spcBef>
              <a:spcAft>
                <a:spcPts val="0"/>
              </a:spcAft>
              <a:buNone/>
            </a:pPr>
            <a:endParaRPr/>
          </a:p>
        </p:txBody>
      </p:sp>
      <p:sp>
        <p:nvSpPr>
          <p:cNvPr id="327" name="Google Shape;327;p20"/>
          <p:cNvSpPr txBox="1">
            <a:spLocks noGrp="1"/>
          </p:cNvSpPr>
          <p:nvPr>
            <p:ph type="body" idx="1"/>
          </p:nvPr>
        </p:nvSpPr>
        <p:spPr>
          <a:xfrm>
            <a:off x="2233000" y="4532775"/>
            <a:ext cx="2519400" cy="2745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1200"/>
              </a:spcAft>
              <a:buNone/>
            </a:pPr>
            <a:r>
              <a:rPr lang="en"/>
              <a:t>Mixer fixer control algorithm</a:t>
            </a:r>
            <a:endParaRPr/>
          </a:p>
        </p:txBody>
      </p:sp>
      <p:pic>
        <p:nvPicPr>
          <p:cNvPr id="328" name="Google Shape;328;p20"/>
          <p:cNvPicPr preferRelativeResize="0"/>
          <p:nvPr/>
        </p:nvPicPr>
        <p:blipFill>
          <a:blip r:embed="rId3">
            <a:alphaModFix/>
          </a:blip>
          <a:stretch>
            <a:fillRect/>
          </a:stretch>
        </p:blipFill>
        <p:spPr>
          <a:xfrm>
            <a:off x="1045975" y="1365750"/>
            <a:ext cx="3849425" cy="312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311700" y="0"/>
            <a:ext cx="8520600" cy="271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26190"/>
              <a:buFont typeface="Arial"/>
              <a:buNone/>
            </a:pPr>
            <a:r>
              <a:rPr lang="en" sz="3780">
                <a:solidFill>
                  <a:schemeClr val="lt1"/>
                </a:solidFill>
              </a:rPr>
              <a:t>Step 5- Select Models of Computation</a:t>
            </a:r>
            <a:endParaRPr sz="3280">
              <a:solidFill>
                <a:schemeClr val="lt1"/>
              </a:solidFill>
            </a:endParaRPr>
          </a:p>
          <a:p>
            <a:pPr marL="0" lvl="0" indent="0" algn="l" rtl="0">
              <a:spcBef>
                <a:spcPts val="0"/>
              </a:spcBef>
              <a:spcAft>
                <a:spcPts val="0"/>
              </a:spcAft>
              <a:buNone/>
            </a:pPr>
            <a:endParaRPr/>
          </a:p>
        </p:txBody>
      </p:sp>
      <p:pic>
        <p:nvPicPr>
          <p:cNvPr id="334" name="Google Shape;334;p21"/>
          <p:cNvPicPr preferRelativeResize="0"/>
          <p:nvPr/>
        </p:nvPicPr>
        <p:blipFill>
          <a:blip r:embed="rId3">
            <a:alphaModFix/>
          </a:blip>
          <a:stretch>
            <a:fillRect/>
          </a:stretch>
        </p:blipFill>
        <p:spPr>
          <a:xfrm>
            <a:off x="2262575" y="576300"/>
            <a:ext cx="4618858" cy="456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ctrTitle"/>
          </p:nvPr>
        </p:nvSpPr>
        <p:spPr>
          <a:xfrm>
            <a:off x="317125" y="253750"/>
            <a:ext cx="7792500" cy="43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80"/>
              <a:t>State Machine Refinement</a:t>
            </a:r>
            <a:endParaRPr sz="3180"/>
          </a:p>
        </p:txBody>
      </p:sp>
      <p:sp>
        <p:nvSpPr>
          <p:cNvPr id="340" name="Google Shape;340;p22"/>
          <p:cNvSpPr txBox="1">
            <a:spLocks noGrp="1"/>
          </p:cNvSpPr>
          <p:nvPr>
            <p:ph type="subTitle" idx="1"/>
          </p:nvPr>
        </p:nvSpPr>
        <p:spPr>
          <a:xfrm>
            <a:off x="183425" y="752225"/>
            <a:ext cx="8684100" cy="3631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800">
                <a:solidFill>
                  <a:schemeClr val="dk2"/>
                </a:solidFill>
              </a:rPr>
              <a:t>There was scope to further reduce the state transitions.</a:t>
            </a:r>
            <a:endParaRPr sz="1800">
              <a:solidFill>
                <a:schemeClr val="dk2"/>
              </a:solidFill>
            </a:endParaRPr>
          </a:p>
        </p:txBody>
      </p:sp>
      <p:pic>
        <p:nvPicPr>
          <p:cNvPr id="341" name="Google Shape;341;p22"/>
          <p:cNvPicPr preferRelativeResize="0"/>
          <p:nvPr/>
        </p:nvPicPr>
        <p:blipFill>
          <a:blip r:embed="rId3">
            <a:alphaModFix/>
          </a:blip>
          <a:stretch>
            <a:fillRect/>
          </a:stretch>
        </p:blipFill>
        <p:spPr>
          <a:xfrm>
            <a:off x="1707475" y="1147100"/>
            <a:ext cx="4740499" cy="3920251"/>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793</Words>
  <Application>Microsoft Office PowerPoint</Application>
  <PresentationFormat>On-screen Show (16:9)</PresentationFormat>
  <Paragraphs>79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Nunito</vt:lpstr>
      <vt:lpstr>Maven Pro</vt:lpstr>
      <vt:lpstr>Arial</vt:lpstr>
      <vt:lpstr>Momentum</vt:lpstr>
      <vt:lpstr>Introduction</vt:lpstr>
      <vt:lpstr>Introduction</vt:lpstr>
      <vt:lpstr>Step 1- State the Problem</vt:lpstr>
      <vt:lpstr>Step 2- Model Physical Processes</vt:lpstr>
      <vt:lpstr>Step 3- Characterize the Problem</vt:lpstr>
      <vt:lpstr>Assumptions made - All liquids have uniform density equivalent to water. (1Kg/m^3) All calculations in metric units.</vt:lpstr>
      <vt:lpstr>Step 4- Derive the Control Algorithm </vt:lpstr>
      <vt:lpstr>Step 5- Select Models of Computation </vt:lpstr>
      <vt:lpstr>State Machine Refinement</vt:lpstr>
      <vt:lpstr>Step 6 - Specify Hardware </vt:lpstr>
      <vt:lpstr>Step 7 - Simulate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Soumya Ranjan</cp:lastModifiedBy>
  <cp:revision>1</cp:revision>
  <dcterms:modified xsi:type="dcterms:W3CDTF">2023-03-24T20:07:03Z</dcterms:modified>
</cp:coreProperties>
</file>