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3" r:id="rId8"/>
    <p:sldId id="264" r:id="rId9"/>
    <p:sldId id="265" r:id="rId10"/>
    <p:sldId id="266" r:id="rId11"/>
    <p:sldId id="26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211731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41C86-E693-4444-B995-3DC9A8A0A36C}"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206726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4218182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57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53553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341434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3032792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1169608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182777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136449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33618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41C86-E693-4444-B995-3DC9A8A0A36C}"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344639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A41C86-E693-4444-B995-3DC9A8A0A36C}"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216250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91827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237392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6A41C86-E693-4444-B995-3DC9A8A0A36C}" type="datetimeFigureOut">
              <a:rPr lang="en-US" smtClean="0"/>
              <a:t>4/27/2018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266103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A41C86-E693-4444-B995-3DC9A8A0A36C}"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DAADD-F417-4D94-9F04-9FA24AB83E53}" type="slidenum">
              <a:rPr lang="en-US" smtClean="0"/>
              <a:t>‹#›</a:t>
            </a:fld>
            <a:endParaRPr lang="en-US"/>
          </a:p>
        </p:txBody>
      </p:sp>
    </p:spTree>
    <p:extLst>
      <p:ext uri="{BB962C8B-B14F-4D97-AF65-F5344CB8AC3E}">
        <p14:creationId xmlns:p14="http://schemas.microsoft.com/office/powerpoint/2010/main" val="426249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6A41C86-E693-4444-B995-3DC9A8A0A36C}" type="datetimeFigureOut">
              <a:rPr lang="en-US" smtClean="0"/>
              <a:t>4/27/2018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2DAADD-F417-4D94-9F04-9FA24AB83E53}" type="slidenum">
              <a:rPr lang="en-US" smtClean="0"/>
              <a:t>‹#›</a:t>
            </a:fld>
            <a:endParaRPr lang="en-US"/>
          </a:p>
        </p:txBody>
      </p:sp>
    </p:spTree>
    <p:extLst>
      <p:ext uri="{BB962C8B-B14F-4D97-AF65-F5344CB8AC3E}">
        <p14:creationId xmlns:p14="http://schemas.microsoft.com/office/powerpoint/2010/main" val="3608438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iswal.d@husky.neu.edu" TargetMode="External"/><Relationship Id="rId2" Type="http://schemas.openxmlformats.org/officeDocument/2006/relationships/hyperlink" Target="mailto:pawar.ad@husky.neu.edu"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mailto:vinjamuri.r@husky.neu.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localhost:8888/notebooks/Untitled4.ipynb?kernel_name=python3#EC2-Instance-of-the-ap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14" name="Rectangle 13">
            <a:extLst>
              <a:ext uri="{FF2B5EF4-FFF2-40B4-BE49-F238E27FC236}">
                <a16:creationId xmlns:a16="http://schemas.microsoft.com/office/drawing/2014/main" id="{B61A74B3-E247-44D4-8C48-FAE8E205640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B70B534-8C4C-41EA-915D-5E267E0AD7CD}"/>
              </a:ext>
            </a:extLst>
          </p:cNvPr>
          <p:cNvSpPr>
            <a:spLocks noGrp="1"/>
          </p:cNvSpPr>
          <p:nvPr>
            <p:ph type="ctrTitle"/>
          </p:nvPr>
        </p:nvSpPr>
        <p:spPr>
          <a:xfrm>
            <a:off x="1154955" y="1447800"/>
            <a:ext cx="6458419" cy="3329581"/>
          </a:xfrm>
        </p:spPr>
        <p:txBody>
          <a:bodyPr>
            <a:normAutofit/>
          </a:bodyPr>
          <a:lstStyle/>
          <a:p>
            <a:pPr>
              <a:lnSpc>
                <a:spcPct val="90000"/>
              </a:lnSpc>
            </a:pPr>
            <a:r>
              <a:rPr lang="en-US" b="1" u="sng" dirty="0"/>
              <a:t>STOCK PRICE PREDICTION</a:t>
            </a:r>
            <a:br>
              <a:rPr lang="en-US" dirty="0"/>
            </a:br>
            <a:endParaRPr lang="en-US"/>
          </a:p>
        </p:txBody>
      </p:sp>
      <p:sp>
        <p:nvSpPr>
          <p:cNvPr id="3" name="Subtitle 2">
            <a:extLst>
              <a:ext uri="{FF2B5EF4-FFF2-40B4-BE49-F238E27FC236}">
                <a16:creationId xmlns:a16="http://schemas.microsoft.com/office/drawing/2014/main" id="{37090F7E-EAA5-4702-9956-B8129E76DA0E}"/>
              </a:ext>
            </a:extLst>
          </p:cNvPr>
          <p:cNvSpPr>
            <a:spLocks noGrp="1"/>
          </p:cNvSpPr>
          <p:nvPr>
            <p:ph type="subTitle" idx="1"/>
          </p:nvPr>
        </p:nvSpPr>
        <p:spPr>
          <a:xfrm>
            <a:off x="1154955" y="4777379"/>
            <a:ext cx="6458419" cy="1447801"/>
          </a:xfrm>
        </p:spPr>
        <p:txBody>
          <a:bodyPr>
            <a:normAutofit/>
          </a:bodyPr>
          <a:lstStyle/>
          <a:p>
            <a:pPr>
              <a:lnSpc>
                <a:spcPct val="90000"/>
              </a:lnSpc>
            </a:pPr>
            <a:r>
              <a:rPr lang="en-US" sz="1200" dirty="0">
                <a:solidFill>
                  <a:schemeClr val="tx1">
                    <a:lumMod val="85000"/>
                    <a:lumOff val="15000"/>
                  </a:schemeClr>
                </a:solidFill>
              </a:rPr>
              <a:t>Presented by:</a:t>
            </a:r>
          </a:p>
          <a:p>
            <a:pPr>
              <a:lnSpc>
                <a:spcPct val="90000"/>
              </a:lnSpc>
            </a:pPr>
            <a:r>
              <a:rPr lang="en-US" sz="1200" dirty="0">
                <a:solidFill>
                  <a:schemeClr val="tx1">
                    <a:lumMod val="85000"/>
                    <a:lumOff val="15000"/>
                  </a:schemeClr>
                </a:solidFill>
              </a:rPr>
              <a:t>Aditya </a:t>
            </a:r>
            <a:r>
              <a:rPr lang="en-US" sz="1200" dirty="0" err="1">
                <a:solidFill>
                  <a:schemeClr val="tx1">
                    <a:lumMod val="85000"/>
                    <a:lumOff val="15000"/>
                  </a:schemeClr>
                </a:solidFill>
              </a:rPr>
              <a:t>Pawar</a:t>
            </a:r>
            <a:r>
              <a:rPr lang="en-US" sz="1200" dirty="0">
                <a:solidFill>
                  <a:schemeClr val="tx1">
                    <a:lumMod val="85000"/>
                    <a:lumOff val="15000"/>
                  </a:schemeClr>
                </a:solidFill>
              </a:rPr>
              <a:t> (</a:t>
            </a:r>
            <a:r>
              <a:rPr lang="en-US" sz="1200" u="sng" dirty="0">
                <a:solidFill>
                  <a:schemeClr val="tx1">
                    <a:lumMod val="85000"/>
                    <a:lumOff val="15000"/>
                  </a:schemeClr>
                </a:solidFill>
                <a:hlinkClick r:id="rId2"/>
              </a:rPr>
              <a:t>pawar.ad@husky.neu.edu</a:t>
            </a:r>
            <a:r>
              <a:rPr lang="en-US" sz="1200" dirty="0">
                <a:solidFill>
                  <a:schemeClr val="tx1">
                    <a:lumMod val="85000"/>
                    <a:lumOff val="15000"/>
                  </a:schemeClr>
                </a:solidFill>
              </a:rPr>
              <a:t>)                                                                                      </a:t>
            </a:r>
          </a:p>
          <a:p>
            <a:pPr>
              <a:lnSpc>
                <a:spcPct val="90000"/>
              </a:lnSpc>
            </a:pPr>
            <a:r>
              <a:rPr lang="en-US" sz="1200" dirty="0">
                <a:solidFill>
                  <a:schemeClr val="tx1">
                    <a:lumMod val="85000"/>
                    <a:lumOff val="15000"/>
                  </a:schemeClr>
                </a:solidFill>
              </a:rPr>
              <a:t> Dhairya Jaiswal (</a:t>
            </a:r>
            <a:r>
              <a:rPr lang="en-US" sz="1200" u="sng" dirty="0">
                <a:solidFill>
                  <a:schemeClr val="tx1">
                    <a:lumMod val="85000"/>
                    <a:lumOff val="15000"/>
                  </a:schemeClr>
                </a:solidFill>
                <a:hlinkClick r:id="rId3"/>
              </a:rPr>
              <a:t>jaiswal.d@husky.neu.edu</a:t>
            </a:r>
            <a:r>
              <a:rPr lang="en-US" sz="1200" dirty="0">
                <a:solidFill>
                  <a:schemeClr val="tx1">
                    <a:lumMod val="85000"/>
                    <a:lumOff val="15000"/>
                  </a:schemeClr>
                </a:solidFill>
              </a:rPr>
              <a:t>)                                                                                     </a:t>
            </a:r>
          </a:p>
          <a:p>
            <a:pPr>
              <a:lnSpc>
                <a:spcPct val="90000"/>
              </a:lnSpc>
            </a:pPr>
            <a:r>
              <a:rPr lang="en-US" sz="1200" dirty="0">
                <a:solidFill>
                  <a:schemeClr val="tx1">
                    <a:lumMod val="85000"/>
                    <a:lumOff val="15000"/>
                  </a:schemeClr>
                </a:solidFill>
              </a:rPr>
              <a:t> </a:t>
            </a:r>
            <a:r>
              <a:rPr lang="en-US" sz="1200" dirty="0" err="1">
                <a:solidFill>
                  <a:schemeClr val="tx1">
                    <a:lumMod val="85000"/>
                    <a:lumOff val="15000"/>
                  </a:schemeClr>
                </a:solidFill>
              </a:rPr>
              <a:t>Ranga</a:t>
            </a:r>
            <a:r>
              <a:rPr lang="en-US" sz="1200" dirty="0">
                <a:solidFill>
                  <a:schemeClr val="tx1">
                    <a:lumMod val="85000"/>
                    <a:lumOff val="15000"/>
                  </a:schemeClr>
                </a:solidFill>
              </a:rPr>
              <a:t> Chari (</a:t>
            </a:r>
            <a:r>
              <a:rPr lang="en-US" sz="1200" u="sng" dirty="0">
                <a:solidFill>
                  <a:schemeClr val="tx1">
                    <a:lumMod val="85000"/>
                    <a:lumOff val="15000"/>
                  </a:schemeClr>
                </a:solidFill>
                <a:hlinkClick r:id="rId4"/>
              </a:rPr>
              <a:t>vinjamuri.r@husky.neu.edu</a:t>
            </a:r>
            <a:r>
              <a:rPr lang="en-US" sz="1200" dirty="0">
                <a:solidFill>
                  <a:schemeClr val="tx1">
                    <a:lumMod val="85000"/>
                    <a:lumOff val="15000"/>
                  </a:schemeClr>
                </a:solidFill>
              </a:rPr>
              <a:t>) </a:t>
            </a:r>
          </a:p>
        </p:txBody>
      </p:sp>
      <p:pic>
        <p:nvPicPr>
          <p:cNvPr id="9" name="Picture 8" descr="C:\Users\Tushar-pc\Downloads\neu_logo.png">
            <a:extLst>
              <a:ext uri="{FF2B5EF4-FFF2-40B4-BE49-F238E27FC236}">
                <a16:creationId xmlns:a16="http://schemas.microsoft.com/office/drawing/2014/main" id="{B023E520-6124-4B41-915B-99591E6F7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66032" cy="136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17559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1C9EE3-69CC-425C-BA5F-7BE8807BEE8A}"/>
              </a:ext>
            </a:extLst>
          </p:cNvPr>
          <p:cNvPicPr/>
          <p:nvPr/>
        </p:nvPicPr>
        <p:blipFill rotWithShape="1">
          <a:blip r:embed="rId3" cstate="print">
            <a:extLst>
              <a:ext uri="{28A0092B-C50C-407E-A947-70E740481C1C}">
                <a14:useLocalDpi xmlns:a14="http://schemas.microsoft.com/office/drawing/2010/main" val="0"/>
              </a:ext>
            </a:extLst>
          </a:blip>
          <a:srcRect t="3523" r="3" b="8058"/>
          <a:stretch/>
        </p:blipFill>
        <p:spPr bwMode="auto">
          <a:xfrm>
            <a:off x="6103423" y="-1"/>
            <a:ext cx="6087038" cy="2623867"/>
          </a:xfrm>
          <a:prstGeom prst="rect">
            <a:avLst/>
          </a:prstGeom>
          <a:noFill/>
        </p:spPr>
      </p:pic>
      <p:pic>
        <p:nvPicPr>
          <p:cNvPr id="6" name="Picture 5">
            <a:extLst>
              <a:ext uri="{FF2B5EF4-FFF2-40B4-BE49-F238E27FC236}">
                <a16:creationId xmlns:a16="http://schemas.microsoft.com/office/drawing/2014/main" id="{6F894B08-266D-45CC-8A49-BF16606C990A}"/>
              </a:ext>
            </a:extLst>
          </p:cNvPr>
          <p:cNvPicPr/>
          <p:nvPr/>
        </p:nvPicPr>
        <p:blipFill rotWithShape="1">
          <a:blip r:embed="rId4">
            <a:extLst>
              <a:ext uri="{28A0092B-C50C-407E-A947-70E740481C1C}">
                <a14:useLocalDpi xmlns:a14="http://schemas.microsoft.com/office/drawing/2010/main" val="0"/>
              </a:ext>
            </a:extLst>
          </a:blip>
          <a:srcRect t="4058" r="3" b="3208"/>
          <a:stretch/>
        </p:blipFill>
        <p:spPr bwMode="auto">
          <a:xfrm>
            <a:off x="6103423" y="2623867"/>
            <a:ext cx="6087038" cy="4233672"/>
          </a:xfrm>
          <a:prstGeom prst="rect">
            <a:avLst/>
          </a:prstGeom>
          <a:noFill/>
        </p:spPr>
      </p:pic>
      <p:sp>
        <p:nvSpPr>
          <p:cNvPr id="11" name="Rectangle 10">
            <a:extLst>
              <a:ext uri="{FF2B5EF4-FFF2-40B4-BE49-F238E27FC236}">
                <a16:creationId xmlns:a16="http://schemas.microsoft.com/office/drawing/2014/main" id="{387B700E-91FC-4893-94A0-333C11403BF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AB4AE7-406A-46B3-95DB-E09F12351B33}"/>
              </a:ext>
            </a:extLst>
          </p:cNvPr>
          <p:cNvSpPr>
            <a:spLocks noGrp="1"/>
          </p:cNvSpPr>
          <p:nvPr>
            <p:ph type="title"/>
          </p:nvPr>
        </p:nvSpPr>
        <p:spPr>
          <a:xfrm>
            <a:off x="647701" y="452718"/>
            <a:ext cx="4765226" cy="1400530"/>
          </a:xfrm>
        </p:spPr>
        <p:txBody>
          <a:bodyPr>
            <a:normAutofit/>
          </a:bodyPr>
          <a:lstStyle/>
          <a:p>
            <a:r>
              <a:rPr lang="en-US"/>
              <a:t>FLASK APP &amp; UI</a:t>
            </a:r>
          </a:p>
        </p:txBody>
      </p:sp>
      <p:sp>
        <p:nvSpPr>
          <p:cNvPr id="3" name="Content Placeholder 2">
            <a:extLst>
              <a:ext uri="{FF2B5EF4-FFF2-40B4-BE49-F238E27FC236}">
                <a16:creationId xmlns:a16="http://schemas.microsoft.com/office/drawing/2014/main" id="{CF229A61-78FA-471D-BD31-476E747E4FFF}"/>
              </a:ext>
            </a:extLst>
          </p:cNvPr>
          <p:cNvSpPr>
            <a:spLocks noGrp="1"/>
          </p:cNvSpPr>
          <p:nvPr>
            <p:ph idx="1"/>
          </p:nvPr>
        </p:nvSpPr>
        <p:spPr>
          <a:xfrm>
            <a:off x="647701" y="2052918"/>
            <a:ext cx="4764245" cy="4195481"/>
          </a:xfrm>
        </p:spPr>
        <p:txBody>
          <a:bodyPr>
            <a:normAutofit/>
          </a:bodyPr>
          <a:lstStyle/>
          <a:p>
            <a:r>
              <a:rPr lang="en-US" sz="1200" b="1" dirty="0"/>
              <a:t>app.py </a:t>
            </a:r>
            <a:r>
              <a:rPr lang="en-US" sz="1200" dirty="0"/>
              <a:t>is our main flask application which calls all the other functions and html pages to run our app. A basic flask app requires a templates folder which contains our html pages.</a:t>
            </a:r>
          </a:p>
          <a:p>
            <a:r>
              <a:rPr lang="en-US" sz="1200" dirty="0"/>
              <a:t>We have the main page for our web app where we can input the company name and then check the forecasting values by clicking on the prediction page button.</a:t>
            </a:r>
          </a:p>
          <a:p>
            <a:r>
              <a:rPr lang="en-US" sz="1200" dirty="0"/>
              <a:t>The second page is our prediction page which shows the predicted stock forecast values for the selected company.</a:t>
            </a:r>
          </a:p>
          <a:p>
            <a:endParaRPr lang="en-US" sz="1200" dirty="0"/>
          </a:p>
          <a:p>
            <a:endParaRPr lang="en-US" dirty="0"/>
          </a:p>
          <a:p>
            <a:endParaRPr lang="en-US" dirty="0"/>
          </a:p>
        </p:txBody>
      </p:sp>
    </p:spTree>
    <p:extLst>
      <p:ext uri="{BB962C8B-B14F-4D97-AF65-F5344CB8AC3E}">
        <p14:creationId xmlns:p14="http://schemas.microsoft.com/office/powerpoint/2010/main" val="332032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AF8278-40CF-41BD-A248-65877763149C}"/>
              </a:ext>
            </a:extLst>
          </p:cNvPr>
          <p:cNvPicPr/>
          <p:nvPr/>
        </p:nvPicPr>
        <p:blipFill rotWithShape="1">
          <a:blip r:embed="rId3" cstate="print">
            <a:extLst>
              <a:ext uri="{28A0092B-C50C-407E-A947-70E740481C1C}">
                <a14:useLocalDpi xmlns:a14="http://schemas.microsoft.com/office/drawing/2010/main" val="0"/>
              </a:ext>
            </a:extLst>
          </a:blip>
          <a:srcRect t="38" r="2" b="1403"/>
          <a:stretch/>
        </p:blipFill>
        <p:spPr bwMode="auto">
          <a:xfrm>
            <a:off x="6094412" y="609137"/>
            <a:ext cx="5449888" cy="2766290"/>
          </a:xfrm>
          <a:prstGeom prst="rect">
            <a:avLst/>
          </a:prstGeom>
          <a:noFill/>
          <a:effectLst>
            <a:outerShdw blurRad="50800" dist="38100" dir="5400000" algn="t" rotWithShape="0">
              <a:prstClr val="black">
                <a:alpha val="43000"/>
              </a:prstClr>
            </a:outerShdw>
          </a:effectLst>
        </p:spPr>
      </p:pic>
      <p:pic>
        <p:nvPicPr>
          <p:cNvPr id="10" name="Picture 9">
            <a:extLst>
              <a:ext uri="{FF2B5EF4-FFF2-40B4-BE49-F238E27FC236}">
                <a16:creationId xmlns:a16="http://schemas.microsoft.com/office/drawing/2014/main" id="{7FEEB742-B600-460C-9A85-D35E07AE3173}"/>
              </a:ext>
            </a:extLst>
          </p:cNvPr>
          <p:cNvPicPr/>
          <p:nvPr/>
        </p:nvPicPr>
        <p:blipFill rotWithShape="1">
          <a:blip r:embed="rId4" cstate="print">
            <a:extLst>
              <a:ext uri="{28A0092B-C50C-407E-A947-70E740481C1C}">
                <a14:useLocalDpi xmlns:a14="http://schemas.microsoft.com/office/drawing/2010/main" val="0"/>
              </a:ext>
            </a:extLst>
          </a:blip>
          <a:srcRect t="2387" r="2" b="2"/>
          <a:stretch/>
        </p:blipFill>
        <p:spPr bwMode="auto">
          <a:xfrm>
            <a:off x="6094412" y="3482108"/>
            <a:ext cx="5449888" cy="2766290"/>
          </a:xfrm>
          <a:prstGeom prst="rect">
            <a:avLst/>
          </a:prstGeom>
          <a:noFill/>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AC546BE4-C7A3-4A47-9FA5-0866D5E656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1">
            <a:extLst>
              <a:ext uri="{FF2B5EF4-FFF2-40B4-BE49-F238E27FC236}">
                <a16:creationId xmlns:a16="http://schemas.microsoft.com/office/drawing/2014/main" id="{F6113583-861A-4266-AABD-3C94304BB7C4}"/>
              </a:ext>
            </a:extLst>
          </p:cNvPr>
          <p:cNvSpPr>
            <a:spLocks noChangeArrowheads="1"/>
          </p:cNvSpPr>
          <p:nvPr/>
        </p:nvSpPr>
        <p:spPr bwMode="auto">
          <a:xfrm>
            <a:off x="2608263" y="3678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itle 1">
            <a:extLst>
              <a:ext uri="{FF2B5EF4-FFF2-40B4-BE49-F238E27FC236}">
                <a16:creationId xmlns:a16="http://schemas.microsoft.com/office/drawing/2014/main" id="{63284F60-AAF3-45FF-9CB7-C9A83EAA4D5F}"/>
              </a:ext>
            </a:extLst>
          </p:cNvPr>
          <p:cNvSpPr>
            <a:spLocks noGrp="1"/>
          </p:cNvSpPr>
          <p:nvPr>
            <p:ph type="title"/>
          </p:nvPr>
        </p:nvSpPr>
        <p:spPr>
          <a:xfrm>
            <a:off x="646111" y="609601"/>
            <a:ext cx="4793473" cy="1675975"/>
          </a:xfrm>
        </p:spPr>
        <p:txBody>
          <a:bodyPr>
            <a:normAutofit/>
          </a:bodyPr>
          <a:lstStyle/>
          <a:p>
            <a:pPr>
              <a:lnSpc>
                <a:spcPct val="90000"/>
              </a:lnSpc>
            </a:pPr>
            <a:r>
              <a:rPr lang="en-US" sz="3300" b="1"/>
              <a:t>Models Implemented &amp; Their Result:</a:t>
            </a:r>
            <a:br>
              <a:rPr lang="en-US" sz="3300"/>
            </a:br>
            <a:endParaRPr lang="en-US" sz="3300"/>
          </a:p>
        </p:txBody>
      </p:sp>
      <p:sp>
        <p:nvSpPr>
          <p:cNvPr id="3" name="Content Placeholder 2">
            <a:extLst>
              <a:ext uri="{FF2B5EF4-FFF2-40B4-BE49-F238E27FC236}">
                <a16:creationId xmlns:a16="http://schemas.microsoft.com/office/drawing/2014/main" id="{EB9BEFFA-5CB5-4420-A335-33FB00E35E6A}"/>
              </a:ext>
            </a:extLst>
          </p:cNvPr>
          <p:cNvSpPr>
            <a:spLocks noGrp="1"/>
          </p:cNvSpPr>
          <p:nvPr>
            <p:ph idx="1"/>
          </p:nvPr>
        </p:nvSpPr>
        <p:spPr>
          <a:xfrm>
            <a:off x="640439" y="1697963"/>
            <a:ext cx="4799145" cy="3763855"/>
          </a:xfrm>
        </p:spPr>
        <p:txBody>
          <a:bodyPr>
            <a:normAutofit/>
          </a:bodyPr>
          <a:lstStyle/>
          <a:p>
            <a:r>
              <a:rPr lang="en-US" dirty="0"/>
              <a:t>Model Results:</a:t>
            </a:r>
          </a:p>
          <a:p>
            <a:r>
              <a:rPr lang="en-US" dirty="0"/>
              <a:t>This is our summary metrics page which is showing how the models performed on the basis of R2 and RMSE scores. </a:t>
            </a:r>
          </a:p>
          <a:p>
            <a:r>
              <a:rPr lang="en-US" dirty="0"/>
              <a:t>Finally, we have our stock page which has been integrated with </a:t>
            </a:r>
            <a:r>
              <a:rPr lang="en-US" dirty="0" err="1"/>
              <a:t>plotly</a:t>
            </a:r>
            <a:r>
              <a:rPr lang="en-US" dirty="0"/>
              <a:t> to show interactive graphs.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15921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7E4204-E93C-417B-9ED0-F81552DE87E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8E4A00-82CC-4AD0-B631-F820AEE40F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463665DF-25B8-4EE2-8F85-921EF38BE2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6" name="Freeform: Shape 15">
            <a:extLst>
              <a:ext uri="{FF2B5EF4-FFF2-40B4-BE49-F238E27FC236}">
                <a16:creationId xmlns:a16="http://schemas.microsoft.com/office/drawing/2014/main" id="{B3378DC2-950E-4B63-B833-32DE4719A8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Graphic 6">
            <a:extLst>
              <a:ext uri="{FF2B5EF4-FFF2-40B4-BE49-F238E27FC236}">
                <a16:creationId xmlns:a16="http://schemas.microsoft.com/office/drawing/2014/main" id="{C2D9C269-F0E5-4794-A5B4-EA04FD2047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2" y="2672454"/>
            <a:ext cx="3413671" cy="3413671"/>
          </a:xfrm>
          <a:prstGeom prst="rect">
            <a:avLst/>
          </a:prstGeom>
          <a:effectLst/>
        </p:spPr>
      </p:pic>
      <p:sp>
        <p:nvSpPr>
          <p:cNvPr id="2" name="Title 1">
            <a:extLst>
              <a:ext uri="{FF2B5EF4-FFF2-40B4-BE49-F238E27FC236}">
                <a16:creationId xmlns:a16="http://schemas.microsoft.com/office/drawing/2014/main" id="{9CBD3A26-D05C-4C9A-BB5B-4EF48C3A73BE}"/>
              </a:ext>
            </a:extLst>
          </p:cNvPr>
          <p:cNvSpPr>
            <a:spLocks noGrp="1"/>
          </p:cNvSpPr>
          <p:nvPr>
            <p:ph type="title"/>
          </p:nvPr>
        </p:nvSpPr>
        <p:spPr>
          <a:xfrm>
            <a:off x="648930" y="629267"/>
            <a:ext cx="9252154" cy="1016654"/>
          </a:xfrm>
        </p:spPr>
        <p:txBody>
          <a:bodyPr>
            <a:normAutofit/>
          </a:bodyPr>
          <a:lstStyle/>
          <a:p>
            <a:pPr>
              <a:lnSpc>
                <a:spcPct val="90000"/>
              </a:lnSpc>
            </a:pPr>
            <a:r>
              <a:rPr lang="en-US" sz="3300" b="1">
                <a:solidFill>
                  <a:srgbClr val="EBEBEB"/>
                </a:solidFill>
              </a:rPr>
              <a:t>CONCLUSION:</a:t>
            </a:r>
            <a:br>
              <a:rPr lang="en-US" sz="3300">
                <a:solidFill>
                  <a:srgbClr val="EBEBEB"/>
                </a:solidFill>
              </a:rPr>
            </a:br>
            <a:endParaRPr lang="en-US" sz="3300">
              <a:solidFill>
                <a:srgbClr val="EBEBEB"/>
              </a:solidFill>
            </a:endParaRPr>
          </a:p>
        </p:txBody>
      </p:sp>
      <p:sp>
        <p:nvSpPr>
          <p:cNvPr id="3" name="Content Placeholder 2">
            <a:extLst>
              <a:ext uri="{FF2B5EF4-FFF2-40B4-BE49-F238E27FC236}">
                <a16:creationId xmlns:a16="http://schemas.microsoft.com/office/drawing/2014/main" id="{D91BB19A-CC5A-4F27-B782-E960ECC98F80}"/>
              </a:ext>
            </a:extLst>
          </p:cNvPr>
          <p:cNvSpPr>
            <a:spLocks noGrp="1"/>
          </p:cNvSpPr>
          <p:nvPr>
            <p:ph idx="1"/>
          </p:nvPr>
        </p:nvSpPr>
        <p:spPr>
          <a:xfrm>
            <a:off x="648931" y="2548281"/>
            <a:ext cx="7153602" cy="3658689"/>
          </a:xfrm>
        </p:spPr>
        <p:txBody>
          <a:bodyPr>
            <a:normAutofit/>
          </a:bodyPr>
          <a:lstStyle/>
          <a:p>
            <a:r>
              <a:rPr lang="en-US" dirty="0"/>
              <a:t>By using this web application people can access any stock registered under NYSE and analyze the live stock price along with predictive forecasting with 99% accuracy which will eventually help them in making long term investments and avoid losses.</a:t>
            </a:r>
          </a:p>
          <a:p>
            <a:r>
              <a:rPr lang="en-US" b="1" dirty="0"/>
              <a:t>EC2 Instance of the </a:t>
            </a:r>
            <a:r>
              <a:rPr lang="en-US" b="1"/>
              <a:t>app</a:t>
            </a:r>
            <a:r>
              <a:rPr lang="en-US" b="1" u="sng">
                <a:hlinkClick r:id="rId4"/>
              </a:rPr>
              <a:t>¶</a:t>
            </a:r>
            <a:endParaRPr lang="en-US" b="1" u="sng" dirty="0"/>
          </a:p>
          <a:p>
            <a:r>
              <a:rPr lang="en-US"/>
              <a:t>ec2-54-86-196-157.compute-1.amazonaws.com</a:t>
            </a:r>
            <a:r>
              <a:rPr lang="en-US" dirty="0"/>
              <a:t> </a:t>
            </a:r>
          </a:p>
          <a:p>
            <a:endParaRPr lang="en-US" dirty="0"/>
          </a:p>
        </p:txBody>
      </p:sp>
    </p:spTree>
    <p:extLst>
      <p:ext uri="{BB962C8B-B14F-4D97-AF65-F5344CB8AC3E}">
        <p14:creationId xmlns:p14="http://schemas.microsoft.com/office/powerpoint/2010/main" val="140255545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tock market">
            <a:extLst>
              <a:ext uri="{FF2B5EF4-FFF2-40B4-BE49-F238E27FC236}">
                <a16:creationId xmlns:a16="http://schemas.microsoft.com/office/drawing/2014/main" id="{9C01EDE0-A0B3-474D-A075-CD5EA85D65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82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50C66-5396-418A-800D-12A3A7023C14}"/>
              </a:ext>
            </a:extLst>
          </p:cNvPr>
          <p:cNvSpPr>
            <a:spLocks noGrp="1"/>
          </p:cNvSpPr>
          <p:nvPr>
            <p:ph type="title"/>
          </p:nvPr>
        </p:nvSpPr>
        <p:spPr>
          <a:xfrm>
            <a:off x="653143" y="1645920"/>
            <a:ext cx="3522879" cy="4470821"/>
          </a:xfrm>
        </p:spPr>
        <p:txBody>
          <a:bodyPr>
            <a:normAutofit/>
          </a:bodyPr>
          <a:lstStyle/>
          <a:p>
            <a:pPr algn="r"/>
            <a:r>
              <a:rPr lang="en-US" sz="3300" b="1"/>
              <a:t>INTRODUCTION:</a:t>
            </a:r>
            <a:br>
              <a:rPr lang="en-US" sz="3300"/>
            </a:br>
            <a:endParaRPr lang="en-US" sz="3300"/>
          </a:p>
        </p:txBody>
      </p:sp>
      <p:sp>
        <p:nvSpPr>
          <p:cNvPr id="3" name="Content Placeholder 2">
            <a:extLst>
              <a:ext uri="{FF2B5EF4-FFF2-40B4-BE49-F238E27FC236}">
                <a16:creationId xmlns:a16="http://schemas.microsoft.com/office/drawing/2014/main" id="{169BD082-147E-4A36-84EF-32B8DB071F26}"/>
              </a:ext>
            </a:extLst>
          </p:cNvPr>
          <p:cNvSpPr>
            <a:spLocks noGrp="1"/>
          </p:cNvSpPr>
          <p:nvPr>
            <p:ph idx="1"/>
          </p:nvPr>
        </p:nvSpPr>
        <p:spPr>
          <a:xfrm>
            <a:off x="5204109" y="1645920"/>
            <a:ext cx="5919503" cy="4470821"/>
          </a:xfrm>
        </p:spPr>
        <p:txBody>
          <a:bodyPr>
            <a:normAutofit/>
          </a:bodyPr>
          <a:lstStyle/>
          <a:p>
            <a:r>
              <a:rPr lang="en-US" dirty="0">
                <a:solidFill>
                  <a:schemeClr val="bg1"/>
                </a:solidFill>
              </a:rPr>
              <a:t>Predicting the stock price trend by interpreting the seemly chaotic market data has always been an attractive topic to both investors and researchers. </a:t>
            </a:r>
          </a:p>
          <a:p>
            <a:r>
              <a:rPr lang="en-US" dirty="0">
                <a:solidFill>
                  <a:schemeClr val="bg1"/>
                </a:solidFill>
              </a:rPr>
              <a:t>Among those popular methods that have been employed, Machine Learning techniques are very popular due to the capacity of identifying stock trend from massive amounts of data that capture the underlying stock price dynamics. </a:t>
            </a:r>
          </a:p>
          <a:p>
            <a:endParaRPr lang="en-US" dirty="0">
              <a:solidFill>
                <a:schemeClr val="bg1"/>
              </a:solidFill>
            </a:endParaRPr>
          </a:p>
        </p:txBody>
      </p:sp>
    </p:spTree>
    <p:extLst>
      <p:ext uri="{BB962C8B-B14F-4D97-AF65-F5344CB8AC3E}">
        <p14:creationId xmlns:p14="http://schemas.microsoft.com/office/powerpoint/2010/main" val="5758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3">
            <a:extLst>
              <a:ext uri="{FF2B5EF4-FFF2-40B4-BE49-F238E27FC236}">
                <a16:creationId xmlns:a16="http://schemas.microsoft.com/office/drawing/2014/main" id="{86F9D974-F053-46FE-B758-23B40FAE11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66691" y="1848531"/>
            <a:ext cx="6248327" cy="4060656"/>
          </a:xfrm>
          <a:prstGeom prst="rect">
            <a:avLst/>
          </a:prstGeom>
          <a:noFill/>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B7E576B-9879-4818-BDE1-FB510316CEA5}"/>
              </a:ext>
            </a:extLst>
          </p:cNvPr>
          <p:cNvSpPr>
            <a:spLocks noGrp="1"/>
          </p:cNvSpPr>
          <p:nvPr>
            <p:ph type="title"/>
          </p:nvPr>
        </p:nvSpPr>
        <p:spPr>
          <a:xfrm>
            <a:off x="648931" y="629266"/>
            <a:ext cx="4166510" cy="1622321"/>
          </a:xfrm>
        </p:spPr>
        <p:txBody>
          <a:bodyPr>
            <a:normAutofit/>
          </a:bodyPr>
          <a:lstStyle/>
          <a:p>
            <a:pPr>
              <a:lnSpc>
                <a:spcPct val="90000"/>
              </a:lnSpc>
            </a:pPr>
            <a:r>
              <a:rPr lang="en-US" sz="3600" b="1">
                <a:solidFill>
                  <a:srgbClr val="EBEBEB"/>
                </a:solidFill>
              </a:rPr>
              <a:t>OBJECTIVE &amp; WORK FLOW:</a:t>
            </a:r>
            <a:br>
              <a:rPr lang="en-US" sz="3600">
                <a:solidFill>
                  <a:srgbClr val="EBEBEB"/>
                </a:solidFill>
              </a:rPr>
            </a:br>
            <a:endParaRPr lang="en-US" sz="3600">
              <a:solidFill>
                <a:srgbClr val="EBEBEB"/>
              </a:solidFill>
            </a:endParaRPr>
          </a:p>
        </p:txBody>
      </p:sp>
      <p:sp>
        <p:nvSpPr>
          <p:cNvPr id="3" name="Content Placeholder 2">
            <a:extLst>
              <a:ext uri="{FF2B5EF4-FFF2-40B4-BE49-F238E27FC236}">
                <a16:creationId xmlns:a16="http://schemas.microsoft.com/office/drawing/2014/main" id="{96B96844-11B3-4B0D-84CF-46C12DF6B3E3}"/>
              </a:ext>
            </a:extLst>
          </p:cNvPr>
          <p:cNvSpPr>
            <a:spLocks noGrp="1"/>
          </p:cNvSpPr>
          <p:nvPr>
            <p:ph idx="1"/>
          </p:nvPr>
        </p:nvSpPr>
        <p:spPr>
          <a:xfrm>
            <a:off x="648931" y="2438400"/>
            <a:ext cx="4166509" cy="3785419"/>
          </a:xfrm>
        </p:spPr>
        <p:txBody>
          <a:bodyPr>
            <a:normAutofit/>
          </a:bodyPr>
          <a:lstStyle/>
          <a:p>
            <a:r>
              <a:rPr lang="en-US">
                <a:solidFill>
                  <a:srgbClr val="EBEBEB"/>
                </a:solidFill>
              </a:rPr>
              <a:t>The main objective of the dissertation is to examine the important and potential factors/predictors that could impact the stock market and develop a system for the investors and researchers in stock prediction.</a:t>
            </a:r>
          </a:p>
          <a:p>
            <a:endParaRPr lang="en-US">
              <a:solidFill>
                <a:srgbClr val="EBEBEB"/>
              </a:solidFill>
            </a:endParaRPr>
          </a:p>
        </p:txBody>
      </p:sp>
    </p:spTree>
    <p:extLst>
      <p:ext uri="{BB962C8B-B14F-4D97-AF65-F5344CB8AC3E}">
        <p14:creationId xmlns:p14="http://schemas.microsoft.com/office/powerpoint/2010/main" val="37353589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3">
            <a:extLst>
              <a:ext uri="{FF2B5EF4-FFF2-40B4-BE49-F238E27FC236}">
                <a16:creationId xmlns:a16="http://schemas.microsoft.com/office/drawing/2014/main" id="{D3337C45-D8C9-41F5-BB02-5A48AB9A80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4372" y="2352646"/>
            <a:ext cx="6079510" cy="3182915"/>
          </a:xfrm>
          <a:prstGeom prst="rect">
            <a:avLst/>
          </a:prstGeom>
          <a:noFill/>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76ECD6-3930-4095-841A-9D3516BFEF2B}"/>
              </a:ext>
            </a:extLst>
          </p:cNvPr>
          <p:cNvSpPr>
            <a:spLocks noGrp="1"/>
          </p:cNvSpPr>
          <p:nvPr>
            <p:ph type="title"/>
          </p:nvPr>
        </p:nvSpPr>
        <p:spPr>
          <a:xfrm>
            <a:off x="648931" y="629266"/>
            <a:ext cx="4166510" cy="1622321"/>
          </a:xfrm>
        </p:spPr>
        <p:txBody>
          <a:bodyPr>
            <a:normAutofit/>
          </a:bodyPr>
          <a:lstStyle/>
          <a:p>
            <a:r>
              <a:rPr lang="en-US" b="1">
                <a:solidFill>
                  <a:srgbClr val="EBEBEB"/>
                </a:solidFill>
              </a:rPr>
              <a:t>Dataset:</a:t>
            </a:r>
            <a:br>
              <a:rPr lang="en-US">
                <a:solidFill>
                  <a:srgbClr val="EBEBEB"/>
                </a:solidFill>
              </a:rPr>
            </a:br>
            <a:endParaRPr lang="en-US">
              <a:solidFill>
                <a:srgbClr val="EBEBEB"/>
              </a:solidFill>
            </a:endParaRPr>
          </a:p>
        </p:txBody>
      </p:sp>
      <p:sp>
        <p:nvSpPr>
          <p:cNvPr id="3" name="Content Placeholder 2">
            <a:extLst>
              <a:ext uri="{FF2B5EF4-FFF2-40B4-BE49-F238E27FC236}">
                <a16:creationId xmlns:a16="http://schemas.microsoft.com/office/drawing/2014/main" id="{A5E6AB6D-87FA-4E20-BBDF-B3520967324F}"/>
              </a:ext>
            </a:extLst>
          </p:cNvPr>
          <p:cNvSpPr>
            <a:spLocks noGrp="1"/>
          </p:cNvSpPr>
          <p:nvPr>
            <p:ph idx="1"/>
          </p:nvPr>
        </p:nvSpPr>
        <p:spPr>
          <a:xfrm>
            <a:off x="648931" y="2438400"/>
            <a:ext cx="4166509" cy="3785419"/>
          </a:xfrm>
        </p:spPr>
        <p:txBody>
          <a:bodyPr>
            <a:normAutofit/>
          </a:bodyPr>
          <a:lstStyle/>
          <a:p>
            <a:pPr>
              <a:lnSpc>
                <a:spcPct val="90000"/>
              </a:lnSpc>
            </a:pPr>
            <a:r>
              <a:rPr lang="en-US" sz="800">
                <a:solidFill>
                  <a:srgbClr val="EBEBEB"/>
                </a:solidFill>
              </a:rPr>
              <a:t>Here are the highlights and word definitions of the column names so as any reader can take as reference to understand how to read stocks:</a:t>
            </a:r>
            <a:endParaRPr lang="en-US" sz="800" b="1">
              <a:solidFill>
                <a:srgbClr val="EBEBEB"/>
              </a:solidFill>
            </a:endParaRPr>
          </a:p>
          <a:p>
            <a:pPr>
              <a:lnSpc>
                <a:spcPct val="90000"/>
              </a:lnSpc>
            </a:pPr>
            <a:r>
              <a:rPr lang="en-US" sz="800">
                <a:solidFill>
                  <a:srgbClr val="EBEBEB"/>
                </a:solidFill>
              </a:rPr>
              <a:t>1. Open: The price at the beginning of the trading day</a:t>
            </a:r>
            <a:endParaRPr lang="en-US" sz="800" b="1">
              <a:solidFill>
                <a:srgbClr val="EBEBEB"/>
              </a:solidFill>
            </a:endParaRPr>
          </a:p>
          <a:p>
            <a:pPr>
              <a:lnSpc>
                <a:spcPct val="90000"/>
              </a:lnSpc>
            </a:pPr>
            <a:r>
              <a:rPr lang="en-US" sz="800">
                <a:solidFill>
                  <a:srgbClr val="EBEBEB"/>
                </a:solidFill>
              </a:rPr>
              <a:t>2. High: The highest price the stock reached during the day</a:t>
            </a:r>
            <a:endParaRPr lang="en-US" sz="800" b="1">
              <a:solidFill>
                <a:srgbClr val="EBEBEB"/>
              </a:solidFill>
            </a:endParaRPr>
          </a:p>
          <a:p>
            <a:pPr>
              <a:lnSpc>
                <a:spcPct val="90000"/>
              </a:lnSpc>
            </a:pPr>
            <a:r>
              <a:rPr lang="en-US" sz="800">
                <a:solidFill>
                  <a:srgbClr val="EBEBEB"/>
                </a:solidFill>
              </a:rPr>
              <a:t>3. Low: The lowest price the stock reached during the day</a:t>
            </a:r>
            <a:endParaRPr lang="en-US" sz="800" b="1">
              <a:solidFill>
                <a:srgbClr val="EBEBEB"/>
              </a:solidFill>
            </a:endParaRPr>
          </a:p>
          <a:p>
            <a:pPr>
              <a:lnSpc>
                <a:spcPct val="90000"/>
              </a:lnSpc>
            </a:pPr>
            <a:r>
              <a:rPr lang="en-US" sz="800">
                <a:solidFill>
                  <a:srgbClr val="EBEBEB"/>
                </a:solidFill>
              </a:rPr>
              <a:t>4. Close: The final closing price of the stock for the day which becomes the opening price for the next day.</a:t>
            </a:r>
            <a:endParaRPr lang="en-US" sz="800" b="1">
              <a:solidFill>
                <a:srgbClr val="EBEBEB"/>
              </a:solidFill>
            </a:endParaRPr>
          </a:p>
          <a:p>
            <a:pPr>
              <a:lnSpc>
                <a:spcPct val="90000"/>
              </a:lnSpc>
            </a:pPr>
            <a:r>
              <a:rPr lang="en-US" sz="800">
                <a:solidFill>
                  <a:srgbClr val="EBEBEB"/>
                </a:solidFill>
              </a:rPr>
              <a:t>5. Volume: Volume is the number of shares that have been traded that is sold or brought throughout the day. It is important to understand Volume: A stock with low volume is thinly traded as it lacks liquidity, i.e., it would be difficult to buy or sell the stocks of that company easily. Similarly, if there is a stock that has a volume higher or more than the average trade-off dealing in this case can be volatile as the price fluctuation would be drastic and quick.</a:t>
            </a:r>
            <a:endParaRPr lang="en-US" sz="800" b="1">
              <a:solidFill>
                <a:srgbClr val="EBEBEB"/>
              </a:solidFill>
            </a:endParaRPr>
          </a:p>
          <a:p>
            <a:pPr>
              <a:lnSpc>
                <a:spcPct val="90000"/>
              </a:lnSpc>
            </a:pPr>
            <a:r>
              <a:rPr lang="en-US" sz="800">
                <a:solidFill>
                  <a:srgbClr val="EBEBEB"/>
                </a:solidFill>
              </a:rPr>
              <a:t>6. Adjust Closing Price: An adjusted closing price is a stock’s closing price on a given day of trading that has been amended to include any distribution and corporate actions that occur before the next day opening. The adjusted closing price is a useful tool when examining historical returns because it gives analyst an accurate representation of the firm’s equity value beyond the simple market price.It includes the corporate actions such as stock splits, dividends/distribution, and right offerings.</a:t>
            </a:r>
            <a:endParaRPr lang="en-US" sz="800" b="1">
              <a:solidFill>
                <a:srgbClr val="EBEBEB"/>
              </a:solidFill>
            </a:endParaRPr>
          </a:p>
          <a:p>
            <a:pPr>
              <a:lnSpc>
                <a:spcPct val="90000"/>
              </a:lnSpc>
            </a:pPr>
            <a:endParaRPr lang="en-US" sz="800">
              <a:solidFill>
                <a:srgbClr val="EBEBEB"/>
              </a:solidFill>
            </a:endParaRPr>
          </a:p>
          <a:p>
            <a:pPr>
              <a:lnSpc>
                <a:spcPct val="90000"/>
              </a:lnSpc>
            </a:pPr>
            <a:endParaRPr lang="en-US" sz="800">
              <a:solidFill>
                <a:srgbClr val="EBEBEB"/>
              </a:solidFill>
            </a:endParaRPr>
          </a:p>
        </p:txBody>
      </p:sp>
    </p:spTree>
    <p:extLst>
      <p:ext uri="{BB962C8B-B14F-4D97-AF65-F5344CB8AC3E}">
        <p14:creationId xmlns:p14="http://schemas.microsoft.com/office/powerpoint/2010/main" val="33681617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52BEFF1-896C-45B1-B02C-96A6A1BC38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0BA768A8-4FED-4ED8-9E46-6BE72188E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4" name="Freeform: Shape 13">
            <a:extLst>
              <a:ext uri="{FF2B5EF4-FFF2-40B4-BE49-F238E27FC236}">
                <a16:creationId xmlns:a16="http://schemas.microsoft.com/office/drawing/2014/main" id="{8598F259-6F54-47A3-8D13-1603D786A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34B31-6563-441E-98DC-4A626CE7FFC9}"/>
              </a:ext>
            </a:extLst>
          </p:cNvPr>
          <p:cNvSpPr>
            <a:spLocks noGrp="1"/>
          </p:cNvSpPr>
          <p:nvPr>
            <p:ph type="title"/>
          </p:nvPr>
        </p:nvSpPr>
        <p:spPr>
          <a:xfrm>
            <a:off x="653143" y="1645920"/>
            <a:ext cx="3522879" cy="4470821"/>
          </a:xfrm>
        </p:spPr>
        <p:txBody>
          <a:bodyPr>
            <a:normAutofit/>
          </a:bodyPr>
          <a:lstStyle/>
          <a:p>
            <a:pPr algn="r">
              <a:lnSpc>
                <a:spcPct val="90000"/>
              </a:lnSpc>
            </a:pPr>
            <a:r>
              <a:rPr lang="en-US" b="1" dirty="0"/>
              <a:t>Explanatory Data Analysis and Handling Missing Values:</a:t>
            </a:r>
            <a:br>
              <a:rPr lang="en-US" b="1" dirty="0"/>
            </a:br>
            <a:endParaRPr lang="en-US"/>
          </a:p>
        </p:txBody>
      </p:sp>
      <p:sp>
        <p:nvSpPr>
          <p:cNvPr id="3" name="Content Placeholder 2">
            <a:extLst>
              <a:ext uri="{FF2B5EF4-FFF2-40B4-BE49-F238E27FC236}">
                <a16:creationId xmlns:a16="http://schemas.microsoft.com/office/drawing/2014/main" id="{91824512-9D36-417D-8F67-0A53191DE88E}"/>
              </a:ext>
            </a:extLst>
          </p:cNvPr>
          <p:cNvSpPr>
            <a:spLocks noGrp="1"/>
          </p:cNvSpPr>
          <p:nvPr>
            <p:ph idx="1"/>
          </p:nvPr>
        </p:nvSpPr>
        <p:spPr>
          <a:xfrm>
            <a:off x="5204109" y="1645920"/>
            <a:ext cx="5919503" cy="4470821"/>
          </a:xfrm>
        </p:spPr>
        <p:txBody>
          <a:bodyPr>
            <a:normAutofit/>
          </a:bodyPr>
          <a:lstStyle/>
          <a:p>
            <a:r>
              <a:rPr lang="en-US" dirty="0">
                <a:solidFill>
                  <a:schemeClr val="bg1"/>
                </a:solidFill>
              </a:rPr>
              <a:t>So, we are using Google finance module/package to update our dataset with new stock data on a daily basis but our original dataset had a time column attributing 4’O Clock closing time and another adjusted closing volume column which have been dropped because the new data being appended by the google finance package does not have these columns.</a:t>
            </a:r>
          </a:p>
          <a:p>
            <a:endParaRPr lang="en-US" dirty="0">
              <a:solidFill>
                <a:schemeClr val="bg1"/>
              </a:solidFill>
            </a:endParaRPr>
          </a:p>
        </p:txBody>
      </p:sp>
    </p:spTree>
    <p:extLst>
      <p:ext uri="{BB962C8B-B14F-4D97-AF65-F5344CB8AC3E}">
        <p14:creationId xmlns:p14="http://schemas.microsoft.com/office/powerpoint/2010/main" val="212176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93BE4F2-3693-4123-98EB-D429E8ADE535}"/>
              </a:ext>
            </a:extLst>
          </p:cNvPr>
          <p:cNvSpPr>
            <a:spLocks noGrp="1"/>
          </p:cNvSpPr>
          <p:nvPr>
            <p:ph type="title"/>
          </p:nvPr>
        </p:nvSpPr>
        <p:spPr>
          <a:xfrm>
            <a:off x="648931" y="629266"/>
            <a:ext cx="4166510" cy="1622321"/>
          </a:xfrm>
        </p:spPr>
        <p:txBody>
          <a:bodyPr>
            <a:normAutofit/>
          </a:bodyPr>
          <a:lstStyle/>
          <a:p>
            <a:r>
              <a:rPr lang="en-US">
                <a:solidFill>
                  <a:srgbClr val="EBEBEB"/>
                </a:solidFill>
              </a:rPr>
              <a:t>ARIMA MODEL</a:t>
            </a:r>
          </a:p>
        </p:txBody>
      </p:sp>
      <p:sp>
        <p:nvSpPr>
          <p:cNvPr id="3" name="Content Placeholder 2">
            <a:extLst>
              <a:ext uri="{FF2B5EF4-FFF2-40B4-BE49-F238E27FC236}">
                <a16:creationId xmlns:a16="http://schemas.microsoft.com/office/drawing/2014/main" id="{9AA1696B-75ED-4571-9F72-47EC808B03FC}"/>
              </a:ext>
            </a:extLst>
          </p:cNvPr>
          <p:cNvSpPr>
            <a:spLocks noGrp="1"/>
          </p:cNvSpPr>
          <p:nvPr>
            <p:ph idx="1"/>
          </p:nvPr>
        </p:nvSpPr>
        <p:spPr>
          <a:xfrm>
            <a:off x="648931" y="2438400"/>
            <a:ext cx="4166509" cy="3785419"/>
          </a:xfrm>
        </p:spPr>
        <p:txBody>
          <a:bodyPr>
            <a:normAutofit/>
          </a:bodyPr>
          <a:lstStyle/>
          <a:p>
            <a:r>
              <a:rPr lang="en-US">
                <a:solidFill>
                  <a:srgbClr val="EBEBEB"/>
                </a:solidFill>
              </a:rPr>
              <a:t>ARIMA is an acronym that stands for AutoRegressive Integrated Moving Average. It is a class of model that captures a suite of different standard temporal structures in time series data.</a:t>
            </a:r>
          </a:p>
          <a:p>
            <a:endParaRPr lang="en-US">
              <a:solidFill>
                <a:srgbClr val="EBEBEB"/>
              </a:solidFill>
            </a:endParaRPr>
          </a:p>
        </p:txBody>
      </p:sp>
      <p:pic>
        <p:nvPicPr>
          <p:cNvPr id="10" name="Picture 9">
            <a:extLst>
              <a:ext uri="{FF2B5EF4-FFF2-40B4-BE49-F238E27FC236}">
                <a16:creationId xmlns:a16="http://schemas.microsoft.com/office/drawing/2014/main" id="{76C571B6-6DCA-4DC4-AEC5-5F57F946CB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79576" y="349496"/>
            <a:ext cx="5663493" cy="5677593"/>
          </a:xfrm>
          <a:prstGeom prst="rect">
            <a:avLst/>
          </a:prstGeom>
          <a:noFill/>
          <a:ln>
            <a:noFill/>
          </a:ln>
        </p:spPr>
      </p:pic>
      <p:sp>
        <p:nvSpPr>
          <p:cNvPr id="5" name="TextBox 4">
            <a:extLst>
              <a:ext uri="{FF2B5EF4-FFF2-40B4-BE49-F238E27FC236}">
                <a16:creationId xmlns:a16="http://schemas.microsoft.com/office/drawing/2014/main" id="{0FE4DF62-8246-44B7-A8C6-DD753449A759}"/>
              </a:ext>
            </a:extLst>
          </p:cNvPr>
          <p:cNvSpPr txBox="1"/>
          <p:nvPr/>
        </p:nvSpPr>
        <p:spPr>
          <a:xfrm>
            <a:off x="6065080" y="6145752"/>
            <a:ext cx="2615979" cy="461665"/>
          </a:xfrm>
          <a:prstGeom prst="rect">
            <a:avLst/>
          </a:prstGeom>
          <a:noFill/>
        </p:spPr>
        <p:txBody>
          <a:bodyPr wrap="square" rtlCol="0">
            <a:spAutoFit/>
          </a:bodyPr>
          <a:lstStyle/>
          <a:p>
            <a:r>
              <a:rPr lang="en-US" sz="1200" dirty="0"/>
              <a:t>RED LINE – </a:t>
            </a:r>
            <a:r>
              <a:rPr lang="en-US" sz="1200" dirty="0">
                <a:solidFill>
                  <a:srgbClr val="FF0000"/>
                </a:solidFill>
              </a:rPr>
              <a:t>Prediction</a:t>
            </a:r>
          </a:p>
          <a:p>
            <a:r>
              <a:rPr lang="en-US" sz="1200" dirty="0"/>
              <a:t>BLUE LINE - </a:t>
            </a:r>
            <a:r>
              <a:rPr lang="en-US" sz="1200" dirty="0">
                <a:solidFill>
                  <a:srgbClr val="0070C0"/>
                </a:solidFill>
              </a:rPr>
              <a:t>Testing</a:t>
            </a:r>
          </a:p>
        </p:txBody>
      </p:sp>
    </p:spTree>
    <p:extLst>
      <p:ext uri="{BB962C8B-B14F-4D97-AF65-F5344CB8AC3E}">
        <p14:creationId xmlns:p14="http://schemas.microsoft.com/office/powerpoint/2010/main" val="1281899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3">
            <a:extLst>
              <a:ext uri="{FF2B5EF4-FFF2-40B4-BE49-F238E27FC236}">
                <a16:creationId xmlns:a16="http://schemas.microsoft.com/office/drawing/2014/main" id="{03EF5808-B6A0-490E-9880-CDCAD14D68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3493" y="481782"/>
            <a:ext cx="5574755" cy="5211352"/>
          </a:xfrm>
          <a:prstGeom prst="rect">
            <a:avLst/>
          </a:prstGeom>
          <a:noFill/>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4B723BB-BAC4-438E-A88F-ED21403005FF}"/>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LINEAR REGRESSION MODEL</a:t>
            </a:r>
          </a:p>
        </p:txBody>
      </p:sp>
      <p:sp>
        <p:nvSpPr>
          <p:cNvPr id="3" name="Content Placeholder 2">
            <a:extLst>
              <a:ext uri="{FF2B5EF4-FFF2-40B4-BE49-F238E27FC236}">
                <a16:creationId xmlns:a16="http://schemas.microsoft.com/office/drawing/2014/main" id="{87DF3CBE-770F-47F9-B21F-FD039CE7A9DC}"/>
              </a:ext>
            </a:extLst>
          </p:cNvPr>
          <p:cNvSpPr>
            <a:spLocks noGrp="1"/>
          </p:cNvSpPr>
          <p:nvPr>
            <p:ph idx="1"/>
          </p:nvPr>
        </p:nvSpPr>
        <p:spPr>
          <a:xfrm>
            <a:off x="648931" y="2438400"/>
            <a:ext cx="4166509" cy="3785419"/>
          </a:xfrm>
        </p:spPr>
        <p:txBody>
          <a:bodyPr>
            <a:normAutofit/>
          </a:bodyPr>
          <a:lstStyle/>
          <a:p>
            <a:r>
              <a:rPr lang="en-US">
                <a:solidFill>
                  <a:srgbClr val="EBEBEB"/>
                </a:solidFill>
              </a:rPr>
              <a:t>Linear regression is a statistical approach for modelling relationship between a dependent variable with a given set of independent variables. Linear regression models are a good starting point for regression tasks. Such models are popular because they can be fit very quickly and are very interpretable.</a:t>
            </a:r>
          </a:p>
          <a:p>
            <a:endParaRPr lang="en-US">
              <a:solidFill>
                <a:srgbClr val="EBEBEB"/>
              </a:solidFill>
            </a:endParaRPr>
          </a:p>
        </p:txBody>
      </p:sp>
      <p:sp>
        <p:nvSpPr>
          <p:cNvPr id="5" name="TextBox 4">
            <a:extLst>
              <a:ext uri="{FF2B5EF4-FFF2-40B4-BE49-F238E27FC236}">
                <a16:creationId xmlns:a16="http://schemas.microsoft.com/office/drawing/2014/main" id="{CB48C143-6BCE-4E6C-892A-E6D540A8F09B}"/>
              </a:ext>
            </a:extLst>
          </p:cNvPr>
          <p:cNvSpPr txBox="1"/>
          <p:nvPr/>
        </p:nvSpPr>
        <p:spPr>
          <a:xfrm>
            <a:off x="5566414" y="5729887"/>
            <a:ext cx="4476584" cy="646331"/>
          </a:xfrm>
          <a:prstGeom prst="rect">
            <a:avLst/>
          </a:prstGeom>
          <a:noFill/>
        </p:spPr>
        <p:txBody>
          <a:bodyPr wrap="square" rtlCol="0">
            <a:spAutoFit/>
          </a:bodyPr>
          <a:lstStyle/>
          <a:p>
            <a:r>
              <a:rPr lang="en-US" sz="1200" dirty="0"/>
              <a:t>As we can see from the plot this is a very good fit and when compared to the rest of our models our conclusion is that this is the best fit.</a:t>
            </a:r>
          </a:p>
        </p:txBody>
      </p:sp>
      <p:sp>
        <p:nvSpPr>
          <p:cNvPr id="12" name="TextBox 11">
            <a:extLst>
              <a:ext uri="{FF2B5EF4-FFF2-40B4-BE49-F238E27FC236}">
                <a16:creationId xmlns:a16="http://schemas.microsoft.com/office/drawing/2014/main" id="{938F3C03-B524-4330-84C5-E52F79AA696F}"/>
              </a:ext>
            </a:extLst>
          </p:cNvPr>
          <p:cNvSpPr txBox="1"/>
          <p:nvPr/>
        </p:nvSpPr>
        <p:spPr>
          <a:xfrm>
            <a:off x="8870104" y="6263373"/>
            <a:ext cx="2615979" cy="461665"/>
          </a:xfrm>
          <a:prstGeom prst="rect">
            <a:avLst/>
          </a:prstGeom>
          <a:noFill/>
        </p:spPr>
        <p:txBody>
          <a:bodyPr wrap="square" rtlCol="0">
            <a:spAutoFit/>
          </a:bodyPr>
          <a:lstStyle/>
          <a:p>
            <a:r>
              <a:rPr lang="en-US" sz="1200" dirty="0"/>
              <a:t>RED LINE – </a:t>
            </a:r>
            <a:r>
              <a:rPr lang="en-US" sz="1200" dirty="0">
                <a:solidFill>
                  <a:srgbClr val="FF0000"/>
                </a:solidFill>
              </a:rPr>
              <a:t>Prediction</a:t>
            </a:r>
          </a:p>
          <a:p>
            <a:r>
              <a:rPr lang="en-US" sz="1200" dirty="0"/>
              <a:t>BLUE LINE - </a:t>
            </a:r>
            <a:r>
              <a:rPr lang="en-US" sz="1200" dirty="0">
                <a:solidFill>
                  <a:srgbClr val="0070C0"/>
                </a:solidFill>
              </a:rPr>
              <a:t>Testing</a:t>
            </a:r>
          </a:p>
        </p:txBody>
      </p:sp>
    </p:spTree>
    <p:extLst>
      <p:ext uri="{BB962C8B-B14F-4D97-AF65-F5344CB8AC3E}">
        <p14:creationId xmlns:p14="http://schemas.microsoft.com/office/powerpoint/2010/main" val="237767027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5">
            <a:extLst>
              <a:ext uri="{FF2B5EF4-FFF2-40B4-BE49-F238E27FC236}">
                <a16:creationId xmlns:a16="http://schemas.microsoft.com/office/drawing/2014/main"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4" name="Picture 3">
            <a:extLst>
              <a:ext uri="{FF2B5EF4-FFF2-40B4-BE49-F238E27FC236}">
                <a16:creationId xmlns:a16="http://schemas.microsoft.com/office/drawing/2014/main" id="{CC4E92A6-05C2-440F-A2DB-2FE7C52EF7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23819" y="363794"/>
            <a:ext cx="5132439" cy="4857135"/>
          </a:xfrm>
          <a:prstGeom prst="rect">
            <a:avLst/>
          </a:prstGeom>
          <a:noFill/>
          <a:effectLst/>
        </p:spPr>
      </p:pic>
      <p:sp>
        <p:nvSpPr>
          <p:cNvPr id="17" name="Rectangle 16">
            <a:extLst>
              <a:ext uri="{FF2B5EF4-FFF2-40B4-BE49-F238E27FC236}">
                <a16:creationId xmlns:a16="http://schemas.microsoft.com/office/drawing/2014/main"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F40E0A-7EE3-4A9A-B1C0-E0E5BF430E1A}"/>
              </a:ext>
            </a:extLst>
          </p:cNvPr>
          <p:cNvSpPr>
            <a:spLocks noGrp="1"/>
          </p:cNvSpPr>
          <p:nvPr>
            <p:ph type="title"/>
          </p:nvPr>
        </p:nvSpPr>
        <p:spPr>
          <a:xfrm>
            <a:off x="648931" y="629266"/>
            <a:ext cx="4166510" cy="1622321"/>
          </a:xfrm>
        </p:spPr>
        <p:txBody>
          <a:bodyPr>
            <a:normAutofit/>
          </a:bodyPr>
          <a:lstStyle/>
          <a:p>
            <a:r>
              <a:rPr lang="en-US" sz="3900">
                <a:solidFill>
                  <a:srgbClr val="EBEBEB"/>
                </a:solidFill>
              </a:rPr>
              <a:t>RANDOM FOREST MODEL:</a:t>
            </a:r>
          </a:p>
        </p:txBody>
      </p:sp>
      <p:sp>
        <p:nvSpPr>
          <p:cNvPr id="3" name="Content Placeholder 2">
            <a:extLst>
              <a:ext uri="{FF2B5EF4-FFF2-40B4-BE49-F238E27FC236}">
                <a16:creationId xmlns:a16="http://schemas.microsoft.com/office/drawing/2014/main" id="{BA260D6B-E3C2-4A10-AB76-91397A2A5849}"/>
              </a:ext>
            </a:extLst>
          </p:cNvPr>
          <p:cNvSpPr>
            <a:spLocks noGrp="1"/>
          </p:cNvSpPr>
          <p:nvPr>
            <p:ph idx="1"/>
          </p:nvPr>
        </p:nvSpPr>
        <p:spPr>
          <a:xfrm>
            <a:off x="648931" y="2438400"/>
            <a:ext cx="4166509" cy="3785419"/>
          </a:xfrm>
        </p:spPr>
        <p:txBody>
          <a:bodyPr>
            <a:normAutofit/>
          </a:bodyPr>
          <a:lstStyle/>
          <a:p>
            <a:pPr>
              <a:lnSpc>
                <a:spcPct val="90000"/>
              </a:lnSpc>
            </a:pPr>
            <a:r>
              <a:rPr lang="en-US" sz="1700" dirty="0">
                <a:solidFill>
                  <a:srgbClr val="EBEBEB"/>
                </a:solidFill>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Random decision forests correct for decision trees' habit of overfitting to their training set.</a:t>
            </a:r>
          </a:p>
          <a:p>
            <a:pPr>
              <a:lnSpc>
                <a:spcPct val="90000"/>
              </a:lnSpc>
            </a:pPr>
            <a:endParaRPr lang="en-US" sz="1700" dirty="0">
              <a:solidFill>
                <a:srgbClr val="EBEBEB"/>
              </a:solidFill>
            </a:endParaRPr>
          </a:p>
          <a:p>
            <a:pPr>
              <a:lnSpc>
                <a:spcPct val="90000"/>
              </a:lnSpc>
            </a:pPr>
            <a:endParaRPr lang="en-US" sz="1700" dirty="0">
              <a:solidFill>
                <a:srgbClr val="EBEBEB"/>
              </a:solidFill>
            </a:endParaRPr>
          </a:p>
        </p:txBody>
      </p:sp>
      <p:sp>
        <p:nvSpPr>
          <p:cNvPr id="5" name="TextBox 4">
            <a:extLst>
              <a:ext uri="{FF2B5EF4-FFF2-40B4-BE49-F238E27FC236}">
                <a16:creationId xmlns:a16="http://schemas.microsoft.com/office/drawing/2014/main" id="{1D3D0703-BE77-440B-B1C6-D2DE8674FFE6}"/>
              </a:ext>
            </a:extLst>
          </p:cNvPr>
          <p:cNvSpPr txBox="1"/>
          <p:nvPr/>
        </p:nvSpPr>
        <p:spPr>
          <a:xfrm>
            <a:off x="6328211" y="5300800"/>
            <a:ext cx="4923653" cy="1477328"/>
          </a:xfrm>
          <a:prstGeom prst="rect">
            <a:avLst/>
          </a:prstGeom>
          <a:noFill/>
        </p:spPr>
        <p:txBody>
          <a:bodyPr wrap="square" rtlCol="0">
            <a:spAutoFit/>
          </a:bodyPr>
          <a:lstStyle/>
          <a:p>
            <a:r>
              <a:rPr lang="en-US" sz="1200" dirty="0"/>
              <a:t>So this is a plot for Random Forest model which shows how our predicted train data has been fitted against our test data and as you can see from the graph the prediction data which is represented by the red outline doesn't fit so well with the test data so we may conclude at a glance that Random forest is not such a good fit.</a:t>
            </a:r>
          </a:p>
          <a:p>
            <a:endParaRPr lang="en-US" dirty="0"/>
          </a:p>
        </p:txBody>
      </p:sp>
      <p:sp>
        <p:nvSpPr>
          <p:cNvPr id="12" name="TextBox 11">
            <a:extLst>
              <a:ext uri="{FF2B5EF4-FFF2-40B4-BE49-F238E27FC236}">
                <a16:creationId xmlns:a16="http://schemas.microsoft.com/office/drawing/2014/main" id="{347C0EB9-C523-4422-B0B4-DC1BCECF09BC}"/>
              </a:ext>
            </a:extLst>
          </p:cNvPr>
          <p:cNvSpPr txBox="1"/>
          <p:nvPr/>
        </p:nvSpPr>
        <p:spPr>
          <a:xfrm>
            <a:off x="8870104" y="6263373"/>
            <a:ext cx="2615979" cy="461665"/>
          </a:xfrm>
          <a:prstGeom prst="rect">
            <a:avLst/>
          </a:prstGeom>
          <a:noFill/>
        </p:spPr>
        <p:txBody>
          <a:bodyPr wrap="square" rtlCol="0">
            <a:spAutoFit/>
          </a:bodyPr>
          <a:lstStyle/>
          <a:p>
            <a:r>
              <a:rPr lang="en-US" sz="1200" dirty="0"/>
              <a:t>RED LINE – </a:t>
            </a:r>
            <a:r>
              <a:rPr lang="en-US" sz="1200" dirty="0">
                <a:solidFill>
                  <a:srgbClr val="FF0000"/>
                </a:solidFill>
              </a:rPr>
              <a:t>Prediction</a:t>
            </a:r>
          </a:p>
          <a:p>
            <a:r>
              <a:rPr lang="en-US" sz="1200" dirty="0"/>
              <a:t>BLUE LINE - </a:t>
            </a:r>
            <a:r>
              <a:rPr lang="en-US" sz="1200" dirty="0">
                <a:solidFill>
                  <a:srgbClr val="0070C0"/>
                </a:solidFill>
              </a:rPr>
              <a:t>Testing</a:t>
            </a:r>
          </a:p>
        </p:txBody>
      </p:sp>
    </p:spTree>
    <p:extLst>
      <p:ext uri="{BB962C8B-B14F-4D97-AF65-F5344CB8AC3E}">
        <p14:creationId xmlns:p14="http://schemas.microsoft.com/office/powerpoint/2010/main" val="275209438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973</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STOCK PRICE PREDICTION </vt:lpstr>
      <vt:lpstr>PowerPoint Presentation</vt:lpstr>
      <vt:lpstr>INTRODUCTION: </vt:lpstr>
      <vt:lpstr>OBJECTIVE &amp; WORK FLOW: </vt:lpstr>
      <vt:lpstr>Dataset: </vt:lpstr>
      <vt:lpstr>Explanatory Data Analysis and Handling Missing Values: </vt:lpstr>
      <vt:lpstr>ARIMA MODEL</vt:lpstr>
      <vt:lpstr>LINEAR REGRESSION MODEL</vt:lpstr>
      <vt:lpstr>RANDOM FOREST MODEL:</vt:lpstr>
      <vt:lpstr>FLASK APP &amp; UI</vt:lpstr>
      <vt:lpstr>Models Implemented &amp; Their 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Dhairya Jaiswal</dc:creator>
  <cp:lastModifiedBy>Dhairya Jaiswal</cp:lastModifiedBy>
  <cp:revision>16</cp:revision>
  <dcterms:created xsi:type="dcterms:W3CDTF">2018-04-25T00:31:56Z</dcterms:created>
  <dcterms:modified xsi:type="dcterms:W3CDTF">2018-04-28T00:13:15Z</dcterms:modified>
</cp:coreProperties>
</file>