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Libre Baskerville"/>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Baskerville-bold.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ibreBaskerville-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Baskervill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71" name="Google Shape;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8afee8456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8afee8456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308afee8456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8afee8456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8afee8456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08afee8456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8afee845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8afee845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308afee845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2" name="Google Shape;17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88e27b9d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3088e27b9d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9918cc694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9918cc694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f9918cc694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8afee845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8afee845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308afee8456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8afee8456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8afee8456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308afee8456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8afee8456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8afee8456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08afee8456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8afee845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8afee8456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308afee8456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20" name="Google Shape;20;p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25" name="Google Shape;25;p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32" name="Google Shape;32;p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39" name="Google Shape;39;p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3" name="Google Shape;43;p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47" name="Google Shape;47;p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p:nvPr>
            <p:ph idx="2" type="pic"/>
          </p:nvPr>
        </p:nvSpPr>
        <p:spPr>
          <a:xfrm>
            <a:off x="5183188" y="987425"/>
            <a:ext cx="6172200" cy="4873625"/>
          </a:xfrm>
          <a:prstGeom prst="rect">
            <a:avLst/>
          </a:prstGeom>
          <a:noFill/>
          <a:ln>
            <a:noFill/>
          </a:ln>
        </p:spPr>
      </p:sp>
      <p:sp>
        <p:nvSpPr>
          <p:cNvPr id="51" name="Google Shape;51;p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55" name="Google Shape;55;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62" name="Google Shape;62;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0"/>
          <p:cNvPicPr preferRelativeResize="0"/>
          <p:nvPr/>
        </p:nvPicPr>
        <p:blipFill rotWithShape="1">
          <a:blip r:embed="rId3">
            <a:alphaModFix/>
          </a:blip>
          <a:srcRect b="0" l="0" r="0" t="0"/>
          <a:stretch/>
        </p:blipFill>
        <p:spPr>
          <a:xfrm>
            <a:off x="597" y="9225"/>
            <a:ext cx="12190813" cy="6839529"/>
          </a:xfrm>
          <a:prstGeom prst="rect">
            <a:avLst/>
          </a:prstGeom>
          <a:noFill/>
          <a:ln>
            <a:noFill/>
          </a:ln>
        </p:spPr>
      </p:pic>
      <p:sp>
        <p:nvSpPr>
          <p:cNvPr id="74" name="Google Shape;74;p10"/>
          <p:cNvSpPr txBox="1"/>
          <p:nvPr/>
        </p:nvSpPr>
        <p:spPr>
          <a:xfrm>
            <a:off x="1277850" y="4019600"/>
            <a:ext cx="96363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GB" sz="2700">
                <a:solidFill>
                  <a:srgbClr val="FF0000"/>
                </a:solidFill>
                <a:latin typeface="Libre Baskerville"/>
                <a:ea typeface="Libre Baskerville"/>
                <a:cs typeface="Libre Baskerville"/>
                <a:sym typeface="Libre Baskerville"/>
              </a:rPr>
              <a:t>Exploratory Data Analysis of AMCAT Data</a:t>
            </a:r>
            <a:endParaRPr b="1" i="0" sz="2700" u="none" cap="none" strike="noStrike">
              <a:solidFill>
                <a:srgbClr val="FF0000"/>
              </a:solidFill>
              <a:latin typeface="Libre Baskerville"/>
              <a:ea typeface="Libre Baskerville"/>
              <a:cs typeface="Libre Baskerville"/>
              <a:sym typeface="Libre Baskerville"/>
            </a:endParaRPr>
          </a:p>
        </p:txBody>
      </p:sp>
      <p:sp>
        <p:nvSpPr>
          <p:cNvPr id="75" name="Google Shape;75;p10"/>
          <p:cNvSpPr txBox="1"/>
          <p:nvPr/>
        </p:nvSpPr>
        <p:spPr>
          <a:xfrm>
            <a:off x="852350" y="5333650"/>
            <a:ext cx="3119100" cy="11391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GB" sz="1700">
                <a:solidFill>
                  <a:schemeClr val="dk1"/>
                </a:solidFill>
                <a:latin typeface="Libre Baskerville"/>
                <a:ea typeface="Libre Baskerville"/>
                <a:cs typeface="Libre Baskerville"/>
                <a:sym typeface="Libre Baskerville"/>
              </a:rPr>
              <a:t>Submitted By</a:t>
            </a:r>
            <a:endParaRPr b="1" sz="1700">
              <a:solidFill>
                <a:schemeClr val="dk1"/>
              </a:solidFill>
              <a:latin typeface="Libre Baskerville"/>
              <a:ea typeface="Libre Baskerville"/>
              <a:cs typeface="Libre Baskerville"/>
              <a:sym typeface="Libre Baskerville"/>
            </a:endParaRPr>
          </a:p>
          <a:p>
            <a:pPr indent="0" lvl="0" marL="0" marR="0" rtl="0" algn="just">
              <a:lnSpc>
                <a:spcPct val="150000"/>
              </a:lnSpc>
              <a:spcBef>
                <a:spcPts val="0"/>
              </a:spcBef>
              <a:spcAft>
                <a:spcPts val="0"/>
              </a:spcAft>
              <a:buNone/>
            </a:pPr>
            <a:r>
              <a:rPr b="1" lang="en-GB" sz="1700">
                <a:solidFill>
                  <a:schemeClr val="dk1"/>
                </a:solidFill>
                <a:latin typeface="Libre Baskerville"/>
                <a:ea typeface="Libre Baskerville"/>
                <a:cs typeface="Libre Baskerville"/>
                <a:sym typeface="Libre Baskerville"/>
              </a:rPr>
              <a:t>Rangam Sai Charan </a:t>
            </a:r>
            <a:endParaRPr b="1" sz="1700">
              <a:solidFill>
                <a:schemeClr val="dk1"/>
              </a:solidFill>
              <a:latin typeface="Libre Baskerville"/>
              <a:ea typeface="Libre Baskerville"/>
              <a:cs typeface="Libre Baskerville"/>
              <a:sym typeface="Libre Baskerville"/>
            </a:endParaRPr>
          </a:p>
          <a:p>
            <a:pPr indent="0" lvl="0" marL="0" marR="0" rtl="0" algn="just">
              <a:lnSpc>
                <a:spcPct val="150000"/>
              </a:lnSpc>
              <a:spcBef>
                <a:spcPts val="0"/>
              </a:spcBef>
              <a:spcAft>
                <a:spcPts val="0"/>
              </a:spcAft>
              <a:buNone/>
            </a:pPr>
            <a:r>
              <a:rPr b="1" lang="en-GB" sz="1700">
                <a:solidFill>
                  <a:schemeClr val="dk1"/>
                </a:solidFill>
                <a:latin typeface="Libre Baskerville"/>
                <a:ea typeface="Libre Baskerville"/>
                <a:cs typeface="Libre Baskerville"/>
                <a:sym typeface="Libre Baskerville"/>
              </a:rPr>
              <a:t>Intern ID: IN9240759</a:t>
            </a:r>
            <a:endParaRPr b="1" sz="17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9"/>
          <p:cNvPicPr preferRelativeResize="0"/>
          <p:nvPr/>
        </p:nvPicPr>
        <p:blipFill>
          <a:blip r:embed="rId3">
            <a:alphaModFix/>
          </a:blip>
          <a:stretch>
            <a:fillRect/>
          </a:stretch>
        </p:blipFill>
        <p:spPr>
          <a:xfrm>
            <a:off x="3846188" y="798300"/>
            <a:ext cx="4422325" cy="3679050"/>
          </a:xfrm>
          <a:prstGeom prst="rect">
            <a:avLst/>
          </a:prstGeom>
          <a:noFill/>
          <a:ln cap="flat" cmpd="sng" w="28575">
            <a:solidFill>
              <a:schemeClr val="lt1"/>
            </a:solidFill>
            <a:prstDash val="solid"/>
            <a:round/>
            <a:headEnd len="sm" w="sm" type="none"/>
            <a:tailEnd len="sm" w="sm" type="none"/>
          </a:ln>
        </p:spPr>
      </p:pic>
      <p:pic>
        <p:nvPicPr>
          <p:cNvPr id="144" name="Google Shape;144;p19"/>
          <p:cNvPicPr preferRelativeResize="0"/>
          <p:nvPr/>
        </p:nvPicPr>
        <p:blipFill>
          <a:blip r:embed="rId4">
            <a:alphaModFix/>
          </a:blip>
          <a:stretch>
            <a:fillRect/>
          </a:stretch>
        </p:blipFill>
        <p:spPr>
          <a:xfrm>
            <a:off x="396225" y="460025"/>
            <a:ext cx="3181375" cy="4208295"/>
          </a:xfrm>
          <a:prstGeom prst="rect">
            <a:avLst/>
          </a:prstGeom>
          <a:noFill/>
          <a:ln>
            <a:noFill/>
          </a:ln>
        </p:spPr>
      </p:pic>
      <p:sp>
        <p:nvSpPr>
          <p:cNvPr id="145" name="Google Shape;145;p19"/>
          <p:cNvSpPr txBox="1"/>
          <p:nvPr/>
        </p:nvSpPr>
        <p:spPr>
          <a:xfrm>
            <a:off x="396225" y="4969950"/>
            <a:ext cx="3968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Libre Baskerville"/>
                <a:ea typeface="Libre Baskerville"/>
                <a:cs typeface="Libre Baskerville"/>
                <a:sym typeface="Libre Baskerville"/>
              </a:rPr>
              <a:t>Salary vs Experience </a:t>
            </a:r>
            <a:endParaRPr b="1" sz="2000">
              <a:solidFill>
                <a:srgbClr val="FF0000"/>
              </a:solidFill>
              <a:latin typeface="Libre Baskerville"/>
              <a:ea typeface="Libre Baskerville"/>
              <a:cs typeface="Libre Baskerville"/>
              <a:sym typeface="Libre Baskerville"/>
            </a:endParaRPr>
          </a:p>
        </p:txBody>
      </p:sp>
      <p:pic>
        <p:nvPicPr>
          <p:cNvPr id="146" name="Google Shape;146;p19"/>
          <p:cNvPicPr preferRelativeResize="0"/>
          <p:nvPr/>
        </p:nvPicPr>
        <p:blipFill>
          <a:blip r:embed="rId5">
            <a:alphaModFix/>
          </a:blip>
          <a:stretch>
            <a:fillRect/>
          </a:stretch>
        </p:blipFill>
        <p:spPr>
          <a:xfrm>
            <a:off x="8537125" y="718925"/>
            <a:ext cx="3423100" cy="3837800"/>
          </a:xfrm>
          <a:prstGeom prst="rect">
            <a:avLst/>
          </a:prstGeom>
          <a:noFill/>
          <a:ln>
            <a:noFill/>
          </a:ln>
        </p:spPr>
      </p:pic>
      <p:sp>
        <p:nvSpPr>
          <p:cNvPr id="147" name="Google Shape;147;p19"/>
          <p:cNvSpPr txBox="1"/>
          <p:nvPr/>
        </p:nvSpPr>
        <p:spPr>
          <a:xfrm>
            <a:off x="8597625" y="4969950"/>
            <a:ext cx="3302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Libre Baskerville"/>
                <a:ea typeface="Libre Baskerville"/>
                <a:cs typeface="Libre Baskerville"/>
                <a:sym typeface="Libre Baskerville"/>
              </a:rPr>
              <a:t>Age vs Experience </a:t>
            </a:r>
            <a:endParaRPr b="1" sz="2000">
              <a:solidFill>
                <a:srgbClr val="FF0000"/>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0"/>
          <p:cNvPicPr preferRelativeResize="0"/>
          <p:nvPr/>
        </p:nvPicPr>
        <p:blipFill>
          <a:blip r:embed="rId3">
            <a:alphaModFix/>
          </a:blip>
          <a:stretch>
            <a:fillRect/>
          </a:stretch>
        </p:blipFill>
        <p:spPr>
          <a:xfrm>
            <a:off x="1959438" y="2353450"/>
            <a:ext cx="6094626" cy="4002126"/>
          </a:xfrm>
          <a:prstGeom prst="rect">
            <a:avLst/>
          </a:prstGeom>
          <a:noFill/>
          <a:ln cap="flat" cmpd="sng" w="28575">
            <a:solidFill>
              <a:schemeClr val="lt1"/>
            </a:solidFill>
            <a:prstDash val="solid"/>
            <a:round/>
            <a:headEnd len="sm" w="sm" type="none"/>
            <a:tailEnd len="sm" w="sm" type="none"/>
          </a:ln>
        </p:spPr>
      </p:pic>
      <p:sp>
        <p:nvSpPr>
          <p:cNvPr id="154" name="Google Shape;154;p20"/>
          <p:cNvSpPr txBox="1"/>
          <p:nvPr/>
        </p:nvSpPr>
        <p:spPr>
          <a:xfrm>
            <a:off x="434750" y="513575"/>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rgbClr val="FF0000"/>
                </a:solidFill>
                <a:latin typeface="Libre Baskerville"/>
                <a:ea typeface="Libre Baskerville"/>
                <a:cs typeface="Libre Baskerville"/>
                <a:sym typeface="Libre Baskerville"/>
              </a:rPr>
              <a:t>Distribution</a:t>
            </a:r>
            <a:r>
              <a:rPr b="1" lang="en-GB" sz="3000">
                <a:solidFill>
                  <a:srgbClr val="FF0000"/>
                </a:solidFill>
                <a:latin typeface="Libre Baskerville"/>
                <a:ea typeface="Libre Baskerville"/>
                <a:cs typeface="Libre Baskerville"/>
                <a:sym typeface="Libre Baskerville"/>
              </a:rPr>
              <a:t> Of Salary by Specialization</a:t>
            </a:r>
            <a:endParaRPr b="1" sz="3000">
              <a:solidFill>
                <a:srgbClr val="FF0000"/>
              </a:solidFill>
              <a:latin typeface="Libre Baskerville"/>
              <a:ea typeface="Libre Baskerville"/>
              <a:cs typeface="Libre Baskerville"/>
              <a:sym typeface="Libre Baskerville"/>
            </a:endParaRPr>
          </a:p>
        </p:txBody>
      </p:sp>
      <p:sp>
        <p:nvSpPr>
          <p:cNvPr id="155" name="Google Shape;155;p20"/>
          <p:cNvSpPr txBox="1"/>
          <p:nvPr/>
        </p:nvSpPr>
        <p:spPr>
          <a:xfrm>
            <a:off x="787500" y="1571625"/>
            <a:ext cx="1061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Baskerville"/>
                <a:ea typeface="Libre Baskerville"/>
                <a:cs typeface="Libre Baskerville"/>
                <a:sym typeface="Libre Baskerville"/>
              </a:rPr>
              <a:t>salaries vary significantly across specializations, with some fields having more extreme outliers. Individual factors and market conditions play a crucial role in determining earning potential.</a:t>
            </a:r>
            <a:endParaRPr>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nvSpPr>
        <p:spPr>
          <a:xfrm>
            <a:off x="427650" y="968100"/>
            <a:ext cx="9719100" cy="35295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Libre Baskerville"/>
              <a:ea typeface="Libre Baskerville"/>
              <a:cs typeface="Libre Baskerville"/>
              <a:sym typeface="Libre Baskerville"/>
            </a:endParaRPr>
          </a:p>
          <a:p>
            <a:pPr indent="-317500" lvl="0" marL="457200" rtl="0" algn="just">
              <a:lnSpc>
                <a:spcPct val="115000"/>
              </a:lnSpc>
              <a:spcBef>
                <a:spcPts val="0"/>
              </a:spcBef>
              <a:spcAft>
                <a:spcPts val="0"/>
              </a:spcAft>
              <a:buClr>
                <a:schemeClr val="dk1"/>
              </a:buClr>
              <a:buSzPts val="1400"/>
              <a:buFont typeface="Libre Baskerville"/>
              <a:buAutoNum type="arabicPeriod"/>
            </a:pPr>
            <a:r>
              <a:rPr b="1" lang="en-GB">
                <a:solidFill>
                  <a:schemeClr val="dk1"/>
                </a:solidFill>
                <a:latin typeface="Libre Baskerville"/>
                <a:ea typeface="Libre Baskerville"/>
                <a:cs typeface="Libre Baskerville"/>
                <a:sym typeface="Libre Baskerville"/>
              </a:rPr>
              <a:t>Missing Data:</a:t>
            </a:r>
            <a:r>
              <a:rPr lang="en-GB">
                <a:solidFill>
                  <a:schemeClr val="dk1"/>
                </a:solidFill>
                <a:latin typeface="Libre Baskerville"/>
                <a:ea typeface="Libre Baskerville"/>
                <a:cs typeface="Libre Baskerville"/>
                <a:sym typeface="Libre Baskerville"/>
              </a:rPr>
              <a:t> Developing strategies to handle incomplete values and prevent analysis distortion</a:t>
            </a:r>
            <a:endParaRPr>
              <a:solidFill>
                <a:schemeClr val="dk1"/>
              </a:solidFill>
              <a:latin typeface="Libre Baskerville"/>
              <a:ea typeface="Libre Baskerville"/>
              <a:cs typeface="Libre Baskerville"/>
              <a:sym typeface="Libre Baskerville"/>
            </a:endParaRPr>
          </a:p>
          <a:p>
            <a:pPr indent="-317500" lvl="0" marL="457200" rtl="0" algn="just">
              <a:lnSpc>
                <a:spcPct val="115000"/>
              </a:lnSpc>
              <a:spcBef>
                <a:spcPts val="0"/>
              </a:spcBef>
              <a:spcAft>
                <a:spcPts val="0"/>
              </a:spcAft>
              <a:buClr>
                <a:schemeClr val="dk1"/>
              </a:buClr>
              <a:buSzPts val="1400"/>
              <a:buFont typeface="Libre Baskerville"/>
              <a:buAutoNum type="arabicPeriod"/>
            </a:pPr>
            <a:r>
              <a:rPr b="1" lang="en-GB">
                <a:solidFill>
                  <a:schemeClr val="dk1"/>
                </a:solidFill>
                <a:latin typeface="Libre Baskerville"/>
                <a:ea typeface="Libre Baskerville"/>
                <a:cs typeface="Libre Baskerville"/>
                <a:sym typeface="Libre Baskerville"/>
              </a:rPr>
              <a:t>Outlier Detection: </a:t>
            </a:r>
            <a:r>
              <a:rPr lang="en-GB">
                <a:solidFill>
                  <a:schemeClr val="dk1"/>
                </a:solidFill>
                <a:latin typeface="Libre Baskerville"/>
                <a:ea typeface="Libre Baskerville"/>
                <a:cs typeface="Libre Baskerville"/>
                <a:sym typeface="Libre Baskerville"/>
              </a:rPr>
              <a:t>Identifying and managing extreme values to ensure accurate conclusions</a:t>
            </a:r>
            <a:endParaRPr>
              <a:solidFill>
                <a:schemeClr val="dk1"/>
              </a:solidFill>
              <a:latin typeface="Libre Baskerville"/>
              <a:ea typeface="Libre Baskerville"/>
              <a:cs typeface="Libre Baskerville"/>
              <a:sym typeface="Libre Baskerville"/>
            </a:endParaRPr>
          </a:p>
          <a:p>
            <a:pPr indent="-317500" lvl="0" marL="457200" rtl="0" algn="just">
              <a:lnSpc>
                <a:spcPct val="115000"/>
              </a:lnSpc>
              <a:spcBef>
                <a:spcPts val="0"/>
              </a:spcBef>
              <a:spcAft>
                <a:spcPts val="0"/>
              </a:spcAft>
              <a:buClr>
                <a:schemeClr val="dk1"/>
              </a:buClr>
              <a:buSzPts val="1400"/>
              <a:buFont typeface="Libre Baskerville"/>
              <a:buAutoNum type="arabicPeriod"/>
            </a:pPr>
            <a:r>
              <a:rPr b="1" lang="en-GB">
                <a:solidFill>
                  <a:schemeClr val="dk1"/>
                </a:solidFill>
                <a:latin typeface="Libre Baskerville"/>
                <a:ea typeface="Libre Baskerville"/>
                <a:cs typeface="Libre Baskerville"/>
                <a:sym typeface="Libre Baskerville"/>
              </a:rPr>
              <a:t>Categorical Variable Analysis:</a:t>
            </a:r>
            <a:r>
              <a:rPr lang="en-GB">
                <a:solidFill>
                  <a:schemeClr val="dk1"/>
                </a:solidFill>
                <a:latin typeface="Libre Baskerville"/>
                <a:ea typeface="Libre Baskerville"/>
                <a:cs typeface="Libre Baskerville"/>
                <a:sym typeface="Libre Baskerville"/>
              </a:rPr>
              <a:t> Effectively encoding and analyzing categorical variables, particularly those with high cardinality</a:t>
            </a:r>
            <a:endParaRPr>
              <a:solidFill>
                <a:schemeClr val="dk1"/>
              </a:solidFill>
              <a:latin typeface="Libre Baskerville"/>
              <a:ea typeface="Libre Baskerville"/>
              <a:cs typeface="Libre Baskerville"/>
              <a:sym typeface="Libre Baskerville"/>
            </a:endParaRPr>
          </a:p>
          <a:p>
            <a:pPr indent="-317500" lvl="0" marL="457200" rtl="0" algn="just">
              <a:lnSpc>
                <a:spcPct val="115000"/>
              </a:lnSpc>
              <a:spcBef>
                <a:spcPts val="0"/>
              </a:spcBef>
              <a:spcAft>
                <a:spcPts val="0"/>
              </a:spcAft>
              <a:buClr>
                <a:schemeClr val="dk1"/>
              </a:buClr>
              <a:buSzPts val="1400"/>
              <a:buFont typeface="Libre Baskerville"/>
              <a:buAutoNum type="arabicPeriod"/>
            </a:pPr>
            <a:r>
              <a:rPr b="1" lang="en-GB">
                <a:solidFill>
                  <a:schemeClr val="dk1"/>
                </a:solidFill>
                <a:latin typeface="Libre Baskerville"/>
                <a:ea typeface="Libre Baskerville"/>
                <a:cs typeface="Libre Baskerville"/>
                <a:sym typeface="Libre Baskerville"/>
              </a:rPr>
              <a:t>Feature Selection: </a:t>
            </a:r>
            <a:r>
              <a:rPr lang="en-GB">
                <a:solidFill>
                  <a:schemeClr val="dk1"/>
                </a:solidFill>
                <a:latin typeface="Libre Baskerville"/>
                <a:ea typeface="Libre Baskerville"/>
                <a:cs typeface="Libre Baskerville"/>
                <a:sym typeface="Libre Baskerville"/>
              </a:rPr>
              <a:t>Balancing model complexity by selecting relevant variables</a:t>
            </a:r>
            <a:endParaRPr>
              <a:solidFill>
                <a:schemeClr val="dk1"/>
              </a:solidFill>
              <a:latin typeface="Libre Baskerville"/>
              <a:ea typeface="Libre Baskerville"/>
              <a:cs typeface="Libre Baskerville"/>
              <a:sym typeface="Libre Baskerville"/>
            </a:endParaRPr>
          </a:p>
          <a:p>
            <a:pPr indent="-317500" lvl="0" marL="457200" rtl="0" algn="just">
              <a:lnSpc>
                <a:spcPct val="115000"/>
              </a:lnSpc>
              <a:spcBef>
                <a:spcPts val="0"/>
              </a:spcBef>
              <a:spcAft>
                <a:spcPts val="0"/>
              </a:spcAft>
              <a:buClr>
                <a:schemeClr val="dk1"/>
              </a:buClr>
              <a:buSzPts val="1400"/>
              <a:buFont typeface="Libre Baskerville"/>
              <a:buAutoNum type="arabicPeriod"/>
            </a:pPr>
            <a:r>
              <a:rPr b="1" lang="en-GB">
                <a:solidFill>
                  <a:schemeClr val="dk1"/>
                </a:solidFill>
                <a:latin typeface="Libre Baskerville"/>
                <a:ea typeface="Libre Baskerville"/>
                <a:cs typeface="Libre Baskerville"/>
                <a:sym typeface="Libre Baskerville"/>
              </a:rPr>
              <a:t>Data Preprocessing:</a:t>
            </a:r>
            <a:r>
              <a:rPr lang="en-GB">
                <a:solidFill>
                  <a:schemeClr val="dk1"/>
                </a:solidFill>
                <a:latin typeface="Libre Baskerville"/>
                <a:ea typeface="Libre Baskerville"/>
                <a:cs typeface="Libre Baskerville"/>
                <a:sym typeface="Libre Baskerville"/>
              </a:rPr>
              <a:t> Transforming raw data into a usable format through cleaning and expert manipulation</a:t>
            </a:r>
            <a:endParaRPr>
              <a:solidFill>
                <a:schemeClr val="dk1"/>
              </a:solidFill>
              <a:latin typeface="Libre Baskerville"/>
              <a:ea typeface="Libre Baskerville"/>
              <a:cs typeface="Libre Baskerville"/>
              <a:sym typeface="Libre Baskerville"/>
            </a:endParaRPr>
          </a:p>
          <a:p>
            <a:pPr indent="-317500" lvl="0" marL="457200" rtl="0" algn="just">
              <a:lnSpc>
                <a:spcPct val="115000"/>
              </a:lnSpc>
              <a:spcBef>
                <a:spcPts val="0"/>
              </a:spcBef>
              <a:spcAft>
                <a:spcPts val="0"/>
              </a:spcAft>
              <a:buClr>
                <a:schemeClr val="dk1"/>
              </a:buClr>
              <a:buSzPts val="1400"/>
              <a:buFont typeface="Libre Baskerville"/>
              <a:buAutoNum type="arabicPeriod"/>
            </a:pPr>
            <a:r>
              <a:rPr b="1" lang="en-GB">
                <a:solidFill>
                  <a:schemeClr val="dk1"/>
                </a:solidFill>
                <a:latin typeface="Libre Baskerville"/>
                <a:ea typeface="Libre Baskerville"/>
                <a:cs typeface="Libre Baskerville"/>
                <a:sym typeface="Libre Baskerville"/>
              </a:rPr>
              <a:t>Visualization and Insight Extraction: </a:t>
            </a:r>
            <a:r>
              <a:rPr lang="en-GB">
                <a:solidFill>
                  <a:schemeClr val="dk1"/>
                </a:solidFill>
                <a:latin typeface="Libre Baskerville"/>
                <a:ea typeface="Libre Baskerville"/>
                <a:cs typeface="Libre Baskerville"/>
                <a:sym typeface="Libre Baskerville"/>
              </a:rPr>
              <a:t>Accurately interpreting results through effective visualization and uncovering relationships between variables"</a:t>
            </a:r>
            <a:endParaRPr>
              <a:solidFill>
                <a:schemeClr val="dk1"/>
              </a:solidFill>
              <a:latin typeface="Libre Baskerville"/>
              <a:ea typeface="Libre Baskerville"/>
              <a:cs typeface="Libre Baskerville"/>
              <a:sym typeface="Libre Baskerville"/>
            </a:endParaRPr>
          </a:p>
          <a:p>
            <a:pPr indent="0" lvl="0" marL="0" rtl="0" algn="just">
              <a:lnSpc>
                <a:spcPct val="115000"/>
              </a:lnSpc>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0" lvl="0" marL="0" rtl="0" algn="just">
              <a:lnSpc>
                <a:spcPct val="115000"/>
              </a:lnSpc>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Libre Baskerville"/>
              <a:ea typeface="Libre Baskerville"/>
              <a:cs typeface="Libre Baskerville"/>
              <a:sym typeface="Libre Baskerville"/>
            </a:endParaRPr>
          </a:p>
          <a:p>
            <a:pPr indent="0" lvl="0" marL="0" marR="0" rtl="0" algn="just">
              <a:lnSpc>
                <a:spcPct val="115000"/>
              </a:lnSpc>
              <a:spcBef>
                <a:spcPts val="0"/>
              </a:spcBef>
              <a:spcAft>
                <a:spcPts val="0"/>
              </a:spcAft>
              <a:buNone/>
            </a:pPr>
            <a:r>
              <a:t/>
            </a:r>
            <a:endParaRPr>
              <a:solidFill>
                <a:schemeClr val="dk1"/>
              </a:solidFill>
              <a:latin typeface="Libre Baskerville"/>
              <a:ea typeface="Libre Baskerville"/>
              <a:cs typeface="Libre Baskerville"/>
              <a:sym typeface="Libre Baskerville"/>
            </a:endParaRPr>
          </a:p>
        </p:txBody>
      </p:sp>
      <p:sp>
        <p:nvSpPr>
          <p:cNvPr id="161" name="Google Shape;161;p21"/>
          <p:cNvSpPr txBox="1"/>
          <p:nvPr/>
        </p:nvSpPr>
        <p:spPr>
          <a:xfrm>
            <a:off x="427650" y="594650"/>
            <a:ext cx="8877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GB" sz="3000">
                <a:solidFill>
                  <a:srgbClr val="FF0000"/>
                </a:solidFill>
                <a:latin typeface="Libre Baskerville"/>
                <a:ea typeface="Libre Baskerville"/>
                <a:cs typeface="Libre Baskerville"/>
                <a:sym typeface="Libre Baskerville"/>
              </a:rPr>
              <a:t>Challenges Faced During Data Analysis</a:t>
            </a:r>
            <a:endParaRPr b="1" sz="3000">
              <a:latin typeface="Libre Baskerville"/>
              <a:ea typeface="Libre Baskerville"/>
              <a:cs typeface="Libre Baskerville"/>
              <a:sym typeface="Libre Baskerville"/>
            </a:endParaRPr>
          </a:p>
        </p:txBody>
      </p:sp>
      <p:sp>
        <p:nvSpPr>
          <p:cNvPr id="162" name="Google Shape;162;p21"/>
          <p:cNvSpPr txBox="1"/>
          <p:nvPr/>
        </p:nvSpPr>
        <p:spPr>
          <a:xfrm>
            <a:off x="549275" y="3740150"/>
            <a:ext cx="8877900" cy="2432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GB" sz="3000">
                <a:solidFill>
                  <a:srgbClr val="FF0000"/>
                </a:solidFill>
                <a:latin typeface="Libre Baskerville"/>
                <a:ea typeface="Libre Baskerville"/>
                <a:cs typeface="Libre Baskerville"/>
                <a:sym typeface="Libre Baskerville"/>
              </a:rPr>
              <a:t>Key </a:t>
            </a:r>
            <a:r>
              <a:rPr b="1" lang="en-GB" sz="3000">
                <a:solidFill>
                  <a:srgbClr val="FF0000"/>
                </a:solidFill>
                <a:latin typeface="Libre Baskerville"/>
                <a:ea typeface="Libre Baskerville"/>
                <a:cs typeface="Libre Baskerville"/>
                <a:sym typeface="Libre Baskerville"/>
              </a:rPr>
              <a:t>Findings</a:t>
            </a:r>
            <a:endParaRPr b="1" sz="3000">
              <a:solidFill>
                <a:srgbClr val="FF0000"/>
              </a:solidFill>
              <a:latin typeface="Libre Baskerville"/>
              <a:ea typeface="Libre Baskerville"/>
              <a:cs typeface="Libre Baskerville"/>
              <a:sym typeface="Libre Baskerville"/>
            </a:endParaRPr>
          </a:p>
          <a:p>
            <a:pPr indent="0" lvl="0" marL="0" rtl="0" algn="l">
              <a:lnSpc>
                <a:spcPct val="80000"/>
              </a:lnSpc>
              <a:spcBef>
                <a:spcPts val="0"/>
              </a:spcBef>
              <a:spcAft>
                <a:spcPts val="0"/>
              </a:spcAft>
              <a:buNone/>
            </a:pPr>
            <a:r>
              <a:t/>
            </a:r>
            <a:endParaRPr b="1" sz="3000">
              <a:solidFill>
                <a:srgbClr val="FF0000"/>
              </a:solidFill>
              <a:latin typeface="Libre Baskerville"/>
              <a:ea typeface="Libre Baskerville"/>
              <a:cs typeface="Libre Baskerville"/>
              <a:sym typeface="Libre Baskerville"/>
            </a:endParaRPr>
          </a:p>
          <a:p>
            <a:pPr indent="-317500" lvl="0" marL="457200" rtl="0" algn="l">
              <a:lnSpc>
                <a:spcPct val="100000"/>
              </a:lnSpc>
              <a:spcBef>
                <a:spcPts val="0"/>
              </a:spcBef>
              <a:spcAft>
                <a:spcPts val="0"/>
              </a:spcAft>
              <a:buClr>
                <a:schemeClr val="dk1"/>
              </a:buClr>
              <a:buSzPts val="1400"/>
              <a:buFont typeface="Libre Baskerville"/>
              <a:buAutoNum type="arabicPeriod"/>
            </a:pPr>
            <a:r>
              <a:rPr b="1" lang="en-GB">
                <a:solidFill>
                  <a:schemeClr val="dk1"/>
                </a:solidFill>
                <a:latin typeface="Libre Baskerville"/>
                <a:ea typeface="Libre Baskerville"/>
                <a:cs typeface="Libre Baskerville"/>
                <a:sym typeface="Libre Baskerville"/>
              </a:rPr>
              <a:t>Correlation Between Skills and Salary</a:t>
            </a:r>
            <a:r>
              <a:rPr lang="en-GB">
                <a:solidFill>
                  <a:schemeClr val="dk1"/>
                </a:solidFill>
                <a:latin typeface="Libre Baskerville"/>
                <a:ea typeface="Libre Baskerville"/>
                <a:cs typeface="Libre Baskerville"/>
                <a:sym typeface="Libre Baskerville"/>
              </a:rPr>
              <a:t>: There is a significant correlation between standardized skill scores (cognitive, technical, and personality) and salary outcomes, indicating that higher skill proficiency can lead to better compensation.</a:t>
            </a:r>
            <a:endParaRPr>
              <a:solidFill>
                <a:schemeClr val="dk1"/>
              </a:solidFill>
              <a:latin typeface="Libre Baskerville"/>
              <a:ea typeface="Libre Baskerville"/>
              <a:cs typeface="Libre Baskerville"/>
              <a:sym typeface="Libre Baskerville"/>
            </a:endParaRPr>
          </a:p>
          <a:p>
            <a:pPr indent="0" lvl="0" marL="457200" rtl="0" algn="l">
              <a:lnSpc>
                <a:spcPct val="100000"/>
              </a:lnSpc>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317500" lvl="0" marL="457200" rtl="0" algn="l">
              <a:lnSpc>
                <a:spcPct val="100000"/>
              </a:lnSpc>
              <a:spcBef>
                <a:spcPts val="0"/>
              </a:spcBef>
              <a:spcAft>
                <a:spcPts val="0"/>
              </a:spcAft>
              <a:buClr>
                <a:schemeClr val="dk1"/>
              </a:buClr>
              <a:buSzPts val="1400"/>
              <a:buFont typeface="Libre Baskerville"/>
              <a:buAutoNum type="arabicPeriod"/>
            </a:pPr>
            <a:r>
              <a:rPr b="1" lang="en-GB">
                <a:solidFill>
                  <a:schemeClr val="dk1"/>
                </a:solidFill>
                <a:latin typeface="Libre Baskerville"/>
                <a:ea typeface="Libre Baskerville"/>
                <a:cs typeface="Libre Baskerville"/>
                <a:sym typeface="Libre Baskerville"/>
              </a:rPr>
              <a:t>Importance of Continuous Learning</a:t>
            </a:r>
            <a:r>
              <a:rPr lang="en-GB">
                <a:solidFill>
                  <a:schemeClr val="dk1"/>
                </a:solidFill>
                <a:latin typeface="Libre Baskerville"/>
                <a:ea typeface="Libre Baskerville"/>
                <a:cs typeface="Libre Baskerville"/>
                <a:sym typeface="Libre Baskerville"/>
              </a:rPr>
              <a:t>: The findings suggest that graduates should pursue additional certifications and skill enhancement programs to remain competitive in the job market.</a:t>
            </a:r>
            <a:endParaRPr>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536575" y="285750"/>
            <a:ext cx="9483300" cy="926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sz="3000">
                <a:solidFill>
                  <a:srgbClr val="FF0000"/>
                </a:solidFill>
                <a:latin typeface="Libre Baskerville"/>
                <a:ea typeface="Libre Baskerville"/>
                <a:cs typeface="Libre Baskerville"/>
                <a:sym typeface="Libre Baskerville"/>
              </a:rPr>
              <a:t>Conclusion</a:t>
            </a:r>
            <a:endParaRPr b="1" sz="3000">
              <a:solidFill>
                <a:srgbClr val="FF0000"/>
              </a:solidFill>
              <a:latin typeface="Libre Baskerville"/>
              <a:ea typeface="Libre Baskerville"/>
              <a:cs typeface="Libre Baskerville"/>
              <a:sym typeface="Libre Baskerville"/>
            </a:endParaRPr>
          </a:p>
        </p:txBody>
      </p:sp>
      <p:sp>
        <p:nvSpPr>
          <p:cNvPr id="169" name="Google Shape;169;p22"/>
          <p:cNvSpPr txBox="1"/>
          <p:nvPr/>
        </p:nvSpPr>
        <p:spPr>
          <a:xfrm>
            <a:off x="536575" y="1127125"/>
            <a:ext cx="10832700" cy="472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Baskerville"/>
                <a:ea typeface="Libre Baskerville"/>
                <a:cs typeface="Libre Baskerville"/>
                <a:sym typeface="Libre Baskerville"/>
              </a:rPr>
              <a:t>Successfully carried out data analysis on the AMEO dataset to explore the factors influencing salary outcomes for engineering graduates. The analysis provided key insights and practical recommendations, equipping graduates with valuable information for career advancement and salary discussions. </a:t>
            </a:r>
            <a:endParaRPr>
              <a:latin typeface="Libre Baskerville"/>
              <a:ea typeface="Libre Baskerville"/>
              <a:cs typeface="Libre Baskerville"/>
              <a:sym typeface="Libre Baskerville"/>
            </a:endParaRPr>
          </a:p>
          <a:p>
            <a:pPr indent="0" lvl="0" marL="0" rtl="0" algn="l">
              <a:spcBef>
                <a:spcPts val="0"/>
              </a:spcBef>
              <a:spcAft>
                <a:spcPts val="0"/>
              </a:spcAft>
              <a:buNone/>
            </a:pPr>
            <a:r>
              <a:t/>
            </a:r>
            <a:endParaRPr>
              <a:latin typeface="Libre Baskerville"/>
              <a:ea typeface="Libre Baskerville"/>
              <a:cs typeface="Libre Baskerville"/>
              <a:sym typeface="Libre Baskerville"/>
            </a:endParaRPr>
          </a:p>
          <a:p>
            <a:pPr indent="-317500" lvl="0" marL="457200" rtl="0" algn="l">
              <a:spcBef>
                <a:spcPts val="0"/>
              </a:spcBef>
              <a:spcAft>
                <a:spcPts val="0"/>
              </a:spcAft>
              <a:buSzPts val="1400"/>
              <a:buFont typeface="Libre Baskerville"/>
              <a:buAutoNum type="arabicPeriod"/>
            </a:pPr>
            <a:r>
              <a:rPr b="1" lang="en-GB">
                <a:solidFill>
                  <a:schemeClr val="dk1"/>
                </a:solidFill>
                <a:latin typeface="Libre Baskerville"/>
                <a:ea typeface="Libre Baskerville"/>
                <a:cs typeface="Libre Baskerville"/>
                <a:sym typeface="Libre Baskerville"/>
              </a:rPr>
              <a:t>Skill Development:</a:t>
            </a:r>
            <a:r>
              <a:rPr lang="en-GB">
                <a:solidFill>
                  <a:schemeClr val="dk1"/>
                </a:solidFill>
                <a:latin typeface="Libre Baskerville"/>
                <a:ea typeface="Libre Baskerville"/>
                <a:cs typeface="Libre Baskerville"/>
                <a:sym typeface="Libre Baskerville"/>
              </a:rPr>
              <a:t> Graduates with higher scores in cognitive and technical skills such as quantitative ability, logical reasoning, and domain knowledge tend to achieve better job placements. This emphasizes the need for targeted skill development, especially in technical and problem-solving areas.</a:t>
            </a:r>
            <a:endParaRPr>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317500" lvl="0" marL="457200" rtl="0" algn="l">
              <a:spcBef>
                <a:spcPts val="0"/>
              </a:spcBef>
              <a:spcAft>
                <a:spcPts val="0"/>
              </a:spcAft>
              <a:buClr>
                <a:schemeClr val="dk1"/>
              </a:buClr>
              <a:buSzPts val="1400"/>
              <a:buFont typeface="Libre Baskerville"/>
              <a:buAutoNum type="arabicPeriod"/>
            </a:pPr>
            <a:r>
              <a:rPr b="1" lang="en-GB">
                <a:solidFill>
                  <a:schemeClr val="dk1"/>
                </a:solidFill>
                <a:latin typeface="Libre Baskerville"/>
                <a:ea typeface="Libre Baskerville"/>
                <a:cs typeface="Libre Baskerville"/>
                <a:sym typeface="Libre Baskerville"/>
              </a:rPr>
              <a:t>Geographic and Demographic Influence:</a:t>
            </a:r>
            <a:r>
              <a:rPr lang="en-GB">
                <a:solidFill>
                  <a:schemeClr val="dk1"/>
                </a:solidFill>
                <a:latin typeface="Libre Baskerville"/>
                <a:ea typeface="Libre Baskerville"/>
                <a:cs typeface="Libre Baskerville"/>
                <a:sym typeface="Libre Baskerville"/>
              </a:rPr>
              <a:t> The variation in employment outcomes based on job location and demographics suggests that certain regions and groups might benefit from focused interventions, such as infrastructure development or targeted recruitment drives, to level the playing field.</a:t>
            </a:r>
            <a:endParaRPr>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317500" lvl="0" marL="457200" rtl="0" algn="l">
              <a:spcBef>
                <a:spcPts val="0"/>
              </a:spcBef>
              <a:spcAft>
                <a:spcPts val="0"/>
              </a:spcAft>
              <a:buClr>
                <a:schemeClr val="dk1"/>
              </a:buClr>
              <a:buSzPts val="1400"/>
              <a:buAutoNum type="arabicPeriod"/>
            </a:pPr>
            <a:r>
              <a:rPr b="1" lang="en-GB">
                <a:solidFill>
                  <a:schemeClr val="dk1"/>
                </a:solidFill>
                <a:latin typeface="Libre Baskerville"/>
                <a:ea typeface="Libre Baskerville"/>
                <a:cs typeface="Libre Baskerville"/>
                <a:sym typeface="Libre Baskerville"/>
              </a:rPr>
              <a:t>Personality Traits and Job Fit:</a:t>
            </a:r>
            <a:r>
              <a:rPr lang="en-GB">
                <a:solidFill>
                  <a:schemeClr val="dk1"/>
                </a:solidFill>
                <a:latin typeface="Libre Baskerville"/>
                <a:ea typeface="Libre Baskerville"/>
                <a:cs typeface="Libre Baskerville"/>
                <a:sym typeface="Libre Baskerville"/>
              </a:rPr>
              <a:t> The impact of personality traits on employment outcomes shows that traits like conscientiousness and openness are significant in determining job success. Programs focusing on soft skills and personality development could enhance employability prospects.</a:t>
            </a:r>
            <a:endParaRPr>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317500" lvl="0" marL="457200" rtl="0" algn="l">
              <a:spcBef>
                <a:spcPts val="0"/>
              </a:spcBef>
              <a:spcAft>
                <a:spcPts val="0"/>
              </a:spcAft>
              <a:buClr>
                <a:schemeClr val="dk1"/>
              </a:buClr>
              <a:buSzPts val="1400"/>
              <a:buFont typeface="Libre Baskerville"/>
              <a:buAutoNum type="arabicPeriod"/>
            </a:pPr>
            <a:r>
              <a:rPr b="1" lang="en-GB">
                <a:solidFill>
                  <a:schemeClr val="dk1"/>
                </a:solidFill>
                <a:latin typeface="Libre Baskerville"/>
                <a:ea typeface="Libre Baskerville"/>
                <a:cs typeface="Libre Baskerville"/>
                <a:sym typeface="Libre Baskerville"/>
              </a:rPr>
              <a:t>Specialization and Career Growth:</a:t>
            </a:r>
            <a:r>
              <a:rPr lang="en-GB">
                <a:solidFill>
                  <a:schemeClr val="dk1"/>
                </a:solidFill>
                <a:latin typeface="Libre Baskerville"/>
                <a:ea typeface="Libre Baskerville"/>
                <a:cs typeface="Libre Baskerville"/>
                <a:sym typeface="Libre Baskerville"/>
              </a:rPr>
              <a:t> The data indicates that certain engineering specializations lead to higher salaries and better job titles. Graduates should be mindful of industry trends and align their specialization with market demand to maximize their career opportunities.</a:t>
            </a:r>
            <a:endParaRPr>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n-GB" sz="1500">
                <a:solidFill>
                  <a:schemeClr val="dk1"/>
                </a:solidFill>
                <a:latin typeface="Libre Baskerville"/>
                <a:ea typeface="Libre Baskerville"/>
                <a:cs typeface="Libre Baskerville"/>
                <a:sym typeface="Libre Baskerville"/>
              </a:rPr>
              <a:t>Future efforts will focus on enhancing the models and disseminating findings for wider reach and impact.</a:t>
            </a:r>
            <a:endParaRPr sz="15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3"/>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75" name="Google Shape;175;p23"/>
          <p:cNvSpPr txBox="1"/>
          <p:nvPr/>
        </p:nvSpPr>
        <p:spPr>
          <a:xfrm>
            <a:off x="1244600" y="2997200"/>
            <a:ext cx="3661836" cy="13254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1" i="0" lang="en-GB" sz="4500" cap="none" strike="noStrike">
                <a:solidFill>
                  <a:srgbClr val="FF0000"/>
                </a:solidFill>
                <a:latin typeface="Libre Baskerville"/>
                <a:ea typeface="Libre Baskerville"/>
                <a:cs typeface="Libre Baskerville"/>
                <a:sym typeface="Libre Baskerville"/>
              </a:rPr>
              <a:t>THANK YOU</a:t>
            </a:r>
            <a:endParaRPr b="1" i="0" sz="1900" cap="none" strike="noStrike">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1"/>
          <p:cNvSpPr txBox="1"/>
          <p:nvPr/>
        </p:nvSpPr>
        <p:spPr>
          <a:xfrm>
            <a:off x="1325550" y="1698350"/>
            <a:ext cx="9540900" cy="28629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50000"/>
              </a:lnSpc>
              <a:spcBef>
                <a:spcPts val="0"/>
              </a:spcBef>
              <a:spcAft>
                <a:spcPts val="0"/>
              </a:spcAft>
              <a:buClr>
                <a:schemeClr val="dk1"/>
              </a:buClr>
              <a:buSzPts val="1800"/>
              <a:buFont typeface="Libre Baskerville"/>
              <a:buChar char="●"/>
            </a:pPr>
            <a:r>
              <a:rPr lang="en-GB" sz="1800">
                <a:solidFill>
                  <a:schemeClr val="dk1"/>
                </a:solidFill>
                <a:latin typeface="Libre Baskerville"/>
                <a:ea typeface="Libre Baskerville"/>
                <a:cs typeface="Libre Baskerville"/>
                <a:sym typeface="Libre Baskerville"/>
              </a:rPr>
              <a:t>Hi everyone, I'm Rangam Sai Charan, a recent graduate from IIIT Dharwad.</a:t>
            </a:r>
            <a:endParaRPr sz="1800">
              <a:solidFill>
                <a:schemeClr val="dk1"/>
              </a:solidFill>
              <a:latin typeface="Libre Baskerville"/>
              <a:ea typeface="Libre Baskerville"/>
              <a:cs typeface="Libre Baskerville"/>
              <a:sym typeface="Libre Baskerville"/>
            </a:endParaRPr>
          </a:p>
          <a:p>
            <a:pPr indent="-342900" lvl="0" marL="457200" marR="0" rtl="0" algn="l">
              <a:lnSpc>
                <a:spcPct val="150000"/>
              </a:lnSpc>
              <a:spcBef>
                <a:spcPts val="0"/>
              </a:spcBef>
              <a:spcAft>
                <a:spcPts val="0"/>
              </a:spcAft>
              <a:buClr>
                <a:schemeClr val="dk1"/>
              </a:buClr>
              <a:buSzPts val="1800"/>
              <a:buFont typeface="Libre Baskerville"/>
              <a:buChar char="●"/>
            </a:pPr>
            <a:r>
              <a:rPr b="1" lang="en-GB" sz="1800">
                <a:solidFill>
                  <a:schemeClr val="dk1"/>
                </a:solidFill>
                <a:latin typeface="Libre Baskerville"/>
                <a:ea typeface="Libre Baskerville"/>
                <a:cs typeface="Libre Baskerville"/>
                <a:sym typeface="Libre Baskerville"/>
              </a:rPr>
              <a:t>Degree</a:t>
            </a:r>
            <a:r>
              <a:rPr lang="en-GB" sz="1800">
                <a:solidFill>
                  <a:schemeClr val="dk1"/>
                </a:solidFill>
                <a:latin typeface="Libre Baskerville"/>
                <a:ea typeface="Libre Baskerville"/>
                <a:cs typeface="Libre Baskerville"/>
                <a:sym typeface="Libre Baskerville"/>
              </a:rPr>
              <a:t>: B.Tech in Information Technology from IIIT Dharwad.</a:t>
            </a:r>
            <a:endParaRPr sz="1800">
              <a:solidFill>
                <a:schemeClr val="dk1"/>
              </a:solidFill>
              <a:latin typeface="Libre Baskerville"/>
              <a:ea typeface="Libre Baskerville"/>
              <a:cs typeface="Libre Baskerville"/>
              <a:sym typeface="Libre Baskerville"/>
            </a:endParaRPr>
          </a:p>
          <a:p>
            <a:pPr indent="-342900" lvl="0" marL="457200" marR="0" rtl="0" algn="l">
              <a:lnSpc>
                <a:spcPct val="150000"/>
              </a:lnSpc>
              <a:spcBef>
                <a:spcPts val="0"/>
              </a:spcBef>
              <a:spcAft>
                <a:spcPts val="0"/>
              </a:spcAft>
              <a:buClr>
                <a:schemeClr val="dk1"/>
              </a:buClr>
              <a:buSzPts val="1800"/>
              <a:buFont typeface="Libre Baskerville"/>
              <a:buChar char="●"/>
            </a:pPr>
            <a:r>
              <a:rPr lang="en-GB" sz="1800">
                <a:solidFill>
                  <a:schemeClr val="dk1"/>
                </a:solidFill>
                <a:latin typeface="Libre Baskerville"/>
                <a:ea typeface="Libre Baskerville"/>
                <a:cs typeface="Libre Baskerville"/>
                <a:sym typeface="Libre Baskerville"/>
              </a:rPr>
              <a:t>I am passionate about leveraging data to extract meaningful insights and solve real-world problems. Data Science combines my interests in technology and analytics, allowing me to make data-driven decisions that can impact businesses and society positively.</a:t>
            </a:r>
            <a:endParaRPr sz="1800">
              <a:solidFill>
                <a:schemeClr val="dk1"/>
              </a:solidFill>
              <a:latin typeface="Libre Baskerville"/>
              <a:ea typeface="Libre Baskerville"/>
              <a:cs typeface="Libre Baskerville"/>
              <a:sym typeface="Libre Baskerville"/>
            </a:endParaRPr>
          </a:p>
          <a:p>
            <a:pPr indent="-342900" lvl="0" marL="457200" marR="0" rtl="0" algn="l">
              <a:lnSpc>
                <a:spcPct val="150000"/>
              </a:lnSpc>
              <a:spcBef>
                <a:spcPts val="0"/>
              </a:spcBef>
              <a:spcAft>
                <a:spcPts val="0"/>
              </a:spcAft>
              <a:buClr>
                <a:schemeClr val="dk1"/>
              </a:buClr>
              <a:buSzPts val="1800"/>
              <a:buFont typeface="Libre Baskerville"/>
              <a:buChar char="●"/>
            </a:pPr>
            <a:r>
              <a:rPr b="1" lang="en-GB" sz="1800">
                <a:solidFill>
                  <a:schemeClr val="dk1"/>
                </a:solidFill>
                <a:latin typeface="Libre Baskerville"/>
                <a:ea typeface="Libre Baskerville"/>
                <a:cs typeface="Libre Baskerville"/>
                <a:sym typeface="Libre Baskerville"/>
              </a:rPr>
              <a:t>LinkedIn</a:t>
            </a:r>
            <a:r>
              <a:rPr lang="en-GB" sz="1800">
                <a:solidFill>
                  <a:schemeClr val="dk1"/>
                </a:solidFill>
                <a:latin typeface="Libre Baskerville"/>
                <a:ea typeface="Libre Baskerville"/>
                <a:cs typeface="Libre Baskerville"/>
                <a:sym typeface="Libre Baskerville"/>
              </a:rPr>
              <a:t>:</a:t>
            </a:r>
            <a:r>
              <a:rPr lang="en-GB">
                <a:solidFill>
                  <a:schemeClr val="dk1"/>
                </a:solidFill>
                <a:latin typeface="Libre Baskerville"/>
                <a:ea typeface="Libre Baskerville"/>
                <a:cs typeface="Libre Baskerville"/>
                <a:sym typeface="Libre Baskerville"/>
              </a:rPr>
              <a:t> https://www.linkedin.com/in/rangam-sai-charan-4a67b821a/</a:t>
            </a:r>
            <a:endParaRPr>
              <a:solidFill>
                <a:schemeClr val="dk1"/>
              </a:solidFill>
              <a:latin typeface="Libre Baskerville"/>
              <a:ea typeface="Libre Baskerville"/>
              <a:cs typeface="Libre Baskerville"/>
              <a:sym typeface="Libre Baskerville"/>
            </a:endParaRPr>
          </a:p>
        </p:txBody>
      </p:sp>
      <p:sp>
        <p:nvSpPr>
          <p:cNvPr id="81" name="Google Shape;81;p11"/>
          <p:cNvSpPr txBox="1"/>
          <p:nvPr/>
        </p:nvSpPr>
        <p:spPr>
          <a:xfrm>
            <a:off x="427656" y="610515"/>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i="0" lang="en-GB" sz="3200" u="none" cap="none" strike="noStrike">
                <a:solidFill>
                  <a:srgbClr val="FF0000"/>
                </a:solidFill>
                <a:latin typeface="Libre Baskerville"/>
                <a:ea typeface="Libre Baskerville"/>
                <a:cs typeface="Libre Baskerville"/>
                <a:sym typeface="Libre Baskerville"/>
              </a:rPr>
              <a:t>About me</a:t>
            </a:r>
            <a:endParaRPr i="0" sz="1800" u="none" cap="none" strike="noStrike">
              <a:solidFill>
                <a:srgbClr val="FF0000"/>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2"/>
          <p:cNvSpPr txBox="1"/>
          <p:nvPr/>
        </p:nvSpPr>
        <p:spPr>
          <a:xfrm>
            <a:off x="427656" y="655865"/>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i="0" lang="en-GB" sz="3200" u="none" cap="none" strike="noStrike">
                <a:solidFill>
                  <a:srgbClr val="FF0000"/>
                </a:solidFill>
                <a:latin typeface="Libre Baskerville"/>
                <a:ea typeface="Libre Baskerville"/>
                <a:cs typeface="Libre Baskerville"/>
                <a:sym typeface="Libre Baskerville"/>
              </a:rPr>
              <a:t>Business Problem</a:t>
            </a:r>
            <a:endParaRPr i="0" sz="1800" u="none" cap="none" strike="noStrike">
              <a:solidFill>
                <a:srgbClr val="FF0000"/>
              </a:solidFill>
              <a:latin typeface="Libre Baskerville"/>
              <a:ea typeface="Libre Baskerville"/>
              <a:cs typeface="Libre Baskerville"/>
              <a:sym typeface="Libre Baskerville"/>
            </a:endParaRPr>
          </a:p>
        </p:txBody>
      </p:sp>
      <p:grpSp>
        <p:nvGrpSpPr>
          <p:cNvPr id="87" name="Google Shape;87;p12"/>
          <p:cNvGrpSpPr/>
          <p:nvPr/>
        </p:nvGrpSpPr>
        <p:grpSpPr>
          <a:xfrm>
            <a:off x="427650" y="1342048"/>
            <a:ext cx="10620600" cy="4481477"/>
            <a:chOff x="427650" y="1434693"/>
            <a:chExt cx="10620600" cy="4481477"/>
          </a:xfrm>
        </p:grpSpPr>
        <p:sp>
          <p:nvSpPr>
            <p:cNvPr id="88" name="Google Shape;88;p12"/>
            <p:cNvSpPr txBox="1"/>
            <p:nvPr/>
          </p:nvSpPr>
          <p:spPr>
            <a:xfrm>
              <a:off x="427650" y="2130469"/>
              <a:ext cx="10620600" cy="37857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GB" sz="1700">
                  <a:solidFill>
                    <a:schemeClr val="dk1"/>
                  </a:solidFill>
                  <a:latin typeface="Libre Baskerville"/>
                  <a:ea typeface="Libre Baskerville"/>
                  <a:cs typeface="Libre Baskerville"/>
                  <a:sym typeface="Libre Baskerville"/>
                </a:rPr>
                <a:t>The </a:t>
              </a:r>
              <a:r>
                <a:rPr b="1" lang="en-GB" sz="1700">
                  <a:solidFill>
                    <a:schemeClr val="dk1"/>
                  </a:solidFill>
                  <a:latin typeface="Libre Baskerville"/>
                  <a:ea typeface="Libre Baskerville"/>
                  <a:cs typeface="Libre Baskerville"/>
                  <a:sym typeface="Libre Baskerville"/>
                </a:rPr>
                <a:t>Aspiring Minds Employment Outcome 2015 (AMEO)</a:t>
              </a:r>
              <a:r>
                <a:rPr lang="en-GB" sz="1700">
                  <a:solidFill>
                    <a:schemeClr val="dk1"/>
                  </a:solidFill>
                  <a:latin typeface="Libre Baskerville"/>
                  <a:ea typeface="Libre Baskerville"/>
                  <a:cs typeface="Libre Baskerville"/>
                  <a:sym typeface="Libre Baskerville"/>
                </a:rPr>
                <a:t> dataset is focused on analyzing the employment outcomes of engineering graduates. This dataset provides insights into various factors that influence the employability of graduates, particularly in terms of salary, job titles, and job locations. The data contains approximately 4,000 records and 40 variables, including cognitive, technical, and personality skills, as well as demographic information.</a:t>
              </a:r>
              <a:endParaRPr sz="1700">
                <a:solidFill>
                  <a:schemeClr val="dk1"/>
                </a:solidFill>
                <a:latin typeface="Libre Baskerville"/>
                <a:ea typeface="Libre Baskerville"/>
                <a:cs typeface="Libre Baskerville"/>
                <a:sym typeface="Libre Baskerville"/>
              </a:endParaRPr>
            </a:p>
            <a:p>
              <a:pPr indent="0" lvl="0" marL="0" marR="0" rtl="0" algn="just">
                <a:lnSpc>
                  <a:spcPct val="115000"/>
                </a:lnSpc>
                <a:spcBef>
                  <a:spcPts val="0"/>
                </a:spcBef>
                <a:spcAft>
                  <a:spcPts val="0"/>
                </a:spcAft>
                <a:buNone/>
              </a:pPr>
              <a:r>
                <a:t/>
              </a:r>
              <a:endParaRPr sz="17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b="1" lang="en-GB" sz="3000">
                  <a:solidFill>
                    <a:srgbClr val="FF0000"/>
                  </a:solidFill>
                  <a:latin typeface="Libre Baskerville"/>
                  <a:ea typeface="Libre Baskerville"/>
                  <a:cs typeface="Libre Baskerville"/>
                  <a:sym typeface="Libre Baskerville"/>
                </a:rPr>
                <a:t>Overview</a:t>
              </a:r>
              <a:endParaRPr b="1" sz="3000">
                <a:solidFill>
                  <a:srgbClr val="FF0000"/>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b="1" sz="1700">
                <a:latin typeface="Calibri"/>
                <a:ea typeface="Calibri"/>
                <a:cs typeface="Calibri"/>
                <a:sym typeface="Calibri"/>
              </a:endParaRPr>
            </a:p>
            <a:p>
              <a:pPr indent="0" lvl="0" marL="0" rtl="0" algn="just">
                <a:lnSpc>
                  <a:spcPct val="115000"/>
                </a:lnSpc>
                <a:spcBef>
                  <a:spcPts val="0"/>
                </a:spcBef>
                <a:spcAft>
                  <a:spcPts val="0"/>
                </a:spcAft>
                <a:buClr>
                  <a:schemeClr val="dk1"/>
                </a:buClr>
                <a:buFont typeface="Arial"/>
                <a:buNone/>
              </a:pPr>
              <a:r>
                <a:rPr lang="en-GB" sz="1700">
                  <a:solidFill>
                    <a:schemeClr val="dk1"/>
                  </a:solidFill>
                  <a:latin typeface="Libre Baskerville"/>
                  <a:ea typeface="Libre Baskerville"/>
                  <a:cs typeface="Libre Baskerville"/>
                  <a:sym typeface="Libre Baskerville"/>
                </a:rPr>
                <a:t>The Overview of this project is to conduct an exploratory data analysis (EDA) on the Aspiring Mind Employment Outcome dataset, focusing on engineering graduates. This analysis aims to uncover insights related to employment outcomes, including salary, job titles, and locations.</a:t>
              </a:r>
              <a:endParaRPr sz="17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b="1" sz="1700">
                <a:latin typeface="Calibri"/>
                <a:ea typeface="Calibri"/>
                <a:cs typeface="Calibri"/>
                <a:sym typeface="Calibri"/>
              </a:endParaRPr>
            </a:p>
          </p:txBody>
        </p:sp>
        <p:sp>
          <p:nvSpPr>
            <p:cNvPr id="89" name="Google Shape;89;p12"/>
            <p:cNvSpPr txBox="1"/>
            <p:nvPr/>
          </p:nvSpPr>
          <p:spPr>
            <a:xfrm>
              <a:off x="427662" y="1434693"/>
              <a:ext cx="3676800" cy="4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GB" sz="3000">
                  <a:solidFill>
                    <a:srgbClr val="FF0000"/>
                  </a:solidFill>
                  <a:latin typeface="Libre Baskerville"/>
                  <a:ea typeface="Libre Baskerville"/>
                  <a:cs typeface="Libre Baskerville"/>
                  <a:sym typeface="Libre Baskerville"/>
                </a:rPr>
                <a:t>Introduction</a:t>
              </a:r>
              <a:endParaRPr i="0" sz="3000" u="none" cap="none" strike="noStrike">
                <a:solidFill>
                  <a:srgbClr val="FF0000"/>
                </a:solidFill>
                <a:latin typeface="Libre Baskerville"/>
                <a:ea typeface="Libre Baskerville"/>
                <a:cs typeface="Libre Baskerville"/>
                <a:sym typeface="Libre Baskerville"/>
              </a:endParaRPr>
            </a:p>
          </p:txBody>
        </p:sp>
      </p:grpSp>
      <p:sp>
        <p:nvSpPr>
          <p:cNvPr id="90" name="Google Shape;90;p12"/>
          <p:cNvSpPr txBox="1"/>
          <p:nvPr/>
        </p:nvSpPr>
        <p:spPr>
          <a:xfrm>
            <a:off x="6527088" y="3883820"/>
            <a:ext cx="48312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nvSpPr>
        <p:spPr>
          <a:xfrm>
            <a:off x="332400" y="500850"/>
            <a:ext cx="5417100" cy="5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GB" sz="3000">
                <a:solidFill>
                  <a:srgbClr val="FF0000"/>
                </a:solidFill>
                <a:latin typeface="Libre Baskerville"/>
                <a:ea typeface="Libre Baskerville"/>
                <a:cs typeface="Libre Baskerville"/>
                <a:sym typeface="Libre Baskerville"/>
              </a:rPr>
              <a:t>Objective Of the Project</a:t>
            </a:r>
            <a:endParaRPr b="1" i="0" sz="3000" u="none" cap="none" strike="noStrike">
              <a:solidFill>
                <a:srgbClr val="FF0000"/>
              </a:solidFill>
              <a:latin typeface="Libre Baskerville"/>
              <a:ea typeface="Libre Baskerville"/>
              <a:cs typeface="Libre Baskerville"/>
              <a:sym typeface="Libre Baskerville"/>
            </a:endParaRPr>
          </a:p>
        </p:txBody>
      </p:sp>
      <p:sp>
        <p:nvSpPr>
          <p:cNvPr id="96" name="Google Shape;96;p13"/>
          <p:cNvSpPr txBox="1"/>
          <p:nvPr/>
        </p:nvSpPr>
        <p:spPr>
          <a:xfrm>
            <a:off x="6431838" y="1312070"/>
            <a:ext cx="48312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a:p>
        </p:txBody>
      </p:sp>
      <p:sp>
        <p:nvSpPr>
          <p:cNvPr id="97" name="Google Shape;97;p13"/>
          <p:cNvSpPr txBox="1"/>
          <p:nvPr/>
        </p:nvSpPr>
        <p:spPr>
          <a:xfrm>
            <a:off x="332400" y="1204675"/>
            <a:ext cx="10620600" cy="48639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AutoNum type="arabicPeriod"/>
            </a:pPr>
            <a:r>
              <a:rPr b="1" lang="en-GB" sz="1600">
                <a:solidFill>
                  <a:schemeClr val="dk1"/>
                </a:solidFill>
                <a:latin typeface="Libre Baskerville"/>
                <a:ea typeface="Libre Baskerville"/>
                <a:cs typeface="Libre Baskerville"/>
                <a:sym typeface="Libre Baskerville"/>
              </a:rPr>
              <a:t>Explore Employment Outcomes</a:t>
            </a:r>
            <a:r>
              <a:rPr lang="en-GB" sz="1600">
                <a:solidFill>
                  <a:schemeClr val="dk1"/>
                </a:solidFill>
                <a:latin typeface="Libre Baskerville"/>
                <a:ea typeface="Libre Baskerville"/>
                <a:cs typeface="Libre Baskerville"/>
                <a:sym typeface="Libre Baskerville"/>
              </a:rPr>
              <a:t>: Analyze the employment outcomes of engineering graduates using the Aspiring Mind Employment Outcome 2015 (AMEO) dataset.</a:t>
            </a:r>
            <a:endParaRPr sz="1600">
              <a:solidFill>
                <a:schemeClr val="dk1"/>
              </a:solidFill>
              <a:latin typeface="Libre Baskerville"/>
              <a:ea typeface="Libre Baskerville"/>
              <a:cs typeface="Libre Baskerville"/>
              <a:sym typeface="Libre Baskerville"/>
            </a:endParaRPr>
          </a:p>
          <a:p>
            <a:pPr indent="-330200" lvl="0" marL="457200" rtl="0" algn="just">
              <a:lnSpc>
                <a:spcPct val="150000"/>
              </a:lnSpc>
              <a:spcBef>
                <a:spcPts val="0"/>
              </a:spcBef>
              <a:spcAft>
                <a:spcPts val="0"/>
              </a:spcAft>
              <a:buClr>
                <a:schemeClr val="dk1"/>
              </a:buClr>
              <a:buSzPts val="1600"/>
              <a:buAutoNum type="arabicPeriod"/>
            </a:pPr>
            <a:r>
              <a:rPr b="1" lang="en-GB" sz="1600">
                <a:solidFill>
                  <a:schemeClr val="dk1"/>
                </a:solidFill>
                <a:latin typeface="Libre Baskerville"/>
                <a:ea typeface="Libre Baskerville"/>
                <a:cs typeface="Libre Baskerville"/>
                <a:sym typeface="Libre Baskerville"/>
              </a:rPr>
              <a:t>Examine Influencing Factors</a:t>
            </a:r>
            <a:r>
              <a:rPr lang="en-GB" sz="1600">
                <a:solidFill>
                  <a:schemeClr val="dk1"/>
                </a:solidFill>
                <a:latin typeface="Libre Baskerville"/>
                <a:ea typeface="Libre Baskerville"/>
                <a:cs typeface="Libre Baskerville"/>
                <a:sym typeface="Libre Baskerville"/>
              </a:rPr>
              <a:t>: Investigate various factors affecting salary, job titles, and job locations of graduates.</a:t>
            </a:r>
            <a:endParaRPr sz="1600">
              <a:solidFill>
                <a:schemeClr val="dk1"/>
              </a:solidFill>
              <a:latin typeface="Libre Baskerville"/>
              <a:ea typeface="Libre Baskerville"/>
              <a:cs typeface="Libre Baskerville"/>
              <a:sym typeface="Libre Baskerville"/>
            </a:endParaRPr>
          </a:p>
          <a:p>
            <a:pPr indent="-330200" lvl="0" marL="457200" rtl="0" algn="just">
              <a:lnSpc>
                <a:spcPct val="150000"/>
              </a:lnSpc>
              <a:spcBef>
                <a:spcPts val="0"/>
              </a:spcBef>
              <a:spcAft>
                <a:spcPts val="0"/>
              </a:spcAft>
              <a:buClr>
                <a:schemeClr val="dk1"/>
              </a:buClr>
              <a:buSzPts val="1600"/>
              <a:buAutoNum type="arabicPeriod"/>
            </a:pPr>
            <a:r>
              <a:rPr b="1" lang="en-GB" sz="1600">
                <a:solidFill>
                  <a:schemeClr val="dk1"/>
                </a:solidFill>
                <a:latin typeface="Libre Baskerville"/>
                <a:ea typeface="Libre Baskerville"/>
                <a:cs typeface="Libre Baskerville"/>
                <a:sym typeface="Libre Baskerville"/>
              </a:rPr>
              <a:t>Conduct Univariate and Bivariate Analyses</a:t>
            </a:r>
            <a:r>
              <a:rPr lang="en-GB" sz="1600">
                <a:solidFill>
                  <a:schemeClr val="dk1"/>
                </a:solidFill>
                <a:latin typeface="Libre Baskerville"/>
                <a:ea typeface="Libre Baskerville"/>
                <a:cs typeface="Libre Baskerville"/>
                <a:sym typeface="Libre Baskerville"/>
              </a:rPr>
              <a:t>: Identify trends and relationships between key variables such as academic performance, skills assessments, and demographic characteristics.</a:t>
            </a:r>
            <a:endParaRPr sz="1600">
              <a:solidFill>
                <a:schemeClr val="dk1"/>
              </a:solidFill>
              <a:latin typeface="Libre Baskerville"/>
              <a:ea typeface="Libre Baskerville"/>
              <a:cs typeface="Libre Baskerville"/>
              <a:sym typeface="Libre Baskerville"/>
            </a:endParaRPr>
          </a:p>
          <a:p>
            <a:pPr indent="-330200" lvl="0" marL="457200" rtl="0" algn="l">
              <a:lnSpc>
                <a:spcPct val="150000"/>
              </a:lnSpc>
              <a:spcBef>
                <a:spcPts val="0"/>
              </a:spcBef>
              <a:spcAft>
                <a:spcPts val="0"/>
              </a:spcAft>
              <a:buClr>
                <a:schemeClr val="dk1"/>
              </a:buClr>
              <a:buSzPts val="1600"/>
              <a:buAutoNum type="arabicPeriod"/>
            </a:pPr>
            <a:r>
              <a:rPr b="1" lang="en-GB" sz="1600">
                <a:solidFill>
                  <a:schemeClr val="dk1"/>
                </a:solidFill>
                <a:latin typeface="Libre Baskerville"/>
                <a:ea typeface="Libre Baskerville"/>
                <a:cs typeface="Libre Baskerville"/>
                <a:sym typeface="Libre Baskerville"/>
              </a:rPr>
              <a:t>Outlier Detection and Treatment</a:t>
            </a:r>
            <a:r>
              <a:rPr lang="en-GB" sz="1600">
                <a:solidFill>
                  <a:schemeClr val="dk1"/>
                </a:solidFill>
                <a:latin typeface="Libre Baskerville"/>
                <a:ea typeface="Libre Baskerville"/>
                <a:cs typeface="Libre Baskerville"/>
                <a:sym typeface="Libre Baskerville"/>
              </a:rPr>
              <a:t>: Identify outliers in each numerical column that could potentially affect the analysis.</a:t>
            </a:r>
            <a:endParaRPr sz="1600">
              <a:solidFill>
                <a:schemeClr val="dk1"/>
              </a:solidFill>
              <a:latin typeface="Libre Baskerville"/>
              <a:ea typeface="Libre Baskerville"/>
              <a:cs typeface="Libre Baskerville"/>
              <a:sym typeface="Libre Baskerville"/>
            </a:endParaRPr>
          </a:p>
          <a:p>
            <a:pPr indent="-330200" lvl="0" marL="457200" rtl="0" algn="l">
              <a:lnSpc>
                <a:spcPct val="150000"/>
              </a:lnSpc>
              <a:spcBef>
                <a:spcPts val="0"/>
              </a:spcBef>
              <a:spcAft>
                <a:spcPts val="0"/>
              </a:spcAft>
              <a:buClr>
                <a:schemeClr val="dk1"/>
              </a:buClr>
              <a:buSzPts val="1600"/>
              <a:buFont typeface="Libre Baskerville"/>
              <a:buAutoNum type="arabicPeriod"/>
            </a:pPr>
            <a:r>
              <a:rPr b="1" lang="en-GB" sz="1600">
                <a:solidFill>
                  <a:schemeClr val="dk1"/>
                </a:solidFill>
                <a:latin typeface="Libre Baskerville"/>
                <a:ea typeface="Libre Baskerville"/>
                <a:cs typeface="Libre Baskerville"/>
                <a:sym typeface="Libre Baskerville"/>
              </a:rPr>
              <a:t>Provide Practical Recommendations:</a:t>
            </a:r>
            <a:r>
              <a:rPr lang="en-GB" sz="1600">
                <a:solidFill>
                  <a:schemeClr val="dk1"/>
                </a:solidFill>
                <a:latin typeface="Libre Baskerville"/>
                <a:ea typeface="Libre Baskerville"/>
                <a:cs typeface="Libre Baskerville"/>
                <a:sym typeface="Libre Baskerville"/>
              </a:rPr>
              <a:t> Convert analysis findings into actionable insights and suggestions. Propose strategies for skill development, training programs, certifications, and career advancement specifically designed for engineering graduates.</a:t>
            </a:r>
            <a:endParaRPr sz="1600">
              <a:solidFill>
                <a:schemeClr val="dk1"/>
              </a:solidFill>
              <a:latin typeface="Libre Baskerville"/>
              <a:ea typeface="Libre Baskerville"/>
              <a:cs typeface="Libre Baskerville"/>
              <a:sym typeface="Libre Baskerville"/>
            </a:endParaRPr>
          </a:p>
          <a:p>
            <a:pPr indent="-330200" lvl="0" marL="457200" rtl="0" algn="just">
              <a:lnSpc>
                <a:spcPct val="150000"/>
              </a:lnSpc>
              <a:spcBef>
                <a:spcPts val="0"/>
              </a:spcBef>
              <a:spcAft>
                <a:spcPts val="0"/>
              </a:spcAft>
              <a:buClr>
                <a:schemeClr val="dk1"/>
              </a:buClr>
              <a:buSzPts val="1600"/>
              <a:buAutoNum type="arabicPeriod"/>
            </a:pPr>
            <a:r>
              <a:rPr b="1" lang="en-GB" sz="1600">
                <a:solidFill>
                  <a:schemeClr val="dk1"/>
                </a:solidFill>
                <a:latin typeface="Libre Baskerville"/>
                <a:ea typeface="Libre Baskerville"/>
                <a:cs typeface="Libre Baskerville"/>
                <a:sym typeface="Libre Baskerville"/>
              </a:rPr>
              <a:t>Investigate Gender and Specialization</a:t>
            </a:r>
            <a:r>
              <a:rPr lang="en-GB" sz="1600">
                <a:solidFill>
                  <a:schemeClr val="dk1"/>
                </a:solidFill>
                <a:latin typeface="Libre Baskerville"/>
                <a:ea typeface="Libre Baskerville"/>
                <a:cs typeface="Libre Baskerville"/>
                <a:sym typeface="Libre Baskerville"/>
              </a:rPr>
              <a:t>: Explore any potential relationships between gender and specialization preferences.</a:t>
            </a:r>
            <a:endParaRPr sz="16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331950" y="465950"/>
            <a:ext cx="5514600" cy="1047900"/>
          </a:xfrm>
          <a:prstGeom prst="rect">
            <a:avLst/>
          </a:prstGeom>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1"/>
              </a:buClr>
              <a:buSzPts val="1100"/>
              <a:buFont typeface="Arial"/>
              <a:buNone/>
            </a:pPr>
            <a:r>
              <a:rPr b="1" lang="en-GB" sz="3000">
                <a:solidFill>
                  <a:srgbClr val="FF0000"/>
                </a:solidFill>
                <a:latin typeface="Libre Baskerville"/>
                <a:ea typeface="Libre Baskerville"/>
                <a:cs typeface="Libre Baskerville"/>
                <a:sym typeface="Libre Baskerville"/>
              </a:rPr>
              <a:t>Summary of the Data</a:t>
            </a:r>
            <a:endParaRPr b="1" sz="3000">
              <a:solidFill>
                <a:srgbClr val="FF0000"/>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a:p>
        </p:txBody>
      </p:sp>
      <p:sp>
        <p:nvSpPr>
          <p:cNvPr id="104" name="Google Shape;104;p14"/>
          <p:cNvSpPr txBox="1"/>
          <p:nvPr/>
        </p:nvSpPr>
        <p:spPr>
          <a:xfrm>
            <a:off x="331950" y="1148575"/>
            <a:ext cx="11434200" cy="51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Libre Baskerville"/>
                <a:ea typeface="Libre Baskerville"/>
                <a:cs typeface="Libre Baskerville"/>
                <a:sym typeface="Libre Baskerville"/>
              </a:rPr>
              <a:t>T</a:t>
            </a:r>
            <a:r>
              <a:rPr b="1" lang="en-GB">
                <a:solidFill>
                  <a:schemeClr val="dk1"/>
                </a:solidFill>
                <a:latin typeface="Libre Baskerville"/>
                <a:ea typeface="Libre Baskerville"/>
                <a:cs typeface="Libre Baskerville"/>
                <a:sym typeface="Libre Baskerville"/>
              </a:rPr>
              <a:t>otal Data Points: </a:t>
            </a:r>
            <a:r>
              <a:rPr lang="en-GB">
                <a:solidFill>
                  <a:schemeClr val="dk1"/>
                </a:solidFill>
                <a:latin typeface="Libre Baskerville"/>
                <a:ea typeface="Libre Baskerville"/>
                <a:cs typeface="Libre Baskerville"/>
                <a:sym typeface="Libre Baskerville"/>
              </a:rPr>
              <a:t>The dataset consists of 3,998 entries.</a:t>
            </a:r>
            <a:endParaRPr>
              <a:solidFill>
                <a:schemeClr val="dk1"/>
              </a:solidFill>
              <a:latin typeface="Libre Baskerville"/>
              <a:ea typeface="Libre Baskerville"/>
              <a:cs typeface="Libre Baskerville"/>
              <a:sym typeface="Libre Baskerville"/>
            </a:endParaRPr>
          </a:p>
          <a:p>
            <a:pPr indent="0" lvl="0" marL="0" rtl="0" algn="just">
              <a:lnSpc>
                <a:spcPct val="115000"/>
              </a:lnSpc>
              <a:spcBef>
                <a:spcPts val="0"/>
              </a:spcBef>
              <a:spcAft>
                <a:spcPts val="0"/>
              </a:spcAft>
              <a:buNone/>
            </a:pPr>
            <a:r>
              <a:rPr b="1" lang="en-GB">
                <a:solidFill>
                  <a:schemeClr val="dk1"/>
                </a:solidFill>
                <a:latin typeface="Libre Baskerville"/>
                <a:ea typeface="Libre Baskerville"/>
                <a:cs typeface="Libre Baskerville"/>
                <a:sym typeface="Libre Baskerville"/>
              </a:rPr>
              <a:t>Variables:</a:t>
            </a:r>
            <a:r>
              <a:rPr lang="en-GB">
                <a:solidFill>
                  <a:schemeClr val="dk1"/>
                </a:solidFill>
                <a:latin typeface="Libre Baskerville"/>
                <a:ea typeface="Libre Baskerville"/>
                <a:cs typeface="Libre Baskerville"/>
                <a:sym typeface="Libre Baskerville"/>
              </a:rPr>
              <a:t> 39 columns, including ID, Salary, Date of Joining (DOJ), Date of Leaving (DOL), Designation, Job City, Gender, Date of Birth (DOB), academic performance (10th and 12th percentages), college details (college ID, tier, state), degree information, specialization, GPA, graduation year, and various skill scores (English, Logical, Quantitative, Domain, Computer Programming, etc.).</a:t>
            </a:r>
            <a:endParaRPr>
              <a:solidFill>
                <a:schemeClr val="dk1"/>
              </a:solidFill>
              <a:latin typeface="Libre Baskerville"/>
              <a:ea typeface="Libre Baskerville"/>
              <a:cs typeface="Libre Baskerville"/>
              <a:sym typeface="Libre Baskerville"/>
            </a:endParaRPr>
          </a:p>
          <a:p>
            <a:pPr indent="0" lvl="0" marL="0" rtl="0" algn="l">
              <a:lnSpc>
                <a:spcPct val="115000"/>
              </a:lnSpc>
              <a:spcBef>
                <a:spcPts val="1400"/>
              </a:spcBef>
              <a:spcAft>
                <a:spcPts val="0"/>
              </a:spcAft>
              <a:buClr>
                <a:schemeClr val="dk1"/>
              </a:buClr>
              <a:buSzPts val="1100"/>
              <a:buFont typeface="Arial"/>
              <a:buNone/>
            </a:pPr>
            <a:r>
              <a:rPr b="1" lang="en-GB">
                <a:solidFill>
                  <a:srgbClr val="FF0000"/>
                </a:solidFill>
                <a:latin typeface="Libre Baskerville"/>
                <a:ea typeface="Libre Baskerville"/>
                <a:cs typeface="Libre Baskerville"/>
                <a:sym typeface="Libre Baskerville"/>
              </a:rPr>
              <a:t>Key Data Insights</a:t>
            </a:r>
            <a:endParaRPr b="1">
              <a:solidFill>
                <a:srgbClr val="FF0000"/>
              </a:solidFill>
              <a:latin typeface="Libre Baskerville"/>
              <a:ea typeface="Libre Baskerville"/>
              <a:cs typeface="Libre Baskerville"/>
              <a:sym typeface="Libre Baskerville"/>
            </a:endParaRPr>
          </a:p>
          <a:p>
            <a:pPr indent="-317500" lvl="0" marL="457200" rtl="0" algn="l">
              <a:lnSpc>
                <a:spcPct val="115000"/>
              </a:lnSpc>
              <a:spcBef>
                <a:spcPts val="1200"/>
              </a:spcBef>
              <a:spcAft>
                <a:spcPts val="0"/>
              </a:spcAft>
              <a:buClr>
                <a:schemeClr val="dk1"/>
              </a:buClr>
              <a:buSzPts val="1400"/>
              <a:buChar char="●"/>
            </a:pPr>
            <a:r>
              <a:rPr b="1" lang="en-GB">
                <a:solidFill>
                  <a:schemeClr val="dk1"/>
                </a:solidFill>
                <a:latin typeface="Libre Baskerville"/>
                <a:ea typeface="Libre Baskerville"/>
                <a:cs typeface="Libre Baskerville"/>
                <a:sym typeface="Libre Baskerville"/>
              </a:rPr>
              <a:t>Salary Distribution</a:t>
            </a:r>
            <a:r>
              <a:rPr lang="en-GB">
                <a:solidFill>
                  <a:schemeClr val="dk1"/>
                </a:solidFill>
                <a:latin typeface="Libre Baskerville"/>
                <a:ea typeface="Libre Baskerville"/>
                <a:cs typeface="Libre Baskerville"/>
                <a:sym typeface="Libre Baskerville"/>
              </a:rPr>
              <a:t>: Salaries vary significantly based on job designations, locations, and fields of specialization.</a:t>
            </a:r>
            <a:endParaRPr>
              <a:solidFill>
                <a:schemeClr val="dk1"/>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latin typeface="Libre Baskerville"/>
                <a:ea typeface="Libre Baskerville"/>
                <a:cs typeface="Libre Baskerville"/>
                <a:sym typeface="Libre Baskerville"/>
              </a:rPr>
              <a:t>Impact of Demographics</a:t>
            </a:r>
            <a:r>
              <a:rPr lang="en-GB">
                <a:solidFill>
                  <a:schemeClr val="dk1"/>
                </a:solidFill>
                <a:latin typeface="Libre Baskerville"/>
                <a:ea typeface="Libre Baskerville"/>
                <a:cs typeface="Libre Baskerville"/>
                <a:sym typeface="Libre Baskerville"/>
              </a:rPr>
              <a:t>: Gender and educational background are influential factors affecting salary outcomes.</a:t>
            </a:r>
            <a:endParaRPr>
              <a:solidFill>
                <a:schemeClr val="dk1"/>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latin typeface="Libre Baskerville"/>
                <a:ea typeface="Libre Baskerville"/>
                <a:cs typeface="Libre Baskerville"/>
                <a:sym typeface="Libre Baskerville"/>
              </a:rPr>
              <a:t>Skill Score Analysis</a:t>
            </a:r>
            <a:r>
              <a:rPr lang="en-GB">
                <a:solidFill>
                  <a:schemeClr val="dk1"/>
                </a:solidFill>
                <a:latin typeface="Libre Baskerville"/>
                <a:ea typeface="Libre Baskerville"/>
                <a:cs typeface="Libre Baskerville"/>
                <a:sym typeface="Libre Baskerville"/>
              </a:rPr>
              <a:t>: A correlation exists between various skill assessment scores (English, Logical, Quantitative, etc.) and the resulting salary figures.</a:t>
            </a:r>
            <a:endParaRPr>
              <a:solidFill>
                <a:schemeClr val="dk1"/>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latin typeface="Libre Baskerville"/>
                <a:ea typeface="Libre Baskerville"/>
                <a:cs typeface="Libre Baskerville"/>
                <a:sym typeface="Libre Baskerville"/>
              </a:rPr>
              <a:t>Personality Traits</a:t>
            </a:r>
            <a:r>
              <a:rPr lang="en-GB">
                <a:solidFill>
                  <a:schemeClr val="dk1"/>
                </a:solidFill>
                <a:latin typeface="Libre Baskerville"/>
                <a:ea typeface="Libre Baskerville"/>
                <a:cs typeface="Libre Baskerville"/>
                <a:sym typeface="Libre Baskerville"/>
              </a:rPr>
              <a:t>: Personal attributes (such as conscientiousness and agreeableness) impact job roles and salary levels.</a:t>
            </a:r>
            <a:endParaRPr>
              <a:solidFill>
                <a:schemeClr val="dk1"/>
              </a:solidFill>
              <a:latin typeface="Libre Baskerville"/>
              <a:ea typeface="Libre Baskerville"/>
              <a:cs typeface="Libre Baskerville"/>
              <a:sym typeface="Libre Baskerville"/>
            </a:endParaRPr>
          </a:p>
          <a:p>
            <a:pPr indent="0" lvl="0" marL="0" rtl="0" algn="l">
              <a:lnSpc>
                <a:spcPct val="115000"/>
              </a:lnSpc>
              <a:spcBef>
                <a:spcPts val="1400"/>
              </a:spcBef>
              <a:spcAft>
                <a:spcPts val="0"/>
              </a:spcAft>
              <a:buClr>
                <a:schemeClr val="dk1"/>
              </a:buClr>
              <a:buSzPts val="1100"/>
              <a:buFont typeface="Arial"/>
              <a:buNone/>
            </a:pPr>
            <a:r>
              <a:rPr b="1" lang="en-GB">
                <a:solidFill>
                  <a:srgbClr val="FF0000"/>
                </a:solidFill>
                <a:latin typeface="Libre Baskerville"/>
                <a:ea typeface="Libre Baskerville"/>
                <a:cs typeface="Libre Baskerville"/>
                <a:sym typeface="Libre Baskerville"/>
              </a:rPr>
              <a:t>Data Cleaning and Preprocessing</a:t>
            </a:r>
            <a:endParaRPr b="1">
              <a:solidFill>
                <a:srgbClr val="FF0000"/>
              </a:solidFill>
              <a:latin typeface="Libre Baskerville"/>
              <a:ea typeface="Libre Baskerville"/>
              <a:cs typeface="Libre Baskerville"/>
              <a:sym typeface="Libre Baskerville"/>
            </a:endParaRPr>
          </a:p>
          <a:p>
            <a:pPr indent="-317500" lvl="0" marL="457200" rtl="0" algn="l">
              <a:lnSpc>
                <a:spcPct val="115000"/>
              </a:lnSpc>
              <a:spcBef>
                <a:spcPts val="1200"/>
              </a:spcBef>
              <a:spcAft>
                <a:spcPts val="0"/>
              </a:spcAft>
              <a:buClr>
                <a:schemeClr val="dk1"/>
              </a:buClr>
              <a:buSzPts val="1400"/>
              <a:buChar char="●"/>
            </a:pPr>
            <a:r>
              <a:rPr b="1" lang="en-GB">
                <a:solidFill>
                  <a:schemeClr val="dk1"/>
                </a:solidFill>
                <a:latin typeface="Libre Baskerville"/>
                <a:ea typeface="Libre Baskerville"/>
                <a:cs typeface="Libre Baskerville"/>
                <a:sym typeface="Libre Baskerville"/>
              </a:rPr>
              <a:t>Missing Values Management</a:t>
            </a:r>
            <a:r>
              <a:rPr lang="en-GB">
                <a:solidFill>
                  <a:schemeClr val="dk1"/>
                </a:solidFill>
                <a:latin typeface="Libre Baskerville"/>
                <a:ea typeface="Libre Baskerville"/>
                <a:cs typeface="Libre Baskerville"/>
                <a:sym typeface="Libre Baskerville"/>
              </a:rPr>
              <a:t>: Applied imputation methods to handle missing entries in specific columns.</a:t>
            </a:r>
            <a:endParaRPr>
              <a:solidFill>
                <a:schemeClr val="dk1"/>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latin typeface="Libre Baskerville"/>
                <a:ea typeface="Libre Baskerville"/>
                <a:cs typeface="Libre Baskerville"/>
                <a:sym typeface="Libre Baskerville"/>
              </a:rPr>
              <a:t>Duplicate Removal</a:t>
            </a:r>
            <a:r>
              <a:rPr lang="en-GB">
                <a:solidFill>
                  <a:schemeClr val="dk1"/>
                </a:solidFill>
                <a:latin typeface="Libre Baskerville"/>
                <a:ea typeface="Libre Baskerville"/>
                <a:cs typeface="Libre Baskerville"/>
                <a:sym typeface="Libre Baskerville"/>
              </a:rPr>
              <a:t>: Ensured the dataset's accuracy by eliminating duplicate records.</a:t>
            </a:r>
            <a:endParaRPr>
              <a:solidFill>
                <a:schemeClr val="dk1"/>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latin typeface="Libre Baskerville"/>
                <a:ea typeface="Libre Baskerville"/>
                <a:cs typeface="Libre Baskerville"/>
                <a:sym typeface="Libre Baskerville"/>
              </a:rPr>
              <a:t>Data Standardization</a:t>
            </a:r>
            <a:r>
              <a:rPr lang="en-GB">
                <a:solidFill>
                  <a:schemeClr val="dk1"/>
                </a:solidFill>
                <a:latin typeface="Libre Baskerville"/>
                <a:ea typeface="Libre Baskerville"/>
                <a:cs typeface="Libre Baskerville"/>
                <a:sym typeface="Libre Baskerville"/>
              </a:rPr>
              <a:t>: Standardized formats and encoded categorical data for effective analysis.</a:t>
            </a:r>
            <a:endParaRPr>
              <a:solidFill>
                <a:schemeClr val="dk1"/>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latin typeface="Libre Baskerville"/>
                <a:ea typeface="Libre Baskerville"/>
                <a:cs typeface="Libre Baskerville"/>
                <a:sym typeface="Libre Baskerville"/>
              </a:rPr>
              <a:t>Outlier Identification</a:t>
            </a:r>
            <a:r>
              <a:rPr lang="en-GB">
                <a:solidFill>
                  <a:schemeClr val="dk1"/>
                </a:solidFill>
                <a:latin typeface="Libre Baskerville"/>
                <a:ea typeface="Libre Baskerville"/>
                <a:cs typeface="Libre Baskerville"/>
                <a:sym typeface="Libre Baskerville"/>
              </a:rPr>
              <a:t>: Detected and managed outliers in pertinent columns to maintain the integrity of the analysis.</a:t>
            </a:r>
            <a:endParaRPr>
              <a:solidFill>
                <a:schemeClr val="dk1"/>
              </a:solidFill>
              <a:latin typeface="Libre Baskerville"/>
              <a:ea typeface="Libre Baskerville"/>
              <a:cs typeface="Libre Baskerville"/>
              <a:sym typeface="Libre Baskerville"/>
            </a:endParaRPr>
          </a:p>
          <a:p>
            <a:pPr indent="0" lvl="0" marL="457200" rtl="0" algn="l">
              <a:lnSpc>
                <a:spcPct val="115000"/>
              </a:lnSpc>
              <a:spcBef>
                <a:spcPts val="1200"/>
              </a:spcBef>
              <a:spcAft>
                <a:spcPts val="1200"/>
              </a:spcAft>
              <a:buNone/>
            </a:pPr>
            <a:r>
              <a:t/>
            </a:r>
            <a:endParaRPr>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501650" y="285750"/>
            <a:ext cx="4641300" cy="94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sz="3000">
                <a:solidFill>
                  <a:srgbClr val="FF0000"/>
                </a:solidFill>
                <a:latin typeface="Libre Baskerville"/>
                <a:ea typeface="Libre Baskerville"/>
                <a:cs typeface="Libre Baskerville"/>
                <a:sym typeface="Libre Baskerville"/>
              </a:rPr>
              <a:t>Univariate Analysis</a:t>
            </a:r>
            <a:endParaRPr b="1" sz="3000">
              <a:solidFill>
                <a:srgbClr val="FF0000"/>
              </a:solidFill>
              <a:latin typeface="Libre Baskerville"/>
              <a:ea typeface="Libre Baskerville"/>
              <a:cs typeface="Libre Baskerville"/>
              <a:sym typeface="Libre Baskerville"/>
            </a:endParaRPr>
          </a:p>
        </p:txBody>
      </p:sp>
      <p:pic>
        <p:nvPicPr>
          <p:cNvPr id="111" name="Google Shape;111;p15"/>
          <p:cNvPicPr preferRelativeResize="0"/>
          <p:nvPr/>
        </p:nvPicPr>
        <p:blipFill>
          <a:blip r:embed="rId3">
            <a:alphaModFix/>
          </a:blip>
          <a:stretch>
            <a:fillRect/>
          </a:stretch>
        </p:blipFill>
        <p:spPr>
          <a:xfrm>
            <a:off x="2187125" y="1228050"/>
            <a:ext cx="7327949" cy="2698650"/>
          </a:xfrm>
          <a:prstGeom prst="rect">
            <a:avLst/>
          </a:prstGeom>
          <a:noFill/>
          <a:ln cap="flat" cmpd="sng" w="28575">
            <a:solidFill>
              <a:schemeClr val="lt1"/>
            </a:solidFill>
            <a:prstDash val="solid"/>
            <a:round/>
            <a:headEnd len="sm" w="sm" type="none"/>
            <a:tailEnd len="sm" w="sm" type="none"/>
          </a:ln>
        </p:spPr>
      </p:pic>
      <p:sp>
        <p:nvSpPr>
          <p:cNvPr id="112" name="Google Shape;112;p15"/>
          <p:cNvSpPr txBox="1"/>
          <p:nvPr/>
        </p:nvSpPr>
        <p:spPr>
          <a:xfrm>
            <a:off x="814250" y="4191000"/>
            <a:ext cx="10073700" cy="2206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400"/>
              </a:spcBef>
              <a:spcAft>
                <a:spcPts val="0"/>
              </a:spcAft>
              <a:buNone/>
            </a:pPr>
            <a:r>
              <a:rPr b="1" lang="en-GB">
                <a:solidFill>
                  <a:schemeClr val="dk1"/>
                </a:solidFill>
                <a:latin typeface="Libre Baskerville"/>
                <a:ea typeface="Libre Baskerville"/>
                <a:cs typeface="Libre Baskerville"/>
                <a:sym typeface="Libre Baskerville"/>
              </a:rPr>
              <a:t>Histogram Plot: </a:t>
            </a:r>
            <a:r>
              <a:rPr lang="en-GB">
                <a:solidFill>
                  <a:schemeClr val="dk1"/>
                </a:solidFill>
                <a:latin typeface="Libre Baskerville"/>
                <a:ea typeface="Libre Baskerville"/>
                <a:cs typeface="Libre Baskerville"/>
                <a:sym typeface="Libre Baskerville"/>
              </a:rPr>
              <a:t> The histogram shows a right-skewed distribution of salaries, with a majority of the data points concentrated near zero and fewer instances as the salary increases.</a:t>
            </a:r>
            <a:endParaRPr>
              <a:solidFill>
                <a:schemeClr val="dk1"/>
              </a:solidFill>
              <a:latin typeface="Libre Baskerville"/>
              <a:ea typeface="Libre Baskerville"/>
              <a:cs typeface="Libre Baskerville"/>
              <a:sym typeface="Libre Baskerville"/>
            </a:endParaRPr>
          </a:p>
          <a:p>
            <a:pPr indent="0" lvl="0" marL="0" rtl="0" algn="just">
              <a:lnSpc>
                <a:spcPct val="100000"/>
              </a:lnSpc>
              <a:spcBef>
                <a:spcPts val="1400"/>
              </a:spcBef>
              <a:spcAft>
                <a:spcPts val="0"/>
              </a:spcAft>
              <a:buNone/>
            </a:pPr>
            <a:r>
              <a:rPr b="1" lang="en-GB">
                <a:solidFill>
                  <a:schemeClr val="dk1"/>
                </a:solidFill>
                <a:latin typeface="Libre Baskerville"/>
                <a:ea typeface="Libre Baskerville"/>
                <a:cs typeface="Libre Baskerville"/>
                <a:sym typeface="Libre Baskerville"/>
              </a:rPr>
              <a:t>KDE Plot: </a:t>
            </a:r>
            <a:r>
              <a:rPr lang="en-GB">
                <a:solidFill>
                  <a:schemeClr val="dk1"/>
                </a:solidFill>
                <a:latin typeface="Libre Baskerville"/>
                <a:ea typeface="Libre Baskerville"/>
                <a:cs typeface="Libre Baskerville"/>
                <a:sym typeface="Libre Baskerville"/>
              </a:rPr>
              <a:t>The KDE plot reinforces the histogram’s findings, displaying a smooth curve that mirrors the distribution of salaries.</a:t>
            </a:r>
            <a:endParaRPr>
              <a:solidFill>
                <a:schemeClr val="dk1"/>
              </a:solidFill>
              <a:latin typeface="Libre Baskerville"/>
              <a:ea typeface="Libre Baskerville"/>
              <a:cs typeface="Libre Baskerville"/>
              <a:sym typeface="Libre Baskerville"/>
            </a:endParaRPr>
          </a:p>
          <a:p>
            <a:pPr indent="0" lvl="0" marL="0" rtl="0" algn="just">
              <a:lnSpc>
                <a:spcPct val="100000"/>
              </a:lnSpc>
              <a:spcBef>
                <a:spcPts val="1400"/>
              </a:spcBef>
              <a:spcAft>
                <a:spcPts val="0"/>
              </a:spcAft>
              <a:buNone/>
            </a:pPr>
            <a:r>
              <a:rPr b="1" lang="en-GB">
                <a:solidFill>
                  <a:schemeClr val="dk1"/>
                </a:solidFill>
                <a:latin typeface="Libre Baskerville"/>
                <a:ea typeface="Libre Baskerville"/>
                <a:cs typeface="Libre Baskerville"/>
                <a:sym typeface="Libre Baskerville"/>
              </a:rPr>
              <a:t>Box Plot:</a:t>
            </a:r>
            <a:r>
              <a:rPr lang="en-GB">
                <a:solidFill>
                  <a:schemeClr val="dk1"/>
                </a:solidFill>
                <a:latin typeface="Libre Baskerville"/>
                <a:ea typeface="Libre Baskerville"/>
                <a:cs typeface="Libre Baskerville"/>
                <a:sym typeface="Libre Baskerville"/>
              </a:rPr>
              <a:t>: The box plot provides a summary of the salary distribution by showing the median, quartiles, and potential outliers.</a:t>
            </a:r>
            <a:endParaRPr>
              <a:solidFill>
                <a:schemeClr val="dk1"/>
              </a:solidFill>
              <a:latin typeface="Libre Baskerville"/>
              <a:ea typeface="Libre Baskerville"/>
              <a:cs typeface="Libre Baskerville"/>
              <a:sym typeface="Libre Baskerville"/>
            </a:endParaRPr>
          </a:p>
          <a:p>
            <a:pPr indent="0" lvl="0" marL="0" rtl="0" algn="just">
              <a:lnSpc>
                <a:spcPct val="100000"/>
              </a:lnSpc>
              <a:spcBef>
                <a:spcPts val="1200"/>
              </a:spcBef>
              <a:spcAft>
                <a:spcPts val="1200"/>
              </a:spcAft>
              <a:buNone/>
            </a:pPr>
            <a:r>
              <a:t/>
            </a:r>
            <a:endParaRPr>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6"/>
          <p:cNvPicPr preferRelativeResize="0"/>
          <p:nvPr/>
        </p:nvPicPr>
        <p:blipFill>
          <a:blip r:embed="rId3">
            <a:alphaModFix/>
          </a:blip>
          <a:stretch>
            <a:fillRect/>
          </a:stretch>
        </p:blipFill>
        <p:spPr>
          <a:xfrm>
            <a:off x="222250" y="2514400"/>
            <a:ext cx="5749476" cy="3162701"/>
          </a:xfrm>
          <a:prstGeom prst="rect">
            <a:avLst/>
          </a:prstGeom>
          <a:noFill/>
          <a:ln cap="flat" cmpd="sng" w="28575">
            <a:solidFill>
              <a:schemeClr val="lt1"/>
            </a:solidFill>
            <a:prstDash val="solid"/>
            <a:round/>
            <a:headEnd len="sm" w="sm" type="none"/>
            <a:tailEnd len="sm" w="sm" type="none"/>
          </a:ln>
        </p:spPr>
      </p:pic>
      <p:sp>
        <p:nvSpPr>
          <p:cNvPr id="119" name="Google Shape;119;p16"/>
          <p:cNvSpPr txBox="1"/>
          <p:nvPr/>
        </p:nvSpPr>
        <p:spPr>
          <a:xfrm>
            <a:off x="859975" y="571500"/>
            <a:ext cx="99855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800">
                <a:latin typeface="Libre Baskerville"/>
                <a:ea typeface="Libre Baskerville"/>
                <a:cs typeface="Libre Baskerville"/>
                <a:sym typeface="Libre Baskerville"/>
              </a:rPr>
              <a:t>Computer programming shows the greatest variability in scores, with a notably high median value. Meanwhile, fields such as computer science, mechanical, electrical, telecom, and civil engineering display more consistent scores, although with some prominent exceptions. </a:t>
            </a:r>
            <a:endParaRPr sz="1800">
              <a:latin typeface="Libre Baskerville"/>
              <a:ea typeface="Libre Baskerville"/>
              <a:cs typeface="Libre Baskerville"/>
              <a:sym typeface="Libre Baskerville"/>
            </a:endParaRPr>
          </a:p>
        </p:txBody>
      </p:sp>
      <p:pic>
        <p:nvPicPr>
          <p:cNvPr id="120" name="Google Shape;120;p16"/>
          <p:cNvPicPr preferRelativeResize="0"/>
          <p:nvPr/>
        </p:nvPicPr>
        <p:blipFill>
          <a:blip r:embed="rId4">
            <a:alphaModFix/>
          </a:blip>
          <a:stretch>
            <a:fillRect/>
          </a:stretch>
        </p:blipFill>
        <p:spPr>
          <a:xfrm>
            <a:off x="6241750" y="2323150"/>
            <a:ext cx="5576751" cy="3353951"/>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7"/>
          <p:cNvPicPr preferRelativeResize="0"/>
          <p:nvPr/>
        </p:nvPicPr>
        <p:blipFill rotWithShape="1">
          <a:blip r:embed="rId3">
            <a:alphaModFix/>
          </a:blip>
          <a:srcRect b="0" l="0" r="0" t="2296"/>
          <a:stretch/>
        </p:blipFill>
        <p:spPr>
          <a:xfrm>
            <a:off x="200025" y="275450"/>
            <a:ext cx="3983776" cy="3841750"/>
          </a:xfrm>
          <a:prstGeom prst="rect">
            <a:avLst/>
          </a:prstGeom>
          <a:noFill/>
          <a:ln cap="flat" cmpd="sng" w="28575">
            <a:solidFill>
              <a:schemeClr val="lt1"/>
            </a:solidFill>
            <a:prstDash val="solid"/>
            <a:round/>
            <a:headEnd len="sm" w="sm" type="none"/>
            <a:tailEnd len="sm" w="sm" type="none"/>
          </a:ln>
        </p:spPr>
      </p:pic>
      <p:pic>
        <p:nvPicPr>
          <p:cNvPr id="127" name="Google Shape;127;p17"/>
          <p:cNvPicPr preferRelativeResize="0"/>
          <p:nvPr/>
        </p:nvPicPr>
        <p:blipFill rotWithShape="1">
          <a:blip r:embed="rId4">
            <a:alphaModFix/>
          </a:blip>
          <a:srcRect b="12800" l="0" r="16240" t="0"/>
          <a:stretch/>
        </p:blipFill>
        <p:spPr>
          <a:xfrm>
            <a:off x="4183800" y="275450"/>
            <a:ext cx="3983775" cy="3609575"/>
          </a:xfrm>
          <a:prstGeom prst="rect">
            <a:avLst/>
          </a:prstGeom>
          <a:noFill/>
          <a:ln cap="flat" cmpd="sng" w="28575">
            <a:solidFill>
              <a:schemeClr val="lt1"/>
            </a:solidFill>
            <a:prstDash val="solid"/>
            <a:round/>
            <a:headEnd len="sm" w="sm" type="none"/>
            <a:tailEnd len="sm" w="sm" type="none"/>
          </a:ln>
        </p:spPr>
      </p:pic>
      <p:pic>
        <p:nvPicPr>
          <p:cNvPr id="128" name="Google Shape;128;p17"/>
          <p:cNvPicPr preferRelativeResize="0"/>
          <p:nvPr/>
        </p:nvPicPr>
        <p:blipFill>
          <a:blip r:embed="rId5">
            <a:alphaModFix/>
          </a:blip>
          <a:stretch>
            <a:fillRect/>
          </a:stretch>
        </p:blipFill>
        <p:spPr>
          <a:xfrm>
            <a:off x="8281325" y="478650"/>
            <a:ext cx="3815425" cy="3435349"/>
          </a:xfrm>
          <a:prstGeom prst="rect">
            <a:avLst/>
          </a:prstGeom>
          <a:noFill/>
          <a:ln cap="flat" cmpd="sng" w="28575">
            <a:solidFill>
              <a:schemeClr val="lt1"/>
            </a:solidFill>
            <a:prstDash val="solid"/>
            <a:round/>
            <a:headEnd len="sm" w="sm" type="none"/>
            <a:tailEnd len="sm" w="sm" type="none"/>
          </a:ln>
        </p:spPr>
      </p:pic>
      <p:sp>
        <p:nvSpPr>
          <p:cNvPr id="129" name="Google Shape;129;p17"/>
          <p:cNvSpPr txBox="1"/>
          <p:nvPr/>
        </p:nvSpPr>
        <p:spPr>
          <a:xfrm>
            <a:off x="951488" y="4355325"/>
            <a:ext cx="104484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a:latin typeface="Libre Baskerville"/>
                <a:ea typeface="Libre Baskerville"/>
                <a:cs typeface="Libre Baskerville"/>
                <a:sym typeface="Libre Baskerville"/>
              </a:rPr>
              <a:t>1. More men took the test than women </a:t>
            </a:r>
            <a:endParaRPr sz="1500">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rPr lang="en-GB" sz="1500">
                <a:latin typeface="Libre Baskerville"/>
                <a:ea typeface="Libre Baskerville"/>
                <a:cs typeface="Libre Baskerville"/>
                <a:sym typeface="Libre Baskerville"/>
              </a:rPr>
              <a:t>2. Majority of candidates hold a B.Tech or B.E degree (most common qualification) </a:t>
            </a:r>
            <a:endParaRPr sz="1500">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rPr lang="en-GB" sz="1500">
                <a:latin typeface="Libre Baskerville"/>
                <a:ea typeface="Libre Baskerville"/>
                <a:cs typeface="Libre Baskerville"/>
                <a:sym typeface="Libre Baskerville"/>
              </a:rPr>
              <a:t>3. Tamil Nadu and Karnataka are the next two states with the highest percentage of college-attending candidates (second and third respectively)</a:t>
            </a:r>
            <a:endParaRPr sz="1500">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552450" y="571500"/>
            <a:ext cx="4752600" cy="1053300"/>
          </a:xfrm>
          <a:prstGeom prst="rect">
            <a:avLst/>
          </a:prstGeom>
        </p:spPr>
        <p:txBody>
          <a:bodyPr anchorCtr="0" anchor="ctr"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GB" sz="3200">
                <a:solidFill>
                  <a:srgbClr val="FF0000"/>
                </a:solidFill>
                <a:latin typeface="Libre Baskerville"/>
                <a:ea typeface="Libre Baskerville"/>
                <a:cs typeface="Libre Baskerville"/>
                <a:sym typeface="Libre Baskerville"/>
              </a:rPr>
              <a:t>Bivariate Analysis</a:t>
            </a:r>
            <a:endParaRPr b="1" sz="3200">
              <a:solidFill>
                <a:srgbClr val="FF0000"/>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pic>
        <p:nvPicPr>
          <p:cNvPr id="136" name="Google Shape;136;p18"/>
          <p:cNvPicPr preferRelativeResize="0"/>
          <p:nvPr/>
        </p:nvPicPr>
        <p:blipFill>
          <a:blip r:embed="rId3">
            <a:alphaModFix/>
          </a:blip>
          <a:stretch>
            <a:fillRect/>
          </a:stretch>
        </p:blipFill>
        <p:spPr>
          <a:xfrm>
            <a:off x="2295525" y="2307425"/>
            <a:ext cx="5644700" cy="4026275"/>
          </a:xfrm>
          <a:prstGeom prst="rect">
            <a:avLst/>
          </a:prstGeom>
          <a:noFill/>
          <a:ln cap="flat" cmpd="sng" w="28575">
            <a:solidFill>
              <a:schemeClr val="lt1"/>
            </a:solidFill>
            <a:prstDash val="solid"/>
            <a:round/>
            <a:headEnd len="sm" w="sm" type="none"/>
            <a:tailEnd len="sm" w="sm" type="none"/>
          </a:ln>
        </p:spPr>
      </p:pic>
      <p:sp>
        <p:nvSpPr>
          <p:cNvPr id="137" name="Google Shape;137;p18"/>
          <p:cNvSpPr txBox="1"/>
          <p:nvPr/>
        </p:nvSpPr>
        <p:spPr>
          <a:xfrm>
            <a:off x="552450" y="1174750"/>
            <a:ext cx="104040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500">
                <a:latin typeface="Libre Baskerville"/>
                <a:ea typeface="Libre Baskerville"/>
                <a:cs typeface="Libre Baskerville"/>
                <a:sym typeface="Libre Baskerville"/>
              </a:rPr>
              <a:t>From the plot, men receive a larger salary distribution, meaning they make more money. However, as we observed in previous analyses, there are not as many men as women in our study. This suggests that the 2015 study had a higher proportion of men than women. </a:t>
            </a:r>
            <a:endParaRPr sz="1500">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