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Libre Baskerville"/>
      <p:regular r:id="rId15"/>
      <p:bold r:id="rId16"/>
      <p: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Merriweather-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Baskerville-regular.fntdata"/><Relationship Id="rId14" Type="http://schemas.openxmlformats.org/officeDocument/2006/relationships/slide" Target="slides/slide10.xml"/><Relationship Id="rId17" Type="http://schemas.openxmlformats.org/officeDocument/2006/relationships/font" Target="fonts/LibreBaskerville-italic.fntdata"/><Relationship Id="rId16" Type="http://schemas.openxmlformats.org/officeDocument/2006/relationships/font" Target="fonts/LibreBaskerville-bold.fntdata"/><Relationship Id="rId5" Type="http://schemas.openxmlformats.org/officeDocument/2006/relationships/slide" Target="slides/slide1.xml"/><Relationship Id="rId19" Type="http://schemas.openxmlformats.org/officeDocument/2006/relationships/font" Target="fonts/Merriweather-bold.fntdata"/><Relationship Id="rId6" Type="http://schemas.openxmlformats.org/officeDocument/2006/relationships/slide" Target="slides/slide2.xml"/><Relationship Id="rId18" Type="http://schemas.openxmlformats.org/officeDocument/2006/relationships/font" Target="fonts/Merriweather-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71" name="Google Shape;7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28" name="Google Shape;12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b11caabe1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31b11caabe1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b11caabe1_1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31b11caabe1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20" name="Google Shape;20;p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25" name="Google Shape;25;p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32" name="Google Shape;32;p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39" name="Google Shape;39;p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3" name="Google Shape;43;p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47" name="Google Shape;47;p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p:nvPr>
            <p:ph idx="2" type="pic"/>
          </p:nvPr>
        </p:nvSpPr>
        <p:spPr>
          <a:xfrm>
            <a:off x="5183188" y="987425"/>
            <a:ext cx="6172200" cy="4873625"/>
          </a:xfrm>
          <a:prstGeom prst="rect">
            <a:avLst/>
          </a:prstGeom>
          <a:noFill/>
          <a:ln>
            <a:noFill/>
          </a:ln>
        </p:spPr>
      </p:sp>
      <p:sp>
        <p:nvSpPr>
          <p:cNvPr id="51" name="Google Shape;51;p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55" name="Google Shape;55;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62" name="Google Shape;62;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0"/>
          <p:cNvPicPr preferRelativeResize="0"/>
          <p:nvPr/>
        </p:nvPicPr>
        <p:blipFill rotWithShape="1">
          <a:blip r:embed="rId3">
            <a:alphaModFix/>
          </a:blip>
          <a:srcRect b="0" l="0" r="0" t="0"/>
          <a:stretch/>
        </p:blipFill>
        <p:spPr>
          <a:xfrm>
            <a:off x="597" y="9238"/>
            <a:ext cx="12190813" cy="6839529"/>
          </a:xfrm>
          <a:prstGeom prst="rect">
            <a:avLst/>
          </a:prstGeom>
          <a:noFill/>
          <a:ln>
            <a:noFill/>
          </a:ln>
        </p:spPr>
      </p:pic>
      <p:sp>
        <p:nvSpPr>
          <p:cNvPr id="74" name="Google Shape;74;p10"/>
          <p:cNvSpPr txBox="1"/>
          <p:nvPr/>
        </p:nvSpPr>
        <p:spPr>
          <a:xfrm>
            <a:off x="1997700" y="3817375"/>
            <a:ext cx="8196600" cy="16638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GB" sz="2700">
                <a:solidFill>
                  <a:srgbClr val="FF0000"/>
                </a:solidFill>
                <a:highlight>
                  <a:srgbClr val="FFFFFF"/>
                </a:highlight>
                <a:latin typeface="Libre Baskerville"/>
                <a:ea typeface="Libre Baskerville"/>
                <a:cs typeface="Libre Baskerville"/>
                <a:sym typeface="Libre Baskerville"/>
              </a:rPr>
              <a:t> Building AI Powered Solution for Assisting Visually Impaired Individuals</a:t>
            </a:r>
            <a:endParaRPr b="1" sz="2700">
              <a:solidFill>
                <a:srgbClr val="FF0000"/>
              </a:solidFill>
              <a:highlight>
                <a:srgbClr val="FFFFFF"/>
              </a:highlight>
              <a:latin typeface="Libre Baskerville"/>
              <a:ea typeface="Libre Baskerville"/>
              <a:cs typeface="Libre Baskerville"/>
              <a:sym typeface="Libre Baskerville"/>
            </a:endParaRPr>
          </a:p>
          <a:p>
            <a:pPr indent="0" lvl="0" marL="0" marR="0" rtl="0" algn="ctr">
              <a:lnSpc>
                <a:spcPct val="100000"/>
              </a:lnSpc>
              <a:spcBef>
                <a:spcPts val="0"/>
              </a:spcBef>
              <a:spcAft>
                <a:spcPts val="0"/>
              </a:spcAft>
              <a:buClr>
                <a:srgbClr val="000000"/>
              </a:buClr>
              <a:buSzPts val="2800"/>
              <a:buFont typeface="Arial"/>
              <a:buNone/>
            </a:pPr>
            <a:r>
              <a:t/>
            </a:r>
            <a:endParaRPr b="1" sz="4000">
              <a:solidFill>
                <a:schemeClr val="dk1"/>
              </a:solidFill>
              <a:latin typeface="Merriweather"/>
              <a:ea typeface="Merriweather"/>
              <a:cs typeface="Merriweather"/>
              <a:sym typeface="Merriweather"/>
            </a:endParaRPr>
          </a:p>
        </p:txBody>
      </p:sp>
      <p:sp>
        <p:nvSpPr>
          <p:cNvPr id="75" name="Google Shape;75;p10"/>
          <p:cNvSpPr txBox="1"/>
          <p:nvPr/>
        </p:nvSpPr>
        <p:spPr>
          <a:xfrm>
            <a:off x="567442" y="5481178"/>
            <a:ext cx="3562500" cy="9558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n-GB" sz="1700">
                <a:latin typeface="Libre Baskerville"/>
                <a:ea typeface="Libre Baskerville"/>
                <a:cs typeface="Libre Baskerville"/>
                <a:sym typeface="Libre Baskerville"/>
              </a:rPr>
              <a:t>Submitted By:</a:t>
            </a:r>
            <a:endParaRPr b="1" sz="1700">
              <a:latin typeface="Libre Baskerville"/>
              <a:ea typeface="Libre Baskerville"/>
              <a:cs typeface="Libre Baskerville"/>
              <a:sym typeface="Libre Baskerville"/>
            </a:endParaRPr>
          </a:p>
          <a:p>
            <a:pPr indent="0" lvl="0" marL="0" marR="0" rtl="0" algn="just">
              <a:lnSpc>
                <a:spcPct val="115000"/>
              </a:lnSpc>
              <a:spcBef>
                <a:spcPts val="0"/>
              </a:spcBef>
              <a:spcAft>
                <a:spcPts val="0"/>
              </a:spcAft>
              <a:buNone/>
            </a:pPr>
            <a:r>
              <a:rPr b="1" lang="en-GB" sz="1700">
                <a:latin typeface="Libre Baskerville"/>
                <a:ea typeface="Libre Baskerville"/>
                <a:cs typeface="Libre Baskerville"/>
                <a:sym typeface="Libre Baskerville"/>
              </a:rPr>
              <a:t>Rangam Sai Charan </a:t>
            </a:r>
            <a:endParaRPr b="1" sz="1700">
              <a:latin typeface="Libre Baskerville"/>
              <a:ea typeface="Libre Baskerville"/>
              <a:cs typeface="Libre Baskerville"/>
              <a:sym typeface="Libre Baskerville"/>
            </a:endParaRPr>
          </a:p>
          <a:p>
            <a:pPr indent="0" lvl="0" marL="0" marR="0" rtl="0" algn="just">
              <a:lnSpc>
                <a:spcPct val="115000"/>
              </a:lnSpc>
              <a:spcBef>
                <a:spcPts val="0"/>
              </a:spcBef>
              <a:spcAft>
                <a:spcPts val="0"/>
              </a:spcAft>
              <a:buNone/>
            </a:pPr>
            <a:r>
              <a:rPr b="1" lang="en-GB" sz="1700">
                <a:latin typeface="Libre Baskerville"/>
                <a:ea typeface="Libre Baskerville"/>
                <a:cs typeface="Libre Baskerville"/>
                <a:sym typeface="Libre Baskerville"/>
              </a:rPr>
              <a:t>Intern ID: IN9240759</a:t>
            </a:r>
            <a:endParaRPr b="1" sz="1700">
              <a:latin typeface="Libre Baskerville"/>
              <a:ea typeface="Libre Baskerville"/>
              <a:cs typeface="Libre Baskerville"/>
              <a:sym typeface="Libre Baskervil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19"/>
          <p:cNvPicPr preferRelativeResize="0"/>
          <p:nvPr/>
        </p:nvPicPr>
        <p:blipFill rotWithShape="1">
          <a:blip r:embed="rId3">
            <a:alphaModFix/>
          </a:blip>
          <a:srcRect b="0" l="0" r="0" t="0"/>
          <a:stretch/>
        </p:blipFill>
        <p:spPr>
          <a:xfrm>
            <a:off x="6442466" y="1850749"/>
            <a:ext cx="4465642" cy="2834317"/>
          </a:xfrm>
          <a:prstGeom prst="rect">
            <a:avLst/>
          </a:prstGeom>
          <a:noFill/>
          <a:ln>
            <a:noFill/>
          </a:ln>
        </p:spPr>
      </p:pic>
      <p:sp>
        <p:nvSpPr>
          <p:cNvPr id="131" name="Google Shape;131;p19"/>
          <p:cNvSpPr txBox="1"/>
          <p:nvPr/>
        </p:nvSpPr>
        <p:spPr>
          <a:xfrm>
            <a:off x="1148350" y="2605213"/>
            <a:ext cx="4698900" cy="132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i="0" lang="en-GB" sz="5000" u="none" cap="none" strike="noStrike">
                <a:solidFill>
                  <a:srgbClr val="FF0000"/>
                </a:solidFill>
                <a:latin typeface="Libre Baskerville"/>
                <a:ea typeface="Libre Baskerville"/>
                <a:cs typeface="Libre Baskerville"/>
                <a:sym typeface="Libre Baskerville"/>
              </a:rPr>
              <a:t>THANK YOU</a:t>
            </a:r>
            <a:endParaRPr i="0" sz="5000" u="none" cap="none" strike="noStrike">
              <a:solidFill>
                <a:srgbClr val="FF0000"/>
              </a:solidFill>
              <a:latin typeface="Libre Baskerville"/>
              <a:ea typeface="Libre Baskerville"/>
              <a:cs typeface="Libre Baskerville"/>
              <a:sym typeface="Libre Baskervil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1"/>
          <p:cNvSpPr txBox="1"/>
          <p:nvPr/>
        </p:nvSpPr>
        <p:spPr>
          <a:xfrm>
            <a:off x="427650" y="1296125"/>
            <a:ext cx="11375400" cy="44406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GB" sz="1700">
                <a:latin typeface="Libre Baskerville"/>
                <a:ea typeface="Libre Baskerville"/>
                <a:cs typeface="Libre Baskerville"/>
                <a:sym typeface="Libre Baskerville"/>
              </a:rPr>
              <a:t>This project aims to leverage Generative AI to assist visually impaired individuals in perceiving and interacting with their surroundings. Visually impaired individuals often face challenges in understanding their environment, reading visual content, and performing tasks that rely on sight.</a:t>
            </a:r>
            <a:endParaRPr sz="1700">
              <a:latin typeface="Libre Baskerville"/>
              <a:ea typeface="Libre Baskerville"/>
              <a:cs typeface="Libre Baskerville"/>
              <a:sym typeface="Libre Baskerville"/>
            </a:endParaRPr>
          </a:p>
          <a:p>
            <a:pPr indent="0" lvl="0" marL="0" marR="0" rtl="0" algn="just">
              <a:lnSpc>
                <a:spcPct val="115000"/>
              </a:lnSpc>
              <a:spcBef>
                <a:spcPts val="0"/>
              </a:spcBef>
              <a:spcAft>
                <a:spcPts val="0"/>
              </a:spcAft>
              <a:buNone/>
            </a:pPr>
            <a:r>
              <a:t/>
            </a:r>
            <a:endParaRPr sz="1700">
              <a:latin typeface="Libre Baskerville"/>
              <a:ea typeface="Libre Baskerville"/>
              <a:cs typeface="Libre Baskerville"/>
              <a:sym typeface="Libre Baskerville"/>
            </a:endParaRPr>
          </a:p>
          <a:p>
            <a:pPr indent="0" lvl="0" marL="0" marR="0" rtl="0" algn="just">
              <a:lnSpc>
                <a:spcPct val="100000"/>
              </a:lnSpc>
              <a:spcBef>
                <a:spcPts val="0"/>
              </a:spcBef>
              <a:spcAft>
                <a:spcPts val="0"/>
              </a:spcAft>
              <a:buNone/>
            </a:pPr>
            <a:r>
              <a:rPr b="1" lang="en-GB" sz="3200">
                <a:solidFill>
                  <a:srgbClr val="FF0000"/>
                </a:solidFill>
                <a:latin typeface="Libre Baskerville"/>
                <a:ea typeface="Libre Baskerville"/>
                <a:cs typeface="Libre Baskerville"/>
                <a:sym typeface="Libre Baskerville"/>
              </a:rPr>
              <a:t>Objectives</a:t>
            </a:r>
            <a:endParaRPr b="1" sz="3200">
              <a:solidFill>
                <a:srgbClr val="FF0000"/>
              </a:solidFill>
              <a:latin typeface="Libre Baskerville"/>
              <a:ea typeface="Libre Baskerville"/>
              <a:cs typeface="Libre Baskerville"/>
              <a:sym typeface="Libre Baskerville"/>
            </a:endParaRPr>
          </a:p>
          <a:p>
            <a:pPr indent="0" lvl="0" marL="0" marR="0" rtl="0" algn="just">
              <a:lnSpc>
                <a:spcPct val="100000"/>
              </a:lnSpc>
              <a:spcBef>
                <a:spcPts val="0"/>
              </a:spcBef>
              <a:spcAft>
                <a:spcPts val="0"/>
              </a:spcAft>
              <a:buNone/>
            </a:pPr>
            <a:r>
              <a:t/>
            </a:r>
            <a:endParaRPr b="1" sz="1800">
              <a:solidFill>
                <a:srgbClr val="FF0000"/>
              </a:solidFill>
              <a:latin typeface="Libre Baskerville"/>
              <a:ea typeface="Libre Baskerville"/>
              <a:cs typeface="Libre Baskerville"/>
              <a:sym typeface="Libre Baskerville"/>
            </a:endParaRPr>
          </a:p>
          <a:p>
            <a:pPr indent="0" lvl="0" marL="0" marR="0" rtl="0" algn="just">
              <a:lnSpc>
                <a:spcPct val="115000"/>
              </a:lnSpc>
              <a:spcBef>
                <a:spcPts val="0"/>
              </a:spcBef>
              <a:spcAft>
                <a:spcPts val="0"/>
              </a:spcAft>
              <a:buNone/>
            </a:pPr>
            <a:r>
              <a:rPr lang="en-GB" sz="1700">
                <a:solidFill>
                  <a:schemeClr val="dk1"/>
                </a:solidFill>
                <a:latin typeface="Libre Baskerville"/>
                <a:ea typeface="Libre Baskerville"/>
                <a:cs typeface="Libre Baskerville"/>
                <a:sym typeface="Libre Baskerville"/>
              </a:rPr>
              <a:t>The primary objectives of the project are to develop an AI-powered application that can assist visually impaired individuals in perceiving and interacting with their surroundings by leveraging Generative AI. The key objectives include:</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1200"/>
              </a:spcBef>
              <a:spcAft>
                <a:spcPts val="0"/>
              </a:spcAft>
              <a:buClr>
                <a:schemeClr val="dk1"/>
              </a:buClr>
              <a:buSzPts val="1700"/>
              <a:buFont typeface="Libre Baskerville"/>
              <a:buAutoNum type="arabicPeriod"/>
            </a:pPr>
            <a:r>
              <a:rPr lang="en-GB" sz="1700">
                <a:solidFill>
                  <a:schemeClr val="dk1"/>
                </a:solidFill>
                <a:latin typeface="Libre Baskerville"/>
                <a:ea typeface="Libre Baskerville"/>
                <a:cs typeface="Libre Baskerville"/>
                <a:sym typeface="Libre Baskerville"/>
              </a:rPr>
              <a:t>Real-time scene understanding.</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chemeClr val="dk1"/>
              </a:buClr>
              <a:buSzPts val="1700"/>
              <a:buFont typeface="Libre Baskerville"/>
              <a:buAutoNum type="arabicPeriod"/>
            </a:pPr>
            <a:r>
              <a:rPr lang="en-GB" sz="1700">
                <a:solidFill>
                  <a:schemeClr val="dk1"/>
                </a:solidFill>
                <a:latin typeface="Libre Baskerville"/>
                <a:ea typeface="Libre Baskerville"/>
                <a:cs typeface="Libre Baskerville"/>
                <a:sym typeface="Libre Baskerville"/>
              </a:rPr>
              <a:t>Text-to-speech conversion for reading visual content.</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chemeClr val="dk1"/>
              </a:buClr>
              <a:buSzPts val="1700"/>
              <a:buFont typeface="Libre Baskerville"/>
              <a:buAutoNum type="arabicPeriod"/>
            </a:pPr>
            <a:r>
              <a:rPr lang="en-GB" sz="1700">
                <a:solidFill>
                  <a:schemeClr val="dk1"/>
                </a:solidFill>
                <a:latin typeface="Libre Baskerville"/>
                <a:ea typeface="Libre Baskerville"/>
                <a:cs typeface="Libre Baskerville"/>
                <a:sym typeface="Libre Baskerville"/>
              </a:rPr>
              <a:t>Personalized assistance for daily tasks.</a:t>
            </a:r>
            <a:endParaRPr sz="1700">
              <a:solidFill>
                <a:schemeClr val="dk1"/>
              </a:solidFill>
              <a:latin typeface="Libre Baskerville"/>
              <a:ea typeface="Libre Baskerville"/>
              <a:cs typeface="Libre Baskerville"/>
              <a:sym typeface="Libre Baskerville"/>
            </a:endParaRPr>
          </a:p>
          <a:p>
            <a:pPr indent="0" lvl="0" marL="0" marR="0" rtl="0" algn="just">
              <a:lnSpc>
                <a:spcPct val="100000"/>
              </a:lnSpc>
              <a:spcBef>
                <a:spcPts val="1200"/>
              </a:spcBef>
              <a:spcAft>
                <a:spcPts val="0"/>
              </a:spcAft>
              <a:buNone/>
            </a:pPr>
            <a:r>
              <a:t/>
            </a:r>
            <a:endParaRPr sz="1700">
              <a:latin typeface="Libre Baskerville"/>
              <a:ea typeface="Libre Baskerville"/>
              <a:cs typeface="Libre Baskerville"/>
              <a:sym typeface="Libre Baskerville"/>
            </a:endParaRPr>
          </a:p>
        </p:txBody>
      </p:sp>
      <p:sp>
        <p:nvSpPr>
          <p:cNvPr id="81" name="Google Shape;81;p11"/>
          <p:cNvSpPr txBox="1"/>
          <p:nvPr/>
        </p:nvSpPr>
        <p:spPr>
          <a:xfrm>
            <a:off x="427656" y="610515"/>
            <a:ext cx="60996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n-GB" sz="3200">
                <a:solidFill>
                  <a:srgbClr val="FF0000"/>
                </a:solidFill>
                <a:latin typeface="Libre Baskerville"/>
                <a:ea typeface="Libre Baskerville"/>
                <a:cs typeface="Libre Baskerville"/>
                <a:sym typeface="Libre Baskerville"/>
              </a:rPr>
              <a:t>Problem Statement</a:t>
            </a:r>
            <a:endParaRPr i="0" sz="3200" u="none" cap="none" strike="noStrike">
              <a:solidFill>
                <a:srgbClr val="FF0000"/>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5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2"/>
          <p:cNvSpPr txBox="1"/>
          <p:nvPr/>
        </p:nvSpPr>
        <p:spPr>
          <a:xfrm>
            <a:off x="427650" y="529400"/>
            <a:ext cx="60996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n-GB" sz="3200">
                <a:solidFill>
                  <a:srgbClr val="FF0000"/>
                </a:solidFill>
                <a:latin typeface="Libre Baskerville"/>
                <a:ea typeface="Libre Baskerville"/>
                <a:cs typeface="Libre Baskerville"/>
                <a:sym typeface="Libre Baskerville"/>
              </a:rPr>
              <a:t>Task Overview</a:t>
            </a:r>
            <a:endParaRPr b="1" i="0" sz="3200" u="none" cap="none" strike="noStrike">
              <a:solidFill>
                <a:srgbClr val="FF0000"/>
              </a:solidFill>
              <a:latin typeface="Libre Baskerville"/>
              <a:ea typeface="Libre Baskerville"/>
              <a:cs typeface="Libre Baskerville"/>
              <a:sym typeface="Libre Baskerville"/>
            </a:endParaRPr>
          </a:p>
        </p:txBody>
      </p:sp>
      <p:sp>
        <p:nvSpPr>
          <p:cNvPr id="87" name="Google Shape;87;p12"/>
          <p:cNvSpPr txBox="1"/>
          <p:nvPr/>
        </p:nvSpPr>
        <p:spPr>
          <a:xfrm>
            <a:off x="427662" y="1179761"/>
            <a:ext cx="10844700" cy="21663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n-GB" sz="1700">
                <a:solidFill>
                  <a:schemeClr val="dk1"/>
                </a:solidFill>
                <a:latin typeface="Libre Baskerville"/>
                <a:ea typeface="Libre Baskerville"/>
                <a:cs typeface="Libre Baskerville"/>
                <a:sym typeface="Libre Baskerville"/>
              </a:rPr>
              <a:t>Develop an AI-powered application using Streamlit for image analysis.</a:t>
            </a:r>
            <a:endParaRPr sz="1700">
              <a:solidFill>
                <a:schemeClr val="dk1"/>
              </a:solidFill>
              <a:latin typeface="Libre Baskerville"/>
              <a:ea typeface="Libre Baskerville"/>
              <a:cs typeface="Libre Baskerville"/>
              <a:sym typeface="Libre Baskerville"/>
            </a:endParaRPr>
          </a:p>
          <a:p>
            <a:pPr indent="0" lvl="0" marL="0" rtl="0" algn="just">
              <a:lnSpc>
                <a:spcPct val="115000"/>
              </a:lnSpc>
              <a:spcBef>
                <a:spcPts val="0"/>
              </a:spcBef>
              <a:spcAft>
                <a:spcPts val="0"/>
              </a:spcAft>
              <a:buClr>
                <a:schemeClr val="dk1"/>
              </a:buClr>
              <a:buSzPts val="1100"/>
              <a:buFont typeface="Arial"/>
              <a:buNone/>
            </a:pPr>
            <a:r>
              <a:rPr b="1" lang="en-GB" sz="1700">
                <a:solidFill>
                  <a:schemeClr val="dk1"/>
                </a:solidFill>
                <a:latin typeface="Libre Baskerville"/>
                <a:ea typeface="Libre Baskerville"/>
                <a:cs typeface="Libre Baskerville"/>
                <a:sym typeface="Libre Baskerville"/>
              </a:rPr>
              <a:t>Features</a:t>
            </a:r>
            <a:r>
              <a:rPr lang="en-GB" sz="1700">
                <a:solidFill>
                  <a:schemeClr val="dk1"/>
                </a:solidFill>
                <a:latin typeface="Libre Baskerville"/>
                <a:ea typeface="Libre Baskerville"/>
                <a:cs typeface="Libre Baskerville"/>
                <a:sym typeface="Libre Baskerville"/>
              </a:rPr>
              <a:t>:</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1200"/>
              </a:spcBef>
              <a:spcAft>
                <a:spcPts val="0"/>
              </a:spcAft>
              <a:buClr>
                <a:schemeClr val="dk1"/>
              </a:buClr>
              <a:buSzPts val="1700"/>
              <a:buChar char="●"/>
            </a:pPr>
            <a:r>
              <a:rPr b="1" lang="en-GB" sz="1700">
                <a:solidFill>
                  <a:schemeClr val="dk1"/>
                </a:solidFill>
                <a:latin typeface="Libre Baskerville"/>
                <a:ea typeface="Libre Baskerville"/>
                <a:cs typeface="Libre Baskerville"/>
                <a:sym typeface="Libre Baskerville"/>
              </a:rPr>
              <a:t>Real-Time Scene Understanding</a:t>
            </a:r>
            <a:r>
              <a:rPr lang="en-GB" sz="1700">
                <a:solidFill>
                  <a:schemeClr val="dk1"/>
                </a:solidFill>
                <a:latin typeface="Libre Baskerville"/>
                <a:ea typeface="Libre Baskerville"/>
                <a:cs typeface="Libre Baskerville"/>
                <a:sym typeface="Libre Baskerville"/>
              </a:rPr>
              <a:t>: Generate descriptive textual output from images.</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latin typeface="Libre Baskerville"/>
                <a:ea typeface="Libre Baskerville"/>
                <a:cs typeface="Libre Baskerville"/>
                <a:sym typeface="Libre Baskerville"/>
              </a:rPr>
              <a:t>Text-to-Speech Conversion</a:t>
            </a:r>
            <a:r>
              <a:rPr lang="en-GB" sz="1700">
                <a:solidFill>
                  <a:schemeClr val="dk1"/>
                </a:solidFill>
                <a:latin typeface="Libre Baskerville"/>
                <a:ea typeface="Libre Baskerville"/>
                <a:cs typeface="Libre Baskerville"/>
                <a:sym typeface="Libre Baskerville"/>
              </a:rPr>
              <a:t>: Extract and convert text from images to audible speech.</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latin typeface="Libre Baskerville"/>
                <a:ea typeface="Libre Baskerville"/>
                <a:cs typeface="Libre Baskerville"/>
                <a:sym typeface="Libre Baskerville"/>
              </a:rPr>
              <a:t>Personalized Assistance</a:t>
            </a:r>
            <a:r>
              <a:rPr lang="en-GB" sz="1700">
                <a:solidFill>
                  <a:schemeClr val="dk1"/>
                </a:solidFill>
                <a:latin typeface="Libre Baskerville"/>
                <a:ea typeface="Libre Baskerville"/>
                <a:cs typeface="Libre Baskerville"/>
                <a:sym typeface="Libre Baskerville"/>
              </a:rPr>
              <a:t>: Provide task-specific guidance based on the uploaded image.</a:t>
            </a:r>
            <a:endParaRPr sz="1700">
              <a:solidFill>
                <a:schemeClr val="dk1"/>
              </a:solidFill>
              <a:latin typeface="Libre Baskerville"/>
              <a:ea typeface="Libre Baskerville"/>
              <a:cs typeface="Libre Baskerville"/>
              <a:sym typeface="Libre Baskerville"/>
            </a:endParaRPr>
          </a:p>
          <a:p>
            <a:pPr indent="0" lvl="0" marL="0" marR="0" rtl="0" algn="just">
              <a:lnSpc>
                <a:spcPct val="115000"/>
              </a:lnSpc>
              <a:spcBef>
                <a:spcPts val="1200"/>
              </a:spcBef>
              <a:spcAft>
                <a:spcPts val="0"/>
              </a:spcAft>
              <a:buNone/>
            </a:pPr>
            <a:r>
              <a:t/>
            </a:r>
            <a:endParaRPr sz="1700">
              <a:latin typeface="Libre Baskerville"/>
              <a:ea typeface="Libre Baskerville"/>
              <a:cs typeface="Libre Baskerville"/>
              <a:sym typeface="Libre Baskerville"/>
            </a:endParaRPr>
          </a:p>
        </p:txBody>
      </p:sp>
      <p:sp>
        <p:nvSpPr>
          <p:cNvPr id="88" name="Google Shape;88;p12"/>
          <p:cNvSpPr txBox="1"/>
          <p:nvPr/>
        </p:nvSpPr>
        <p:spPr>
          <a:xfrm>
            <a:off x="427650" y="3105750"/>
            <a:ext cx="96549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GB" sz="3000">
                <a:solidFill>
                  <a:srgbClr val="FF0000"/>
                </a:solidFill>
                <a:latin typeface="Libre Baskerville"/>
                <a:ea typeface="Libre Baskerville"/>
                <a:cs typeface="Libre Baskerville"/>
                <a:sym typeface="Libre Baskerville"/>
              </a:rPr>
              <a:t>Implementation Requirements</a:t>
            </a:r>
            <a:endParaRPr b="1" sz="3000">
              <a:solidFill>
                <a:srgbClr val="FF0000"/>
              </a:solidFill>
              <a:latin typeface="Libre Baskerville"/>
              <a:ea typeface="Libre Baskerville"/>
              <a:cs typeface="Libre Baskerville"/>
              <a:sym typeface="Libre Baskerville"/>
            </a:endParaRPr>
          </a:p>
        </p:txBody>
      </p:sp>
      <p:sp>
        <p:nvSpPr>
          <p:cNvPr id="89" name="Google Shape;89;p12"/>
          <p:cNvSpPr txBox="1"/>
          <p:nvPr/>
        </p:nvSpPr>
        <p:spPr>
          <a:xfrm>
            <a:off x="427650" y="3886250"/>
            <a:ext cx="10844700" cy="195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700">
                <a:solidFill>
                  <a:schemeClr val="dk1"/>
                </a:solidFill>
                <a:latin typeface="Libre Baskerville"/>
                <a:ea typeface="Libre Baskerville"/>
                <a:cs typeface="Libre Baskerville"/>
                <a:sym typeface="Libre Baskerville"/>
              </a:rPr>
              <a:t>To develop the AI-powered application for assisting visually impaired individuals, you will need the following tools and technologies:</a:t>
            </a:r>
            <a:endParaRPr sz="1700">
              <a:solidFill>
                <a:schemeClr val="dk1"/>
              </a:solidFill>
              <a:latin typeface="Libre Baskerville"/>
              <a:ea typeface="Libre Baskerville"/>
              <a:cs typeface="Libre Baskerville"/>
              <a:sym typeface="Libre Baskerville"/>
            </a:endParaRPr>
          </a:p>
          <a:p>
            <a:pPr indent="0" lvl="0" marL="0" rtl="0" algn="l">
              <a:lnSpc>
                <a:spcPct val="115000"/>
              </a:lnSpc>
              <a:spcBef>
                <a:spcPts val="1200"/>
              </a:spcBef>
              <a:spcAft>
                <a:spcPts val="0"/>
              </a:spcAft>
              <a:buNone/>
            </a:pPr>
            <a:r>
              <a:rPr b="1" lang="en-GB" sz="1700">
                <a:solidFill>
                  <a:schemeClr val="dk1"/>
                </a:solidFill>
                <a:latin typeface="Libre Baskerville"/>
                <a:ea typeface="Libre Baskerville"/>
                <a:cs typeface="Libre Baskerville"/>
                <a:sym typeface="Libre Baskerville"/>
              </a:rPr>
              <a:t>1. Langchain</a:t>
            </a:r>
            <a:endParaRPr b="1"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1200"/>
              </a:spcBef>
              <a:spcAft>
                <a:spcPts val="0"/>
              </a:spcAft>
              <a:buClr>
                <a:schemeClr val="dk1"/>
              </a:buClr>
              <a:buSzPts val="1700"/>
              <a:buFont typeface="Libre Baskerville"/>
              <a:buChar char="●"/>
            </a:pPr>
            <a:r>
              <a:rPr lang="en-GB" sz="1700">
                <a:solidFill>
                  <a:schemeClr val="dk1"/>
                </a:solidFill>
                <a:latin typeface="Libre Baskerville"/>
                <a:ea typeface="Libre Baskerville"/>
                <a:cs typeface="Libre Baskerville"/>
                <a:sym typeface="Libre Baskerville"/>
              </a:rPr>
              <a:t>Manages the AI workflows and integrates different AI models to create a cohesive solution.</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chemeClr val="dk1"/>
              </a:buClr>
              <a:buSzPts val="1700"/>
              <a:buFont typeface="Libre Baskerville"/>
              <a:buChar char="●"/>
            </a:pPr>
            <a:r>
              <a:rPr lang="en-GB" sz="1700">
                <a:solidFill>
                  <a:schemeClr val="dk1"/>
                </a:solidFill>
                <a:latin typeface="Libre Baskerville"/>
                <a:ea typeface="Libre Baskerville"/>
                <a:cs typeface="Libre Baskerville"/>
                <a:sym typeface="Libre Baskerville"/>
              </a:rPr>
              <a:t>Helps in chaining multiple AI models and components for seamless operations.</a:t>
            </a:r>
            <a:endParaRPr sz="1700">
              <a:solidFill>
                <a:schemeClr val="dk1"/>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nvSpPr>
        <p:spPr>
          <a:xfrm>
            <a:off x="657600" y="466150"/>
            <a:ext cx="8538600" cy="1031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400"/>
              </a:spcBef>
              <a:spcAft>
                <a:spcPts val="0"/>
              </a:spcAft>
              <a:buClr>
                <a:schemeClr val="dk1"/>
              </a:buClr>
              <a:buSzPts val="1100"/>
              <a:buFont typeface="Arial"/>
              <a:buNone/>
            </a:pPr>
            <a:r>
              <a:rPr b="1" lang="en-GB" sz="3000">
                <a:solidFill>
                  <a:srgbClr val="FF0000"/>
                </a:solidFill>
                <a:latin typeface="Libre Baskerville"/>
                <a:ea typeface="Libre Baskerville"/>
                <a:cs typeface="Libre Baskerville"/>
                <a:sym typeface="Libre Baskerville"/>
              </a:rPr>
              <a:t>Implementation Requirements</a:t>
            </a:r>
            <a:endParaRPr b="1" sz="3000">
              <a:solidFill>
                <a:srgbClr val="FF0000"/>
              </a:solidFill>
              <a:latin typeface="Libre Baskerville"/>
              <a:ea typeface="Libre Baskerville"/>
              <a:cs typeface="Libre Baskerville"/>
              <a:sym typeface="Libre Baskerville"/>
            </a:endParaRPr>
          </a:p>
          <a:p>
            <a:pPr indent="0" lvl="0" marL="0" marR="0" rtl="0" algn="l">
              <a:lnSpc>
                <a:spcPct val="80000"/>
              </a:lnSpc>
              <a:spcBef>
                <a:spcPts val="400"/>
              </a:spcBef>
              <a:spcAft>
                <a:spcPts val="0"/>
              </a:spcAft>
              <a:buNone/>
            </a:pPr>
            <a:r>
              <a:t/>
            </a:r>
            <a:endParaRPr sz="2900">
              <a:solidFill>
                <a:srgbClr val="FF0000"/>
              </a:solidFill>
              <a:latin typeface="Calibri"/>
              <a:ea typeface="Calibri"/>
              <a:cs typeface="Calibri"/>
              <a:sym typeface="Calibri"/>
            </a:endParaRPr>
          </a:p>
        </p:txBody>
      </p:sp>
      <p:sp>
        <p:nvSpPr>
          <p:cNvPr id="95" name="Google Shape;95;p13"/>
          <p:cNvSpPr txBox="1"/>
          <p:nvPr/>
        </p:nvSpPr>
        <p:spPr>
          <a:xfrm>
            <a:off x="657600" y="1365500"/>
            <a:ext cx="10876800" cy="4888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GB" sz="1700">
                <a:solidFill>
                  <a:schemeClr val="dk1"/>
                </a:solidFill>
                <a:latin typeface="Libre Baskerville"/>
                <a:ea typeface="Libre Baskerville"/>
                <a:cs typeface="Libre Baskerville"/>
                <a:sym typeface="Libre Baskerville"/>
              </a:rPr>
              <a:t>2. Streamlit</a:t>
            </a:r>
            <a:endParaRPr b="1"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1200"/>
              </a:spcBef>
              <a:spcAft>
                <a:spcPts val="0"/>
              </a:spcAft>
              <a:buClr>
                <a:schemeClr val="dk1"/>
              </a:buClr>
              <a:buSzPts val="1700"/>
              <a:buChar char="●"/>
            </a:pPr>
            <a:r>
              <a:rPr lang="en-GB" sz="1700">
                <a:solidFill>
                  <a:schemeClr val="dk1"/>
                </a:solidFill>
                <a:latin typeface="Libre Baskerville"/>
                <a:ea typeface="Libre Baskerville"/>
                <a:cs typeface="Libre Baskerville"/>
                <a:sym typeface="Libre Baskerville"/>
              </a:rPr>
              <a:t>Builds the user interface for the application.</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chemeClr val="dk1"/>
              </a:buClr>
              <a:buSzPts val="1700"/>
              <a:buChar char="●"/>
            </a:pPr>
            <a:r>
              <a:rPr lang="en-GB" sz="1700">
                <a:solidFill>
                  <a:schemeClr val="dk1"/>
                </a:solidFill>
                <a:latin typeface="Libre Baskerville"/>
                <a:ea typeface="Libre Baskerville"/>
                <a:cs typeface="Libre Baskerville"/>
                <a:sym typeface="Libre Baskerville"/>
              </a:rPr>
              <a:t>Provides an interactive and user-friendly web interface where users can upload images and interact with the AI functionalities.</a:t>
            </a:r>
            <a:endParaRPr sz="1700">
              <a:solidFill>
                <a:schemeClr val="dk1"/>
              </a:solidFill>
              <a:latin typeface="Libre Baskerville"/>
              <a:ea typeface="Libre Baskerville"/>
              <a:cs typeface="Libre Baskerville"/>
              <a:sym typeface="Libre Baskerville"/>
            </a:endParaRPr>
          </a:p>
          <a:p>
            <a:pPr indent="0" lvl="0" marL="0" rtl="0" algn="l">
              <a:lnSpc>
                <a:spcPct val="115000"/>
              </a:lnSpc>
              <a:spcBef>
                <a:spcPts val="1200"/>
              </a:spcBef>
              <a:spcAft>
                <a:spcPts val="0"/>
              </a:spcAft>
              <a:buNone/>
            </a:pPr>
            <a:r>
              <a:rPr b="1" lang="en-GB" sz="1700">
                <a:solidFill>
                  <a:schemeClr val="dk1"/>
                </a:solidFill>
                <a:latin typeface="Libre Baskerville"/>
                <a:ea typeface="Libre Baskerville"/>
                <a:cs typeface="Libre Baskerville"/>
                <a:sym typeface="Libre Baskerville"/>
              </a:rPr>
              <a:t>3. Google Generative AI</a:t>
            </a:r>
            <a:endParaRPr b="1"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1200"/>
              </a:spcBef>
              <a:spcAft>
                <a:spcPts val="0"/>
              </a:spcAft>
              <a:buClr>
                <a:schemeClr val="dk1"/>
              </a:buClr>
              <a:buSzPts val="1700"/>
              <a:buChar char="●"/>
            </a:pPr>
            <a:r>
              <a:rPr lang="en-GB" sz="1700">
                <a:solidFill>
                  <a:schemeClr val="dk1"/>
                </a:solidFill>
                <a:latin typeface="Libre Baskerville"/>
                <a:ea typeface="Libre Baskerville"/>
                <a:cs typeface="Libre Baskerville"/>
                <a:sym typeface="Libre Baskerville"/>
              </a:rPr>
              <a:t>Performs advanced content generation and scene analysis.</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chemeClr val="dk1"/>
              </a:buClr>
              <a:buSzPts val="1700"/>
              <a:buChar char="●"/>
            </a:pPr>
            <a:r>
              <a:rPr lang="en-GB" sz="1700">
                <a:solidFill>
                  <a:schemeClr val="dk1"/>
                </a:solidFill>
                <a:latin typeface="Libre Baskerville"/>
                <a:ea typeface="Libre Baskerville"/>
                <a:cs typeface="Libre Baskerville"/>
                <a:sym typeface="Libre Baskerville"/>
              </a:rPr>
              <a:t>Generates descriptive textual outputs for scene understanding, and integrates with other AI models for enhanced functionality.</a:t>
            </a:r>
            <a:endParaRPr sz="1700">
              <a:solidFill>
                <a:schemeClr val="dk1"/>
              </a:solidFill>
              <a:latin typeface="Libre Baskerville"/>
              <a:ea typeface="Libre Baskerville"/>
              <a:cs typeface="Libre Baskerville"/>
              <a:sym typeface="Libre Baskerville"/>
            </a:endParaRPr>
          </a:p>
          <a:p>
            <a:pPr indent="0" lvl="0" marL="0" rtl="0" algn="l">
              <a:lnSpc>
                <a:spcPct val="115000"/>
              </a:lnSpc>
              <a:spcBef>
                <a:spcPts val="1200"/>
              </a:spcBef>
              <a:spcAft>
                <a:spcPts val="0"/>
              </a:spcAft>
              <a:buNone/>
            </a:pPr>
            <a:r>
              <a:rPr b="1" lang="en-GB" sz="1700">
                <a:solidFill>
                  <a:schemeClr val="dk1"/>
                </a:solidFill>
                <a:latin typeface="Libre Baskerville"/>
                <a:ea typeface="Libre Baskerville"/>
                <a:cs typeface="Libre Baskerville"/>
                <a:sym typeface="Libre Baskerville"/>
              </a:rPr>
              <a:t>4. Optical Character Recognition (OCR)</a:t>
            </a:r>
            <a:r>
              <a:rPr lang="en-GB" sz="1700">
                <a:solidFill>
                  <a:schemeClr val="dk1"/>
                </a:solidFill>
                <a:latin typeface="Libre Baskerville"/>
                <a:ea typeface="Libre Baskerville"/>
                <a:cs typeface="Libre Baskerville"/>
                <a:sym typeface="Libre Baskerville"/>
              </a:rPr>
              <a:t>:</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1200"/>
              </a:spcBef>
              <a:spcAft>
                <a:spcPts val="0"/>
              </a:spcAft>
              <a:buClr>
                <a:schemeClr val="dk1"/>
              </a:buClr>
              <a:buSzPts val="1700"/>
              <a:buChar char="●"/>
            </a:pPr>
            <a:r>
              <a:rPr b="1" lang="en-GB" sz="1700">
                <a:solidFill>
                  <a:schemeClr val="dk1"/>
                </a:solidFill>
                <a:latin typeface="Libre Baskerville"/>
                <a:ea typeface="Libre Baskerville"/>
                <a:cs typeface="Libre Baskerville"/>
                <a:sym typeface="Libre Baskerville"/>
              </a:rPr>
              <a:t>Tool</a:t>
            </a:r>
            <a:r>
              <a:rPr lang="en-GB" sz="1700">
                <a:solidFill>
                  <a:schemeClr val="dk1"/>
                </a:solidFill>
                <a:latin typeface="Libre Baskerville"/>
                <a:ea typeface="Libre Baskerville"/>
                <a:cs typeface="Libre Baskerville"/>
                <a:sym typeface="Libre Baskerville"/>
              </a:rPr>
              <a:t>: pytesseract (Python-tesseract library)</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chemeClr val="dk1"/>
              </a:buClr>
              <a:buSzPts val="1700"/>
              <a:buChar char="●"/>
            </a:pPr>
            <a:r>
              <a:rPr lang="en-GB" sz="1700">
                <a:solidFill>
                  <a:schemeClr val="dk1"/>
                </a:solidFill>
                <a:latin typeface="Libre Baskerville"/>
                <a:ea typeface="Libre Baskerville"/>
                <a:cs typeface="Libre Baskerville"/>
                <a:sym typeface="Libre Baskerville"/>
              </a:rPr>
              <a:t>Extracts text from images to enable text-to-speech conversion.</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chemeClr val="dk1"/>
              </a:buClr>
              <a:buSzPts val="1700"/>
              <a:buChar char="●"/>
            </a:pPr>
            <a:r>
              <a:rPr lang="en-GB" sz="1700">
                <a:solidFill>
                  <a:schemeClr val="dk1"/>
                </a:solidFill>
                <a:latin typeface="Libre Baskerville"/>
                <a:ea typeface="Libre Baskerville"/>
                <a:cs typeface="Libre Baskerville"/>
                <a:sym typeface="Libre Baskerville"/>
              </a:rPr>
              <a:t>Used for reading visual content from uploaded images.</a:t>
            </a:r>
            <a:endParaRPr sz="1700">
              <a:solidFill>
                <a:schemeClr val="dk1"/>
              </a:solidFill>
              <a:latin typeface="Libre Baskerville"/>
              <a:ea typeface="Libre Baskerville"/>
              <a:cs typeface="Libre Baskerville"/>
              <a:sym typeface="Libre Baskerville"/>
            </a:endParaRPr>
          </a:p>
          <a:p>
            <a:pPr indent="0" lvl="0" marL="0" marR="0" rtl="0" algn="just">
              <a:lnSpc>
                <a:spcPct val="100000"/>
              </a:lnSpc>
              <a:spcBef>
                <a:spcPts val="1200"/>
              </a:spcBef>
              <a:spcAft>
                <a:spcPts val="0"/>
              </a:spcAft>
              <a:buNone/>
            </a:pPr>
            <a:r>
              <a:t/>
            </a:r>
            <a:endParaRPr sz="1700">
              <a:solidFill>
                <a:schemeClr val="dk1"/>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nvSpPr>
        <p:spPr>
          <a:xfrm>
            <a:off x="737812" y="1428480"/>
            <a:ext cx="10844700" cy="33378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b="1" lang="en-GB" sz="1700">
                <a:solidFill>
                  <a:schemeClr val="dk1"/>
                </a:solidFill>
                <a:latin typeface="Libre Baskerville"/>
                <a:ea typeface="Libre Baskerville"/>
                <a:cs typeface="Libre Baskerville"/>
                <a:sym typeface="Libre Baskerville"/>
              </a:rPr>
              <a:t>5. Text-to-Speech (TTS)</a:t>
            </a:r>
            <a:r>
              <a:rPr lang="en-GB" sz="1700">
                <a:solidFill>
                  <a:schemeClr val="dk1"/>
                </a:solidFill>
                <a:latin typeface="Libre Baskerville"/>
                <a:ea typeface="Libre Baskerville"/>
                <a:cs typeface="Libre Baskerville"/>
                <a:sym typeface="Libre Baskerville"/>
              </a:rPr>
              <a:t>:</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1200"/>
              </a:spcBef>
              <a:spcAft>
                <a:spcPts val="0"/>
              </a:spcAft>
              <a:buClr>
                <a:schemeClr val="dk1"/>
              </a:buClr>
              <a:buSzPts val="1700"/>
              <a:buChar char="●"/>
            </a:pPr>
            <a:r>
              <a:rPr b="1" lang="en-GB" sz="1700">
                <a:solidFill>
                  <a:schemeClr val="dk1"/>
                </a:solidFill>
                <a:latin typeface="Libre Baskerville"/>
                <a:ea typeface="Libre Baskerville"/>
                <a:cs typeface="Libre Baskerville"/>
                <a:sym typeface="Libre Baskerville"/>
              </a:rPr>
              <a:t>Tool</a:t>
            </a:r>
            <a:r>
              <a:rPr lang="en-GB" sz="1700">
                <a:solidFill>
                  <a:schemeClr val="dk1"/>
                </a:solidFill>
                <a:latin typeface="Libre Baskerville"/>
                <a:ea typeface="Libre Baskerville"/>
                <a:cs typeface="Libre Baskerville"/>
                <a:sym typeface="Libre Baskerville"/>
              </a:rPr>
              <a:t>: gTTS (Google Text-to-Speech)</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latin typeface="Libre Baskerville"/>
                <a:ea typeface="Libre Baskerville"/>
                <a:cs typeface="Libre Baskerville"/>
                <a:sym typeface="Libre Baskerville"/>
              </a:rPr>
              <a:t>Purpose</a:t>
            </a:r>
            <a:r>
              <a:rPr lang="en-GB" sz="1700">
                <a:solidFill>
                  <a:schemeClr val="dk1"/>
                </a:solidFill>
                <a:latin typeface="Libre Baskerville"/>
                <a:ea typeface="Libre Baskerville"/>
                <a:cs typeface="Libre Baskerville"/>
                <a:sym typeface="Libre Baskerville"/>
              </a:rPr>
              <a:t>: Converts extracted text into audible speech.</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latin typeface="Libre Baskerville"/>
                <a:ea typeface="Libre Baskerville"/>
                <a:cs typeface="Libre Baskerville"/>
                <a:sym typeface="Libre Baskerville"/>
              </a:rPr>
              <a:t>Usage</a:t>
            </a:r>
            <a:r>
              <a:rPr lang="en-GB" sz="1700">
                <a:solidFill>
                  <a:schemeClr val="dk1"/>
                </a:solidFill>
                <a:latin typeface="Libre Baskerville"/>
                <a:ea typeface="Libre Baskerville"/>
                <a:cs typeface="Libre Baskerville"/>
                <a:sym typeface="Libre Baskerville"/>
              </a:rPr>
              <a:t>: Provides auditory output for the extracted text to assist visually impaired users.</a:t>
            </a:r>
            <a:endParaRPr sz="1700">
              <a:solidFill>
                <a:schemeClr val="dk1"/>
              </a:solidFill>
              <a:latin typeface="Libre Baskerville"/>
              <a:ea typeface="Libre Baskerville"/>
              <a:cs typeface="Libre Baskerville"/>
              <a:sym typeface="Libre Baskerville"/>
            </a:endParaRPr>
          </a:p>
          <a:p>
            <a:pPr indent="0" lvl="0" marL="0" rtl="0" algn="l">
              <a:lnSpc>
                <a:spcPct val="115000"/>
              </a:lnSpc>
              <a:spcBef>
                <a:spcPts val="1200"/>
              </a:spcBef>
              <a:spcAft>
                <a:spcPts val="0"/>
              </a:spcAft>
              <a:buClr>
                <a:schemeClr val="dk1"/>
              </a:buClr>
              <a:buSzPts val="1100"/>
              <a:buFont typeface="Arial"/>
              <a:buNone/>
            </a:pPr>
            <a:r>
              <a:rPr b="1" lang="en-GB" sz="1700">
                <a:solidFill>
                  <a:schemeClr val="dk1"/>
                </a:solidFill>
                <a:latin typeface="Libre Baskerville"/>
                <a:ea typeface="Libre Baskerville"/>
                <a:cs typeface="Libre Baskerville"/>
                <a:sym typeface="Libre Baskerville"/>
              </a:rPr>
              <a:t>6. Image Processing</a:t>
            </a:r>
            <a:r>
              <a:rPr lang="en-GB" sz="1700">
                <a:solidFill>
                  <a:schemeClr val="dk1"/>
                </a:solidFill>
                <a:latin typeface="Libre Baskerville"/>
                <a:ea typeface="Libre Baskerville"/>
                <a:cs typeface="Libre Baskerville"/>
                <a:sym typeface="Libre Baskerville"/>
              </a:rPr>
              <a:t>:</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1200"/>
              </a:spcBef>
              <a:spcAft>
                <a:spcPts val="0"/>
              </a:spcAft>
              <a:buClr>
                <a:schemeClr val="dk1"/>
              </a:buClr>
              <a:buSzPts val="1700"/>
              <a:buChar char="●"/>
            </a:pPr>
            <a:r>
              <a:rPr b="1" lang="en-GB" sz="1700">
                <a:solidFill>
                  <a:schemeClr val="dk1"/>
                </a:solidFill>
                <a:latin typeface="Libre Baskerville"/>
                <a:ea typeface="Libre Baskerville"/>
                <a:cs typeface="Libre Baskerville"/>
                <a:sym typeface="Libre Baskerville"/>
              </a:rPr>
              <a:t>Tool</a:t>
            </a:r>
            <a:r>
              <a:rPr lang="en-GB" sz="1700">
                <a:solidFill>
                  <a:schemeClr val="dk1"/>
                </a:solidFill>
                <a:latin typeface="Libre Baskerville"/>
                <a:ea typeface="Libre Baskerville"/>
                <a:cs typeface="Libre Baskerville"/>
                <a:sym typeface="Libre Baskerville"/>
              </a:rPr>
              <a:t>: PIL (Python Imaging Library)</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latin typeface="Libre Baskerville"/>
                <a:ea typeface="Libre Baskerville"/>
                <a:cs typeface="Libre Baskerville"/>
                <a:sym typeface="Libre Baskerville"/>
              </a:rPr>
              <a:t>Purpose</a:t>
            </a:r>
            <a:r>
              <a:rPr lang="en-GB" sz="1700">
                <a:solidFill>
                  <a:schemeClr val="dk1"/>
                </a:solidFill>
                <a:latin typeface="Libre Baskerville"/>
                <a:ea typeface="Libre Baskerville"/>
                <a:cs typeface="Libre Baskerville"/>
                <a:sym typeface="Libre Baskerville"/>
              </a:rPr>
              <a:t>: Handles image manipulation and processing.</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latin typeface="Libre Baskerville"/>
                <a:ea typeface="Libre Baskerville"/>
                <a:cs typeface="Libre Baskerville"/>
                <a:sym typeface="Libre Baskerville"/>
              </a:rPr>
              <a:t>Usage</a:t>
            </a:r>
            <a:r>
              <a:rPr lang="en-GB" sz="1700">
                <a:solidFill>
                  <a:schemeClr val="dk1"/>
                </a:solidFill>
                <a:latin typeface="Libre Baskerville"/>
                <a:ea typeface="Libre Baskerville"/>
                <a:cs typeface="Libre Baskerville"/>
                <a:sym typeface="Libre Baskerville"/>
              </a:rPr>
              <a:t>: Prepares and processes images for analysis and OCR.</a:t>
            </a:r>
            <a:endParaRPr sz="1700">
              <a:solidFill>
                <a:schemeClr val="dk1"/>
              </a:solidFill>
              <a:latin typeface="Libre Baskerville"/>
              <a:ea typeface="Libre Baskerville"/>
              <a:cs typeface="Libre Baskerville"/>
              <a:sym typeface="Libre Baskerville"/>
            </a:endParaRPr>
          </a:p>
          <a:p>
            <a:pPr indent="0" lvl="0" marL="0" marR="0" rtl="0" algn="just">
              <a:lnSpc>
                <a:spcPct val="100000"/>
              </a:lnSpc>
              <a:spcBef>
                <a:spcPts val="1200"/>
              </a:spcBef>
              <a:spcAft>
                <a:spcPts val="0"/>
              </a:spcAft>
              <a:buNone/>
            </a:pPr>
            <a:r>
              <a:t/>
            </a:r>
            <a:endParaRPr sz="1700">
              <a:solidFill>
                <a:schemeClr val="dk1"/>
              </a:solidFill>
              <a:latin typeface="Libre Baskerville"/>
              <a:ea typeface="Libre Baskerville"/>
              <a:cs typeface="Libre Baskerville"/>
              <a:sym typeface="Libre Baskerville"/>
            </a:endParaRPr>
          </a:p>
        </p:txBody>
      </p:sp>
      <p:sp>
        <p:nvSpPr>
          <p:cNvPr id="101" name="Google Shape;101;p14"/>
          <p:cNvSpPr txBox="1"/>
          <p:nvPr/>
        </p:nvSpPr>
        <p:spPr>
          <a:xfrm>
            <a:off x="737806" y="610515"/>
            <a:ext cx="6099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n-GB" sz="3000">
                <a:solidFill>
                  <a:srgbClr val="FF0000"/>
                </a:solidFill>
                <a:latin typeface="Libre Baskerville"/>
                <a:ea typeface="Libre Baskerville"/>
                <a:cs typeface="Libre Baskerville"/>
                <a:sym typeface="Libre Baskerville"/>
              </a:rPr>
              <a:t>Implementations Required</a:t>
            </a:r>
            <a:endParaRPr sz="3000">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nvSpPr>
        <p:spPr>
          <a:xfrm>
            <a:off x="427656" y="646590"/>
            <a:ext cx="86703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n-GB" sz="3200">
                <a:solidFill>
                  <a:srgbClr val="FF0000"/>
                </a:solidFill>
                <a:latin typeface="Libre Baskerville"/>
                <a:ea typeface="Libre Baskerville"/>
                <a:cs typeface="Libre Baskerville"/>
                <a:sym typeface="Libre Baskerville"/>
              </a:rPr>
              <a:t>Integration and Workflow</a:t>
            </a:r>
            <a:endParaRPr sz="3200">
              <a:latin typeface="Libre Baskerville"/>
              <a:ea typeface="Libre Baskerville"/>
              <a:cs typeface="Libre Baskerville"/>
              <a:sym typeface="Libre Baskerville"/>
            </a:endParaRPr>
          </a:p>
        </p:txBody>
      </p:sp>
      <p:sp>
        <p:nvSpPr>
          <p:cNvPr id="107" name="Google Shape;107;p15"/>
          <p:cNvSpPr txBox="1"/>
          <p:nvPr/>
        </p:nvSpPr>
        <p:spPr>
          <a:xfrm>
            <a:off x="427650" y="1450950"/>
            <a:ext cx="11098500" cy="5035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GB" sz="1700">
                <a:solidFill>
                  <a:schemeClr val="dk1"/>
                </a:solidFill>
                <a:latin typeface="Libre Baskerville"/>
                <a:ea typeface="Libre Baskerville"/>
                <a:cs typeface="Libre Baskerville"/>
                <a:sym typeface="Libre Baskerville"/>
              </a:rPr>
              <a:t>1. Image Upload and Preparation</a:t>
            </a:r>
            <a:endParaRPr b="1"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1200"/>
              </a:spcBef>
              <a:spcAft>
                <a:spcPts val="0"/>
              </a:spcAft>
              <a:buClr>
                <a:schemeClr val="dk1"/>
              </a:buClr>
              <a:buSzPts val="1700"/>
              <a:buChar char="●"/>
            </a:pPr>
            <a:r>
              <a:rPr b="1" lang="en-GB" sz="1600">
                <a:solidFill>
                  <a:schemeClr val="dk1"/>
                </a:solidFill>
                <a:latin typeface="Libre Baskerville"/>
                <a:ea typeface="Libre Baskerville"/>
                <a:cs typeface="Libre Baskerville"/>
                <a:sym typeface="Libre Baskerville"/>
              </a:rPr>
              <a:t>User Interaction</a:t>
            </a:r>
            <a:r>
              <a:rPr lang="en-GB" sz="1600">
                <a:solidFill>
                  <a:schemeClr val="dk1"/>
                </a:solidFill>
                <a:latin typeface="Libre Baskerville"/>
                <a:ea typeface="Libre Baskerville"/>
                <a:cs typeface="Libre Baskerville"/>
                <a:sym typeface="Libre Baskerville"/>
              </a:rPr>
              <a:t>:</a:t>
            </a:r>
            <a:r>
              <a:rPr lang="en-GB" sz="1700">
                <a:solidFill>
                  <a:schemeClr val="dk1"/>
                </a:solidFill>
                <a:latin typeface="Libre Baskerville"/>
                <a:ea typeface="Libre Baskerville"/>
                <a:cs typeface="Libre Baskerville"/>
                <a:sym typeface="Libre Baskerville"/>
              </a:rPr>
              <a:t> Users upload an image via the Streamlit interface.</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chemeClr val="dk1"/>
              </a:buClr>
              <a:buSzPts val="1700"/>
              <a:buChar char="●"/>
            </a:pPr>
            <a:r>
              <a:rPr b="1" lang="en-GB" sz="1600">
                <a:solidFill>
                  <a:schemeClr val="dk1"/>
                </a:solidFill>
                <a:latin typeface="Libre Baskerville"/>
                <a:ea typeface="Libre Baskerville"/>
                <a:cs typeface="Libre Baskerville"/>
                <a:sym typeface="Libre Baskerville"/>
              </a:rPr>
              <a:t>Image Preparation</a:t>
            </a:r>
            <a:r>
              <a:rPr lang="en-GB" sz="1600">
                <a:solidFill>
                  <a:schemeClr val="dk1"/>
                </a:solidFill>
                <a:latin typeface="Libre Baskerville"/>
                <a:ea typeface="Libre Baskerville"/>
                <a:cs typeface="Libre Baskerville"/>
                <a:sym typeface="Libre Baskerville"/>
              </a:rPr>
              <a:t>:</a:t>
            </a:r>
            <a:r>
              <a:rPr lang="en-GB" sz="1700">
                <a:solidFill>
                  <a:schemeClr val="dk1"/>
                </a:solidFill>
                <a:latin typeface="Libre Baskerville"/>
                <a:ea typeface="Libre Baskerville"/>
                <a:cs typeface="Libre Baskerville"/>
                <a:sym typeface="Libre Baskerville"/>
              </a:rPr>
              <a:t> The uploaded image is processed and prepared for analysis using the input_image_setup function.</a:t>
            </a:r>
            <a:endParaRPr sz="1700">
              <a:solidFill>
                <a:schemeClr val="dk1"/>
              </a:solidFill>
              <a:latin typeface="Libre Baskerville"/>
              <a:ea typeface="Libre Baskerville"/>
              <a:cs typeface="Libre Baskerville"/>
              <a:sym typeface="Libre Baskerville"/>
            </a:endParaRPr>
          </a:p>
          <a:p>
            <a:pPr indent="0" lvl="0" marL="0" rtl="0" algn="l">
              <a:lnSpc>
                <a:spcPct val="115000"/>
              </a:lnSpc>
              <a:spcBef>
                <a:spcPts val="1200"/>
              </a:spcBef>
              <a:spcAft>
                <a:spcPts val="0"/>
              </a:spcAft>
              <a:buNone/>
            </a:pPr>
            <a:r>
              <a:rPr b="1" lang="en-GB" sz="1700">
                <a:solidFill>
                  <a:schemeClr val="dk1"/>
                </a:solidFill>
                <a:latin typeface="Libre Baskerville"/>
                <a:ea typeface="Libre Baskerville"/>
                <a:cs typeface="Libre Baskerville"/>
                <a:sym typeface="Libre Baskerville"/>
              </a:rPr>
              <a:t>2. Scene Understanding</a:t>
            </a:r>
            <a:endParaRPr b="1"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1200"/>
              </a:spcBef>
              <a:spcAft>
                <a:spcPts val="0"/>
              </a:spcAft>
              <a:buClr>
                <a:schemeClr val="dk1"/>
              </a:buClr>
              <a:buSzPts val="1700"/>
              <a:buChar char="●"/>
            </a:pPr>
            <a:r>
              <a:rPr b="1" lang="en-GB" sz="1600">
                <a:solidFill>
                  <a:schemeClr val="dk1"/>
                </a:solidFill>
                <a:latin typeface="Libre Baskerville"/>
                <a:ea typeface="Libre Baskerville"/>
                <a:cs typeface="Libre Baskerville"/>
                <a:sym typeface="Libre Baskerville"/>
              </a:rPr>
              <a:t>Button: </a:t>
            </a:r>
            <a:r>
              <a:rPr lang="en-GB" sz="1700">
                <a:solidFill>
                  <a:schemeClr val="dk1"/>
                </a:solidFill>
                <a:latin typeface="Libre Baskerville"/>
                <a:ea typeface="Libre Baskerville"/>
                <a:cs typeface="Libre Baskerville"/>
                <a:sym typeface="Libre Baskerville"/>
              </a:rPr>
              <a:t>When the user clicks the "</a:t>
            </a:r>
            <a:r>
              <a:rPr lang="en-GB" sz="1700">
                <a:solidFill>
                  <a:schemeClr val="dk1"/>
                </a:solidFill>
                <a:latin typeface="Libre Baskerville"/>
                <a:ea typeface="Libre Baskerville"/>
                <a:cs typeface="Libre Baskerville"/>
                <a:sym typeface="Libre Baskerville"/>
              </a:rPr>
              <a:t>Real Time</a:t>
            </a:r>
            <a:r>
              <a:rPr lang="en-GB" sz="1700">
                <a:solidFill>
                  <a:schemeClr val="dk1"/>
                </a:solidFill>
                <a:latin typeface="Libre Baskerville"/>
                <a:ea typeface="Libre Baskerville"/>
                <a:cs typeface="Libre Baskerville"/>
                <a:sym typeface="Libre Baskerville"/>
              </a:rPr>
              <a:t> Scene" button.</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chemeClr val="dk1"/>
              </a:buClr>
              <a:buSzPts val="1700"/>
              <a:buChar char="●"/>
            </a:pPr>
            <a:r>
              <a:rPr lang="en-GB" sz="1700">
                <a:solidFill>
                  <a:schemeClr val="dk1"/>
                </a:solidFill>
                <a:latin typeface="Libre Baskerville"/>
                <a:ea typeface="Libre Baskerville"/>
                <a:cs typeface="Libre Baskerville"/>
                <a:sym typeface="Libre Baskerville"/>
              </a:rPr>
              <a:t>Process:</a:t>
            </a:r>
            <a:endParaRPr sz="1700">
              <a:solidFill>
                <a:schemeClr val="dk1"/>
              </a:solidFill>
              <a:latin typeface="Libre Baskerville"/>
              <a:ea typeface="Libre Baskerville"/>
              <a:cs typeface="Libre Baskerville"/>
              <a:sym typeface="Libre Baskerville"/>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latin typeface="Libre Baskerville"/>
                <a:ea typeface="Libre Baskerville"/>
                <a:cs typeface="Libre Baskerville"/>
                <a:sym typeface="Libre Baskerville"/>
              </a:rPr>
              <a:t>The generate_scene_description function generates a descriptive textual output of the scene using Google Generative AI.</a:t>
            </a:r>
            <a:endParaRPr sz="1700">
              <a:solidFill>
                <a:schemeClr val="dk1"/>
              </a:solidFill>
              <a:latin typeface="Libre Baskerville"/>
              <a:ea typeface="Libre Baskerville"/>
              <a:cs typeface="Libre Baskerville"/>
              <a:sym typeface="Libre Baskerville"/>
            </a:endParaRPr>
          </a:p>
          <a:p>
            <a:pPr indent="-336550" lvl="1" marL="914400" rtl="0" algn="l">
              <a:lnSpc>
                <a:spcPct val="115000"/>
              </a:lnSpc>
              <a:spcBef>
                <a:spcPts val="0"/>
              </a:spcBef>
              <a:spcAft>
                <a:spcPts val="0"/>
              </a:spcAft>
              <a:buClr>
                <a:schemeClr val="dk1"/>
              </a:buClr>
              <a:buSzPts val="1700"/>
              <a:buFont typeface="Libre Baskerville"/>
              <a:buChar char="○"/>
            </a:pPr>
            <a:r>
              <a:rPr lang="en-GB" sz="1700">
                <a:solidFill>
                  <a:schemeClr val="dk1"/>
                </a:solidFill>
                <a:latin typeface="Libre Baskerville"/>
                <a:ea typeface="Libre Baskerville"/>
                <a:cs typeface="Libre Baskerville"/>
                <a:sym typeface="Libre Baskerville"/>
              </a:rPr>
              <a:t>The description is displayed on the Streamlit interface.</a:t>
            </a:r>
            <a:endParaRPr sz="1700">
              <a:solidFill>
                <a:schemeClr val="dk1"/>
              </a:solidFill>
              <a:latin typeface="Libre Baskerville"/>
              <a:ea typeface="Libre Baskerville"/>
              <a:cs typeface="Libre Baskerville"/>
              <a:sym typeface="Libre Baskerville"/>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latin typeface="Libre Baskerville"/>
                <a:ea typeface="Libre Baskerville"/>
                <a:cs typeface="Libre Baskerville"/>
                <a:sym typeface="Libre Baskerville"/>
              </a:rPr>
              <a:t>The description is also converted to speech and saved as an MP3 file using the text_to_speech function.</a:t>
            </a:r>
            <a:endParaRPr sz="1700">
              <a:solidFill>
                <a:schemeClr val="dk1"/>
              </a:solidFill>
              <a:latin typeface="Libre Baskerville"/>
              <a:ea typeface="Libre Baskerville"/>
              <a:cs typeface="Libre Baskerville"/>
              <a:sym typeface="Libre Baskerville"/>
            </a:endParaRPr>
          </a:p>
          <a:p>
            <a:pPr indent="0" lvl="0" marL="0" rtl="0" algn="l">
              <a:lnSpc>
                <a:spcPct val="115000"/>
              </a:lnSpc>
              <a:spcBef>
                <a:spcPts val="1200"/>
              </a:spcBef>
              <a:spcAft>
                <a:spcPts val="0"/>
              </a:spcAft>
              <a:buNone/>
            </a:pPr>
            <a:r>
              <a:t/>
            </a:r>
            <a:endParaRPr sz="1700">
              <a:solidFill>
                <a:schemeClr val="dk1"/>
              </a:solidFill>
              <a:latin typeface="Libre Baskerville"/>
              <a:ea typeface="Libre Baskerville"/>
              <a:cs typeface="Libre Baskerville"/>
              <a:sym typeface="Libre Baskerville"/>
            </a:endParaRPr>
          </a:p>
          <a:p>
            <a:pPr indent="0" lvl="0" marL="0" marR="0" rtl="0" algn="just">
              <a:lnSpc>
                <a:spcPct val="115000"/>
              </a:lnSpc>
              <a:spcBef>
                <a:spcPts val="1200"/>
              </a:spcBef>
              <a:spcAft>
                <a:spcPts val="0"/>
              </a:spcAft>
              <a:buNone/>
            </a:pPr>
            <a:r>
              <a:t/>
            </a:r>
            <a:endParaRPr b="1" sz="1700">
              <a:solidFill>
                <a:schemeClr val="dk1"/>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nvSpPr>
        <p:spPr>
          <a:xfrm>
            <a:off x="427656" y="526290"/>
            <a:ext cx="86703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n-GB" sz="3200">
                <a:solidFill>
                  <a:srgbClr val="FF0000"/>
                </a:solidFill>
                <a:latin typeface="Libre Baskerville"/>
                <a:ea typeface="Libre Baskerville"/>
                <a:cs typeface="Libre Baskerville"/>
                <a:sym typeface="Libre Baskerville"/>
              </a:rPr>
              <a:t>Integration and Workflow</a:t>
            </a:r>
            <a:endParaRPr sz="3200">
              <a:latin typeface="Libre Baskerville"/>
              <a:ea typeface="Libre Baskerville"/>
              <a:cs typeface="Libre Baskerville"/>
              <a:sym typeface="Libre Baskerville"/>
            </a:endParaRPr>
          </a:p>
        </p:txBody>
      </p:sp>
      <p:sp>
        <p:nvSpPr>
          <p:cNvPr id="113" name="Google Shape;113;p16"/>
          <p:cNvSpPr txBox="1"/>
          <p:nvPr/>
        </p:nvSpPr>
        <p:spPr>
          <a:xfrm>
            <a:off x="427650" y="1366725"/>
            <a:ext cx="10473000" cy="5000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GB" sz="1700">
                <a:solidFill>
                  <a:schemeClr val="dk1"/>
                </a:solidFill>
                <a:latin typeface="Libre Baskerville"/>
                <a:ea typeface="Libre Baskerville"/>
                <a:cs typeface="Libre Baskerville"/>
                <a:sym typeface="Libre Baskerville"/>
              </a:rPr>
              <a:t>3. Text Extraction</a:t>
            </a:r>
            <a:endParaRPr b="1"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1200"/>
              </a:spcBef>
              <a:spcAft>
                <a:spcPts val="0"/>
              </a:spcAft>
              <a:buClr>
                <a:schemeClr val="dk1"/>
              </a:buClr>
              <a:buSzPts val="1700"/>
              <a:buChar char="●"/>
            </a:pPr>
            <a:r>
              <a:rPr b="1" lang="en-GB" sz="1600">
                <a:solidFill>
                  <a:schemeClr val="dk1"/>
                </a:solidFill>
                <a:latin typeface="Libre Baskerville"/>
                <a:ea typeface="Libre Baskerville"/>
                <a:cs typeface="Libre Baskerville"/>
                <a:sym typeface="Libre Baskerville"/>
              </a:rPr>
              <a:t>Button</a:t>
            </a:r>
            <a:r>
              <a:rPr lang="en-GB" sz="1600">
                <a:solidFill>
                  <a:schemeClr val="dk1"/>
                </a:solidFill>
                <a:latin typeface="Libre Baskerville"/>
                <a:ea typeface="Libre Baskerville"/>
                <a:cs typeface="Libre Baskerville"/>
                <a:sym typeface="Libre Baskerville"/>
              </a:rPr>
              <a:t>:</a:t>
            </a:r>
            <a:r>
              <a:rPr lang="en-GB" sz="1700">
                <a:solidFill>
                  <a:schemeClr val="dk1"/>
                </a:solidFill>
                <a:latin typeface="Libre Baskerville"/>
                <a:ea typeface="Libre Baskerville"/>
                <a:cs typeface="Libre Baskerville"/>
                <a:sym typeface="Libre Baskerville"/>
              </a:rPr>
              <a:t> When the user clicks the "Extract Text" button.</a:t>
            </a:r>
            <a:endParaRPr sz="1700">
              <a:solidFill>
                <a:schemeClr val="dk1"/>
              </a:solidFill>
              <a:latin typeface="Libre Baskerville"/>
              <a:ea typeface="Libre Baskerville"/>
              <a:cs typeface="Libre Baskerville"/>
              <a:sym typeface="Libre Baskerville"/>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latin typeface="Libre Baskerville"/>
                <a:ea typeface="Libre Baskerville"/>
                <a:cs typeface="Libre Baskerville"/>
                <a:sym typeface="Libre Baskerville"/>
              </a:rPr>
              <a:t>Process</a:t>
            </a:r>
            <a:r>
              <a:rPr lang="en-GB" sz="1600">
                <a:solidFill>
                  <a:schemeClr val="dk1"/>
                </a:solidFill>
                <a:latin typeface="Libre Baskerville"/>
                <a:ea typeface="Libre Baskerville"/>
                <a:cs typeface="Libre Baskerville"/>
                <a:sym typeface="Libre Baskerville"/>
              </a:rPr>
              <a:t>:</a:t>
            </a:r>
            <a:endParaRPr sz="1600">
              <a:solidFill>
                <a:schemeClr val="dk1"/>
              </a:solidFill>
              <a:latin typeface="Libre Baskerville"/>
              <a:ea typeface="Libre Baskerville"/>
              <a:cs typeface="Libre Baskerville"/>
              <a:sym typeface="Libre Baskerville"/>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latin typeface="Libre Baskerville"/>
                <a:ea typeface="Libre Baskerville"/>
                <a:cs typeface="Libre Baskerville"/>
                <a:sym typeface="Libre Baskerville"/>
              </a:rPr>
              <a:t>The extract_text_from_image function uses Tesseract OCR to extract text from the uploaded image.</a:t>
            </a:r>
            <a:endParaRPr sz="1700">
              <a:solidFill>
                <a:schemeClr val="dk1"/>
              </a:solidFill>
              <a:latin typeface="Libre Baskerville"/>
              <a:ea typeface="Libre Baskerville"/>
              <a:cs typeface="Libre Baskerville"/>
              <a:sym typeface="Libre Baskerville"/>
            </a:endParaRPr>
          </a:p>
          <a:p>
            <a:pPr indent="-336550" lvl="1" marL="914400" rtl="0" algn="l">
              <a:lnSpc>
                <a:spcPct val="115000"/>
              </a:lnSpc>
              <a:spcBef>
                <a:spcPts val="0"/>
              </a:spcBef>
              <a:spcAft>
                <a:spcPts val="0"/>
              </a:spcAft>
              <a:buClr>
                <a:schemeClr val="dk1"/>
              </a:buClr>
              <a:buSzPts val="1700"/>
              <a:buFont typeface="Libre Baskerville"/>
              <a:buChar char="○"/>
            </a:pPr>
            <a:r>
              <a:rPr lang="en-GB" sz="1700">
                <a:solidFill>
                  <a:schemeClr val="dk1"/>
                </a:solidFill>
                <a:latin typeface="Libre Baskerville"/>
                <a:ea typeface="Libre Baskerville"/>
                <a:cs typeface="Libre Baskerville"/>
                <a:sym typeface="Libre Baskerville"/>
              </a:rPr>
              <a:t>The extracted text is displayed in a text area on the Streamlit interface.</a:t>
            </a:r>
            <a:endParaRPr sz="1700">
              <a:solidFill>
                <a:schemeClr val="dk1"/>
              </a:solidFill>
              <a:latin typeface="Libre Baskerville"/>
              <a:ea typeface="Libre Baskerville"/>
              <a:cs typeface="Libre Baskerville"/>
              <a:sym typeface="Libre Baskerville"/>
            </a:endParaRPr>
          </a:p>
          <a:p>
            <a:pPr indent="0" lvl="0" marL="0" rtl="0" algn="l">
              <a:lnSpc>
                <a:spcPct val="115000"/>
              </a:lnSpc>
              <a:spcBef>
                <a:spcPts val="1200"/>
              </a:spcBef>
              <a:spcAft>
                <a:spcPts val="0"/>
              </a:spcAft>
              <a:buNone/>
            </a:pPr>
            <a:r>
              <a:rPr b="1" lang="en-GB" sz="1700">
                <a:solidFill>
                  <a:schemeClr val="dk1"/>
                </a:solidFill>
                <a:latin typeface="Libre Baskerville"/>
                <a:ea typeface="Libre Baskerville"/>
                <a:cs typeface="Libre Baskerville"/>
                <a:sym typeface="Libre Baskerville"/>
              </a:rPr>
              <a:t>4. Text-to-Speech Conversion</a:t>
            </a:r>
            <a:endParaRPr b="1"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1200"/>
              </a:spcBef>
              <a:spcAft>
                <a:spcPts val="0"/>
              </a:spcAft>
              <a:buClr>
                <a:schemeClr val="dk1"/>
              </a:buClr>
              <a:buSzPts val="1700"/>
              <a:buChar char="●"/>
            </a:pPr>
            <a:r>
              <a:rPr b="1" lang="en-GB" sz="1600">
                <a:solidFill>
                  <a:schemeClr val="dk1"/>
                </a:solidFill>
                <a:latin typeface="Libre Baskerville"/>
                <a:ea typeface="Libre Baskerville"/>
                <a:cs typeface="Libre Baskerville"/>
                <a:sym typeface="Libre Baskerville"/>
              </a:rPr>
              <a:t>Button</a:t>
            </a:r>
            <a:r>
              <a:rPr lang="en-GB" sz="1600">
                <a:solidFill>
                  <a:schemeClr val="dk1"/>
                </a:solidFill>
                <a:latin typeface="Libre Baskerville"/>
                <a:ea typeface="Libre Baskerville"/>
                <a:cs typeface="Libre Baskerville"/>
                <a:sym typeface="Libre Baskerville"/>
              </a:rPr>
              <a:t>: </a:t>
            </a:r>
            <a:r>
              <a:rPr lang="en-GB" sz="1700">
                <a:solidFill>
                  <a:schemeClr val="dk1"/>
                </a:solidFill>
                <a:latin typeface="Libre Baskerville"/>
                <a:ea typeface="Libre Baskerville"/>
                <a:cs typeface="Libre Baskerville"/>
                <a:sym typeface="Libre Baskerville"/>
              </a:rPr>
              <a:t>When the user clicks the "Text-to-Speech" button.</a:t>
            </a:r>
            <a:endParaRPr sz="1700">
              <a:solidFill>
                <a:schemeClr val="dk1"/>
              </a:solidFill>
              <a:latin typeface="Libre Baskerville"/>
              <a:ea typeface="Libre Baskerville"/>
              <a:cs typeface="Libre Baskerville"/>
              <a:sym typeface="Libre Baskerville"/>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latin typeface="Libre Baskerville"/>
                <a:ea typeface="Libre Baskerville"/>
                <a:cs typeface="Libre Baskerville"/>
                <a:sym typeface="Libre Baskerville"/>
              </a:rPr>
              <a:t>Process</a:t>
            </a:r>
            <a:r>
              <a:rPr lang="en-GB" sz="1600">
                <a:solidFill>
                  <a:schemeClr val="dk1"/>
                </a:solidFill>
                <a:latin typeface="Libre Baskerville"/>
                <a:ea typeface="Libre Baskerville"/>
                <a:cs typeface="Libre Baskerville"/>
                <a:sym typeface="Libre Baskerville"/>
              </a:rPr>
              <a:t>:</a:t>
            </a:r>
            <a:endParaRPr sz="1600">
              <a:solidFill>
                <a:schemeClr val="dk1"/>
              </a:solidFill>
              <a:latin typeface="Libre Baskerville"/>
              <a:ea typeface="Libre Baskerville"/>
              <a:cs typeface="Libre Baskerville"/>
              <a:sym typeface="Libre Baskerville"/>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latin typeface="Libre Baskerville"/>
                <a:ea typeface="Libre Baskerville"/>
                <a:cs typeface="Libre Baskerville"/>
                <a:sym typeface="Libre Baskerville"/>
              </a:rPr>
              <a:t>The extract_text_from_image function extracts text from the image.</a:t>
            </a:r>
            <a:endParaRPr sz="1700">
              <a:solidFill>
                <a:schemeClr val="dk1"/>
              </a:solidFill>
              <a:latin typeface="Libre Baskerville"/>
              <a:ea typeface="Libre Baskerville"/>
              <a:cs typeface="Libre Baskerville"/>
              <a:sym typeface="Libre Baskerville"/>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latin typeface="Libre Baskerville"/>
                <a:ea typeface="Libre Baskerville"/>
                <a:cs typeface="Libre Baskerville"/>
                <a:sym typeface="Libre Baskerville"/>
              </a:rPr>
              <a:t>The extracted text is converted to speech and played as audio using the text_to_speech function.</a:t>
            </a:r>
            <a:endParaRPr sz="1700">
              <a:solidFill>
                <a:schemeClr val="dk1"/>
              </a:solidFill>
              <a:latin typeface="Libre Baskerville"/>
              <a:ea typeface="Libre Baskerville"/>
              <a:cs typeface="Libre Baskerville"/>
              <a:sym typeface="Libre Baskerville"/>
            </a:endParaRPr>
          </a:p>
          <a:p>
            <a:pPr indent="0" lvl="0" marL="914400" rtl="0" algn="l">
              <a:lnSpc>
                <a:spcPct val="115000"/>
              </a:lnSpc>
              <a:spcBef>
                <a:spcPts val="1200"/>
              </a:spcBef>
              <a:spcAft>
                <a:spcPts val="0"/>
              </a:spcAft>
              <a:buNone/>
            </a:pPr>
            <a:r>
              <a:t/>
            </a:r>
            <a:endParaRPr sz="1700">
              <a:solidFill>
                <a:schemeClr val="dk1"/>
              </a:solidFill>
              <a:latin typeface="Libre Baskerville"/>
              <a:ea typeface="Libre Baskerville"/>
              <a:cs typeface="Libre Baskerville"/>
              <a:sym typeface="Libre Baskerville"/>
            </a:endParaRPr>
          </a:p>
          <a:p>
            <a:pPr indent="0" lvl="0" marL="0" marR="0" rtl="0" algn="just">
              <a:lnSpc>
                <a:spcPct val="115000"/>
              </a:lnSpc>
              <a:spcBef>
                <a:spcPts val="1200"/>
              </a:spcBef>
              <a:spcAft>
                <a:spcPts val="0"/>
              </a:spcAft>
              <a:buNone/>
            </a:pPr>
            <a:r>
              <a:t/>
            </a:r>
            <a:endParaRPr b="1" sz="1700">
              <a:solidFill>
                <a:schemeClr val="dk1"/>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nvSpPr>
        <p:spPr>
          <a:xfrm>
            <a:off x="427656" y="526290"/>
            <a:ext cx="86703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n-GB" sz="3200">
                <a:solidFill>
                  <a:srgbClr val="FF0000"/>
                </a:solidFill>
                <a:latin typeface="Libre Baskerville"/>
                <a:ea typeface="Libre Baskerville"/>
                <a:cs typeface="Libre Baskerville"/>
                <a:sym typeface="Libre Baskerville"/>
              </a:rPr>
              <a:t>Integration and Workflow</a:t>
            </a:r>
            <a:endParaRPr sz="3200">
              <a:latin typeface="Libre Baskerville"/>
              <a:ea typeface="Libre Baskerville"/>
              <a:cs typeface="Libre Baskerville"/>
              <a:sym typeface="Libre Baskerville"/>
            </a:endParaRPr>
          </a:p>
        </p:txBody>
      </p:sp>
      <p:sp>
        <p:nvSpPr>
          <p:cNvPr id="119" name="Google Shape;119;p17"/>
          <p:cNvSpPr txBox="1"/>
          <p:nvPr/>
        </p:nvSpPr>
        <p:spPr>
          <a:xfrm>
            <a:off x="427650" y="1366725"/>
            <a:ext cx="10473000" cy="3069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GB" sz="1700">
                <a:solidFill>
                  <a:schemeClr val="dk1"/>
                </a:solidFill>
                <a:latin typeface="Libre Baskerville"/>
                <a:ea typeface="Libre Baskerville"/>
                <a:cs typeface="Libre Baskerville"/>
                <a:sym typeface="Libre Baskerville"/>
              </a:rPr>
              <a:t>5. Personalized Assistance for Daily Tasks</a:t>
            </a:r>
            <a:endParaRPr b="1"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1200"/>
              </a:spcBef>
              <a:spcAft>
                <a:spcPts val="0"/>
              </a:spcAft>
              <a:buClr>
                <a:schemeClr val="dk1"/>
              </a:buClr>
              <a:buSzPts val="1700"/>
              <a:buChar char="●"/>
            </a:pPr>
            <a:r>
              <a:rPr b="1" lang="en-GB" sz="1700">
                <a:solidFill>
                  <a:schemeClr val="dk1"/>
                </a:solidFill>
                <a:latin typeface="Libre Baskerville"/>
                <a:ea typeface="Libre Baskerville"/>
                <a:cs typeface="Libre Baskerville"/>
                <a:sym typeface="Libre Baskerville"/>
              </a:rPr>
              <a:t>Button</a:t>
            </a:r>
            <a:r>
              <a:rPr lang="en-GB" sz="1700">
                <a:solidFill>
                  <a:schemeClr val="dk1"/>
                </a:solidFill>
                <a:latin typeface="Libre Baskerville"/>
                <a:ea typeface="Libre Baskerville"/>
                <a:cs typeface="Libre Baskerville"/>
                <a:sym typeface="Libre Baskerville"/>
              </a:rPr>
              <a:t>: When the user clicks the "Personalized Assistance" button.</a:t>
            </a:r>
            <a:endParaRPr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latin typeface="Libre Baskerville"/>
                <a:ea typeface="Libre Baskerville"/>
                <a:cs typeface="Libre Baskerville"/>
                <a:sym typeface="Libre Baskerville"/>
              </a:rPr>
              <a:t>Process</a:t>
            </a:r>
            <a:r>
              <a:rPr lang="en-GB" sz="1700">
                <a:solidFill>
                  <a:schemeClr val="dk1"/>
                </a:solidFill>
                <a:latin typeface="Libre Baskerville"/>
                <a:ea typeface="Libre Baskerville"/>
                <a:cs typeface="Libre Baskerville"/>
                <a:sym typeface="Libre Baskerville"/>
              </a:rPr>
              <a:t>:</a:t>
            </a:r>
            <a:endParaRPr sz="1700">
              <a:solidFill>
                <a:schemeClr val="dk1"/>
              </a:solidFill>
              <a:latin typeface="Libre Baskerville"/>
              <a:ea typeface="Libre Baskerville"/>
              <a:cs typeface="Libre Baskerville"/>
              <a:sym typeface="Libre Baskerville"/>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latin typeface="Libre Baskerville"/>
                <a:ea typeface="Libre Baskerville"/>
                <a:cs typeface="Libre Baskerville"/>
                <a:sym typeface="Libre Baskerville"/>
              </a:rPr>
              <a:t>The provide_personalized_assistance function generates task-specific guidance based on the uploaded image using Google Generative AI.</a:t>
            </a:r>
            <a:endParaRPr sz="1700">
              <a:solidFill>
                <a:schemeClr val="dk1"/>
              </a:solidFill>
              <a:latin typeface="Libre Baskerville"/>
              <a:ea typeface="Libre Baskerville"/>
              <a:cs typeface="Libre Baskerville"/>
              <a:sym typeface="Libre Baskerville"/>
            </a:endParaRPr>
          </a:p>
          <a:p>
            <a:pPr indent="-336550" lvl="1" marL="914400" rtl="0" algn="l">
              <a:lnSpc>
                <a:spcPct val="115000"/>
              </a:lnSpc>
              <a:spcBef>
                <a:spcPts val="0"/>
              </a:spcBef>
              <a:spcAft>
                <a:spcPts val="0"/>
              </a:spcAft>
              <a:buClr>
                <a:schemeClr val="dk1"/>
              </a:buClr>
              <a:buSzPts val="1700"/>
              <a:buFont typeface="Libre Baskerville"/>
              <a:buChar char="○"/>
            </a:pPr>
            <a:r>
              <a:rPr lang="en-GB" sz="1700">
                <a:solidFill>
                  <a:schemeClr val="dk1"/>
                </a:solidFill>
                <a:latin typeface="Libre Baskerville"/>
                <a:ea typeface="Libre Baskerville"/>
                <a:cs typeface="Libre Baskerville"/>
                <a:sym typeface="Libre Baskerville"/>
              </a:rPr>
              <a:t>The guidance is displayed on the Streamlit interface.</a:t>
            </a:r>
            <a:endParaRPr sz="1700">
              <a:solidFill>
                <a:schemeClr val="dk1"/>
              </a:solidFill>
              <a:latin typeface="Libre Baskerville"/>
              <a:ea typeface="Libre Baskerville"/>
              <a:cs typeface="Libre Baskerville"/>
              <a:sym typeface="Libre Baskerville"/>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latin typeface="Libre Baskerville"/>
                <a:ea typeface="Libre Baskerville"/>
                <a:cs typeface="Libre Baskerville"/>
                <a:sym typeface="Libre Baskerville"/>
              </a:rPr>
              <a:t>The guidance is also converted to speech and saved as an MP3 file using the text_to_speech function.</a:t>
            </a:r>
            <a:endParaRPr sz="1700">
              <a:solidFill>
                <a:schemeClr val="dk1"/>
              </a:solidFill>
              <a:latin typeface="Libre Baskerville"/>
              <a:ea typeface="Libre Baskerville"/>
              <a:cs typeface="Libre Baskerville"/>
              <a:sym typeface="Libre Baskerville"/>
            </a:endParaRPr>
          </a:p>
          <a:p>
            <a:pPr indent="0" lvl="0" marL="0" marR="0" rtl="0" algn="just">
              <a:lnSpc>
                <a:spcPct val="115000"/>
              </a:lnSpc>
              <a:spcBef>
                <a:spcPts val="1200"/>
              </a:spcBef>
              <a:spcAft>
                <a:spcPts val="0"/>
              </a:spcAft>
              <a:buNone/>
            </a:pPr>
            <a:r>
              <a:t/>
            </a:r>
            <a:endParaRPr b="1" sz="1700">
              <a:solidFill>
                <a:schemeClr val="dk1"/>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nvSpPr>
        <p:spPr>
          <a:xfrm>
            <a:off x="427650" y="1320200"/>
            <a:ext cx="11267100" cy="4449000"/>
          </a:xfrm>
          <a:prstGeom prst="rect">
            <a:avLst/>
          </a:prstGeom>
          <a:noFill/>
          <a:ln>
            <a:noFill/>
          </a:ln>
        </p:spPr>
        <p:txBody>
          <a:bodyPr anchorCtr="0" anchor="t" bIns="45700" lIns="91425" spcFirstLastPara="1" rIns="91425" wrap="square" tIns="45700">
            <a:spAutoFit/>
          </a:bodyPr>
          <a:lstStyle/>
          <a:p>
            <a:pPr indent="-336550" lvl="0" marL="457200" rtl="0" algn="just">
              <a:lnSpc>
                <a:spcPct val="115000"/>
              </a:lnSpc>
              <a:spcBef>
                <a:spcPts val="0"/>
              </a:spcBef>
              <a:spcAft>
                <a:spcPts val="0"/>
              </a:spcAft>
              <a:buClr>
                <a:schemeClr val="dk1"/>
              </a:buClr>
              <a:buSzPts val="1700"/>
              <a:buFont typeface="Libre Baskerville"/>
              <a:buAutoNum type="arabicPeriod"/>
            </a:pPr>
            <a:r>
              <a:rPr b="1" lang="en-GB" sz="1700">
                <a:solidFill>
                  <a:schemeClr val="dk1"/>
                </a:solidFill>
                <a:latin typeface="Libre Baskerville"/>
                <a:ea typeface="Libre Baskerville"/>
                <a:cs typeface="Libre Baskerville"/>
                <a:sym typeface="Libre Baskerville"/>
              </a:rPr>
              <a:t>Uniqueness of Implementation:</a:t>
            </a:r>
            <a:endParaRPr b="1" sz="1700">
              <a:solidFill>
                <a:schemeClr val="dk1"/>
              </a:solidFill>
              <a:latin typeface="Libre Baskerville"/>
              <a:ea typeface="Libre Baskerville"/>
              <a:cs typeface="Libre Baskerville"/>
              <a:sym typeface="Libre Baskerville"/>
            </a:endParaRPr>
          </a:p>
          <a:p>
            <a:pPr indent="-336550" lvl="0" marL="457200" rtl="0" algn="just">
              <a:lnSpc>
                <a:spcPct val="115000"/>
              </a:lnSpc>
              <a:spcBef>
                <a:spcPts val="0"/>
              </a:spcBef>
              <a:spcAft>
                <a:spcPts val="0"/>
              </a:spcAft>
              <a:buClr>
                <a:schemeClr val="dk1"/>
              </a:buClr>
              <a:buSzPts val="1700"/>
              <a:buFont typeface="Libre Baskerville"/>
              <a:buChar char="●"/>
            </a:pPr>
            <a:r>
              <a:rPr b="1" lang="en-GB" sz="1600">
                <a:solidFill>
                  <a:schemeClr val="dk1"/>
                </a:solidFill>
                <a:latin typeface="Libre Baskerville"/>
                <a:ea typeface="Libre Baskerville"/>
                <a:cs typeface="Libre Baskerville"/>
                <a:sym typeface="Libre Baskerville"/>
              </a:rPr>
              <a:t>Integration:</a:t>
            </a:r>
            <a:r>
              <a:rPr b="1" lang="en-GB" sz="1700">
                <a:solidFill>
                  <a:schemeClr val="dk1"/>
                </a:solidFill>
                <a:latin typeface="Libre Baskerville"/>
                <a:ea typeface="Libre Baskerville"/>
                <a:cs typeface="Libre Baskerville"/>
                <a:sym typeface="Libre Baskerville"/>
              </a:rPr>
              <a:t> </a:t>
            </a:r>
            <a:r>
              <a:rPr lang="en-GB" sz="1700">
                <a:solidFill>
                  <a:schemeClr val="dk1"/>
                </a:solidFill>
                <a:latin typeface="Libre Baskerville"/>
                <a:ea typeface="Libre Baskerville"/>
                <a:cs typeface="Libre Baskerville"/>
                <a:sym typeface="Libre Baskerville"/>
              </a:rPr>
              <a:t>The project integrates cutting-edge Generative AI and OCR with a simple, user-friendly UI.</a:t>
            </a:r>
            <a:endParaRPr sz="1700">
              <a:solidFill>
                <a:schemeClr val="dk1"/>
              </a:solidFill>
              <a:latin typeface="Libre Baskerville"/>
              <a:ea typeface="Libre Baskerville"/>
              <a:cs typeface="Libre Baskerville"/>
              <a:sym typeface="Libre Baskerville"/>
            </a:endParaRPr>
          </a:p>
          <a:p>
            <a:pPr indent="0" lvl="0" marL="457200" rtl="0" algn="just">
              <a:lnSpc>
                <a:spcPct val="100000"/>
              </a:lnSpc>
              <a:spcBef>
                <a:spcPts val="0"/>
              </a:spcBef>
              <a:spcAft>
                <a:spcPts val="0"/>
              </a:spcAft>
              <a:buNone/>
            </a:pPr>
            <a:r>
              <a:t/>
            </a:r>
            <a:endParaRPr sz="1700">
              <a:solidFill>
                <a:schemeClr val="dk1"/>
              </a:solidFill>
              <a:latin typeface="Libre Baskerville"/>
              <a:ea typeface="Libre Baskerville"/>
              <a:cs typeface="Libre Baskerville"/>
              <a:sym typeface="Libre Baskerville"/>
            </a:endParaRPr>
          </a:p>
          <a:p>
            <a:pPr indent="-336550" lvl="0" marL="457200" rtl="0" algn="just">
              <a:lnSpc>
                <a:spcPct val="115000"/>
              </a:lnSpc>
              <a:spcBef>
                <a:spcPts val="0"/>
              </a:spcBef>
              <a:spcAft>
                <a:spcPts val="0"/>
              </a:spcAft>
              <a:buClr>
                <a:schemeClr val="dk1"/>
              </a:buClr>
              <a:buSzPts val="1700"/>
              <a:buFont typeface="Libre Baskerville"/>
              <a:buAutoNum type="arabicPeriod"/>
            </a:pPr>
            <a:r>
              <a:rPr b="1" lang="en-GB" sz="1700">
                <a:solidFill>
                  <a:schemeClr val="dk1"/>
                </a:solidFill>
                <a:latin typeface="Libre Baskerville"/>
                <a:ea typeface="Libre Baskerville"/>
                <a:cs typeface="Libre Baskerville"/>
                <a:sym typeface="Libre Baskerville"/>
              </a:rPr>
              <a:t>Successful Features:</a:t>
            </a:r>
            <a:endParaRPr b="1" sz="1700">
              <a:solidFill>
                <a:schemeClr val="dk1"/>
              </a:solidFill>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chemeClr val="dk1"/>
              </a:buClr>
              <a:buSzPts val="1700"/>
              <a:buFont typeface="Libre Baskerville"/>
              <a:buChar char="●"/>
            </a:pPr>
            <a:r>
              <a:rPr b="1" lang="en-GB" sz="1600">
                <a:solidFill>
                  <a:schemeClr val="dk1"/>
                </a:solidFill>
                <a:latin typeface="Libre Baskerville"/>
                <a:ea typeface="Libre Baskerville"/>
                <a:cs typeface="Libre Baskerville"/>
                <a:sym typeface="Libre Baskerville"/>
              </a:rPr>
              <a:t>Core Functionalities:</a:t>
            </a:r>
            <a:r>
              <a:rPr lang="en-GB" sz="1700">
                <a:solidFill>
                  <a:schemeClr val="dk1"/>
                </a:solidFill>
                <a:latin typeface="Libre Baskerville"/>
                <a:ea typeface="Libre Baskerville"/>
                <a:cs typeface="Libre Baskerville"/>
                <a:sym typeface="Libre Baskerville"/>
              </a:rPr>
              <a:t> Implemented three core functionalities (Real-Time Scene Understanding, Text-to-Speech Conversion, Personalized Assistance for Daily Tasks.)</a:t>
            </a:r>
            <a:endParaRPr sz="1700">
              <a:solidFill>
                <a:schemeClr val="dk1"/>
              </a:solidFill>
              <a:latin typeface="Libre Baskerville"/>
              <a:ea typeface="Libre Baskerville"/>
              <a:cs typeface="Libre Baskerville"/>
              <a:sym typeface="Libre Baskerville"/>
            </a:endParaRPr>
          </a:p>
          <a:p>
            <a:pPr indent="0" lvl="0" marL="457200" rtl="0" algn="just">
              <a:lnSpc>
                <a:spcPct val="100000"/>
              </a:lnSpc>
              <a:spcBef>
                <a:spcPts val="0"/>
              </a:spcBef>
              <a:spcAft>
                <a:spcPts val="0"/>
              </a:spcAft>
              <a:buNone/>
            </a:pPr>
            <a:r>
              <a:t/>
            </a:r>
            <a:endParaRPr sz="1700">
              <a:solidFill>
                <a:schemeClr val="dk1"/>
              </a:solidFill>
              <a:latin typeface="Libre Baskerville"/>
              <a:ea typeface="Libre Baskerville"/>
              <a:cs typeface="Libre Baskerville"/>
              <a:sym typeface="Libre Baskerville"/>
            </a:endParaRPr>
          </a:p>
          <a:p>
            <a:pPr indent="-336550" lvl="0" marL="457200" rtl="0" algn="just">
              <a:lnSpc>
                <a:spcPct val="115000"/>
              </a:lnSpc>
              <a:spcBef>
                <a:spcPts val="0"/>
              </a:spcBef>
              <a:spcAft>
                <a:spcPts val="0"/>
              </a:spcAft>
              <a:buClr>
                <a:schemeClr val="dk1"/>
              </a:buClr>
              <a:buSzPts val="1700"/>
              <a:buFont typeface="Libre Baskerville"/>
              <a:buAutoNum type="arabicPeriod"/>
            </a:pPr>
            <a:r>
              <a:rPr b="1" lang="en-GB" sz="1700">
                <a:solidFill>
                  <a:schemeClr val="dk1"/>
                </a:solidFill>
                <a:latin typeface="Libre Baskerville"/>
                <a:ea typeface="Libre Baskerville"/>
                <a:cs typeface="Libre Baskerville"/>
                <a:sym typeface="Libre Baskerville"/>
              </a:rPr>
              <a:t>Technical Accuracy:</a:t>
            </a:r>
            <a:endParaRPr b="1" sz="1700">
              <a:solidFill>
                <a:schemeClr val="dk1"/>
              </a:solidFill>
              <a:latin typeface="Libre Baskerville"/>
              <a:ea typeface="Libre Baskerville"/>
              <a:cs typeface="Libre Baskerville"/>
              <a:sym typeface="Libre Baskerville"/>
            </a:endParaRPr>
          </a:p>
          <a:p>
            <a:pPr indent="-336550" lvl="0" marL="457200" rtl="0" algn="just">
              <a:lnSpc>
                <a:spcPct val="115000"/>
              </a:lnSpc>
              <a:spcBef>
                <a:spcPts val="0"/>
              </a:spcBef>
              <a:spcAft>
                <a:spcPts val="0"/>
              </a:spcAft>
              <a:buClr>
                <a:schemeClr val="dk1"/>
              </a:buClr>
              <a:buSzPts val="1700"/>
              <a:buFont typeface="Libre Baskerville"/>
              <a:buChar char="●"/>
            </a:pPr>
            <a:r>
              <a:rPr b="1" lang="en-GB" sz="1600">
                <a:solidFill>
                  <a:schemeClr val="dk1"/>
                </a:solidFill>
                <a:latin typeface="Libre Baskerville"/>
                <a:ea typeface="Libre Baskerville"/>
                <a:cs typeface="Libre Baskerville"/>
                <a:sym typeface="Libre Baskerville"/>
              </a:rPr>
              <a:t>Effectiveness</a:t>
            </a:r>
            <a:r>
              <a:rPr b="1" lang="en-GB" sz="1700">
                <a:solidFill>
                  <a:schemeClr val="dk1"/>
                </a:solidFill>
                <a:latin typeface="Libre Baskerville"/>
                <a:ea typeface="Libre Baskerville"/>
                <a:cs typeface="Libre Baskerville"/>
                <a:sym typeface="Libre Baskerville"/>
              </a:rPr>
              <a:t>:  </a:t>
            </a:r>
            <a:r>
              <a:rPr lang="en-GB" sz="1700">
                <a:solidFill>
                  <a:schemeClr val="dk1"/>
                </a:solidFill>
                <a:latin typeface="Libre Baskerville"/>
                <a:ea typeface="Libre Baskerville"/>
                <a:cs typeface="Libre Baskerville"/>
                <a:sym typeface="Libre Baskerville"/>
              </a:rPr>
              <a:t>Demonstrates the effective use of Google Generative AI for scene description, OCR for text extraction, and TTS for audio output without significant errors.</a:t>
            </a:r>
            <a:endParaRPr sz="1700">
              <a:solidFill>
                <a:schemeClr val="dk1"/>
              </a:solidFill>
              <a:latin typeface="Libre Baskerville"/>
              <a:ea typeface="Libre Baskerville"/>
              <a:cs typeface="Libre Baskerville"/>
              <a:sym typeface="Libre Baskerville"/>
            </a:endParaRPr>
          </a:p>
          <a:p>
            <a:pPr indent="0" lvl="0" marL="457200" rtl="0" algn="just">
              <a:lnSpc>
                <a:spcPct val="100000"/>
              </a:lnSpc>
              <a:spcBef>
                <a:spcPts val="0"/>
              </a:spcBef>
              <a:spcAft>
                <a:spcPts val="0"/>
              </a:spcAft>
              <a:buNone/>
            </a:pPr>
            <a:r>
              <a:t/>
            </a:r>
            <a:endParaRPr sz="1700">
              <a:solidFill>
                <a:schemeClr val="dk1"/>
              </a:solidFill>
              <a:latin typeface="Libre Baskerville"/>
              <a:ea typeface="Libre Baskerville"/>
              <a:cs typeface="Libre Baskerville"/>
              <a:sym typeface="Libre Baskerville"/>
            </a:endParaRPr>
          </a:p>
          <a:p>
            <a:pPr indent="-336550" lvl="0" marL="457200" rtl="0" algn="just">
              <a:lnSpc>
                <a:spcPct val="115000"/>
              </a:lnSpc>
              <a:spcBef>
                <a:spcPts val="0"/>
              </a:spcBef>
              <a:spcAft>
                <a:spcPts val="0"/>
              </a:spcAft>
              <a:buClr>
                <a:schemeClr val="dk1"/>
              </a:buClr>
              <a:buSzPts val="1700"/>
              <a:buFont typeface="Libre Baskerville"/>
              <a:buAutoNum type="arabicPeriod"/>
            </a:pPr>
            <a:r>
              <a:rPr b="1" lang="en-GB" sz="1700">
                <a:solidFill>
                  <a:schemeClr val="dk1"/>
                </a:solidFill>
                <a:latin typeface="Libre Baskerville"/>
                <a:ea typeface="Libre Baskerville"/>
                <a:cs typeface="Libre Baskerville"/>
                <a:sym typeface="Libre Baskerville"/>
              </a:rPr>
              <a:t>Documentation:</a:t>
            </a:r>
            <a:endParaRPr b="1" sz="1700">
              <a:solidFill>
                <a:schemeClr val="dk1"/>
              </a:solidFill>
              <a:latin typeface="Libre Baskerville"/>
              <a:ea typeface="Libre Baskerville"/>
              <a:cs typeface="Libre Baskerville"/>
              <a:sym typeface="Libre Baskerville"/>
            </a:endParaRPr>
          </a:p>
          <a:p>
            <a:pPr indent="-336550" lvl="0" marL="457200" rtl="0" algn="just">
              <a:lnSpc>
                <a:spcPct val="115000"/>
              </a:lnSpc>
              <a:spcBef>
                <a:spcPts val="0"/>
              </a:spcBef>
              <a:spcAft>
                <a:spcPts val="0"/>
              </a:spcAft>
              <a:buClr>
                <a:schemeClr val="dk1"/>
              </a:buClr>
              <a:buSzPts val="1700"/>
              <a:buFont typeface="Libre Baskerville"/>
              <a:buChar char="●"/>
            </a:pPr>
            <a:r>
              <a:rPr b="1" lang="en-GB" sz="1600">
                <a:solidFill>
                  <a:schemeClr val="dk1"/>
                </a:solidFill>
                <a:latin typeface="Libre Baskerville"/>
                <a:ea typeface="Libre Baskerville"/>
                <a:cs typeface="Libre Baskerville"/>
                <a:sym typeface="Libre Baskerville"/>
              </a:rPr>
              <a:t>Comprehensiveness</a:t>
            </a:r>
            <a:r>
              <a:rPr b="1" lang="en-GB" sz="1700">
                <a:solidFill>
                  <a:schemeClr val="dk1"/>
                </a:solidFill>
                <a:latin typeface="Libre Baskerville"/>
                <a:ea typeface="Libre Baskerville"/>
                <a:cs typeface="Libre Baskerville"/>
                <a:sym typeface="Libre Baskerville"/>
              </a:rPr>
              <a:t>: </a:t>
            </a:r>
            <a:r>
              <a:rPr lang="en-GB" sz="1700">
                <a:solidFill>
                  <a:schemeClr val="dk1"/>
                </a:solidFill>
                <a:latin typeface="Libre Baskerville"/>
                <a:ea typeface="Libre Baskerville"/>
                <a:cs typeface="Libre Baskerville"/>
                <a:sym typeface="Libre Baskerville"/>
              </a:rPr>
              <a:t>Covers all aspects of the project, including problem statement, objectives, task overview, features, implementation requirements, workflow and evaluation criteria.</a:t>
            </a:r>
            <a:endParaRPr sz="1700">
              <a:solidFill>
                <a:schemeClr val="dk1"/>
              </a:solidFill>
              <a:latin typeface="Libre Baskerville"/>
              <a:ea typeface="Libre Baskerville"/>
              <a:cs typeface="Libre Baskerville"/>
              <a:sym typeface="Libre Baskerville"/>
            </a:endParaRPr>
          </a:p>
        </p:txBody>
      </p:sp>
      <p:sp>
        <p:nvSpPr>
          <p:cNvPr id="125" name="Google Shape;125;p18"/>
          <p:cNvSpPr txBox="1"/>
          <p:nvPr/>
        </p:nvSpPr>
        <p:spPr>
          <a:xfrm>
            <a:off x="427656" y="610515"/>
            <a:ext cx="60996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n-GB" sz="3200">
                <a:solidFill>
                  <a:srgbClr val="FF0000"/>
                </a:solidFill>
                <a:latin typeface="Libre Baskerville"/>
                <a:ea typeface="Libre Baskerville"/>
                <a:cs typeface="Libre Baskerville"/>
                <a:sym typeface="Libre Baskerville"/>
              </a:rPr>
              <a:t>Evaluation Criteria </a:t>
            </a:r>
            <a:endParaRPr i="0" sz="3200" u="none" cap="none" strike="noStrike">
              <a:solidFill>
                <a:srgbClr val="FF0000"/>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