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s/comment1.xml" ContentType="application/vnd.openxmlformats-officedocument.presentationml.comment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s/comment2.xml" ContentType="application/vnd.openxmlformats-officedocument.presentationml.comment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30"/>
    <p:sldId id="277" r:id="rId31"/>
    <p:sldId id="278" r:id="rId32"/>
    <p:sldId id="279" r:id="rId3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Author id="0" name="Pavan Kumar Pvj" initials="PKP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comments" Target="comments/comment1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comments" Target="comments/comment2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18-10-05T02:47:10.419" idx="1">
    <p:pos x="6000" y="0"/>
    <p:text>Before moving to Kafka, introduce a slide on what are current Messaging systems available commercially and open source - like Rabbit MQ, MSMQ, Weblogic JMS, Websphere JMS.
After introducing Kafka, mention what is the difference between those messaging systems and Kafka (distributed nature, replications etc)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18-10-05T02:51:24.835" idx="2">
    <p:pos x="6000" y="0"/>
    <p:text>Add few more - Stream Processing is the main ones, especially in IoT, it has become more prominent
Blockchain - this is one more area where Enterprise systems like Hyperledger are using Kafka to get the transactions and order them before committing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Title Text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45699" tIns="45699" rIns="45699" bIns="45699" anchor="ctr"/>
          <a:lstStyle>
            <a:lvl1pPr algn="ctr">
              <a:defRPr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8" name="Body Level One…"/>
          <p:cNvSpPr txBox="1"/>
          <p:nvPr>
            <p:ph type="body" idx="1"/>
          </p:nvPr>
        </p:nvSpPr>
        <p:spPr>
          <a:xfrm>
            <a:off x="457200" y="1200150"/>
            <a:ext cx="8229600" cy="3394501"/>
          </a:xfrm>
          <a:prstGeom prst="rect">
            <a:avLst/>
          </a:prstGeom>
        </p:spPr>
        <p:txBody>
          <a:bodyPr lIns="45699" tIns="45699" rIns="45699" bIns="45699"/>
          <a:lstStyle>
            <a:lvl1pPr indent="-4318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3200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indent="-4318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3200"/>
              <a:buChar char="–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indent="-4318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3200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indent="-4318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3200"/>
              <a:buChar char="–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indent="-4318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3200"/>
              <a:buChar char="»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xfrm>
            <a:off x="8422876" y="4769568"/>
            <a:ext cx="263942" cy="269201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Text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45699" tIns="45699" rIns="45699" bIns="45699" anchor="ctr"/>
          <a:lstStyle>
            <a:lvl1pPr algn="ctr">
              <a:defRPr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7" name="Body Level One…"/>
          <p:cNvSpPr txBox="1"/>
          <p:nvPr>
            <p:ph type="body" sz="quarter" idx="1"/>
          </p:nvPr>
        </p:nvSpPr>
        <p:spPr>
          <a:xfrm>
            <a:off x="457200" y="1151333"/>
            <a:ext cx="4040100" cy="480002"/>
          </a:xfrm>
          <a:prstGeom prst="rect">
            <a:avLst/>
          </a:prstGeom>
        </p:spPr>
        <p:txBody>
          <a:bodyPr lIns="45699" tIns="45699" rIns="45699" bIns="45699" anchor="b"/>
          <a:lstStyle>
            <a:lvl1pPr marL="228600" indent="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b="1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b="1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b="1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b="1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b="1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Google Shape;61;p15"/>
          <p:cNvSpPr txBox="1"/>
          <p:nvPr>
            <p:ph type="body" sz="quarter" idx="13"/>
          </p:nvPr>
        </p:nvSpPr>
        <p:spPr>
          <a:xfrm>
            <a:off x="4645024" y="1151333"/>
            <a:ext cx="4041902" cy="480001"/>
          </a:xfrm>
          <a:prstGeom prst="rect">
            <a:avLst/>
          </a:prstGeom>
        </p:spPr>
        <p:txBody>
          <a:bodyPr lIns="45699" tIns="45699" rIns="45699" bIns="45699" anchor="b"/>
          <a:lstStyle/>
          <a:p>
            <a:pPr marL="384047" indent="-362711" defTabSz="768095">
              <a:lnSpc>
                <a:spcPct val="100000"/>
              </a:lnSpc>
              <a:spcBef>
                <a:spcPts val="500"/>
              </a:spcBef>
              <a:buClr>
                <a:srgbClr val="000000"/>
              </a:buClr>
              <a:buSzPts val="2600"/>
              <a:buChar char="•"/>
              <a:defRPr sz="268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8422876" y="4769568"/>
            <a:ext cx="263942" cy="269201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xfrm>
            <a:off x="457200" y="204788"/>
            <a:ext cx="3008401" cy="871501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idx="1"/>
          </p:nvPr>
        </p:nvSpPr>
        <p:spPr>
          <a:xfrm>
            <a:off x="3575050" y="204788"/>
            <a:ext cx="5111701" cy="4389600"/>
          </a:xfrm>
          <a:prstGeom prst="rect">
            <a:avLst/>
          </a:prstGeom>
        </p:spPr>
        <p:txBody>
          <a:bodyPr lIns="45699" tIns="45699" rIns="45699" bIns="45699"/>
          <a:lstStyle>
            <a:lvl1pPr indent="-4318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3200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indent="-4318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3200"/>
              <a:buChar char="–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indent="-4318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3200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indent="-4318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3200"/>
              <a:buChar char="–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indent="-4318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3200"/>
              <a:buChar char="»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Google Shape;66;p16"/>
          <p:cNvSpPr txBox="1"/>
          <p:nvPr>
            <p:ph type="body" sz="half" idx="13"/>
          </p:nvPr>
        </p:nvSpPr>
        <p:spPr>
          <a:xfrm>
            <a:off x="457198" y="1076325"/>
            <a:ext cx="3008402" cy="3518400"/>
          </a:xfrm>
          <a:prstGeom prst="rect">
            <a:avLst/>
          </a:prstGeom>
        </p:spPr>
        <p:txBody>
          <a:bodyPr lIns="45699" tIns="45699" rIns="45699" bIns="45699"/>
          <a:lstStyle/>
          <a:p>
            <a:pPr indent="-4318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3200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8422876" y="4769568"/>
            <a:ext cx="263942" cy="269201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Text"/>
          <p:cNvSpPr txBox="1"/>
          <p:nvPr>
            <p:ph type="title"/>
          </p:nvPr>
        </p:nvSpPr>
        <p:spPr>
          <a:xfrm>
            <a:off x="1792288" y="3600450"/>
            <a:ext cx="5486401" cy="425101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7" name="Google Shape;70;p17"/>
          <p:cNvSpPr/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8" name="Body Level One…"/>
          <p:cNvSpPr txBox="1"/>
          <p:nvPr>
            <p:ph type="body" sz="quarter" idx="1"/>
          </p:nvPr>
        </p:nvSpPr>
        <p:spPr>
          <a:xfrm>
            <a:off x="1792288" y="4025503"/>
            <a:ext cx="5486401" cy="603601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8422876" y="4769568"/>
            <a:ext cx="263942" cy="269201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Text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45699" tIns="45699" rIns="45699" bIns="45699" anchor="ctr"/>
          <a:lstStyle>
            <a:lvl1pPr algn="ctr">
              <a:defRPr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7" name="Body Level One…"/>
          <p:cNvSpPr txBox="1"/>
          <p:nvPr>
            <p:ph type="body" idx="1"/>
          </p:nvPr>
        </p:nvSpPr>
        <p:spPr>
          <a:xfrm>
            <a:off x="457200" y="1200150"/>
            <a:ext cx="8229600" cy="3394501"/>
          </a:xfrm>
          <a:prstGeom prst="rect">
            <a:avLst/>
          </a:prstGeom>
        </p:spPr>
        <p:txBody>
          <a:bodyPr lIns="45699" tIns="45699" rIns="45699" bIns="45699"/>
          <a:lstStyle>
            <a:lvl1pPr indent="-4318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3200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indent="-4318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3200"/>
              <a:buChar char="–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indent="-4318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3200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indent="-4318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3200"/>
              <a:buChar char="–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indent="-4318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3200"/>
              <a:buChar char="»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xfrm>
            <a:off x="8422876" y="4769568"/>
            <a:ext cx="263942" cy="269201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Text"/>
          <p:cNvSpPr txBox="1"/>
          <p:nvPr>
            <p:ph type="title"/>
          </p:nvPr>
        </p:nvSpPr>
        <p:spPr>
          <a:xfrm>
            <a:off x="6629400" y="205978"/>
            <a:ext cx="2057400" cy="4388700"/>
          </a:xfrm>
          <a:prstGeom prst="rect">
            <a:avLst/>
          </a:prstGeom>
        </p:spPr>
        <p:txBody>
          <a:bodyPr lIns="45699" tIns="45699" rIns="45699" bIns="45699" anchor="ctr"/>
          <a:lstStyle>
            <a:lvl1pPr algn="ctr">
              <a:defRPr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6" name="Body Level One…"/>
          <p:cNvSpPr txBox="1"/>
          <p:nvPr>
            <p:ph type="body" idx="1"/>
          </p:nvPr>
        </p:nvSpPr>
        <p:spPr>
          <a:xfrm>
            <a:off x="457200" y="205978"/>
            <a:ext cx="6019800" cy="4388700"/>
          </a:xfrm>
          <a:prstGeom prst="rect">
            <a:avLst/>
          </a:prstGeom>
        </p:spPr>
        <p:txBody>
          <a:bodyPr lIns="45699" tIns="45699" rIns="45699" bIns="45699"/>
          <a:lstStyle>
            <a:lvl1pPr indent="-4318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3200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indent="-4318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3200"/>
              <a:buChar char="–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indent="-4318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3200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indent="-4318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3200"/>
              <a:buChar char="–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indent="-4318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3200"/>
              <a:buChar char="»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8422876" y="4769568"/>
            <a:ext cx="263942" cy="269201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omments" Target="../comments/commen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kafka.apache.org/downloads.html" TargetMode="Externa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omments" Target="../comments/comment1.xml"/><Relationship Id="rId3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85;p20"/>
          <p:cNvSpPr txBox="1"/>
          <p:nvPr/>
        </p:nvSpPr>
        <p:spPr>
          <a:xfrm>
            <a:off x="3605750" y="3317924"/>
            <a:ext cx="3040501" cy="108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b="1" sz="6500">
                <a:latin typeface="Quantico"/>
                <a:ea typeface="Quantico"/>
                <a:cs typeface="Quantico"/>
                <a:sym typeface="Quantico"/>
              </a:defRPr>
            </a:lvl1pPr>
          </a:lstStyle>
          <a:p>
            <a:pPr/>
            <a:r>
              <a:t>Kafka</a:t>
            </a:r>
          </a:p>
        </p:txBody>
      </p:sp>
      <p:pic>
        <p:nvPicPr>
          <p:cNvPr id="167" name="Google Shape;95;p20" descr="Google Shape;95;p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26487" y="3027394"/>
            <a:ext cx="1697232" cy="16972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32;p29"/>
          <p:cNvSpPr/>
          <p:nvPr/>
        </p:nvSpPr>
        <p:spPr>
          <a:xfrm>
            <a:off x="-3" y="347661"/>
            <a:ext cx="72902" cy="453600"/>
          </a:xfrm>
          <a:prstGeom prst="rect">
            <a:avLst/>
          </a:prstGeom>
          <a:solidFill>
            <a:srgbClr val="579FD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5" name="Google Shape;242;p29"/>
          <p:cNvSpPr txBox="1"/>
          <p:nvPr/>
        </p:nvSpPr>
        <p:spPr>
          <a:xfrm>
            <a:off x="345775" y="360187"/>
            <a:ext cx="7587899" cy="72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600">
                <a:latin typeface="Quantico"/>
                <a:ea typeface="Quantico"/>
                <a:cs typeface="Quantico"/>
                <a:sym typeface="Quantico"/>
              </a:defRPr>
            </a:lvl1pPr>
          </a:lstStyle>
          <a:p>
            <a:pPr/>
            <a:r>
              <a:t>Kafka Topic &amp; Partition Offset</a:t>
            </a:r>
          </a:p>
        </p:txBody>
      </p:sp>
      <p:sp>
        <p:nvSpPr>
          <p:cNvPr id="206" name="Google Shape;243;p29"/>
          <p:cNvSpPr txBox="1"/>
          <p:nvPr/>
        </p:nvSpPr>
        <p:spPr>
          <a:xfrm>
            <a:off x="405400" y="1051837"/>
            <a:ext cx="8361299" cy="1732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>
              <a:defRPr b="1" sz="1800">
                <a:latin typeface="Roboto"/>
                <a:ea typeface="Roboto"/>
                <a:cs typeface="Roboto"/>
                <a:sym typeface="Roboto"/>
              </a:defRPr>
            </a:pPr>
            <a:r>
              <a:t>Offset: </a:t>
            </a:r>
            <a:r>
              <a:rPr b="0" sz="1600"/>
              <a:t>Each partitioned message has a unique sequence id called as offset.</a:t>
            </a:r>
            <a:endParaRPr sz="1600"/>
          </a:p>
          <a:p>
            <a:pPr/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/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7" name="Google Shape;244;p29" descr="Google Shape;244;p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0619" y="1848199"/>
            <a:ext cx="4620826" cy="2814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prism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49;p30"/>
          <p:cNvSpPr/>
          <p:nvPr/>
        </p:nvSpPr>
        <p:spPr>
          <a:xfrm>
            <a:off x="-3" y="347661"/>
            <a:ext cx="72902" cy="453600"/>
          </a:xfrm>
          <a:prstGeom prst="rect">
            <a:avLst/>
          </a:prstGeom>
          <a:solidFill>
            <a:srgbClr val="579FD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0" name="Google Shape;259;p30"/>
          <p:cNvSpPr txBox="1"/>
          <p:nvPr/>
        </p:nvSpPr>
        <p:spPr>
          <a:xfrm>
            <a:off x="345775" y="360187"/>
            <a:ext cx="7587899" cy="703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400">
                <a:latin typeface="Quantico"/>
                <a:ea typeface="Quantico"/>
                <a:cs typeface="Quantico"/>
                <a:sym typeface="Quantico"/>
              </a:defRPr>
            </a:lvl1pPr>
          </a:lstStyle>
          <a:p>
            <a:pPr/>
            <a:r>
              <a:t>Kafka Topic Partition Replication</a:t>
            </a:r>
          </a:p>
        </p:txBody>
      </p:sp>
      <p:sp>
        <p:nvSpPr>
          <p:cNvPr id="211" name="Google Shape;260;p30"/>
          <p:cNvSpPr txBox="1"/>
          <p:nvPr/>
        </p:nvSpPr>
        <p:spPr>
          <a:xfrm>
            <a:off x="405400" y="1051837"/>
            <a:ext cx="8361299" cy="3307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42900">
              <a:buClr>
                <a:srgbClr val="000000"/>
              </a:buClr>
              <a:buSzPts val="1800"/>
              <a:buFont typeface="Helvetica"/>
              <a:buChar char="❏"/>
              <a:defRPr sz="1800">
                <a:latin typeface="Roboto"/>
                <a:ea typeface="Roboto"/>
                <a:cs typeface="Roboto"/>
                <a:sym typeface="Roboto"/>
              </a:defRPr>
            </a:pPr>
            <a:r>
              <a:t>Backups of a partition to prevent data loss. </a:t>
            </a:r>
          </a:p>
          <a:p>
            <a:pPr indent="457200"/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indent="-342900">
              <a:buClr>
                <a:srgbClr val="000000"/>
              </a:buClr>
              <a:buSzPts val="1800"/>
              <a:buFont typeface="Helvetica"/>
              <a:buChar char="❏"/>
              <a:defRPr sz="1800">
                <a:latin typeface="Roboto"/>
                <a:ea typeface="Roboto"/>
                <a:cs typeface="Roboto"/>
                <a:sym typeface="Roboto"/>
              </a:defRPr>
            </a:pPr>
            <a:r>
              <a:t>Each partition can have multiple replicas.</a:t>
            </a:r>
          </a:p>
          <a:p>
            <a:pPr indent="457200"/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indent="-342900">
              <a:buClr>
                <a:srgbClr val="000000"/>
              </a:buClr>
              <a:buSzPts val="1800"/>
              <a:buFont typeface="Helvetica"/>
              <a:buChar char="❏"/>
              <a:defRPr sz="1800">
                <a:latin typeface="Roboto"/>
                <a:ea typeface="Roboto"/>
                <a:cs typeface="Roboto"/>
                <a:sym typeface="Roboto"/>
              </a:defRPr>
            </a:pPr>
            <a:r>
              <a:t>Replicas are stored on brokers</a:t>
            </a:r>
          </a:p>
          <a:p>
            <a:pPr indent="457200"/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indent="-342900">
              <a:buClr>
                <a:srgbClr val="000000"/>
              </a:buClr>
              <a:buSzPts val="1800"/>
              <a:buFont typeface="Helvetica"/>
              <a:buChar char="❏"/>
              <a:defRPr sz="1800">
                <a:latin typeface="Roboto"/>
                <a:ea typeface="Roboto"/>
                <a:cs typeface="Roboto"/>
                <a:sym typeface="Roboto"/>
              </a:defRPr>
            </a:pPr>
            <a:r>
              <a:t>Two types: Leader Replica, Follower Replica</a:t>
            </a:r>
          </a:p>
          <a:p>
            <a:pPr indent="457200"/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indent="-342900">
              <a:buClr>
                <a:srgbClr val="000000"/>
              </a:buClr>
              <a:buSzPts val="1800"/>
              <a:buFont typeface="Helvetica"/>
              <a:buChar char="❏"/>
              <a:defRPr sz="1800">
                <a:latin typeface="Roboto"/>
                <a:ea typeface="Roboto"/>
                <a:cs typeface="Roboto"/>
                <a:sym typeface="Roboto"/>
              </a:defRPr>
            </a:pPr>
            <a:r>
              <a:t>Replicas that are currently alive and caught-up to the leader are called </a:t>
            </a:r>
            <a:r>
              <a:rPr b="1"/>
              <a:t>in-sync replicas</a:t>
            </a:r>
            <a:r>
              <a:t>.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prism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65;p31"/>
          <p:cNvSpPr/>
          <p:nvPr/>
        </p:nvSpPr>
        <p:spPr>
          <a:xfrm>
            <a:off x="-3" y="347661"/>
            <a:ext cx="72902" cy="453600"/>
          </a:xfrm>
          <a:prstGeom prst="rect">
            <a:avLst/>
          </a:prstGeom>
          <a:solidFill>
            <a:srgbClr val="579FD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4" name="Google Shape;275;p31"/>
          <p:cNvSpPr txBox="1"/>
          <p:nvPr/>
        </p:nvSpPr>
        <p:spPr>
          <a:xfrm>
            <a:off x="345775" y="360187"/>
            <a:ext cx="7587899" cy="703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400">
                <a:latin typeface="Quantico"/>
                <a:ea typeface="Quantico"/>
                <a:cs typeface="Quantico"/>
                <a:sym typeface="Quantico"/>
              </a:defRPr>
            </a:lvl1pPr>
          </a:lstStyle>
          <a:p>
            <a:pPr/>
            <a:r>
              <a:t>Producer </a:t>
            </a:r>
          </a:p>
        </p:txBody>
      </p:sp>
      <p:sp>
        <p:nvSpPr>
          <p:cNvPr id="215" name="Google Shape;276;p31"/>
          <p:cNvSpPr txBox="1"/>
          <p:nvPr/>
        </p:nvSpPr>
        <p:spPr>
          <a:xfrm>
            <a:off x="494075" y="1064174"/>
            <a:ext cx="7867199" cy="297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42900">
              <a:buClr>
                <a:srgbClr val="000000"/>
              </a:buClr>
              <a:buSzPts val="1800"/>
              <a:buFont typeface="Helvetica"/>
              <a:buChar char="❏"/>
              <a:defRPr sz="1800">
                <a:latin typeface="Roboto"/>
                <a:ea typeface="Roboto"/>
                <a:cs typeface="Roboto"/>
                <a:sym typeface="Roboto"/>
              </a:defRPr>
            </a:pPr>
            <a:r>
              <a:t>Producers/Publishers/Writers send messages to a particular Topic.</a:t>
            </a:r>
          </a:p>
          <a:p>
            <a:pPr indent="457200"/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indent="-342900">
              <a:buClr>
                <a:srgbClr val="000000"/>
              </a:buClr>
              <a:buSzPts val="1800"/>
              <a:buFont typeface="Helvetica"/>
              <a:buChar char="❏"/>
              <a:defRPr sz="1800">
                <a:latin typeface="Roboto"/>
                <a:ea typeface="Roboto"/>
                <a:cs typeface="Roboto"/>
                <a:sym typeface="Roboto"/>
              </a:defRPr>
            </a:pPr>
            <a:r>
              <a:t>Producer can send messages:</a:t>
            </a:r>
          </a:p>
          <a:p>
            <a:pPr indent="457200"/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lvl="1" marL="914400" indent="-342900">
              <a:buClr>
                <a:srgbClr val="000000"/>
              </a:buClr>
              <a:buSzPts val="1800"/>
              <a:buFont typeface="Helvetica"/>
              <a:buChar char="❏"/>
              <a:defRPr sz="1800">
                <a:latin typeface="Roboto"/>
                <a:ea typeface="Roboto"/>
                <a:cs typeface="Roboto"/>
                <a:sym typeface="Roboto"/>
              </a:defRPr>
            </a:pPr>
            <a:r>
              <a:t>Typically by Round-robin</a:t>
            </a:r>
          </a:p>
          <a:p>
            <a:pPr indent="914400"/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lvl="1" marL="914400" indent="-342900">
              <a:buClr>
                <a:srgbClr val="000000"/>
              </a:buClr>
              <a:buSzPts val="1800"/>
              <a:buFont typeface="Helvetica"/>
              <a:buChar char="❏"/>
              <a:defRPr sz="1800">
                <a:latin typeface="Roboto"/>
                <a:ea typeface="Roboto"/>
                <a:cs typeface="Roboto"/>
                <a:sym typeface="Roboto"/>
              </a:defRPr>
            </a:pPr>
            <a:r>
              <a:t> Can also do Semantic Partitioning</a:t>
            </a:r>
          </a:p>
          <a:p>
            <a:pPr/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indent="-342900">
              <a:buClr>
                <a:srgbClr val="000000"/>
              </a:buClr>
              <a:buSzPts val="1800"/>
              <a:buFont typeface="Helvetica"/>
              <a:buChar char="❏"/>
              <a:defRPr sz="1800">
                <a:latin typeface="Roboto"/>
                <a:ea typeface="Roboto"/>
                <a:cs typeface="Roboto"/>
                <a:sym typeface="Roboto"/>
              </a:defRPr>
            </a:pPr>
            <a:r>
              <a:t>Producer direct messages to specific partitions.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prism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81;p32"/>
          <p:cNvSpPr/>
          <p:nvPr/>
        </p:nvSpPr>
        <p:spPr>
          <a:xfrm>
            <a:off x="-3" y="347661"/>
            <a:ext cx="72902" cy="453600"/>
          </a:xfrm>
          <a:prstGeom prst="rect">
            <a:avLst/>
          </a:prstGeom>
          <a:solidFill>
            <a:srgbClr val="579FD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8" name="Google Shape;291;p32"/>
          <p:cNvSpPr txBox="1"/>
          <p:nvPr/>
        </p:nvSpPr>
        <p:spPr>
          <a:xfrm>
            <a:off x="345775" y="360187"/>
            <a:ext cx="7587899" cy="703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400">
                <a:latin typeface="Quantico"/>
                <a:ea typeface="Quantico"/>
                <a:cs typeface="Quantico"/>
                <a:sym typeface="Quantico"/>
              </a:defRPr>
            </a:lvl1pPr>
          </a:lstStyle>
          <a:p>
            <a:pPr/>
            <a:r>
              <a:t>Producer </a:t>
            </a:r>
          </a:p>
        </p:txBody>
      </p:sp>
      <p:pic>
        <p:nvPicPr>
          <p:cNvPr id="219" name="Google Shape;292;p32" descr="Google Shape;292;p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1724" y="1223098"/>
            <a:ext cx="7003804" cy="3154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prism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97;p33"/>
          <p:cNvSpPr/>
          <p:nvPr/>
        </p:nvSpPr>
        <p:spPr>
          <a:xfrm>
            <a:off x="-3" y="347661"/>
            <a:ext cx="72902" cy="453600"/>
          </a:xfrm>
          <a:prstGeom prst="rect">
            <a:avLst/>
          </a:prstGeom>
          <a:solidFill>
            <a:srgbClr val="579FD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2" name="Google Shape;307;p33"/>
          <p:cNvSpPr txBox="1"/>
          <p:nvPr/>
        </p:nvSpPr>
        <p:spPr>
          <a:xfrm>
            <a:off x="345775" y="360187"/>
            <a:ext cx="7587899" cy="703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400">
                <a:latin typeface="Quantico"/>
                <a:ea typeface="Quantico"/>
                <a:cs typeface="Quantico"/>
                <a:sym typeface="Quantico"/>
              </a:defRPr>
            </a:lvl1pPr>
          </a:lstStyle>
          <a:p>
            <a:pPr/>
            <a:r>
              <a:t>Producer </a:t>
            </a:r>
          </a:p>
        </p:txBody>
      </p:sp>
      <p:pic>
        <p:nvPicPr>
          <p:cNvPr id="223" name="Google Shape;308;p33" descr="Google Shape;308;p3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0399" y="1092763"/>
            <a:ext cx="5726826" cy="35096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prism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313;p34"/>
          <p:cNvSpPr/>
          <p:nvPr/>
        </p:nvSpPr>
        <p:spPr>
          <a:xfrm>
            <a:off x="-3" y="347661"/>
            <a:ext cx="72902" cy="453600"/>
          </a:xfrm>
          <a:prstGeom prst="rect">
            <a:avLst/>
          </a:prstGeom>
          <a:solidFill>
            <a:srgbClr val="579FD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6" name="Google Shape;323;p34"/>
          <p:cNvSpPr txBox="1"/>
          <p:nvPr/>
        </p:nvSpPr>
        <p:spPr>
          <a:xfrm>
            <a:off x="345775" y="360187"/>
            <a:ext cx="7587899" cy="703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400">
                <a:latin typeface="Quantico"/>
                <a:ea typeface="Quantico"/>
                <a:cs typeface="Quantico"/>
                <a:sym typeface="Quantico"/>
              </a:defRPr>
            </a:lvl1pPr>
          </a:lstStyle>
          <a:p>
            <a:pPr/>
            <a:r>
              <a:t>Producer </a:t>
            </a:r>
          </a:p>
        </p:txBody>
      </p:sp>
      <p:pic>
        <p:nvPicPr>
          <p:cNvPr id="227" name="Google Shape;324;p34" descr="Google Shape;324;p3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8749" y="1120662"/>
            <a:ext cx="5726826" cy="3509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prism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329;p35"/>
          <p:cNvSpPr/>
          <p:nvPr/>
        </p:nvSpPr>
        <p:spPr>
          <a:xfrm>
            <a:off x="-3" y="347661"/>
            <a:ext cx="72902" cy="453600"/>
          </a:xfrm>
          <a:prstGeom prst="rect">
            <a:avLst/>
          </a:prstGeom>
          <a:solidFill>
            <a:srgbClr val="579FD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0" name="Google Shape;339;p35"/>
          <p:cNvSpPr txBox="1"/>
          <p:nvPr/>
        </p:nvSpPr>
        <p:spPr>
          <a:xfrm>
            <a:off x="345775" y="360187"/>
            <a:ext cx="7587899" cy="703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400">
                <a:latin typeface="Quantico"/>
                <a:ea typeface="Quantico"/>
                <a:cs typeface="Quantico"/>
                <a:sym typeface="Quantico"/>
              </a:defRPr>
            </a:lvl1pPr>
          </a:lstStyle>
          <a:p>
            <a:pPr/>
            <a:r>
              <a:t>Consumer</a:t>
            </a:r>
          </a:p>
        </p:txBody>
      </p:sp>
      <p:sp>
        <p:nvSpPr>
          <p:cNvPr id="231" name="Google Shape;340;p35"/>
          <p:cNvSpPr txBox="1"/>
          <p:nvPr/>
        </p:nvSpPr>
        <p:spPr>
          <a:xfrm>
            <a:off x="494075" y="1064174"/>
            <a:ext cx="7867199" cy="2697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42900">
              <a:buClr>
                <a:srgbClr val="000000"/>
              </a:buClr>
              <a:buSzPts val="1800"/>
              <a:buFont typeface="Helvetica"/>
              <a:buChar char="❏"/>
              <a:defRPr sz="1800">
                <a:latin typeface="Roboto"/>
                <a:ea typeface="Roboto"/>
                <a:cs typeface="Roboto"/>
                <a:sym typeface="Roboto"/>
              </a:defRPr>
            </a:pPr>
            <a:r>
              <a:t>Consumers/Subscribers/readers reads Messages.</a:t>
            </a:r>
          </a:p>
          <a:p>
            <a:pPr indent="457200"/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indent="-342900">
              <a:buClr>
                <a:srgbClr val="000000"/>
              </a:buClr>
              <a:buSzPts val="1800"/>
              <a:buFont typeface="Helvetica"/>
              <a:buChar char="❏"/>
              <a:defRPr sz="1800">
                <a:latin typeface="Roboto"/>
                <a:ea typeface="Roboto"/>
                <a:cs typeface="Roboto"/>
                <a:sym typeface="Roboto"/>
              </a:defRPr>
            </a:pPr>
            <a:r>
              <a:t>Multiple Consumers can read Messages from a same Topic.</a:t>
            </a:r>
          </a:p>
          <a:p>
            <a:pPr indent="457200"/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indent="-342900">
              <a:buClr>
                <a:srgbClr val="000000"/>
              </a:buClr>
              <a:buSzPts val="1800"/>
              <a:buFont typeface="Helvetica"/>
              <a:buChar char="❏"/>
              <a:defRPr sz="1800">
                <a:latin typeface="Roboto"/>
                <a:ea typeface="Roboto"/>
                <a:cs typeface="Roboto"/>
                <a:sym typeface="Roboto"/>
              </a:defRPr>
            </a:pPr>
            <a:r>
              <a:t>The consumer keeps track of offset of the messages it consumed.</a:t>
            </a:r>
          </a:p>
          <a:p>
            <a:pPr/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indent="-342900">
              <a:buClr>
                <a:srgbClr val="000000"/>
              </a:buClr>
              <a:buSzPts val="1800"/>
              <a:buFont typeface="Helvetica"/>
              <a:buChar char="❏"/>
              <a:defRPr sz="1800">
                <a:latin typeface="Roboto"/>
                <a:ea typeface="Roboto"/>
                <a:cs typeface="Roboto"/>
                <a:sym typeface="Roboto"/>
              </a:defRPr>
            </a:pPr>
            <a:r>
              <a:t>Messages stay on Kafka even after they are received by Consumers.</a:t>
            </a:r>
          </a:p>
          <a:p>
            <a:pPr indent="457200"/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prism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345;p36"/>
          <p:cNvSpPr/>
          <p:nvPr/>
        </p:nvSpPr>
        <p:spPr>
          <a:xfrm>
            <a:off x="-3" y="347661"/>
            <a:ext cx="72902" cy="453600"/>
          </a:xfrm>
          <a:prstGeom prst="rect">
            <a:avLst/>
          </a:prstGeom>
          <a:solidFill>
            <a:srgbClr val="579FD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4" name="Google Shape;355;p36"/>
          <p:cNvSpPr txBox="1"/>
          <p:nvPr/>
        </p:nvSpPr>
        <p:spPr>
          <a:xfrm>
            <a:off x="345775" y="360187"/>
            <a:ext cx="7587899" cy="703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400">
                <a:latin typeface="Quantico"/>
                <a:ea typeface="Quantico"/>
                <a:cs typeface="Quantico"/>
                <a:sym typeface="Quantico"/>
              </a:defRPr>
            </a:lvl1pPr>
          </a:lstStyle>
          <a:p>
            <a:pPr/>
            <a:r>
              <a:t>Consumer Group</a:t>
            </a:r>
          </a:p>
        </p:txBody>
      </p:sp>
      <p:sp>
        <p:nvSpPr>
          <p:cNvPr id="235" name="Google Shape;356;p36"/>
          <p:cNvSpPr txBox="1"/>
          <p:nvPr/>
        </p:nvSpPr>
        <p:spPr>
          <a:xfrm>
            <a:off x="494075" y="1064174"/>
            <a:ext cx="7867199" cy="325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42900">
              <a:buClr>
                <a:srgbClr val="000000"/>
              </a:buClr>
              <a:buSzPts val="1800"/>
              <a:buFont typeface="Helvetica"/>
              <a:buChar char="❏"/>
              <a:defRPr sz="1800">
                <a:latin typeface="Roboto"/>
                <a:ea typeface="Roboto"/>
                <a:cs typeface="Roboto"/>
                <a:sym typeface="Roboto"/>
              </a:defRPr>
            </a:pPr>
            <a:r>
              <a:t>Consumers can be organized into Consumer groups.</a:t>
            </a:r>
          </a:p>
          <a:p>
            <a:pPr indent="457200"/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lvl="1" marL="914400" indent="-342900">
              <a:buClr>
                <a:srgbClr val="000000"/>
              </a:buClr>
              <a:buSzPts val="1800"/>
              <a:buFont typeface="Helvetica"/>
              <a:buChar char="❏"/>
              <a:defRPr sz="1800">
                <a:latin typeface="Roboto"/>
                <a:ea typeface="Roboto"/>
                <a:cs typeface="Roboto"/>
                <a:sym typeface="Roboto"/>
              </a:defRPr>
            </a:pPr>
            <a:r>
              <a:t>Common Patterns</a:t>
            </a:r>
          </a:p>
          <a:p>
            <a:pPr lvl="2" marL="1371600" indent="-342900">
              <a:buClr>
                <a:srgbClr val="000000"/>
              </a:buClr>
              <a:buSzPts val="1800"/>
              <a:buFont typeface="Helvetica"/>
              <a:buChar char="❏"/>
              <a:defRPr sz="1800">
                <a:latin typeface="Roboto"/>
                <a:ea typeface="Roboto"/>
                <a:cs typeface="Roboto"/>
                <a:sym typeface="Roboto"/>
              </a:defRPr>
            </a:pPr>
            <a:r>
              <a:t>All Consumers in one group.</a:t>
            </a:r>
          </a:p>
          <a:p>
            <a:pPr lvl="2" marL="1371600" indent="-342900">
              <a:buClr>
                <a:srgbClr val="000000"/>
              </a:buClr>
              <a:buSzPts val="1800"/>
              <a:buFont typeface="Helvetica"/>
              <a:buChar char="❏"/>
              <a:defRPr sz="1800">
                <a:latin typeface="Roboto"/>
                <a:ea typeface="Roboto"/>
                <a:cs typeface="Roboto"/>
                <a:sym typeface="Roboto"/>
              </a:defRPr>
            </a:pPr>
            <a:r>
              <a:t>All Consumers in different groups.</a:t>
            </a:r>
          </a:p>
          <a:p>
            <a:pPr lvl="2" marL="1371600" indent="-342900">
              <a:buClr>
                <a:srgbClr val="000000"/>
              </a:buClr>
              <a:buSzPts val="1800"/>
              <a:buFont typeface="Helvetica"/>
              <a:buChar char="❏"/>
              <a:defRPr sz="1800">
                <a:latin typeface="Roboto"/>
                <a:ea typeface="Roboto"/>
                <a:cs typeface="Roboto"/>
                <a:sym typeface="Roboto"/>
              </a:defRPr>
            </a:pPr>
            <a:r>
              <a:t>Logical subscriber - Many consumers in a group.</a:t>
            </a:r>
          </a:p>
          <a:p>
            <a:pPr indent="457200">
              <a:defRPr sz="1800">
                <a:latin typeface="Roboto"/>
                <a:ea typeface="Roboto"/>
                <a:cs typeface="Roboto"/>
                <a:sym typeface="Roboto"/>
              </a:defRPr>
            </a:pPr>
            <a:r>
              <a:t> </a:t>
            </a:r>
          </a:p>
          <a:p>
            <a:pPr marL="457200" indent="-342900">
              <a:buClr>
                <a:srgbClr val="000000"/>
              </a:buClr>
              <a:buSzPts val="1800"/>
              <a:buFont typeface="Helvetica"/>
              <a:buChar char="❏"/>
              <a:defRPr sz="1800">
                <a:latin typeface="Roboto"/>
                <a:ea typeface="Roboto"/>
                <a:cs typeface="Roboto"/>
                <a:sym typeface="Roboto"/>
              </a:defRPr>
            </a:pPr>
            <a:r>
              <a:t>There can not be more Consumers than Partitions.</a:t>
            </a:r>
          </a:p>
          <a:p>
            <a:pPr indent="457200"/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457200"/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prism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361;p37"/>
          <p:cNvSpPr/>
          <p:nvPr/>
        </p:nvSpPr>
        <p:spPr>
          <a:xfrm>
            <a:off x="-3" y="347661"/>
            <a:ext cx="72902" cy="453600"/>
          </a:xfrm>
          <a:prstGeom prst="rect">
            <a:avLst/>
          </a:prstGeom>
          <a:solidFill>
            <a:srgbClr val="579FD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8" name="Google Shape;371;p37"/>
          <p:cNvSpPr txBox="1"/>
          <p:nvPr/>
        </p:nvSpPr>
        <p:spPr>
          <a:xfrm>
            <a:off x="345775" y="360187"/>
            <a:ext cx="7587899" cy="703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400">
                <a:latin typeface="Quantico"/>
                <a:ea typeface="Quantico"/>
                <a:cs typeface="Quantico"/>
                <a:sym typeface="Quantico"/>
              </a:defRPr>
            </a:lvl1pPr>
          </a:lstStyle>
          <a:p>
            <a:pPr/>
            <a:r>
              <a:t>Consumer</a:t>
            </a:r>
          </a:p>
        </p:txBody>
      </p:sp>
      <p:pic>
        <p:nvPicPr>
          <p:cNvPr id="239" name="Google Shape;372;p37" descr="Google Shape;372;p3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9350" y="1709049"/>
            <a:ext cx="6134101" cy="2171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prism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377;p38"/>
          <p:cNvSpPr/>
          <p:nvPr/>
        </p:nvSpPr>
        <p:spPr>
          <a:xfrm>
            <a:off x="-3" y="347661"/>
            <a:ext cx="72902" cy="453600"/>
          </a:xfrm>
          <a:prstGeom prst="rect">
            <a:avLst/>
          </a:prstGeom>
          <a:solidFill>
            <a:srgbClr val="579FD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2" name="Google Shape;387;p38"/>
          <p:cNvSpPr txBox="1"/>
          <p:nvPr/>
        </p:nvSpPr>
        <p:spPr>
          <a:xfrm>
            <a:off x="345775" y="360187"/>
            <a:ext cx="7587899" cy="703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400">
                <a:latin typeface="Quantico"/>
                <a:ea typeface="Quantico"/>
                <a:cs typeface="Quantico"/>
                <a:sym typeface="Quantico"/>
              </a:defRPr>
            </a:lvl1pPr>
          </a:lstStyle>
          <a:p>
            <a:pPr/>
            <a:r>
              <a:t>Consumer Group</a:t>
            </a:r>
          </a:p>
        </p:txBody>
      </p:sp>
      <p:pic>
        <p:nvPicPr>
          <p:cNvPr id="243" name="Google Shape;389;p38" descr="Google Shape;389;p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2662" y="1409999"/>
            <a:ext cx="5450015" cy="28974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prism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00;p21"/>
          <p:cNvSpPr/>
          <p:nvPr/>
        </p:nvSpPr>
        <p:spPr>
          <a:xfrm>
            <a:off x="-3" y="347661"/>
            <a:ext cx="72902" cy="453600"/>
          </a:xfrm>
          <a:prstGeom prst="rect">
            <a:avLst/>
          </a:prstGeom>
          <a:solidFill>
            <a:srgbClr val="579FD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0" name="Google Shape;110;p21"/>
          <p:cNvSpPr txBox="1"/>
          <p:nvPr/>
        </p:nvSpPr>
        <p:spPr>
          <a:xfrm>
            <a:off x="345775" y="360187"/>
            <a:ext cx="7587899" cy="72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600">
                <a:latin typeface="Quantico"/>
                <a:ea typeface="Quantico"/>
                <a:cs typeface="Quantico"/>
                <a:sym typeface="Quantico"/>
              </a:defRPr>
            </a:lvl1pPr>
          </a:lstStyle>
          <a:p>
            <a:pPr/>
            <a:r>
              <a:t>What is a Messaging system?</a:t>
            </a:r>
          </a:p>
        </p:txBody>
      </p:sp>
      <p:sp>
        <p:nvSpPr>
          <p:cNvPr id="171" name="Google Shape;111;p21"/>
          <p:cNvSpPr txBox="1"/>
          <p:nvPr/>
        </p:nvSpPr>
        <p:spPr>
          <a:xfrm>
            <a:off x="405400" y="1342874"/>
            <a:ext cx="7179000" cy="3281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buClr>
                <a:srgbClr val="000000"/>
              </a:buClr>
              <a:buSzPts val="2000"/>
              <a:buFont typeface="Helvetica"/>
              <a:buChar char="❏"/>
              <a:defRPr sz="2000">
                <a:latin typeface="Roboto"/>
                <a:ea typeface="Roboto"/>
                <a:cs typeface="Roboto"/>
                <a:sym typeface="Roboto"/>
              </a:defRPr>
            </a:pPr>
            <a:r>
              <a:t>Responsible for transferring data from one application to another.</a:t>
            </a:r>
          </a:p>
          <a:p>
            <a:pPr/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indent="-355600">
              <a:buClr>
                <a:srgbClr val="000000"/>
              </a:buClr>
              <a:buSzPts val="2000"/>
              <a:buFont typeface="Helvetica"/>
              <a:buChar char="❏"/>
              <a:defRPr sz="2000">
                <a:latin typeface="Roboto"/>
                <a:ea typeface="Roboto"/>
                <a:cs typeface="Roboto"/>
                <a:sym typeface="Roboto"/>
              </a:defRPr>
            </a:pPr>
            <a:r>
              <a:t>Two types of Messaging Systems.</a:t>
            </a:r>
          </a:p>
          <a:p>
            <a:pPr indent="457200"/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lvl="1" marL="914400" indent="-355600">
              <a:buClr>
                <a:srgbClr val="000000"/>
              </a:buClr>
              <a:buSzPts val="2000"/>
              <a:buFont typeface="Helvetica"/>
              <a:buChar char="❏"/>
              <a:defRPr sz="2000">
                <a:latin typeface="Roboto"/>
                <a:ea typeface="Roboto"/>
                <a:cs typeface="Roboto"/>
                <a:sym typeface="Roboto"/>
              </a:defRPr>
            </a:pPr>
            <a:r>
              <a:t>Point to Point Messaging system</a:t>
            </a:r>
          </a:p>
          <a:p>
            <a:pPr indent="914400"/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lvl="1" marL="914400" indent="-355600">
              <a:buClr>
                <a:srgbClr val="000000"/>
              </a:buClr>
              <a:buSzPts val="2000"/>
              <a:buFont typeface="Helvetica"/>
              <a:buChar char="❏"/>
              <a:defRPr sz="2000">
                <a:latin typeface="Roboto"/>
                <a:ea typeface="Roboto"/>
                <a:cs typeface="Roboto"/>
                <a:sym typeface="Roboto"/>
              </a:defRPr>
            </a:pPr>
            <a:r>
              <a:t>Publish-Subscribe Messaging system</a:t>
            </a:r>
          </a:p>
          <a:p>
            <a:pPr/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prism dir="l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394;p39"/>
          <p:cNvSpPr/>
          <p:nvPr/>
        </p:nvSpPr>
        <p:spPr>
          <a:xfrm>
            <a:off x="-3" y="347661"/>
            <a:ext cx="72902" cy="453600"/>
          </a:xfrm>
          <a:prstGeom prst="rect">
            <a:avLst/>
          </a:prstGeom>
          <a:solidFill>
            <a:srgbClr val="579FD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6" name="Google Shape;404;p39"/>
          <p:cNvSpPr txBox="1"/>
          <p:nvPr/>
        </p:nvSpPr>
        <p:spPr>
          <a:xfrm>
            <a:off x="345775" y="360187"/>
            <a:ext cx="7587899" cy="72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600">
                <a:latin typeface="Quantico"/>
                <a:ea typeface="Quantico"/>
                <a:cs typeface="Quantico"/>
                <a:sym typeface="Quantico"/>
              </a:defRPr>
            </a:lvl1pPr>
          </a:lstStyle>
          <a:p>
            <a:pPr/>
            <a:r>
              <a:t>Use cases</a:t>
            </a:r>
          </a:p>
        </p:txBody>
      </p:sp>
      <p:sp>
        <p:nvSpPr>
          <p:cNvPr id="247" name="Google Shape;405;p39"/>
          <p:cNvSpPr txBox="1"/>
          <p:nvPr/>
        </p:nvSpPr>
        <p:spPr>
          <a:xfrm>
            <a:off x="405400" y="1051837"/>
            <a:ext cx="8361299" cy="231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buClr>
                <a:srgbClr val="000000"/>
              </a:buClr>
              <a:buSzPts val="2000"/>
              <a:buFont typeface="Helvetica"/>
              <a:buChar char="❏"/>
              <a:defRPr sz="2000">
                <a:latin typeface="Roboto"/>
                <a:ea typeface="Roboto"/>
                <a:cs typeface="Roboto"/>
                <a:sym typeface="Roboto"/>
              </a:defRPr>
            </a:pPr>
            <a:r>
              <a:t>Messaging</a:t>
            </a:r>
          </a:p>
          <a:p>
            <a:pPr indent="457200"/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indent="-355600">
              <a:buClr>
                <a:srgbClr val="000000"/>
              </a:buClr>
              <a:buSzPts val="2000"/>
              <a:buFont typeface="Helvetica"/>
              <a:buChar char="❏"/>
              <a:defRPr sz="2000">
                <a:latin typeface="Roboto"/>
                <a:ea typeface="Roboto"/>
                <a:cs typeface="Roboto"/>
                <a:sym typeface="Roboto"/>
              </a:defRPr>
            </a:pPr>
            <a:r>
              <a:t>Metrics &amp; Logging</a:t>
            </a:r>
          </a:p>
          <a:p>
            <a:pPr indent="457200"/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indent="-355600">
              <a:buClr>
                <a:srgbClr val="000000"/>
              </a:buClr>
              <a:buSzPts val="2000"/>
              <a:buFont typeface="Helvetica"/>
              <a:buChar char="❏"/>
              <a:defRPr sz="2000">
                <a:latin typeface="Roboto"/>
                <a:ea typeface="Roboto"/>
                <a:cs typeface="Roboto"/>
                <a:sym typeface="Roboto"/>
              </a:defRPr>
            </a:pPr>
            <a:r>
              <a:t>Commit log</a:t>
            </a:r>
          </a:p>
          <a:p>
            <a:pPr indent="457200"/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indent="-355600">
              <a:buClr>
                <a:srgbClr val="000000"/>
              </a:buClr>
              <a:buSzPts val="2000"/>
              <a:buFont typeface="Helvetica"/>
              <a:buChar char="❏"/>
              <a:defRPr sz="2000">
                <a:latin typeface="Roboto"/>
                <a:ea typeface="Roboto"/>
                <a:cs typeface="Roboto"/>
                <a:sym typeface="Roboto"/>
              </a:defRPr>
            </a:pPr>
            <a:r>
              <a:t>Website Activity Tracking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prism dir="l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410;p40"/>
          <p:cNvSpPr/>
          <p:nvPr/>
        </p:nvSpPr>
        <p:spPr>
          <a:xfrm>
            <a:off x="-3" y="347661"/>
            <a:ext cx="72902" cy="453600"/>
          </a:xfrm>
          <a:prstGeom prst="rect">
            <a:avLst/>
          </a:prstGeom>
          <a:solidFill>
            <a:srgbClr val="579FD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0" name="Google Shape;420;p40"/>
          <p:cNvSpPr txBox="1"/>
          <p:nvPr/>
        </p:nvSpPr>
        <p:spPr>
          <a:xfrm>
            <a:off x="345775" y="360187"/>
            <a:ext cx="7587899" cy="72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600">
                <a:latin typeface="Quantico"/>
                <a:ea typeface="Quantico"/>
                <a:cs typeface="Quantico"/>
                <a:sym typeface="Quantico"/>
              </a:defRPr>
            </a:lvl1pPr>
          </a:lstStyle>
          <a:p>
            <a:pPr/>
            <a:r>
              <a:t>Zookeeper</a:t>
            </a:r>
          </a:p>
        </p:txBody>
      </p:sp>
      <p:sp>
        <p:nvSpPr>
          <p:cNvPr id="251" name="Google Shape;421;p40"/>
          <p:cNvSpPr txBox="1"/>
          <p:nvPr/>
        </p:nvSpPr>
        <p:spPr>
          <a:xfrm>
            <a:off x="405400" y="1051837"/>
            <a:ext cx="8361299" cy="3535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buClr>
                <a:srgbClr val="000000"/>
              </a:buClr>
              <a:buSzPts val="2000"/>
              <a:buFont typeface="Helvetica"/>
              <a:buChar char="❏"/>
              <a:defRPr sz="2000">
                <a:latin typeface="Roboto"/>
                <a:ea typeface="Roboto"/>
                <a:cs typeface="Roboto"/>
                <a:sym typeface="Roboto"/>
              </a:defRPr>
            </a:pPr>
            <a:r>
              <a:t>Zookeeper is a distributed, open-source configuration, synchronization service along with naming registry for distributed applications.</a:t>
            </a:r>
          </a:p>
          <a:p>
            <a:pPr marL="457200" indent="-355600">
              <a:buClr>
                <a:srgbClr val="000000"/>
              </a:buClr>
              <a:buSzPts val="2000"/>
              <a:buFont typeface="Helvetica"/>
              <a:buChar char="❏"/>
              <a:defRPr sz="2000">
                <a:latin typeface="Roboto"/>
                <a:ea typeface="Roboto"/>
                <a:cs typeface="Roboto"/>
                <a:sym typeface="Roboto"/>
              </a:defRPr>
            </a:pPr>
            <a:r>
              <a:t>ZooKeeper is used for managing and coordinating Kafka brokers. </a:t>
            </a:r>
          </a:p>
          <a:p>
            <a:pPr marL="457200" indent="-355600">
              <a:buClr>
                <a:srgbClr val="000000"/>
              </a:buClr>
              <a:buSzPts val="2000"/>
              <a:buFont typeface="Helvetica"/>
              <a:buChar char="❏"/>
              <a:defRPr sz="2000">
                <a:latin typeface="Roboto"/>
                <a:ea typeface="Roboto"/>
                <a:cs typeface="Roboto"/>
                <a:sym typeface="Roboto"/>
              </a:defRPr>
            </a:pPr>
            <a:r>
              <a:t>Zookeeper serves as the coordination interface between the Kafka brokers and consumers.</a:t>
            </a:r>
          </a:p>
          <a:p>
            <a:pPr marL="457200" indent="-355600">
              <a:buClr>
                <a:srgbClr val="000000"/>
              </a:buClr>
              <a:buSzPts val="2000"/>
              <a:buFont typeface="Helvetica"/>
              <a:buChar char="❏"/>
              <a:defRPr sz="2000">
                <a:latin typeface="Roboto"/>
                <a:ea typeface="Roboto"/>
                <a:cs typeface="Roboto"/>
                <a:sym typeface="Roboto"/>
              </a:defRPr>
            </a:pPr>
            <a:r>
              <a:t>Kafka stores basic metadata in Zookeeper such as information about topics, brokers, consumer offsets (queue readers) etc.</a:t>
            </a:r>
          </a:p>
          <a:p>
            <a:pPr marL="457200" indent="-355600">
              <a:buClr>
                <a:srgbClr val="000000"/>
              </a:buClr>
              <a:buSzPts val="2000"/>
              <a:buFont typeface="Helvetica"/>
              <a:buChar char="❏"/>
              <a:defRPr sz="2000">
                <a:latin typeface="Roboto"/>
                <a:ea typeface="Roboto"/>
                <a:cs typeface="Roboto"/>
                <a:sym typeface="Roboto"/>
              </a:defRPr>
            </a:pPr>
            <a:r>
              <a:t>Used to notify producers and consumers about the presence of any new broker in the Kafka system or about the failure of any broker in the Kafka system.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prism dir="l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426;p41"/>
          <p:cNvSpPr txBox="1"/>
          <p:nvPr/>
        </p:nvSpPr>
        <p:spPr>
          <a:xfrm>
            <a:off x="405400" y="1051837"/>
            <a:ext cx="8361299" cy="3535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buClr>
                <a:srgbClr val="000000"/>
              </a:buClr>
              <a:buSzPts val="2000"/>
              <a:buFont typeface="Helvetica"/>
              <a:buChar char="❏"/>
              <a:defRPr sz="2000">
                <a:latin typeface="Roboto"/>
                <a:ea typeface="Roboto"/>
                <a:cs typeface="Roboto"/>
                <a:sym typeface="Roboto"/>
              </a:defRPr>
            </a:pPr>
            <a:r>
              <a:t>State: Check if the Kafka Broker is alive listening on the heartbeats requests the broker sends. Also decides on the replication based on livilyness of broker</a:t>
            </a:r>
          </a:p>
          <a:p>
            <a:pPr indent="457200"/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indent="-355600">
              <a:buClr>
                <a:srgbClr val="000000"/>
              </a:buClr>
              <a:buSzPts val="2000"/>
              <a:buFont typeface="Helvetica"/>
              <a:buChar char="❏"/>
              <a:defRPr sz="2000">
                <a:latin typeface="Roboto"/>
                <a:ea typeface="Roboto"/>
                <a:cs typeface="Roboto"/>
                <a:sym typeface="Roboto"/>
              </a:defRPr>
            </a:pPr>
            <a:r>
              <a:t>Quotas: Manages the quotas of producers and consumers</a:t>
            </a:r>
          </a:p>
          <a:p>
            <a:pPr indent="457200"/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indent="-355600">
              <a:buClr>
                <a:srgbClr val="000000"/>
              </a:buClr>
              <a:buSzPts val="2000"/>
              <a:buFont typeface="Helvetica"/>
              <a:buChar char="❏"/>
              <a:defRPr sz="2000">
                <a:latin typeface="Roboto"/>
                <a:ea typeface="Roboto"/>
                <a:cs typeface="Roboto"/>
                <a:sym typeface="Roboto"/>
              </a:defRPr>
            </a:pPr>
            <a:r>
              <a:t>Replicas: Manages the in-sync replicas of brokers</a:t>
            </a:r>
          </a:p>
          <a:p>
            <a:pPr indent="457200"/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indent="-355600">
              <a:buClr>
                <a:srgbClr val="000000"/>
              </a:buClr>
              <a:buSzPts val="2000"/>
              <a:buFont typeface="Helvetica"/>
              <a:buChar char="❏"/>
              <a:defRPr sz="2000">
                <a:latin typeface="Roboto"/>
                <a:ea typeface="Roboto"/>
                <a:cs typeface="Roboto"/>
                <a:sym typeface="Roboto"/>
              </a:defRPr>
            </a:pPr>
            <a:r>
              <a:t>Topics Registry: Keep a record of topic registries, which Kafka topics are held by each broker, </a:t>
            </a:r>
          </a:p>
        </p:txBody>
      </p:sp>
      <p:sp>
        <p:nvSpPr>
          <p:cNvPr id="254" name="Google Shape;427;p41"/>
          <p:cNvSpPr/>
          <p:nvPr/>
        </p:nvSpPr>
        <p:spPr>
          <a:xfrm>
            <a:off x="-3" y="347661"/>
            <a:ext cx="72902" cy="453600"/>
          </a:xfrm>
          <a:prstGeom prst="rect">
            <a:avLst/>
          </a:prstGeom>
          <a:solidFill>
            <a:srgbClr val="579FD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5" name="Google Shape;437;p41"/>
          <p:cNvSpPr txBox="1"/>
          <p:nvPr/>
        </p:nvSpPr>
        <p:spPr>
          <a:xfrm>
            <a:off x="345775" y="360187"/>
            <a:ext cx="7587899" cy="72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600">
                <a:latin typeface="Quantico"/>
                <a:ea typeface="Quantico"/>
                <a:cs typeface="Quantico"/>
                <a:sym typeface="Quantico"/>
              </a:defRPr>
            </a:lvl1pPr>
          </a:lstStyle>
          <a:p>
            <a:pPr/>
            <a:r>
              <a:t>Zookeeper role in Kafka Brokers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prism dir="l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442;p42"/>
          <p:cNvSpPr/>
          <p:nvPr/>
        </p:nvSpPr>
        <p:spPr>
          <a:xfrm>
            <a:off x="-3" y="347661"/>
            <a:ext cx="72902" cy="453600"/>
          </a:xfrm>
          <a:prstGeom prst="rect">
            <a:avLst/>
          </a:prstGeom>
          <a:solidFill>
            <a:srgbClr val="579FD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8" name="Google Shape;452;p42"/>
          <p:cNvSpPr txBox="1"/>
          <p:nvPr/>
        </p:nvSpPr>
        <p:spPr>
          <a:xfrm>
            <a:off x="345775" y="360187"/>
            <a:ext cx="7587899" cy="72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600">
                <a:latin typeface="Quantico"/>
                <a:ea typeface="Quantico"/>
                <a:cs typeface="Quantico"/>
                <a:sym typeface="Quantico"/>
              </a:defRPr>
            </a:lvl1pPr>
          </a:lstStyle>
          <a:p>
            <a:pPr/>
            <a:r>
              <a:t>Setup</a:t>
            </a:r>
          </a:p>
        </p:txBody>
      </p:sp>
      <p:sp>
        <p:nvSpPr>
          <p:cNvPr id="259" name="Google Shape;453;p42"/>
          <p:cNvSpPr txBox="1"/>
          <p:nvPr/>
        </p:nvSpPr>
        <p:spPr>
          <a:xfrm>
            <a:off x="405400" y="1051837"/>
            <a:ext cx="8361299" cy="3535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buClr>
                <a:srgbClr val="000000"/>
              </a:buClr>
              <a:buSzPts val="2000"/>
              <a:buFont typeface="Helvetica"/>
              <a:buChar char="❏"/>
              <a:defRPr sz="2000">
                <a:latin typeface="Roboto"/>
                <a:ea typeface="Roboto"/>
                <a:cs typeface="Roboto"/>
                <a:sym typeface="Roboto"/>
              </a:defRPr>
            </a:pPr>
            <a:r>
              <a:t>Download and extract Kafka from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http://kafka.apache.org/downloads.html</a:t>
            </a:r>
          </a:p>
          <a:p>
            <a:pPr marL="457200" indent="-355600">
              <a:buClr>
                <a:srgbClr val="000000"/>
              </a:buClr>
              <a:buSzPts val="2000"/>
              <a:buFont typeface="Helvetica"/>
              <a:buChar char="❏"/>
              <a:defRPr sz="2000">
                <a:latin typeface="Roboto"/>
                <a:ea typeface="Roboto"/>
                <a:cs typeface="Roboto"/>
                <a:sym typeface="Roboto"/>
              </a:defRPr>
            </a:pPr>
            <a:r>
              <a:t>Start Zookeeper </a:t>
            </a:r>
          </a:p>
          <a:p>
            <a:pPr lvl="1" marL="914400" indent="-355600">
              <a:buClr>
                <a:srgbClr val="000000"/>
              </a:buClr>
              <a:buSzPts val="2000"/>
              <a:buFont typeface="Helvetica"/>
              <a:buChar char="❏"/>
              <a:defRPr sz="2000">
                <a:latin typeface="Roboto"/>
                <a:ea typeface="Roboto"/>
                <a:cs typeface="Roboto"/>
                <a:sym typeface="Roboto"/>
              </a:defRPr>
            </a:pPr>
            <a:r>
              <a:t>bin/zookeeper-server-start.sh config/zookeeper.properties</a:t>
            </a:r>
          </a:p>
          <a:p>
            <a:pPr marL="457200" indent="-355600">
              <a:buClr>
                <a:srgbClr val="000000"/>
              </a:buClr>
              <a:buSzPts val="2000"/>
              <a:buFont typeface="Helvetica"/>
              <a:buChar char="❏"/>
              <a:defRPr sz="2000">
                <a:latin typeface="Roboto"/>
                <a:ea typeface="Roboto"/>
                <a:cs typeface="Roboto"/>
                <a:sym typeface="Roboto"/>
              </a:defRPr>
            </a:pPr>
            <a:r>
              <a:t>Start Kafka Server</a:t>
            </a:r>
          </a:p>
          <a:p>
            <a:pPr lvl="1" marL="914400" indent="-355600">
              <a:buClr>
                <a:srgbClr val="000000"/>
              </a:buClr>
              <a:buSzPts val="2000"/>
              <a:buFont typeface="Helvetica"/>
              <a:buChar char="❏"/>
              <a:defRPr sz="2000">
                <a:latin typeface="Roboto"/>
                <a:ea typeface="Roboto"/>
                <a:cs typeface="Roboto"/>
                <a:sym typeface="Roboto"/>
              </a:defRPr>
            </a:pPr>
            <a:r>
              <a:t>bin/kafka-server-start.sh config/server.properties</a:t>
            </a:r>
          </a:p>
          <a:p>
            <a:pPr marL="457200" indent="-355600">
              <a:buClr>
                <a:srgbClr val="000000"/>
              </a:buClr>
              <a:buSzPts val="2000"/>
              <a:buFont typeface="Helvetica"/>
              <a:buChar char="❏"/>
              <a:defRPr sz="2000">
                <a:latin typeface="Roboto"/>
                <a:ea typeface="Roboto"/>
                <a:cs typeface="Roboto"/>
                <a:sym typeface="Roboto"/>
              </a:defRPr>
            </a:pPr>
            <a:r>
              <a:t>Create Kafka Topic</a:t>
            </a:r>
          </a:p>
          <a:p>
            <a:pPr lvl="1" marL="914400" indent="-355600">
              <a:buClr>
                <a:srgbClr val="000000"/>
              </a:buClr>
              <a:buSzPts val="2000"/>
              <a:buFont typeface="Helvetica"/>
              <a:buChar char="❏"/>
              <a:defRPr sz="2000">
                <a:latin typeface="Roboto"/>
                <a:ea typeface="Roboto"/>
                <a:cs typeface="Roboto"/>
                <a:sym typeface="Roboto"/>
              </a:defRPr>
            </a:pPr>
            <a:r>
              <a:t>bin/kafka-topics.sh --create --zookeeper localhost:2181 --replication-factor 1 --partitions 1 --topic Kafka_Example</a:t>
            </a:r>
          </a:p>
          <a:p>
            <a:pPr marL="457200" indent="-355600">
              <a:buClr>
                <a:srgbClr val="000000"/>
              </a:buClr>
              <a:buSzPts val="2000"/>
              <a:buFont typeface="Helvetica"/>
              <a:buChar char="❏"/>
              <a:defRPr sz="2000">
                <a:latin typeface="Roboto"/>
                <a:ea typeface="Roboto"/>
                <a:cs typeface="Roboto"/>
                <a:sym typeface="Roboto"/>
              </a:defRPr>
            </a:pPr>
            <a:r>
              <a:t>List topic</a:t>
            </a:r>
          </a:p>
          <a:p>
            <a:pPr lvl="1" marL="914400" indent="-355600">
              <a:buClr>
                <a:srgbClr val="000000"/>
              </a:buClr>
              <a:buSzPts val="2000"/>
              <a:buFont typeface="Helvetica"/>
              <a:buChar char="❏"/>
              <a:defRPr sz="2000">
                <a:latin typeface="Roboto"/>
                <a:ea typeface="Roboto"/>
                <a:cs typeface="Roboto"/>
                <a:sym typeface="Roboto"/>
              </a:defRPr>
            </a:pPr>
            <a:r>
              <a:t>bin/kafka-topics.sh --list --zookeeper localhost:2181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prism dir="l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458;p43"/>
          <p:cNvSpPr/>
          <p:nvPr/>
        </p:nvSpPr>
        <p:spPr>
          <a:xfrm>
            <a:off x="-3" y="347661"/>
            <a:ext cx="72902" cy="453600"/>
          </a:xfrm>
          <a:prstGeom prst="rect">
            <a:avLst/>
          </a:prstGeom>
          <a:solidFill>
            <a:srgbClr val="579FD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262" name="Google Shape;468;p43" descr="Google Shape;468;p4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2262" y="2290124"/>
            <a:ext cx="3762602" cy="672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prism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16;p22"/>
          <p:cNvSpPr/>
          <p:nvPr/>
        </p:nvSpPr>
        <p:spPr>
          <a:xfrm>
            <a:off x="-3" y="347661"/>
            <a:ext cx="72902" cy="453600"/>
          </a:xfrm>
          <a:prstGeom prst="rect">
            <a:avLst/>
          </a:prstGeom>
          <a:solidFill>
            <a:srgbClr val="579FD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4" name="Google Shape;126;p22"/>
          <p:cNvSpPr txBox="1"/>
          <p:nvPr/>
        </p:nvSpPr>
        <p:spPr>
          <a:xfrm>
            <a:off x="345775" y="360187"/>
            <a:ext cx="7587899" cy="72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600">
                <a:latin typeface="Quantico"/>
                <a:ea typeface="Quantico"/>
                <a:cs typeface="Quantico"/>
                <a:sym typeface="Quantico"/>
              </a:defRPr>
            </a:lvl1pPr>
          </a:lstStyle>
          <a:p>
            <a:pPr/>
            <a:r>
              <a:t>Point to Point Messaging System</a:t>
            </a:r>
          </a:p>
        </p:txBody>
      </p:sp>
      <p:sp>
        <p:nvSpPr>
          <p:cNvPr id="175" name="Google Shape;127;p22"/>
          <p:cNvSpPr txBox="1"/>
          <p:nvPr/>
        </p:nvSpPr>
        <p:spPr>
          <a:xfrm>
            <a:off x="405400" y="1342874"/>
            <a:ext cx="7179000" cy="297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36550">
              <a:buClr>
                <a:srgbClr val="000000"/>
              </a:buClr>
              <a:buSzPts val="1700"/>
              <a:buFont typeface="Helvetica"/>
              <a:buChar char="❏"/>
              <a:defRPr sz="1700">
                <a:latin typeface="Roboto"/>
                <a:ea typeface="Roboto"/>
                <a:cs typeface="Roboto"/>
                <a:sym typeface="Roboto"/>
              </a:defRPr>
            </a:pPr>
            <a:r>
              <a:t>In a point-to-point system, messages are persisted in a queue.</a:t>
            </a:r>
          </a:p>
          <a:p>
            <a:pPr marL="457200" indent="-336550">
              <a:buClr>
                <a:srgbClr val="000000"/>
              </a:buClr>
              <a:buSzPts val="1700"/>
              <a:buFont typeface="Helvetica"/>
              <a:buChar char="❏"/>
              <a:defRPr sz="1700">
                <a:latin typeface="Roboto"/>
                <a:ea typeface="Roboto"/>
                <a:cs typeface="Roboto"/>
                <a:sym typeface="Roboto"/>
              </a:defRPr>
            </a:pPr>
            <a:r>
              <a:t>One or more consumers can consume the messages in the queue.</a:t>
            </a:r>
          </a:p>
          <a:p>
            <a:pPr marL="457200" indent="-336550">
              <a:buClr>
                <a:srgbClr val="000000"/>
              </a:buClr>
              <a:buSzPts val="1700"/>
              <a:buFont typeface="Helvetica"/>
              <a:buChar char="❏"/>
              <a:defRPr sz="1700">
                <a:latin typeface="Roboto"/>
                <a:ea typeface="Roboto"/>
                <a:cs typeface="Roboto"/>
                <a:sym typeface="Roboto"/>
              </a:defRPr>
            </a:pPr>
            <a:r>
              <a:t>But a particular message can be consumed by a maximum of one consumer only.</a:t>
            </a:r>
          </a:p>
          <a:p>
            <a:pPr marL="457200" indent="-336550">
              <a:buClr>
                <a:srgbClr val="000000"/>
              </a:buClr>
              <a:buSzPts val="1700"/>
              <a:buFont typeface="Helvetica"/>
              <a:buChar char="❏"/>
              <a:defRPr sz="1700">
                <a:latin typeface="Roboto"/>
                <a:ea typeface="Roboto"/>
                <a:cs typeface="Roboto"/>
                <a:sym typeface="Roboto"/>
              </a:defRPr>
            </a:pPr>
            <a:r>
              <a:t>Once a consumer reads a message in the queue, it disappears from that queue.</a:t>
            </a:r>
          </a:p>
          <a:p>
            <a:pPr/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457200"/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/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Google Shape;128;p22" descr="Google Shape;128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1599" y="3015725"/>
            <a:ext cx="4477677" cy="1850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prism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33;p23"/>
          <p:cNvSpPr/>
          <p:nvPr/>
        </p:nvSpPr>
        <p:spPr>
          <a:xfrm>
            <a:off x="-3" y="347661"/>
            <a:ext cx="72902" cy="453600"/>
          </a:xfrm>
          <a:prstGeom prst="rect">
            <a:avLst/>
          </a:prstGeom>
          <a:solidFill>
            <a:srgbClr val="579FD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9" name="Google Shape;143;p23"/>
          <p:cNvSpPr txBox="1"/>
          <p:nvPr/>
        </p:nvSpPr>
        <p:spPr>
          <a:xfrm>
            <a:off x="345775" y="360187"/>
            <a:ext cx="7587899" cy="665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200">
                <a:latin typeface="Quantico"/>
                <a:ea typeface="Quantico"/>
                <a:cs typeface="Quantico"/>
                <a:sym typeface="Quantico"/>
              </a:defRPr>
            </a:lvl1pPr>
          </a:lstStyle>
          <a:p>
            <a:pPr/>
            <a:r>
              <a:t>Publish-Subscribe Messaging System</a:t>
            </a:r>
          </a:p>
        </p:txBody>
      </p:sp>
      <p:sp>
        <p:nvSpPr>
          <p:cNvPr id="180" name="Google Shape;144;p23"/>
          <p:cNvSpPr txBox="1"/>
          <p:nvPr/>
        </p:nvSpPr>
        <p:spPr>
          <a:xfrm>
            <a:off x="405400" y="1342874"/>
            <a:ext cx="7179000" cy="1630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42900">
              <a:buClr>
                <a:srgbClr val="000000"/>
              </a:buClr>
              <a:buSzPts val="1800"/>
              <a:buFont typeface="Helvetica"/>
              <a:buChar char="❏"/>
              <a:defRPr sz="1800">
                <a:latin typeface="Roboto"/>
                <a:ea typeface="Roboto"/>
                <a:cs typeface="Roboto"/>
                <a:sym typeface="Roboto"/>
              </a:defRPr>
            </a:pPr>
            <a:r>
              <a:t>Messages are persisted in a topic.</a:t>
            </a:r>
          </a:p>
          <a:p>
            <a:pPr marL="457200" indent="-342900">
              <a:buClr>
                <a:srgbClr val="000000"/>
              </a:buClr>
              <a:buSzPts val="1800"/>
              <a:buFont typeface="Helvetica"/>
              <a:buChar char="❏"/>
              <a:defRPr sz="1800">
                <a:latin typeface="Roboto"/>
                <a:ea typeface="Roboto"/>
                <a:cs typeface="Roboto"/>
                <a:sym typeface="Roboto"/>
              </a:defRPr>
            </a:pPr>
            <a:r>
              <a:t>Consumers can subscribe to one or more topic and consume all the messages in that topic.</a:t>
            </a:r>
          </a:p>
          <a:p>
            <a:pPr/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1" name="Google Shape;145;p23" descr="Google Shape;145;p2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53263" y="2571750"/>
            <a:ext cx="5172927" cy="22243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prism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50;p24"/>
          <p:cNvSpPr/>
          <p:nvPr/>
        </p:nvSpPr>
        <p:spPr>
          <a:xfrm>
            <a:off x="-3" y="347661"/>
            <a:ext cx="72902" cy="453600"/>
          </a:xfrm>
          <a:prstGeom prst="rect">
            <a:avLst/>
          </a:prstGeom>
          <a:solidFill>
            <a:srgbClr val="579FD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4" name="Google Shape;160;p24"/>
          <p:cNvSpPr txBox="1"/>
          <p:nvPr/>
        </p:nvSpPr>
        <p:spPr>
          <a:xfrm>
            <a:off x="345775" y="360187"/>
            <a:ext cx="7587899" cy="72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600">
                <a:latin typeface="Quantico"/>
                <a:ea typeface="Quantico"/>
                <a:cs typeface="Quantico"/>
                <a:sym typeface="Quantico"/>
              </a:defRPr>
            </a:lvl1pPr>
          </a:lstStyle>
          <a:p>
            <a:pPr/>
            <a:r>
              <a:t>What is Kafka?</a:t>
            </a:r>
          </a:p>
        </p:txBody>
      </p:sp>
      <p:sp>
        <p:nvSpPr>
          <p:cNvPr id="185" name="Google Shape;161;p24"/>
          <p:cNvSpPr txBox="1"/>
          <p:nvPr/>
        </p:nvSpPr>
        <p:spPr>
          <a:xfrm>
            <a:off x="405400" y="1342875"/>
            <a:ext cx="7179000" cy="3281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buClr>
                <a:srgbClr val="000000"/>
              </a:buClr>
              <a:buSzPts val="2000"/>
              <a:buFont typeface="Helvetica"/>
              <a:buChar char="❏"/>
              <a:defRPr sz="2000">
                <a:latin typeface="Roboto"/>
                <a:ea typeface="Roboto"/>
                <a:cs typeface="Roboto"/>
                <a:sym typeface="Roboto"/>
              </a:defRPr>
            </a:pPr>
            <a:r>
              <a:t>Kafka is a distributed streaming platform that is used to </a:t>
            </a:r>
            <a:r>
              <a:rPr b="1"/>
              <a:t>publish </a:t>
            </a:r>
            <a:r>
              <a:t>and </a:t>
            </a:r>
            <a:r>
              <a:rPr b="1"/>
              <a:t>subscribe</a:t>
            </a:r>
            <a:r>
              <a:t> to streams of messages.</a:t>
            </a:r>
          </a:p>
          <a:p>
            <a:pPr indent="457200"/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indent="-355600">
              <a:buClr>
                <a:srgbClr val="000000"/>
              </a:buClr>
              <a:buSzPts val="2000"/>
              <a:buFont typeface="Helvetica"/>
              <a:buChar char="❏"/>
              <a:defRPr sz="2000">
                <a:latin typeface="Roboto"/>
                <a:ea typeface="Roboto"/>
                <a:cs typeface="Roboto"/>
                <a:sym typeface="Roboto"/>
              </a:defRPr>
            </a:pPr>
            <a:r>
              <a:t>Kafka is designed to allow your apps to process records as they occur. </a:t>
            </a:r>
          </a:p>
          <a:p>
            <a:pPr/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indent="-355600">
              <a:buClr>
                <a:srgbClr val="000000"/>
              </a:buClr>
              <a:buSzPts val="2000"/>
              <a:buFont typeface="Helvetica"/>
              <a:buChar char="❏"/>
              <a:defRPr sz="2000">
                <a:latin typeface="Roboto"/>
                <a:ea typeface="Roboto"/>
                <a:cs typeface="Roboto"/>
                <a:sym typeface="Roboto"/>
              </a:defRPr>
            </a:pPr>
            <a:r>
              <a:t>Apache Kafka was originally developed by LinkedIn, and was open sourced in early 2011.</a:t>
            </a:r>
          </a:p>
          <a:p>
            <a:pPr/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prism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66;p25"/>
          <p:cNvSpPr/>
          <p:nvPr/>
        </p:nvSpPr>
        <p:spPr>
          <a:xfrm>
            <a:off x="-3" y="347661"/>
            <a:ext cx="72902" cy="453600"/>
          </a:xfrm>
          <a:prstGeom prst="rect">
            <a:avLst/>
          </a:prstGeom>
          <a:solidFill>
            <a:srgbClr val="579FD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8" name="Google Shape;176;p25"/>
          <p:cNvSpPr txBox="1"/>
          <p:nvPr/>
        </p:nvSpPr>
        <p:spPr>
          <a:xfrm>
            <a:off x="345775" y="360187"/>
            <a:ext cx="7587899" cy="72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600">
                <a:latin typeface="Quantico"/>
                <a:ea typeface="Quantico"/>
                <a:cs typeface="Quantico"/>
                <a:sym typeface="Quantico"/>
              </a:defRPr>
            </a:lvl1pPr>
          </a:lstStyle>
          <a:p>
            <a:pPr/>
            <a:r>
              <a:t>Why Kafka?</a:t>
            </a:r>
          </a:p>
        </p:txBody>
      </p:sp>
      <p:sp>
        <p:nvSpPr>
          <p:cNvPr id="189" name="Google Shape;177;p25"/>
          <p:cNvSpPr txBox="1"/>
          <p:nvPr/>
        </p:nvSpPr>
        <p:spPr>
          <a:xfrm>
            <a:off x="405400" y="1342874"/>
            <a:ext cx="7179000" cy="358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buClr>
                <a:srgbClr val="000000"/>
              </a:buClr>
              <a:buSzPts val="2000"/>
              <a:buFont typeface="Helvetica"/>
              <a:buChar char="❏"/>
              <a:defRPr sz="2000">
                <a:latin typeface="Roboto"/>
                <a:ea typeface="Roboto"/>
                <a:cs typeface="Roboto"/>
                <a:sym typeface="Roboto"/>
              </a:defRPr>
            </a:pPr>
            <a:r>
              <a:t>Multiple Producers</a:t>
            </a:r>
          </a:p>
          <a:p>
            <a:pPr indent="457200"/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indent="-355600">
              <a:buClr>
                <a:srgbClr val="000000"/>
              </a:buClr>
              <a:buSzPts val="2000"/>
              <a:buFont typeface="Helvetica"/>
              <a:buChar char="❏"/>
              <a:defRPr sz="2000">
                <a:latin typeface="Roboto"/>
                <a:ea typeface="Roboto"/>
                <a:cs typeface="Roboto"/>
                <a:sym typeface="Roboto"/>
              </a:defRPr>
            </a:pPr>
            <a:r>
              <a:t>Multiple Consumers</a:t>
            </a:r>
          </a:p>
          <a:p>
            <a:pPr indent="457200"/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indent="-355600">
              <a:buClr>
                <a:srgbClr val="000000"/>
              </a:buClr>
              <a:buSzPts val="2000"/>
              <a:buFont typeface="Helvetica"/>
              <a:buChar char="❏"/>
              <a:defRPr sz="2000">
                <a:latin typeface="Roboto"/>
                <a:ea typeface="Roboto"/>
                <a:cs typeface="Roboto"/>
                <a:sym typeface="Roboto"/>
              </a:defRPr>
            </a:pPr>
            <a:r>
              <a:t>Disk-based Retention</a:t>
            </a:r>
          </a:p>
          <a:p>
            <a:pPr indent="457200"/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indent="-355600">
              <a:buClr>
                <a:srgbClr val="000000"/>
              </a:buClr>
              <a:buSzPts val="2000"/>
              <a:buFont typeface="Helvetica"/>
              <a:buChar char="❏"/>
              <a:defRPr sz="2000">
                <a:latin typeface="Roboto"/>
                <a:ea typeface="Roboto"/>
                <a:cs typeface="Roboto"/>
                <a:sym typeface="Roboto"/>
              </a:defRPr>
            </a:pPr>
            <a:r>
              <a:t>Scalable</a:t>
            </a:r>
          </a:p>
          <a:p>
            <a:pPr indent="457200"/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indent="-355600">
              <a:buClr>
                <a:srgbClr val="000000"/>
              </a:buClr>
              <a:buSzPts val="2000"/>
              <a:buFont typeface="Helvetica"/>
              <a:buChar char="❏"/>
              <a:defRPr sz="2000">
                <a:latin typeface="Roboto"/>
                <a:ea typeface="Roboto"/>
                <a:cs typeface="Roboto"/>
                <a:sym typeface="Roboto"/>
              </a:defRPr>
            </a:pPr>
            <a:r>
              <a:t>High Performance</a:t>
            </a:r>
          </a:p>
          <a:p>
            <a:pPr/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prism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82;p26"/>
          <p:cNvSpPr/>
          <p:nvPr/>
        </p:nvSpPr>
        <p:spPr>
          <a:xfrm>
            <a:off x="-3" y="347661"/>
            <a:ext cx="72902" cy="453600"/>
          </a:xfrm>
          <a:prstGeom prst="rect">
            <a:avLst/>
          </a:prstGeom>
          <a:solidFill>
            <a:srgbClr val="579FD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2" name="Google Shape;192;p26"/>
          <p:cNvSpPr txBox="1"/>
          <p:nvPr/>
        </p:nvSpPr>
        <p:spPr>
          <a:xfrm>
            <a:off x="345775" y="360187"/>
            <a:ext cx="7587899" cy="72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600">
                <a:latin typeface="Quantico"/>
                <a:ea typeface="Quantico"/>
                <a:cs typeface="Quantico"/>
                <a:sym typeface="Quantico"/>
              </a:defRPr>
            </a:lvl1pPr>
          </a:lstStyle>
          <a:p>
            <a:pPr/>
            <a:r>
              <a:t>Kafka Key Terminology</a:t>
            </a:r>
          </a:p>
        </p:txBody>
      </p:sp>
      <p:sp>
        <p:nvSpPr>
          <p:cNvPr id="193" name="Google Shape;193;p26"/>
          <p:cNvSpPr txBox="1"/>
          <p:nvPr/>
        </p:nvSpPr>
        <p:spPr>
          <a:xfrm>
            <a:off x="405400" y="1051837"/>
            <a:ext cx="8361299" cy="3942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>
              <a:defRPr b="1" sz="2200">
                <a:latin typeface="Roboto"/>
                <a:ea typeface="Roboto"/>
                <a:cs typeface="Roboto"/>
                <a:sym typeface="Roboto"/>
              </a:defRPr>
            </a:pPr>
            <a:r>
              <a:t>Topic</a:t>
            </a:r>
            <a:r>
              <a:rPr sz="2000"/>
              <a:t>:</a:t>
            </a:r>
            <a:r>
              <a:rPr b="0" sz="2000"/>
              <a:t> A stream of messages belonging to a particular category is called a topic. Data is stored in topics.</a:t>
            </a:r>
            <a:endParaRPr sz="2000"/>
          </a:p>
          <a:p>
            <a:pPr/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>
              <a:defRPr b="1" sz="2200">
                <a:latin typeface="Roboto"/>
                <a:ea typeface="Roboto"/>
                <a:cs typeface="Roboto"/>
                <a:sym typeface="Roboto"/>
              </a:defRPr>
            </a:pPr>
            <a:r>
              <a:t>Producer</a:t>
            </a:r>
            <a:r>
              <a:rPr sz="2000"/>
              <a:t>: </a:t>
            </a:r>
            <a:r>
              <a:rPr b="0" sz="2000"/>
              <a:t>Producers are the publisher of messages to one or more Kafka topics. Producers send data to Kafka brokers.</a:t>
            </a:r>
            <a:endParaRPr sz="2000"/>
          </a:p>
          <a:p>
            <a:pPr/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>
              <a:defRPr b="1" sz="2200">
                <a:latin typeface="Roboto"/>
                <a:ea typeface="Roboto"/>
                <a:cs typeface="Roboto"/>
                <a:sym typeface="Roboto"/>
              </a:defRPr>
            </a:pPr>
            <a:r>
              <a:t>Consumer</a:t>
            </a:r>
            <a:r>
              <a:rPr sz="2000"/>
              <a:t>: </a:t>
            </a:r>
            <a:r>
              <a:rPr b="0" sz="2000"/>
              <a:t>Consumer reads data from topics.</a:t>
            </a:r>
            <a:endParaRPr sz="2000"/>
          </a:p>
          <a:p>
            <a:pPr/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>
              <a:defRPr b="1" sz="2200">
                <a:latin typeface="Roboto"/>
                <a:ea typeface="Roboto"/>
                <a:cs typeface="Roboto"/>
                <a:sym typeface="Roboto"/>
              </a:defRPr>
            </a:pPr>
            <a:r>
              <a:t>Broker</a:t>
            </a:r>
            <a:r>
              <a:rPr sz="2000"/>
              <a:t>: </a:t>
            </a:r>
            <a:r>
              <a:rPr b="0" sz="2000"/>
              <a:t>A Kafka Broker receives messages from producers and stores them on disk and allows consumers to fetch messages by topic.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prism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8;p27"/>
          <p:cNvSpPr/>
          <p:nvPr/>
        </p:nvSpPr>
        <p:spPr>
          <a:xfrm>
            <a:off x="-3" y="347661"/>
            <a:ext cx="72902" cy="453600"/>
          </a:xfrm>
          <a:prstGeom prst="rect">
            <a:avLst/>
          </a:prstGeom>
          <a:solidFill>
            <a:srgbClr val="579FD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6" name="Google Shape;208;p27"/>
          <p:cNvSpPr txBox="1"/>
          <p:nvPr/>
        </p:nvSpPr>
        <p:spPr>
          <a:xfrm>
            <a:off x="345775" y="360187"/>
            <a:ext cx="7587899" cy="72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600">
                <a:latin typeface="Quantico"/>
                <a:ea typeface="Quantico"/>
                <a:cs typeface="Quantico"/>
                <a:sym typeface="Quantico"/>
              </a:defRPr>
            </a:lvl1pPr>
          </a:lstStyle>
          <a:p>
            <a:pPr/>
            <a:r>
              <a:t>Kafka Cluster Architecture</a:t>
            </a:r>
          </a:p>
        </p:txBody>
      </p:sp>
      <p:pic>
        <p:nvPicPr>
          <p:cNvPr id="197" name="Google Shape;210;p27" descr="Google Shape;210;p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2605" y="1280625"/>
            <a:ext cx="6038796" cy="3381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prism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215;p28"/>
          <p:cNvSpPr/>
          <p:nvPr/>
        </p:nvSpPr>
        <p:spPr>
          <a:xfrm>
            <a:off x="-3" y="347661"/>
            <a:ext cx="72902" cy="453600"/>
          </a:xfrm>
          <a:prstGeom prst="rect">
            <a:avLst/>
          </a:prstGeom>
          <a:solidFill>
            <a:srgbClr val="579FD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0" name="Google Shape;225;p28"/>
          <p:cNvSpPr txBox="1"/>
          <p:nvPr/>
        </p:nvSpPr>
        <p:spPr>
          <a:xfrm>
            <a:off x="345775" y="360187"/>
            <a:ext cx="7587899" cy="72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600">
                <a:latin typeface="Quantico"/>
                <a:ea typeface="Quantico"/>
                <a:cs typeface="Quantico"/>
                <a:sym typeface="Quantico"/>
              </a:defRPr>
            </a:lvl1pPr>
          </a:lstStyle>
          <a:p>
            <a:pPr/>
            <a:r>
              <a:t>Kafka Topic Partitions</a:t>
            </a:r>
          </a:p>
        </p:txBody>
      </p:sp>
      <p:sp>
        <p:nvSpPr>
          <p:cNvPr id="201" name="Google Shape;226;p28"/>
          <p:cNvSpPr txBox="1"/>
          <p:nvPr/>
        </p:nvSpPr>
        <p:spPr>
          <a:xfrm>
            <a:off x="405400" y="1051850"/>
            <a:ext cx="8361299" cy="1452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b="1" sz="1800">
                <a:latin typeface="Roboto"/>
                <a:ea typeface="Roboto"/>
                <a:cs typeface="Roboto"/>
                <a:sym typeface="Roboto"/>
              </a:defRPr>
            </a:pPr>
            <a:r>
              <a:t>Partition:</a:t>
            </a:r>
            <a:r>
              <a:rPr sz="2400"/>
              <a:t> </a:t>
            </a:r>
            <a:r>
              <a:rPr b="0" sz="1600"/>
              <a:t>Topics are split into partitions. For each topic, Kafka keeps a minimum of one partition. Each such partition contains messages in an immutable ordered sequence. </a:t>
            </a:r>
            <a:endParaRPr sz="1600"/>
          </a:p>
          <a:p>
            <a:pPr/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2" name="Google Shape;227;p28" descr="Google Shape;227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3649" y="1856075"/>
            <a:ext cx="4598751" cy="27173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prism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