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Nuni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regular.fntdata"/><Relationship Id="rId36" Type="http://schemas.openxmlformats.org/officeDocument/2006/relationships/slide" Target="slides/slide31.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729360" y="2772000"/>
            <a:ext cx="7688520" cy="3014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729360" y="277200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729360" y="434628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72936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466920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72936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332892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592848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72936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332892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592848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 type="body"/>
          </p:nvPr>
        </p:nvSpPr>
        <p:spPr>
          <a:xfrm>
            <a:off x="729360" y="2772000"/>
            <a:ext cx="76885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729360" y="2772000"/>
            <a:ext cx="7688520" cy="3014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72936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8"/>
          <p:cNvSpPr txBox="1"/>
          <p:nvPr>
            <p:ph idx="2" type="body"/>
          </p:nvPr>
        </p:nvSpPr>
        <p:spPr>
          <a:xfrm>
            <a:off x="466920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2" name="Shape 82"/>
        <p:cNvGrpSpPr/>
        <p:nvPr/>
      </p:nvGrpSpPr>
      <p:grpSpPr>
        <a:xfrm>
          <a:off x="0" y="0"/>
          <a:ext cx="0" cy="0"/>
          <a:chOff x="0" y="0"/>
          <a:chExt cx="0" cy="0"/>
        </a:xfrm>
      </p:grpSpPr>
      <p:sp>
        <p:nvSpPr>
          <p:cNvPr id="83" name="Google Shape;83;p20"/>
          <p:cNvSpPr txBox="1"/>
          <p:nvPr>
            <p:ph idx="1" type="subTitle"/>
          </p:nvPr>
        </p:nvSpPr>
        <p:spPr>
          <a:xfrm>
            <a:off x="729360" y="1758240"/>
            <a:ext cx="7688520" cy="330876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21"/>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2" type="body"/>
          </p:nvPr>
        </p:nvSpPr>
        <p:spPr>
          <a:xfrm>
            <a:off x="466920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3" type="body"/>
          </p:nvPr>
        </p:nvSpPr>
        <p:spPr>
          <a:xfrm>
            <a:off x="72936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2"/>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72936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3" type="body"/>
          </p:nvPr>
        </p:nvSpPr>
        <p:spPr>
          <a:xfrm>
            <a:off x="466920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23"/>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3" type="body"/>
          </p:nvPr>
        </p:nvSpPr>
        <p:spPr>
          <a:xfrm>
            <a:off x="729360" y="434628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24"/>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729360" y="277200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4"/>
          <p:cNvSpPr txBox="1"/>
          <p:nvPr>
            <p:ph idx="2" type="body"/>
          </p:nvPr>
        </p:nvSpPr>
        <p:spPr>
          <a:xfrm>
            <a:off x="729360" y="434628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3" name="Shape 103"/>
        <p:cNvGrpSpPr/>
        <p:nvPr/>
      </p:nvGrpSpPr>
      <p:grpSpPr>
        <a:xfrm>
          <a:off x="0" y="0"/>
          <a:ext cx="0" cy="0"/>
          <a:chOff x="0" y="0"/>
          <a:chExt cx="0" cy="0"/>
        </a:xfrm>
      </p:grpSpPr>
      <p:sp>
        <p:nvSpPr>
          <p:cNvPr id="104" name="Google Shape;104;p25"/>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3" type="body"/>
          </p:nvPr>
        </p:nvSpPr>
        <p:spPr>
          <a:xfrm>
            <a:off x="72936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4" type="body"/>
          </p:nvPr>
        </p:nvSpPr>
        <p:spPr>
          <a:xfrm>
            <a:off x="466920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9" name="Shape 109"/>
        <p:cNvGrpSpPr/>
        <p:nvPr/>
      </p:nvGrpSpPr>
      <p:grpSpPr>
        <a:xfrm>
          <a:off x="0" y="0"/>
          <a:ext cx="0" cy="0"/>
          <a:chOff x="0" y="0"/>
          <a:chExt cx="0" cy="0"/>
        </a:xfrm>
      </p:grpSpPr>
      <p:sp>
        <p:nvSpPr>
          <p:cNvPr id="110" name="Google Shape;110;p26"/>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72936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2" type="body"/>
          </p:nvPr>
        </p:nvSpPr>
        <p:spPr>
          <a:xfrm>
            <a:off x="332892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3" type="body"/>
          </p:nvPr>
        </p:nvSpPr>
        <p:spPr>
          <a:xfrm>
            <a:off x="5928480" y="277200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4" type="body"/>
          </p:nvPr>
        </p:nvSpPr>
        <p:spPr>
          <a:xfrm>
            <a:off x="72936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5" type="body"/>
          </p:nvPr>
        </p:nvSpPr>
        <p:spPr>
          <a:xfrm>
            <a:off x="332892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6" type="body"/>
          </p:nvPr>
        </p:nvSpPr>
        <p:spPr>
          <a:xfrm>
            <a:off x="5928480" y="4346280"/>
            <a:ext cx="247536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729360" y="2772000"/>
            <a:ext cx="76885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72936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466920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729360" y="1758240"/>
            <a:ext cx="7688520" cy="330876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466920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72936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729360" y="2772000"/>
            <a:ext cx="3751920" cy="3014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4669200" y="434628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729360" y="1758240"/>
            <a:ext cx="7688520" cy="71352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72936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4669200" y="2772000"/>
            <a:ext cx="37519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729360" y="4346280"/>
            <a:ext cx="7688520" cy="14374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EE"/>
        </a:solidFill>
      </p:bgPr>
    </p:bg>
    <p:spTree>
      <p:nvGrpSpPr>
        <p:cNvPr id="5" name="Shape 5"/>
        <p:cNvGrpSpPr/>
        <p:nvPr/>
      </p:nvGrpSpPr>
      <p:grpSpPr>
        <a:xfrm>
          <a:off x="0" y="0"/>
          <a:ext cx="0" cy="0"/>
          <a:chOff x="0" y="0"/>
          <a:chExt cx="0" cy="0"/>
        </a:xfrm>
      </p:grpSpPr>
      <p:sp>
        <p:nvSpPr>
          <p:cNvPr id="6" name="Google Shape;6;p1"/>
          <p:cNvSpPr/>
          <p:nvPr/>
        </p:nvSpPr>
        <p:spPr>
          <a:xfrm>
            <a:off x="0" y="0"/>
            <a:ext cx="9143640" cy="6501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830520" y="1588680"/>
            <a:ext cx="745200" cy="60840"/>
            <a:chOff x="830520" y="1588680"/>
            <a:chExt cx="745200" cy="60840"/>
          </a:xfrm>
        </p:grpSpPr>
        <p:sp>
          <p:nvSpPr>
            <p:cNvPr id="8" name="Google Shape;8;p1"/>
            <p:cNvSpPr/>
            <p:nvPr/>
          </p:nvSpPr>
          <p:spPr>
            <a:xfrm rot="-5400000">
              <a:off x="1359000" y="1432800"/>
              <a:ext cx="60840" cy="37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987840" y="1431360"/>
              <a:ext cx="60840" cy="37548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 name="Google Shape;10;p1"/>
          <p:cNvSpPr txBox="1"/>
          <p:nvPr>
            <p:ph type="title"/>
          </p:nvPr>
        </p:nvSpPr>
        <p:spPr>
          <a:xfrm>
            <a:off x="729360" y="1763280"/>
            <a:ext cx="7687800" cy="22194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8536320" y="6333120"/>
            <a:ext cx="548280" cy="5245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 name="Google Shape;12;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61" name="Shape 61"/>
        <p:cNvGrpSpPr/>
        <p:nvPr/>
      </p:nvGrpSpPr>
      <p:grpSpPr>
        <a:xfrm>
          <a:off x="0" y="0"/>
          <a:ext cx="0" cy="0"/>
          <a:chOff x="0" y="0"/>
          <a:chExt cx="0" cy="0"/>
        </a:xfrm>
      </p:grpSpPr>
      <p:sp>
        <p:nvSpPr>
          <p:cNvPr id="62" name="Google Shape;62;p14"/>
          <p:cNvSpPr/>
          <p:nvPr/>
        </p:nvSpPr>
        <p:spPr>
          <a:xfrm>
            <a:off x="0" y="0"/>
            <a:ext cx="9143640" cy="6501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830520" y="1588680"/>
            <a:ext cx="745200" cy="60840"/>
            <a:chOff x="830520" y="1588680"/>
            <a:chExt cx="745200" cy="60840"/>
          </a:xfrm>
        </p:grpSpPr>
        <p:sp>
          <p:nvSpPr>
            <p:cNvPr id="64" name="Google Shape;64;p14"/>
            <p:cNvSpPr/>
            <p:nvPr/>
          </p:nvSpPr>
          <p:spPr>
            <a:xfrm rot="-5400000">
              <a:off x="1359000" y="1432800"/>
              <a:ext cx="60840" cy="37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987840" y="1431360"/>
              <a:ext cx="60840" cy="37548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txBox="1"/>
          <p:nvPr>
            <p:ph type="title"/>
          </p:nvPr>
        </p:nvSpPr>
        <p:spPr>
          <a:xfrm>
            <a:off x="729360" y="1758240"/>
            <a:ext cx="7688520" cy="71352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 type="body"/>
          </p:nvPr>
        </p:nvSpPr>
        <p:spPr>
          <a:xfrm>
            <a:off x="729360" y="2772000"/>
            <a:ext cx="7688520" cy="3014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8536320" y="6333120"/>
            <a:ext cx="548280" cy="5245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codepen.io/Naveen2507/pen/ZMJOR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codepen.io/nataliyajurbenko/pen/JpJg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codepen.io/Kiwka/pen/YrYdyR" TargetMode="External"/><Relationship Id="rId4" Type="http://schemas.openxmlformats.org/officeDocument/2006/relationships/hyperlink" Target="https://codepen.io/Naveen2507/pen/ZMJOR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codepen.io/Naveen2507/pen/eLEz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codepen.io/syohansson/pen/bBgEBm?editors=111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codepen.io/Naveen2507/pen/XPaK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codepen.io/PiotrBerebecki/pen/RGjLy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codepen.io/jonvadillo/pen/gRMzm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codepen.io/pjmtokyo/pen/VLRGq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codepen.io/bradwestfall/pen/reaWYL?editors=101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codepen.io/jonvadillo/pen/eRvda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codepen.io/obiora22/pen/BWpoPK" TargetMode="External"/><Relationship Id="rId4" Type="http://schemas.openxmlformats.org/officeDocument/2006/relationships/hyperlink" Target="https://codepen.io/Naveen2507/pen/wEqWZ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p:nvPr/>
        </p:nvSpPr>
        <p:spPr>
          <a:xfrm>
            <a:off x="200880" y="2531880"/>
            <a:ext cx="8629560" cy="14529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4800" u="none" cap="none" strike="noStrike">
                <a:solidFill>
                  <a:srgbClr val="FFFFFF"/>
                </a:solidFill>
                <a:latin typeface="Calibri"/>
                <a:ea typeface="Calibri"/>
                <a:cs typeface="Calibri"/>
                <a:sym typeface="Calibri"/>
              </a:rPr>
              <a:t> </a:t>
            </a:r>
            <a:r>
              <a:rPr b="1" i="0" lang="en-US" sz="4800" u="none" cap="none" strike="noStrike">
                <a:solidFill>
                  <a:srgbClr val="FFFFFF"/>
                </a:solidFill>
                <a:latin typeface="Calibri"/>
                <a:ea typeface="Calibri"/>
                <a:cs typeface="Calibri"/>
                <a:sym typeface="Calibri"/>
              </a:rPr>
              <a:t>ReactJS</a:t>
            </a:r>
            <a:endParaRPr b="0" i="0" sz="4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nvSpPr>
        <p:spPr>
          <a:xfrm>
            <a:off x="311760" y="506160"/>
            <a:ext cx="8520120" cy="558576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US" sz="1500" u="none" cap="none" strike="noStrike">
                <a:solidFill>
                  <a:srgbClr val="1A9988"/>
                </a:solidFill>
                <a:latin typeface="Calibri"/>
                <a:ea typeface="Calibri"/>
                <a:cs typeface="Calibri"/>
                <a:sym typeface="Calibri"/>
              </a:rPr>
              <a:t>Installing create-react-app</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201"/>
              </a:spcBef>
              <a:spcAft>
                <a:spcPts val="0"/>
              </a:spcAft>
              <a:buNone/>
            </a:pPr>
            <a:r>
              <a:rPr b="0" i="0" lang="en-US" sz="1400" u="none" cap="none" strike="noStrike">
                <a:solidFill>
                  <a:srgbClr val="1A9988"/>
                </a:solidFill>
                <a:latin typeface="Calibri"/>
                <a:ea typeface="Calibri"/>
                <a:cs typeface="Calibri"/>
                <a:sym typeface="Calibri"/>
              </a:rPr>
              <a:t>You can use npm to install create-react-app with the following command: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400" u="none" cap="none" strike="noStrike">
                <a:solidFill>
                  <a:srgbClr val="1A9988"/>
                </a:solidFill>
                <a:latin typeface="Calibri"/>
                <a:ea typeface="Calibri"/>
                <a:cs typeface="Calibri"/>
                <a:sym typeface="Calibri"/>
              </a:rPr>
              <a:t>npm install -g create-react-app</a:t>
            </a:r>
            <a:br>
              <a:rPr b="0" i="0" lang="en-US" sz="1800" u="none" cap="none" strike="noStrike"/>
            </a:b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1" i="0" lang="en-US" sz="1400" u="none" cap="none" strike="noStrike">
                <a:solidFill>
                  <a:srgbClr val="1A9988"/>
                </a:solidFill>
                <a:latin typeface="Calibri"/>
                <a:ea typeface="Calibri"/>
                <a:cs typeface="Calibri"/>
                <a:sym typeface="Calibri"/>
              </a:rPr>
              <a:t>Generating a New React Project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201"/>
              </a:spcBef>
              <a:spcAft>
                <a:spcPts val="0"/>
              </a:spcAft>
              <a:buNone/>
            </a:pPr>
            <a:r>
              <a:rPr b="0" i="0" lang="en-US" sz="1400" u="none" cap="none" strike="noStrike">
                <a:solidFill>
                  <a:srgbClr val="1A9988"/>
                </a:solidFill>
                <a:latin typeface="Calibri"/>
                <a:ea typeface="Calibri"/>
                <a:cs typeface="Calibri"/>
                <a:sym typeface="Calibri"/>
              </a:rPr>
              <a:t>Now, The new project can be generated by running the following commands: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400" u="none" cap="none" strike="noStrike">
                <a:solidFill>
                  <a:srgbClr val="1A9988"/>
                </a:solidFill>
                <a:latin typeface="Calibri"/>
                <a:ea typeface="Calibri"/>
                <a:cs typeface="Calibri"/>
                <a:sym typeface="Calibri"/>
              </a:rPr>
              <a:t>create-react-app sample_demo</a:t>
            </a:r>
            <a:br>
              <a:rPr b="0" i="0" lang="en-US" sz="1800" u="none" cap="none" strike="noStrike"/>
            </a:br>
            <a:r>
              <a:rPr b="0" i="0" lang="en-US" sz="1400" u="none" cap="none" strike="noStrike">
                <a:solidFill>
                  <a:srgbClr val="1A9988"/>
                </a:solidFill>
                <a:latin typeface="Calibri"/>
                <a:ea typeface="Calibri"/>
                <a:cs typeface="Calibri"/>
                <a:sym typeface="Calibri"/>
              </a:rPr>
              <a:t>cd sample_demo</a:t>
            </a:r>
            <a:br>
              <a:rPr b="0" i="0" lang="en-US" sz="1800" u="none" cap="none" strike="noStrike"/>
            </a:br>
            <a:r>
              <a:rPr b="0" i="0" lang="en-US" sz="1400" u="none" cap="none" strike="noStrike">
                <a:solidFill>
                  <a:srgbClr val="1A9988"/>
                </a:solidFill>
                <a:latin typeface="Calibri"/>
                <a:ea typeface="Calibri"/>
                <a:cs typeface="Calibri"/>
                <a:sym typeface="Calibri"/>
              </a:rPr>
              <a:t>npm start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nvSpPr>
        <p:spPr>
          <a:xfrm>
            <a:off x="729360" y="1758240"/>
            <a:ext cx="7688520" cy="713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1A1A1A"/>
                </a:solidFill>
                <a:latin typeface="Raleway"/>
                <a:ea typeface="Raleway"/>
                <a:cs typeface="Raleway"/>
                <a:sym typeface="Raleway"/>
              </a:rPr>
              <a:t>Components</a:t>
            </a:r>
            <a:endParaRPr b="0" i="0" sz="2400" u="none" cap="none" strike="noStrike">
              <a:solidFill>
                <a:srgbClr val="000000"/>
              </a:solidFill>
              <a:latin typeface="Arial"/>
              <a:ea typeface="Arial"/>
              <a:cs typeface="Arial"/>
              <a:sym typeface="Arial"/>
            </a:endParaRPr>
          </a:p>
        </p:txBody>
      </p:sp>
      <p:sp>
        <p:nvSpPr>
          <p:cNvPr id="181" name="Google Shape;181;p37"/>
          <p:cNvSpPr txBox="1"/>
          <p:nvPr/>
        </p:nvSpPr>
        <p:spPr>
          <a:xfrm>
            <a:off x="311760" y="1494000"/>
            <a:ext cx="8520120" cy="45547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FFFFFF"/>
                </a:solidFill>
                <a:latin typeface="Calibri"/>
                <a:ea typeface="Calibri"/>
                <a:cs typeface="Calibri"/>
                <a:sym typeface="Calibri"/>
              </a:rPr>
              <a:t>Components let you split the UI into independent, reusable pieces.</a:t>
            </a:r>
            <a:endParaRPr b="0" i="0" sz="1400" u="none" cap="none" strike="noStrike">
              <a:solidFill>
                <a:srgbClr val="000000"/>
              </a:solidFill>
              <a:latin typeface="Arial"/>
              <a:ea typeface="Arial"/>
              <a:cs typeface="Arial"/>
              <a:sym typeface="Arial"/>
            </a:endParaRPr>
          </a:p>
          <a:p>
            <a:pPr indent="0" lvl="0" marL="0" marR="0" rtl="0" algn="l">
              <a:lnSpc>
                <a:spcPct val="170000"/>
              </a:lnSpc>
              <a:spcBef>
                <a:spcPts val="2299"/>
              </a:spcBef>
              <a:spcAft>
                <a:spcPts val="0"/>
              </a:spcAft>
              <a:buNone/>
            </a:pPr>
            <a:r>
              <a:rPr b="0" i="0" lang="en-US" sz="1400" u="none" cap="none" strike="noStrike">
                <a:solidFill>
                  <a:srgbClr val="FFFFFF"/>
                </a:solidFill>
                <a:latin typeface="Calibri"/>
                <a:ea typeface="Calibri"/>
                <a:cs typeface="Calibri"/>
                <a:sym typeface="Calibri"/>
              </a:rPr>
              <a:t>Conceptually, components are like JavaScript functions. They accept arbitrary inputs (called “props”) and return React elements describing what should appear on the screen.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457200" marR="0" rtl="0" algn="l">
              <a:lnSpc>
                <a:spcPct val="142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nvSpPr>
        <p:spPr>
          <a:xfrm>
            <a:off x="311760" y="510840"/>
            <a:ext cx="8520120" cy="58726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FFFFFF"/>
                </a:solidFill>
                <a:latin typeface="Calibri"/>
                <a:ea typeface="Calibri"/>
                <a:cs typeface="Calibri"/>
                <a:sym typeface="Calibri"/>
              </a:rPr>
              <a:t>Using ES6 class:</a:t>
            </a:r>
            <a:endParaRPr b="0" i="0" sz="1400" u="none" cap="none" strike="noStrike">
              <a:solidFill>
                <a:srgbClr val="000000"/>
              </a:solidFill>
              <a:latin typeface="Arial"/>
              <a:ea typeface="Arial"/>
              <a:cs typeface="Arial"/>
              <a:sym typeface="Arial"/>
            </a:endParaRPr>
          </a:p>
          <a:p>
            <a:pPr indent="0" lvl="0" marL="0" marR="0" rtl="0" algn="l">
              <a:lnSpc>
                <a:spcPct val="142000"/>
              </a:lnSpc>
              <a:spcBef>
                <a:spcPts val="1599"/>
              </a:spcBef>
              <a:spcAft>
                <a:spcPts val="0"/>
              </a:spcAft>
              <a:buNone/>
            </a:pPr>
            <a:r>
              <a:rPr b="0" i="0" lang="en-US" sz="1400" u="none" cap="none" strike="noStrike">
                <a:solidFill>
                  <a:srgbClr val="FFFFFF"/>
                </a:solidFill>
                <a:latin typeface="Calibri"/>
                <a:ea typeface="Calibri"/>
                <a:cs typeface="Calibri"/>
                <a:sym typeface="Calibri"/>
              </a:rPr>
              <a:t>class Welcome extends React.Component {</a:t>
            </a:r>
            <a:br>
              <a:rPr b="0" i="0" lang="en-US" sz="1800" u="none" cap="none" strike="noStrike"/>
            </a:br>
            <a:r>
              <a:rPr b="0" i="0" lang="en-US" sz="1400" u="none" cap="none" strike="noStrike">
                <a:solidFill>
                  <a:srgbClr val="FFFFFF"/>
                </a:solidFill>
                <a:latin typeface="Calibri"/>
                <a:ea typeface="Calibri"/>
                <a:cs typeface="Calibri"/>
                <a:sym typeface="Calibri"/>
              </a:rPr>
              <a:t>  render() {</a:t>
            </a:r>
            <a:br>
              <a:rPr b="0" i="0" lang="en-US" sz="1800" u="none" cap="none" strike="noStrike"/>
            </a:br>
            <a:r>
              <a:rPr b="0" i="0" lang="en-US" sz="1400" u="none" cap="none" strike="noStrike">
                <a:solidFill>
                  <a:srgbClr val="FFFFFF"/>
                </a:solidFill>
                <a:latin typeface="Calibri"/>
                <a:ea typeface="Calibri"/>
                <a:cs typeface="Calibri"/>
                <a:sym typeface="Calibri"/>
              </a:rPr>
              <a:t>    return &lt;h1&gt;Hello, {this.props.name}&lt;/h1&gt;;</a:t>
            </a:r>
            <a:br>
              <a:rPr b="0" i="0" lang="en-US" sz="1800" u="none" cap="none" strike="noStrike"/>
            </a:br>
            <a:r>
              <a:rPr b="0" i="0" lang="en-US" sz="1400" u="none" cap="none" strike="noStrike">
                <a:solidFill>
                  <a:srgbClr val="FFFFFF"/>
                </a:solidFill>
                <a:latin typeface="Calibri"/>
                <a:ea typeface="Calibri"/>
                <a:cs typeface="Calibri"/>
                <a:sym typeface="Calibri"/>
              </a:rPr>
              <a:t>  }</a:t>
            </a:r>
            <a:br>
              <a:rPr b="0" i="0" lang="en-US" sz="1800" u="none" cap="none" strike="noStrike"/>
            </a:br>
            <a:r>
              <a:rPr b="0" i="0" lang="en-US" sz="14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1400" u="none" cap="none" strike="noStrike">
                <a:solidFill>
                  <a:srgbClr val="FFFFFF"/>
                </a:solidFill>
                <a:latin typeface="Calibri"/>
                <a:ea typeface="Calibri"/>
                <a:cs typeface="Calibri"/>
                <a:sym typeface="Calibri"/>
              </a:rPr>
              <a:t>Using JS function:</a:t>
            </a:r>
            <a:endParaRPr b="0" i="0" sz="1400" u="none" cap="none" strike="noStrike">
              <a:solidFill>
                <a:srgbClr val="000000"/>
              </a:solidFill>
              <a:latin typeface="Arial"/>
              <a:ea typeface="Arial"/>
              <a:cs typeface="Arial"/>
              <a:sym typeface="Arial"/>
            </a:endParaRPr>
          </a:p>
          <a:p>
            <a:pPr indent="0" lvl="0" marL="0" marR="0" rtl="0" algn="l">
              <a:lnSpc>
                <a:spcPct val="142000"/>
              </a:lnSpc>
              <a:spcBef>
                <a:spcPts val="1599"/>
              </a:spcBef>
              <a:spcAft>
                <a:spcPts val="0"/>
              </a:spcAft>
              <a:buNone/>
            </a:pPr>
            <a:r>
              <a:rPr b="0" i="0" lang="en-US" sz="1400" u="none" cap="none" strike="noStrike">
                <a:solidFill>
                  <a:srgbClr val="FFFFFF"/>
                </a:solidFill>
                <a:latin typeface="Calibri"/>
                <a:ea typeface="Calibri"/>
                <a:cs typeface="Calibri"/>
                <a:sym typeface="Calibri"/>
              </a:rPr>
              <a:t>function Welcome(props) {</a:t>
            </a:r>
            <a:br>
              <a:rPr b="0" i="0" lang="en-US" sz="1800" u="none" cap="none" strike="noStrike"/>
            </a:br>
            <a:r>
              <a:rPr b="0" i="0" lang="en-US" sz="1400" u="none" cap="none" strike="noStrike">
                <a:solidFill>
                  <a:srgbClr val="FFFFFF"/>
                </a:solidFill>
                <a:latin typeface="Calibri"/>
                <a:ea typeface="Calibri"/>
                <a:cs typeface="Calibri"/>
                <a:sym typeface="Calibri"/>
              </a:rPr>
              <a:t>  return &lt;h1&gt;Hello, {props.name}&lt;/h1&gt;;</a:t>
            </a:r>
            <a:br>
              <a:rPr b="0" i="0" lang="en-US" sz="1800" u="none" cap="none" strike="noStrike"/>
            </a:br>
            <a:r>
              <a:rPr b="0" i="0" lang="en-US" sz="14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rPr b="0" i="0" lang="en-US" sz="1400" u="none" cap="none" strike="noStrike">
                <a:solidFill>
                  <a:srgbClr val="999999"/>
                </a:solidFill>
                <a:latin typeface="Calibri"/>
                <a:ea typeface="Calibri"/>
                <a:cs typeface="Calibri"/>
                <a:sym typeface="Calibri"/>
              </a:rPr>
              <a:t>Demo: </a:t>
            </a:r>
            <a:r>
              <a:rPr b="0" i="0" lang="en-US" sz="1200" u="sng" cap="none" strike="noStrike">
                <a:solidFill>
                  <a:schemeClr val="hlink"/>
                </a:solidFill>
                <a:latin typeface="Calibri"/>
                <a:ea typeface="Calibri"/>
                <a:cs typeface="Calibri"/>
                <a:sym typeface="Calibri"/>
                <a:hlinkClick r:id="rId3"/>
              </a:rPr>
              <a:t>https://codepen.io/Naveen2507/pen/ZMJORv</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9"/>
          <p:cNvSpPr txBox="1"/>
          <p:nvPr/>
        </p:nvSpPr>
        <p:spPr>
          <a:xfrm>
            <a:off x="311760" y="1169640"/>
            <a:ext cx="8520120" cy="492192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i="0" lang="en-US" sz="1300" u="none" cap="none" strike="noStrike">
                <a:solidFill>
                  <a:srgbClr val="FFFFFF"/>
                </a:solidFill>
                <a:latin typeface="Lato"/>
                <a:ea typeface="Lato"/>
                <a:cs typeface="Lato"/>
                <a:sym typeface="Lato"/>
              </a:rPr>
              <a:t>State</a:t>
            </a:r>
            <a:endParaRPr b="0" i="0" sz="1300" u="none" cap="none" strike="noStrike">
              <a:solidFill>
                <a:srgbClr val="000000"/>
              </a:solidFill>
              <a:latin typeface="Arial"/>
              <a:ea typeface="Arial"/>
              <a:cs typeface="Arial"/>
              <a:sym typeface="Arial"/>
            </a:endParaRPr>
          </a:p>
          <a:p>
            <a:pPr indent="0" lvl="0" marL="0" marR="0" rtl="0" algn="ctr">
              <a:lnSpc>
                <a:spcPct val="150000"/>
              </a:lnSpc>
              <a:spcBef>
                <a:spcPts val="1599"/>
              </a:spcBef>
              <a:spcAft>
                <a:spcPts val="0"/>
              </a:spcAft>
              <a:buNone/>
            </a:pPr>
            <a:r>
              <a:rPr b="0" i="0" lang="en-US" sz="1600" u="none" cap="none" strike="noStrike">
                <a:solidFill>
                  <a:srgbClr val="FFFFFF"/>
                </a:solidFill>
                <a:latin typeface="Calibri"/>
                <a:ea typeface="Calibri"/>
                <a:cs typeface="Calibri"/>
                <a:sym typeface="Calibri"/>
              </a:rPr>
              <a:t>State of a component is an object that holds some information that may change over the lifetime of the component</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0"/>
          <p:cNvSpPr txBox="1"/>
          <p:nvPr/>
        </p:nvSpPr>
        <p:spPr>
          <a:xfrm>
            <a:off x="311760" y="850680"/>
            <a:ext cx="8520120" cy="52412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FFFFFF"/>
                </a:solidFill>
                <a:latin typeface="Calibri"/>
                <a:ea typeface="Calibri"/>
                <a:cs typeface="Calibri"/>
                <a:sym typeface="Calibri"/>
              </a:rPr>
              <a:t>To define a state of any Class we can use the sample format below.</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FFFFFF"/>
                </a:solidFill>
                <a:latin typeface="Calibri"/>
                <a:ea typeface="Calibri"/>
                <a:cs typeface="Calibri"/>
                <a:sym typeface="Calibri"/>
              </a:rPr>
              <a:t>Class MyClass extends React.Component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FFFFFF"/>
                </a:solidFill>
                <a:latin typeface="Calibri"/>
                <a:ea typeface="Calibri"/>
                <a:cs typeface="Calibri"/>
                <a:sym typeface="Calibri"/>
              </a:rPr>
              <a:t>constructor(props){</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1599"/>
              </a:spcBef>
              <a:spcAft>
                <a:spcPts val="0"/>
              </a:spcAft>
              <a:buNone/>
            </a:pPr>
            <a:r>
              <a:rPr b="0" i="0" lang="en-US" sz="1400" u="none" cap="none" strike="noStrike">
                <a:solidFill>
                  <a:srgbClr val="FFFFFF"/>
                </a:solidFill>
                <a:latin typeface="Calibri"/>
                <a:ea typeface="Calibri"/>
                <a:cs typeface="Calibri"/>
                <a:sym typeface="Calibri"/>
              </a:rPr>
              <a:t>super(props);</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1599"/>
              </a:spcBef>
              <a:spcAft>
                <a:spcPts val="0"/>
              </a:spcAft>
              <a:buNone/>
            </a:pPr>
            <a:r>
              <a:rPr b="0" i="0" lang="en-US" sz="1400" u="none" cap="none" strike="noStrike">
                <a:solidFill>
                  <a:srgbClr val="FFFFFF"/>
                </a:solidFill>
                <a:latin typeface="Calibri"/>
                <a:ea typeface="Calibri"/>
                <a:cs typeface="Calibri"/>
                <a:sym typeface="Calibri"/>
              </a:rPr>
              <a:t>This.state = { attribute: “value”};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Lato"/>
                <a:ea typeface="Lato"/>
                <a:cs typeface="Lato"/>
                <a:sym typeface="Lato"/>
              </a:rPr>
              <a:t>Demo: </a:t>
            </a:r>
            <a:r>
              <a:rPr b="0" i="0" lang="en-US" sz="1400" u="sng" cap="none" strike="noStrike">
                <a:solidFill>
                  <a:schemeClr val="hlink"/>
                </a:solidFill>
                <a:latin typeface="Lato"/>
                <a:ea typeface="Lato"/>
                <a:cs typeface="Lato"/>
                <a:sym typeface="Lato"/>
                <a:hlinkClick r:id="rId3"/>
              </a:rPr>
              <a:t>https://codepen.io/nataliyajurbenko/pen/JpJgmE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1"/>
          <p:cNvSpPr txBox="1"/>
          <p:nvPr/>
        </p:nvSpPr>
        <p:spPr>
          <a:xfrm>
            <a:off x="422280" y="581400"/>
            <a:ext cx="8409600" cy="677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1A1A1A"/>
                </a:solidFill>
                <a:latin typeface="Raleway"/>
                <a:ea typeface="Raleway"/>
                <a:cs typeface="Raleway"/>
                <a:sym typeface="Raleway"/>
              </a:rPr>
              <a:t>Props</a:t>
            </a:r>
            <a:endParaRPr b="0" i="0" sz="2000" u="none" cap="none" strike="noStrike">
              <a:solidFill>
                <a:srgbClr val="000000"/>
              </a:solidFill>
              <a:latin typeface="Arial"/>
              <a:ea typeface="Arial"/>
              <a:cs typeface="Arial"/>
              <a:sym typeface="Arial"/>
            </a:endParaRPr>
          </a:p>
        </p:txBody>
      </p:sp>
      <p:sp>
        <p:nvSpPr>
          <p:cNvPr id="202" name="Google Shape;202;p41"/>
          <p:cNvSpPr txBox="1"/>
          <p:nvPr/>
        </p:nvSpPr>
        <p:spPr>
          <a:xfrm>
            <a:off x="422280" y="1410480"/>
            <a:ext cx="8520120" cy="478368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600" u="none" cap="none" strike="noStrike">
                <a:solidFill>
                  <a:srgbClr val="FFFFFF"/>
                </a:solidFill>
                <a:latin typeface="Calibri"/>
                <a:ea typeface="Calibri"/>
                <a:cs typeface="Calibri"/>
                <a:sym typeface="Calibri"/>
              </a:rPr>
              <a:t>Props are similar to arguments for pure functions argument.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FFFFFF"/>
                </a:solidFill>
                <a:latin typeface="Calibri"/>
                <a:ea typeface="Calibri"/>
                <a:cs typeface="Calibri"/>
                <a:sym typeface="Calibri"/>
              </a:rPr>
              <a:t>Props of component are passed from parent component which invokes component.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FFFFFF"/>
                </a:solidFill>
                <a:latin typeface="Calibri"/>
                <a:ea typeface="Calibri"/>
                <a:cs typeface="Calibri"/>
                <a:sym typeface="Calibri"/>
              </a:rPr>
              <a:t>Props in a component cannot be modified(Immutable).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B7B7B7"/>
                </a:solidFill>
                <a:latin typeface="Calibri"/>
                <a:ea typeface="Calibri"/>
                <a:cs typeface="Calibri"/>
                <a:sym typeface="Calibri"/>
              </a:rPr>
              <a:t>Demo:</a:t>
            </a:r>
            <a:r>
              <a:rPr b="0" i="0" lang="en-US" sz="1600" u="none" cap="none" strike="noStrike">
                <a:solidFill>
                  <a:srgbClr val="00FFFF"/>
                </a:solidFill>
                <a:latin typeface="Calibri"/>
                <a:ea typeface="Calibri"/>
                <a:cs typeface="Calibri"/>
                <a:sym typeface="Calibri"/>
              </a:rPr>
              <a:t> </a:t>
            </a:r>
            <a:r>
              <a:rPr b="0" i="0" lang="en-US" sz="1600" u="sng" cap="none" strike="noStrike">
                <a:solidFill>
                  <a:schemeClr val="hlink"/>
                </a:solidFill>
                <a:latin typeface="Calibri"/>
                <a:ea typeface="Calibri"/>
                <a:cs typeface="Calibri"/>
                <a:sym typeface="Calibri"/>
                <a:hlinkClick r:id="rId3"/>
              </a:rPr>
              <a:t>https://codepen.io/Kiwka/pen/YrYdyR</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00FFFF"/>
                </a:solidFill>
                <a:latin typeface="Calibri"/>
                <a:ea typeface="Calibri"/>
                <a:cs typeface="Calibri"/>
                <a:sym typeface="Calibri"/>
              </a:rPr>
              <a:t>             </a:t>
            </a:r>
            <a:r>
              <a:rPr b="0" i="0" lang="en-US" sz="1600" u="sng" cap="none" strike="noStrike">
                <a:solidFill>
                  <a:schemeClr val="hlink"/>
                </a:solidFill>
                <a:latin typeface="Calibri"/>
                <a:ea typeface="Calibri"/>
                <a:cs typeface="Calibri"/>
                <a:sym typeface="Calibri"/>
                <a:hlinkClick r:id="rId4"/>
              </a:rPr>
              <a:t>https://codepen.io/Naveen2507/pen/ZMJORv</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00FFFF"/>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2"/>
          <p:cNvSpPr txBox="1"/>
          <p:nvPr/>
        </p:nvSpPr>
        <p:spPr>
          <a:xfrm>
            <a:off x="311760" y="656640"/>
            <a:ext cx="8520120" cy="65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Component life cycle</a:t>
            </a:r>
            <a:endParaRPr b="0" i="0" sz="1800" u="none" cap="none" strike="noStrike">
              <a:solidFill>
                <a:srgbClr val="000000"/>
              </a:solidFill>
              <a:latin typeface="Arial"/>
              <a:ea typeface="Arial"/>
              <a:cs typeface="Arial"/>
              <a:sym typeface="Arial"/>
            </a:endParaRPr>
          </a:p>
        </p:txBody>
      </p:sp>
      <p:sp>
        <p:nvSpPr>
          <p:cNvPr id="208" name="Google Shape;208;p42"/>
          <p:cNvSpPr txBox="1"/>
          <p:nvPr/>
        </p:nvSpPr>
        <p:spPr>
          <a:xfrm>
            <a:off x="311760" y="1588680"/>
            <a:ext cx="8520120" cy="4703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0" i="0" lang="en-US" sz="1500" u="none" cap="none" strike="noStrike">
                <a:solidFill>
                  <a:srgbClr val="FFFFFF"/>
                </a:solidFill>
                <a:latin typeface="Calibri"/>
                <a:ea typeface="Calibri"/>
                <a:cs typeface="Calibri"/>
                <a:sym typeface="Calibri"/>
              </a:rPr>
              <a:t>Every React Component has a lifecycle of its own, lifecycle of a component can be defined as the series of methods that are invoked in different stages of the component’s existence. </a:t>
            </a:r>
            <a:endParaRPr b="0" i="0" sz="1500" u="none" cap="none" strike="noStrike">
              <a:solidFill>
                <a:srgbClr val="000000"/>
              </a:solidFill>
              <a:latin typeface="Arial"/>
              <a:ea typeface="Arial"/>
              <a:cs typeface="Arial"/>
              <a:sym typeface="Arial"/>
            </a:endParaRPr>
          </a:p>
          <a:p>
            <a:pPr indent="0" lvl="0" marL="457200" marR="0" rtl="0" algn="just">
              <a:lnSpc>
                <a:spcPct val="171000"/>
              </a:lnSpc>
              <a:spcBef>
                <a:spcPts val="1599"/>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800"/>
              </a:spcBef>
              <a:spcAft>
                <a:spcPts val="0"/>
              </a:spcAft>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3"/>
          <p:cNvSpPr txBox="1"/>
          <p:nvPr/>
        </p:nvSpPr>
        <p:spPr>
          <a:xfrm>
            <a:off x="311760" y="703800"/>
            <a:ext cx="8520120" cy="5387760"/>
          </a:xfrm>
          <a:prstGeom prst="rect">
            <a:avLst/>
          </a:prstGeom>
          <a:noFill/>
          <a:ln>
            <a:noFill/>
          </a:ln>
        </p:spPr>
        <p:txBody>
          <a:bodyPr anchorCtr="0" anchor="t" bIns="91425" lIns="91425" spcFirstLastPara="1" rIns="91425" wrap="square" tIns="91425">
            <a:noAutofit/>
          </a:bodyPr>
          <a:lstStyle/>
          <a:p>
            <a:pPr indent="0" lvl="0" marL="0" marR="0" rtl="0" algn="just">
              <a:lnSpc>
                <a:spcPct val="171000"/>
              </a:lnSpc>
              <a:spcBef>
                <a:spcPts val="0"/>
              </a:spcBef>
              <a:spcAft>
                <a:spcPts val="0"/>
              </a:spcAft>
              <a:buNone/>
            </a:pPr>
            <a:r>
              <a:rPr b="0" i="0" lang="en-US" sz="1400" u="none" cap="none" strike="noStrike">
                <a:solidFill>
                  <a:srgbClr val="FFFFFF"/>
                </a:solidFill>
                <a:latin typeface="Calibri"/>
                <a:ea typeface="Calibri"/>
                <a:cs typeface="Calibri"/>
                <a:sym typeface="Calibri"/>
              </a:rPr>
              <a:t>A React Component can go through four stages of its life as follows.</a:t>
            </a:r>
            <a:endParaRPr b="0" i="0" sz="1400" u="none" cap="none" strike="noStrike">
              <a:solidFill>
                <a:srgbClr val="000000"/>
              </a:solidFill>
              <a:latin typeface="Arial"/>
              <a:ea typeface="Arial"/>
              <a:cs typeface="Arial"/>
              <a:sym typeface="Arial"/>
            </a:endParaRPr>
          </a:p>
          <a:p>
            <a:pPr indent="-310680" lvl="0" marL="457200" marR="0" rtl="0" algn="just">
              <a:lnSpc>
                <a:spcPct val="171000"/>
              </a:lnSpc>
              <a:spcBef>
                <a:spcPts val="799"/>
              </a:spcBef>
              <a:spcAft>
                <a:spcPts val="0"/>
              </a:spcAft>
              <a:buClr>
                <a:srgbClr val="FFFFFF"/>
              </a:buClr>
              <a:buSzPts val="1300"/>
              <a:buFont typeface="Nunito"/>
              <a:buAutoNum type="arabicPeriod"/>
            </a:pPr>
            <a:r>
              <a:rPr b="1" i="0" lang="en-US" sz="1300" u="none" cap="none" strike="noStrike">
                <a:solidFill>
                  <a:srgbClr val="FFFFFF"/>
                </a:solidFill>
                <a:latin typeface="Calibri"/>
                <a:ea typeface="Calibri"/>
                <a:cs typeface="Calibri"/>
                <a:sym typeface="Calibri"/>
              </a:rPr>
              <a:t>Initialization:</a:t>
            </a:r>
            <a:r>
              <a:rPr b="0" i="0" lang="en-US" sz="1300" u="none" cap="none" strike="noStrike">
                <a:solidFill>
                  <a:srgbClr val="FFFFFF"/>
                </a:solidFill>
                <a:latin typeface="Calibri"/>
                <a:ea typeface="Calibri"/>
                <a:cs typeface="Calibri"/>
                <a:sym typeface="Calibri"/>
              </a:rPr>
              <a:t> This is the stage where the component is constructed with the given Props and default state. This is done in the constructor of a Component Class.</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0"/>
              </a:spcBef>
              <a:spcAft>
                <a:spcPts val="0"/>
              </a:spcAft>
              <a:buClr>
                <a:srgbClr val="FFFFFF"/>
              </a:buClr>
              <a:buSzPts val="1300"/>
              <a:buFont typeface="Lato"/>
              <a:buAutoNum type="arabicPeriod"/>
            </a:pPr>
            <a:r>
              <a:rPr b="1" i="0" lang="en-US" sz="1300" u="none" cap="none" strike="noStrike">
                <a:solidFill>
                  <a:srgbClr val="FFFFFF"/>
                </a:solidFill>
                <a:latin typeface="Calibri"/>
                <a:ea typeface="Calibri"/>
                <a:cs typeface="Calibri"/>
                <a:sym typeface="Calibri"/>
              </a:rPr>
              <a:t>Mounting:</a:t>
            </a:r>
            <a:r>
              <a:rPr b="0" i="0" lang="en-US" sz="1300" u="none" cap="none" strike="noStrike">
                <a:solidFill>
                  <a:srgbClr val="FFFFFF"/>
                </a:solidFill>
                <a:latin typeface="Calibri"/>
                <a:ea typeface="Calibri"/>
                <a:cs typeface="Calibri"/>
                <a:sym typeface="Calibri"/>
              </a:rPr>
              <a:t> Mounting is the stage of rendering the JSX returned by the render method itself. Mounting phase consists of two such predefined functions as described below.</a:t>
            </a:r>
            <a:endParaRPr b="0" i="0" sz="1300" u="none" cap="none" strike="noStrike">
              <a:solidFill>
                <a:srgbClr val="000000"/>
              </a:solidFill>
              <a:latin typeface="Arial"/>
              <a:ea typeface="Arial"/>
              <a:cs typeface="Arial"/>
              <a:sym typeface="Arial"/>
            </a:endParaRPr>
          </a:p>
          <a:p>
            <a:pPr indent="-310679" lvl="0" marL="800280" marR="0" rtl="0" algn="just">
              <a:lnSpc>
                <a:spcPct val="171000"/>
              </a:lnSpc>
              <a:spcBef>
                <a:spcPts val="0"/>
              </a:spcBef>
              <a:spcAft>
                <a:spcPts val="0"/>
              </a:spcAft>
              <a:buClr>
                <a:srgbClr val="FFFFFF"/>
              </a:buClr>
              <a:buSzPts val="1300"/>
              <a:buFont typeface="Lato"/>
              <a:buChar char="●"/>
            </a:pPr>
            <a:r>
              <a:rPr b="1" i="0" lang="en-US" sz="1300" u="none" cap="none" strike="noStrike">
                <a:solidFill>
                  <a:srgbClr val="FFFFFF"/>
                </a:solidFill>
                <a:latin typeface="Calibri"/>
                <a:ea typeface="Calibri"/>
                <a:cs typeface="Calibri"/>
                <a:sym typeface="Calibri"/>
              </a:rPr>
              <a:t>componentWillMount() Function</a:t>
            </a:r>
            <a:r>
              <a:rPr b="0" i="0" lang="en-US" sz="1300" u="none" cap="none" strike="noStrike">
                <a:solidFill>
                  <a:srgbClr val="FFFFFF"/>
                </a:solidFill>
                <a:latin typeface="Calibri"/>
                <a:ea typeface="Calibri"/>
                <a:cs typeface="Calibri"/>
                <a:sym typeface="Calibri"/>
              </a:rPr>
              <a:t>: As the name clearly suggests, this function is invoked right before the component is mounted on the DOM i.e. this function gets invoked once before the render() function is executed for the first time.</a:t>
            </a:r>
            <a:endParaRPr b="0" i="0" sz="1300" u="none" cap="none" strike="noStrike">
              <a:solidFill>
                <a:srgbClr val="000000"/>
              </a:solidFill>
              <a:latin typeface="Arial"/>
              <a:ea typeface="Arial"/>
              <a:cs typeface="Arial"/>
              <a:sym typeface="Arial"/>
            </a:endParaRPr>
          </a:p>
          <a:p>
            <a:pPr indent="-310679" lvl="0" marL="800280" marR="0" rtl="0" algn="just">
              <a:lnSpc>
                <a:spcPct val="171000"/>
              </a:lnSpc>
              <a:spcBef>
                <a:spcPts val="0"/>
              </a:spcBef>
              <a:spcAft>
                <a:spcPts val="0"/>
              </a:spcAft>
              <a:buClr>
                <a:srgbClr val="FFFFFF"/>
              </a:buClr>
              <a:buSzPts val="1150"/>
              <a:buFont typeface="Lato"/>
              <a:buChar char="●"/>
            </a:pPr>
            <a:r>
              <a:rPr b="1" i="0" lang="en-US" sz="1150" u="none" cap="none" strike="noStrike">
                <a:solidFill>
                  <a:srgbClr val="1A9988"/>
                </a:solidFill>
                <a:latin typeface="Lato"/>
                <a:ea typeface="Lato"/>
                <a:cs typeface="Lato"/>
                <a:sym typeface="Lato"/>
              </a:rPr>
              <a:t>componentDidMount() Function</a:t>
            </a:r>
            <a:r>
              <a:rPr b="0" i="0" lang="en-US" sz="1150" u="none" cap="none" strike="noStrike">
                <a:solidFill>
                  <a:srgbClr val="1A9988"/>
                </a:solidFill>
                <a:latin typeface="Lato"/>
                <a:ea typeface="Lato"/>
                <a:cs typeface="Lato"/>
                <a:sym typeface="Lato"/>
              </a:rPr>
              <a:t>: Similarly as the previous one this function is invoked right after the component is mount</a:t>
            </a:r>
            <a:r>
              <a:rPr b="0" i="0" lang="en-US" sz="1200" u="none" cap="none" strike="noStrike">
                <a:solidFill>
                  <a:srgbClr val="1A9988"/>
                </a:solidFill>
                <a:latin typeface="Nunito"/>
                <a:ea typeface="Nunito"/>
                <a:cs typeface="Nunito"/>
                <a:sym typeface="Nunito"/>
              </a:rPr>
              <a:t>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4"/>
          <p:cNvSpPr txBox="1"/>
          <p:nvPr/>
        </p:nvSpPr>
        <p:spPr>
          <a:xfrm>
            <a:off x="311760" y="643680"/>
            <a:ext cx="8520120" cy="5447880"/>
          </a:xfrm>
          <a:prstGeom prst="rect">
            <a:avLst/>
          </a:prstGeom>
          <a:noFill/>
          <a:ln>
            <a:noFill/>
          </a:ln>
        </p:spPr>
        <p:txBody>
          <a:bodyPr anchorCtr="0" anchor="t" bIns="91425" lIns="91425" spcFirstLastPara="1" rIns="91425" wrap="square" tIns="91425">
            <a:noAutofit/>
          </a:bodyPr>
          <a:lstStyle/>
          <a:p>
            <a:pPr indent="0" lvl="0" marL="0" marR="0" rtl="0" algn="just">
              <a:lnSpc>
                <a:spcPct val="171000"/>
              </a:lnSpc>
              <a:spcBef>
                <a:spcPts val="0"/>
              </a:spcBef>
              <a:spcAft>
                <a:spcPts val="0"/>
              </a:spcAft>
              <a:buNone/>
            </a:pPr>
            <a:r>
              <a:rPr b="1" i="0" lang="en-US" sz="1300" u="none" cap="none" strike="noStrike">
                <a:solidFill>
                  <a:srgbClr val="1A9988"/>
                </a:solidFill>
                <a:latin typeface="Calibri"/>
                <a:ea typeface="Calibri"/>
                <a:cs typeface="Calibri"/>
                <a:sym typeface="Calibri"/>
              </a:rPr>
              <a:t>3. Updating:</a:t>
            </a:r>
            <a:r>
              <a:rPr b="0" i="0" lang="en-US" sz="1300" u="none" cap="none" strike="noStrike">
                <a:solidFill>
                  <a:srgbClr val="1A9988"/>
                </a:solidFill>
                <a:latin typeface="Calibri"/>
                <a:ea typeface="Calibri"/>
                <a:cs typeface="Calibri"/>
                <a:sym typeface="Calibri"/>
              </a:rPr>
              <a:t> Updating is the stage when the state of a component is updated and the application is repainted.</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1800"/>
              </a:spcBef>
              <a:spcAft>
                <a:spcPts val="0"/>
              </a:spcAft>
              <a:buClr>
                <a:srgbClr val="1A9988"/>
              </a:buClr>
              <a:buSzPts val="1300"/>
              <a:buFont typeface="Lato"/>
              <a:buChar char="●"/>
            </a:pPr>
            <a:r>
              <a:rPr b="1" i="0" lang="en-US" sz="1300" u="none" cap="none" strike="noStrike">
                <a:solidFill>
                  <a:srgbClr val="1A9988"/>
                </a:solidFill>
                <a:latin typeface="Calibri"/>
                <a:ea typeface="Calibri"/>
                <a:cs typeface="Calibri"/>
                <a:sym typeface="Calibri"/>
              </a:rPr>
              <a:t>componentWillRecieveProps() Function</a:t>
            </a:r>
            <a:r>
              <a:rPr b="0" i="0" lang="en-US" sz="1300" u="none" cap="none" strike="noStrike">
                <a:solidFill>
                  <a:srgbClr val="1A9988"/>
                </a:solidFill>
                <a:latin typeface="Calibri"/>
                <a:ea typeface="Calibri"/>
                <a:cs typeface="Calibri"/>
                <a:sym typeface="Calibri"/>
              </a:rPr>
              <a:t>: This function is invoked before a mounted component gets its props reassigned.</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0"/>
              </a:spcBef>
              <a:spcAft>
                <a:spcPts val="0"/>
              </a:spcAft>
              <a:buClr>
                <a:srgbClr val="1A9988"/>
              </a:buClr>
              <a:buSzPts val="1300"/>
              <a:buFont typeface="Lato"/>
              <a:buChar char="●"/>
            </a:pPr>
            <a:r>
              <a:rPr b="1" i="0" lang="en-US" sz="1300" u="none" cap="none" strike="noStrike">
                <a:solidFill>
                  <a:srgbClr val="1A9988"/>
                </a:solidFill>
                <a:latin typeface="Calibri"/>
                <a:ea typeface="Calibri"/>
                <a:cs typeface="Calibri"/>
                <a:sym typeface="Calibri"/>
              </a:rPr>
              <a:t>shouldComponentUpdate() Function</a:t>
            </a:r>
            <a:r>
              <a:rPr b="0" i="0" lang="en-US" sz="1300" u="none" cap="none" strike="noStrike">
                <a:solidFill>
                  <a:srgbClr val="1A9988"/>
                </a:solidFill>
                <a:latin typeface="Calibri"/>
                <a:ea typeface="Calibri"/>
                <a:cs typeface="Calibri"/>
                <a:sym typeface="Calibri"/>
              </a:rPr>
              <a:t>: By default, every state or props update re-render the page but this may not always be the desired outcome.</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0"/>
              </a:spcBef>
              <a:spcAft>
                <a:spcPts val="0"/>
              </a:spcAft>
              <a:buClr>
                <a:srgbClr val="1A9988"/>
              </a:buClr>
              <a:buSzPts val="1300"/>
              <a:buFont typeface="Lato"/>
              <a:buChar char="●"/>
            </a:pPr>
            <a:r>
              <a:rPr b="1" i="0" lang="en-US" sz="1300" u="none" cap="none" strike="noStrike">
                <a:solidFill>
                  <a:srgbClr val="1A9988"/>
                </a:solidFill>
                <a:latin typeface="Calibri"/>
                <a:ea typeface="Calibri"/>
                <a:cs typeface="Calibri"/>
                <a:sym typeface="Calibri"/>
              </a:rPr>
              <a:t>componentWillUpdate() Function</a:t>
            </a:r>
            <a:r>
              <a:rPr b="0" i="0" lang="en-US" sz="1300" u="none" cap="none" strike="noStrike">
                <a:solidFill>
                  <a:srgbClr val="1A9988"/>
                </a:solidFill>
                <a:latin typeface="Calibri"/>
                <a:ea typeface="Calibri"/>
                <a:cs typeface="Calibri"/>
                <a:sym typeface="Calibri"/>
              </a:rPr>
              <a:t>: As the name clearly suggests, this function is invoked before the component is rerendered </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0"/>
              </a:spcBef>
              <a:spcAft>
                <a:spcPts val="0"/>
              </a:spcAft>
              <a:buClr>
                <a:srgbClr val="1A9988"/>
              </a:buClr>
              <a:buSzPts val="1300"/>
              <a:buFont typeface="Lato"/>
              <a:buChar char="●"/>
            </a:pPr>
            <a:r>
              <a:rPr b="1" i="0" lang="en-US" sz="1300" u="none" cap="none" strike="noStrike">
                <a:solidFill>
                  <a:srgbClr val="1A9988"/>
                </a:solidFill>
                <a:latin typeface="Calibri"/>
                <a:ea typeface="Calibri"/>
                <a:cs typeface="Calibri"/>
                <a:sym typeface="Calibri"/>
              </a:rPr>
              <a:t>componentDidUpdate() Function</a:t>
            </a:r>
            <a:r>
              <a:rPr b="0" i="0" lang="en-US" sz="1300" u="none" cap="none" strike="noStrike">
                <a:solidFill>
                  <a:srgbClr val="1A9988"/>
                </a:solidFill>
                <a:latin typeface="Calibri"/>
                <a:ea typeface="Calibri"/>
                <a:cs typeface="Calibri"/>
                <a:sym typeface="Calibri"/>
              </a:rPr>
              <a:t>: Similarly this function is invoked after the component is rerendered i.e. this function gets invoked once after the render() function is executed after the updation of State or Props.</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5"/>
          <p:cNvSpPr txBox="1"/>
          <p:nvPr/>
        </p:nvSpPr>
        <p:spPr>
          <a:xfrm>
            <a:off x="311760" y="744120"/>
            <a:ext cx="8520120" cy="5347800"/>
          </a:xfrm>
          <a:prstGeom prst="rect">
            <a:avLst/>
          </a:prstGeom>
          <a:noFill/>
          <a:ln>
            <a:noFill/>
          </a:ln>
        </p:spPr>
        <p:txBody>
          <a:bodyPr anchorCtr="0" anchor="t" bIns="91425" lIns="91425" spcFirstLastPara="1" rIns="91425" wrap="square" tIns="91425">
            <a:noAutofit/>
          </a:bodyPr>
          <a:lstStyle/>
          <a:p>
            <a:pPr indent="0" lvl="0" marL="0" marR="0" rtl="0" algn="just">
              <a:lnSpc>
                <a:spcPct val="171000"/>
              </a:lnSpc>
              <a:spcBef>
                <a:spcPts val="0"/>
              </a:spcBef>
              <a:spcAft>
                <a:spcPts val="0"/>
              </a:spcAft>
              <a:buNone/>
            </a:pPr>
            <a:r>
              <a:rPr b="1" i="0" lang="en-US" sz="1300" u="none" cap="none" strike="noStrike">
                <a:solidFill>
                  <a:srgbClr val="1A9988"/>
                </a:solidFill>
                <a:latin typeface="Calibri"/>
                <a:ea typeface="Calibri"/>
                <a:cs typeface="Calibri"/>
                <a:sym typeface="Calibri"/>
              </a:rPr>
              <a:t>4. Unmounting:</a:t>
            </a:r>
            <a:r>
              <a:rPr b="0" i="0" lang="en-US" sz="1300" u="none" cap="none" strike="noStrike">
                <a:solidFill>
                  <a:srgbClr val="1A9988"/>
                </a:solidFill>
                <a:latin typeface="Calibri"/>
                <a:ea typeface="Calibri"/>
                <a:cs typeface="Calibri"/>
                <a:sym typeface="Calibri"/>
              </a:rPr>
              <a:t> As the name suggests Unmounting is the final step of the component lifecycle where the component is removed from the page.</a:t>
            </a:r>
            <a:endParaRPr b="0" i="0" sz="1300" u="none" cap="none" strike="noStrike">
              <a:solidFill>
                <a:srgbClr val="000000"/>
              </a:solidFill>
              <a:latin typeface="Arial"/>
              <a:ea typeface="Arial"/>
              <a:cs typeface="Arial"/>
              <a:sym typeface="Arial"/>
            </a:endParaRPr>
          </a:p>
          <a:p>
            <a:pPr indent="-310680" lvl="0" marL="457200" marR="0" rtl="0" algn="just">
              <a:lnSpc>
                <a:spcPct val="171000"/>
              </a:lnSpc>
              <a:spcBef>
                <a:spcPts val="1800"/>
              </a:spcBef>
              <a:spcAft>
                <a:spcPts val="0"/>
              </a:spcAft>
              <a:buClr>
                <a:srgbClr val="1A9988"/>
              </a:buClr>
              <a:buSzPts val="1300"/>
              <a:buFont typeface="Lato"/>
              <a:buChar char="●"/>
            </a:pPr>
            <a:r>
              <a:rPr b="1" i="0" lang="en-US" sz="1300" u="none" cap="none" strike="noStrike">
                <a:solidFill>
                  <a:srgbClr val="1A9988"/>
                </a:solidFill>
                <a:latin typeface="Calibri"/>
                <a:ea typeface="Calibri"/>
                <a:cs typeface="Calibri"/>
                <a:sym typeface="Calibri"/>
              </a:rPr>
              <a:t>componentWillUnmount() Function</a:t>
            </a:r>
            <a:r>
              <a:rPr b="0" i="0" lang="en-US" sz="1300" u="none" cap="none" strike="noStrike">
                <a:solidFill>
                  <a:srgbClr val="1A9988"/>
                </a:solidFill>
                <a:latin typeface="Calibri"/>
                <a:ea typeface="Calibri"/>
                <a:cs typeface="Calibri"/>
                <a:sym typeface="Calibri"/>
              </a:rPr>
              <a:t>: This function is invoked before the component is finally unmounted from the DOM</a:t>
            </a:r>
            <a:endParaRPr b="0" i="0" sz="1300" u="none" cap="none" strike="noStrike">
              <a:solidFill>
                <a:srgbClr val="000000"/>
              </a:solidFill>
              <a:latin typeface="Arial"/>
              <a:ea typeface="Arial"/>
              <a:cs typeface="Arial"/>
              <a:sym typeface="Arial"/>
            </a:endParaRPr>
          </a:p>
          <a:p>
            <a:pPr indent="0" lvl="0" marL="45720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rPr b="0" i="0" lang="en-US" sz="1300" u="none" cap="none" strike="noStrike">
                <a:solidFill>
                  <a:srgbClr val="999999"/>
                </a:solidFill>
                <a:latin typeface="Lato"/>
                <a:ea typeface="Lato"/>
                <a:cs typeface="Lato"/>
                <a:sym typeface="Lato"/>
              </a:rPr>
              <a:t>Demo:</a:t>
            </a:r>
            <a:r>
              <a:rPr b="0" i="0" lang="en-US" sz="1300" u="none" cap="none" strike="noStrike">
                <a:solidFill>
                  <a:srgbClr val="1A9988"/>
                </a:solidFill>
                <a:latin typeface="Lato"/>
                <a:ea typeface="Lato"/>
                <a:cs typeface="Lato"/>
                <a:sym typeface="Lato"/>
              </a:rPr>
              <a:t> </a:t>
            </a:r>
            <a:r>
              <a:rPr b="0" i="0" lang="en-US" sz="1300" u="sng" cap="none" strike="noStrike">
                <a:solidFill>
                  <a:schemeClr val="hlink"/>
                </a:solidFill>
                <a:latin typeface="Lato"/>
                <a:ea typeface="Lato"/>
                <a:cs typeface="Lato"/>
                <a:sym typeface="Lato"/>
                <a:hlinkClick r:id="rId3"/>
              </a:rPr>
              <a:t>https://codepen.io/Naveen2507/pen/eLEzgE</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just">
              <a:lnSpc>
                <a:spcPct val="171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800"/>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nvSpPr>
        <p:spPr>
          <a:xfrm>
            <a:off x="678600" y="1117440"/>
            <a:ext cx="8520120" cy="657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1A1A1A"/>
                </a:solidFill>
                <a:latin typeface="Calibri"/>
                <a:ea typeface="Calibri"/>
                <a:cs typeface="Calibri"/>
                <a:sym typeface="Calibri"/>
              </a:rPr>
              <a:t>Table of Contents</a:t>
            </a:r>
            <a:endParaRPr b="0" i="0" sz="2000" u="none" cap="none" strike="noStrike">
              <a:solidFill>
                <a:srgbClr val="000000"/>
              </a:solidFill>
              <a:latin typeface="Arial"/>
              <a:ea typeface="Arial"/>
              <a:cs typeface="Arial"/>
              <a:sym typeface="Arial"/>
            </a:endParaRPr>
          </a:p>
        </p:txBody>
      </p:sp>
      <p:sp>
        <p:nvSpPr>
          <p:cNvPr id="127" name="Google Shape;127;p28"/>
          <p:cNvSpPr txBox="1"/>
          <p:nvPr/>
        </p:nvSpPr>
        <p:spPr>
          <a:xfrm>
            <a:off x="388080" y="1816200"/>
            <a:ext cx="8520120" cy="504828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Introduction</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Virtual DOM</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JSX</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Setup</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Components</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State and props</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Component Lifecycle</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Events</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Conditional Rendering</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List and Keys</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React Forms</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Fetch API</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Router</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Lifting up state</a:t>
            </a:r>
            <a:endParaRPr b="0" i="0" sz="1400" u="none" cap="none" strike="noStrike">
              <a:latin typeface="Arial"/>
              <a:ea typeface="Arial"/>
              <a:cs typeface="Arial"/>
              <a:sym typeface="Arial"/>
            </a:endParaRPr>
          </a:p>
          <a:p>
            <a:pPr indent="-317160" lvl="0" marL="457200" marR="0" rtl="0" algn="l">
              <a:lnSpc>
                <a:spcPct val="115000"/>
              </a:lnSpc>
              <a:spcBef>
                <a:spcPts val="0"/>
              </a:spcBef>
              <a:spcAft>
                <a:spcPts val="0"/>
              </a:spcAft>
              <a:buClr>
                <a:srgbClr val="666666"/>
              </a:buClr>
              <a:buSzPts val="1400"/>
              <a:buFont typeface="Calibri"/>
              <a:buChar char="●"/>
            </a:pPr>
            <a:r>
              <a:rPr b="1" i="0" lang="en-US" sz="1400" u="none" cap="none" strike="noStrike">
                <a:solidFill>
                  <a:srgbClr val="666666"/>
                </a:solidFill>
                <a:latin typeface="Calibri"/>
                <a:ea typeface="Calibri"/>
                <a:cs typeface="Calibri"/>
                <a:sym typeface="Calibri"/>
              </a:rPr>
              <a:t>Composition</a:t>
            </a:r>
            <a:endParaRPr b="0" i="0" sz="1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6"/>
          <p:cNvSpPr txBox="1"/>
          <p:nvPr/>
        </p:nvSpPr>
        <p:spPr>
          <a:xfrm>
            <a:off x="311760" y="678240"/>
            <a:ext cx="8520120" cy="63468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Events</a:t>
            </a:r>
            <a:endParaRPr b="0" i="0" sz="1800" u="none" cap="none" strike="noStrike">
              <a:solidFill>
                <a:srgbClr val="000000"/>
              </a:solidFill>
              <a:latin typeface="Arial"/>
              <a:ea typeface="Arial"/>
              <a:cs typeface="Arial"/>
              <a:sym typeface="Arial"/>
            </a:endParaRPr>
          </a:p>
        </p:txBody>
      </p:sp>
      <p:sp>
        <p:nvSpPr>
          <p:cNvPr id="229" name="Google Shape;229;p46"/>
          <p:cNvSpPr txBox="1"/>
          <p:nvPr/>
        </p:nvSpPr>
        <p:spPr>
          <a:xfrm>
            <a:off x="311760" y="1421280"/>
            <a:ext cx="8520120" cy="463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0" i="0" lang="en-US" sz="1600" u="none" cap="none" strike="noStrike">
                <a:solidFill>
                  <a:srgbClr val="FFFFFF"/>
                </a:solidFill>
                <a:latin typeface="Calibri"/>
                <a:ea typeface="Calibri"/>
                <a:cs typeface="Calibri"/>
                <a:sym typeface="Calibri"/>
              </a:rPr>
              <a:t>Events are actions or occurrences that happen in the system you are programming, which the system tells you about so you can respond to them in some way if desired.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7"/>
          <p:cNvSpPr txBox="1"/>
          <p:nvPr/>
        </p:nvSpPr>
        <p:spPr>
          <a:xfrm>
            <a:off x="311760" y="1098000"/>
            <a:ext cx="8520120" cy="53179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FFFFFF"/>
                </a:solidFill>
                <a:latin typeface="Calibri"/>
                <a:ea typeface="Calibri"/>
                <a:cs typeface="Calibri"/>
                <a:sym typeface="Calibri"/>
              </a:rPr>
              <a:t>Handling events with React elements is very similar to handling events on DOM elements. </a:t>
            </a:r>
            <a:endParaRPr b="0" i="0" sz="1600" u="none" cap="none" strike="noStrike">
              <a:solidFill>
                <a:srgbClr val="000000"/>
              </a:solidFill>
              <a:latin typeface="Arial"/>
              <a:ea typeface="Arial"/>
              <a:cs typeface="Arial"/>
              <a:sym typeface="Arial"/>
            </a:endParaRPr>
          </a:p>
          <a:p>
            <a:pPr indent="-329760" lvl="0" marL="457200" marR="0" rtl="0" algn="l">
              <a:lnSpc>
                <a:spcPct val="150000"/>
              </a:lnSpc>
              <a:spcBef>
                <a:spcPts val="1599"/>
              </a:spcBef>
              <a:spcAft>
                <a:spcPts val="0"/>
              </a:spcAft>
              <a:buClr>
                <a:srgbClr val="FFFFFF"/>
              </a:buClr>
              <a:buSzPts val="1600"/>
              <a:buFont typeface="Calibri"/>
              <a:buChar char="●"/>
            </a:pPr>
            <a:r>
              <a:rPr b="0" i="0" lang="en-US" sz="1600" u="none" cap="none" strike="noStrike">
                <a:solidFill>
                  <a:srgbClr val="FFFFFF"/>
                </a:solidFill>
                <a:latin typeface="Calibri"/>
                <a:ea typeface="Calibri"/>
                <a:cs typeface="Calibri"/>
                <a:sym typeface="Calibri"/>
              </a:rPr>
              <a:t>React events are named using camelCase, rather than lowercase.</a:t>
            </a:r>
            <a:endParaRPr b="0" i="0" sz="1600" u="none" cap="none" strike="noStrike">
              <a:solidFill>
                <a:srgbClr val="000000"/>
              </a:solidFill>
              <a:latin typeface="Arial"/>
              <a:ea typeface="Arial"/>
              <a:cs typeface="Arial"/>
              <a:sym typeface="Arial"/>
            </a:endParaRPr>
          </a:p>
          <a:p>
            <a:pPr indent="-329760" lvl="0" marL="457200" marR="0" rtl="0" algn="l">
              <a:lnSpc>
                <a:spcPct val="150000"/>
              </a:lnSpc>
              <a:spcBef>
                <a:spcPts val="0"/>
              </a:spcBef>
              <a:spcAft>
                <a:spcPts val="0"/>
              </a:spcAft>
              <a:buClr>
                <a:srgbClr val="FFFFFF"/>
              </a:buClr>
              <a:buSzPts val="1600"/>
              <a:buFont typeface="Calibri"/>
              <a:buChar char="●"/>
            </a:pPr>
            <a:r>
              <a:rPr b="0" i="0" lang="en-US" sz="1600" u="none" cap="none" strike="noStrike">
                <a:solidFill>
                  <a:srgbClr val="FFFFFF"/>
                </a:solidFill>
                <a:latin typeface="Calibri"/>
                <a:ea typeface="Calibri"/>
                <a:cs typeface="Calibri"/>
                <a:sym typeface="Calibri"/>
              </a:rPr>
              <a:t>With JSX you pass a function as the event handler, rather than a string.</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42000"/>
              </a:lnSpc>
              <a:spcBef>
                <a:spcPts val="0"/>
              </a:spcBef>
              <a:spcAft>
                <a:spcPts val="0"/>
              </a:spcAft>
              <a:buNone/>
            </a:pPr>
            <a:r>
              <a:rPr b="0" i="0" lang="en-US" sz="1400" u="none" cap="none" strike="noStrike">
                <a:solidFill>
                  <a:srgbClr val="B7B7B7"/>
                </a:solidFill>
                <a:latin typeface="Calibri"/>
                <a:ea typeface="Calibri"/>
                <a:cs typeface="Calibri"/>
                <a:sym typeface="Calibri"/>
              </a:rPr>
              <a:t>Demo</a:t>
            </a:r>
            <a:r>
              <a:rPr b="0" i="0" lang="en-US" sz="1400" u="none" cap="none" strike="noStrike">
                <a:solidFill>
                  <a:srgbClr val="FFFFFF"/>
                </a:solidFill>
                <a:latin typeface="Calibri"/>
                <a:ea typeface="Calibri"/>
                <a:cs typeface="Calibri"/>
                <a:sym typeface="Calibri"/>
              </a:rPr>
              <a:t>: </a:t>
            </a:r>
            <a:r>
              <a:rPr b="0" i="0" lang="en-US" sz="1400" u="sng" cap="none" strike="noStrike">
                <a:solidFill>
                  <a:schemeClr val="hlink"/>
                </a:solidFill>
                <a:latin typeface="Calibri"/>
                <a:ea typeface="Calibri"/>
                <a:cs typeface="Calibri"/>
                <a:sym typeface="Calibri"/>
                <a:hlinkClick r:id="rId3"/>
              </a:rPr>
              <a:t>https://codepen.io/syohansson/pen/bBgEBm?editors=1111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8"/>
          <p:cNvSpPr txBox="1"/>
          <p:nvPr/>
        </p:nvSpPr>
        <p:spPr>
          <a:xfrm>
            <a:off x="311760" y="432360"/>
            <a:ext cx="8520120" cy="643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Conditional rendering</a:t>
            </a:r>
            <a:endParaRPr b="0" i="0" sz="1800" u="none" cap="none" strike="noStrike">
              <a:solidFill>
                <a:srgbClr val="000000"/>
              </a:solidFill>
              <a:latin typeface="Arial"/>
              <a:ea typeface="Arial"/>
              <a:cs typeface="Arial"/>
              <a:sym typeface="Arial"/>
            </a:endParaRPr>
          </a:p>
        </p:txBody>
      </p:sp>
      <p:sp>
        <p:nvSpPr>
          <p:cNvPr id="240" name="Google Shape;240;p48"/>
          <p:cNvSpPr txBox="1"/>
          <p:nvPr/>
        </p:nvSpPr>
        <p:spPr>
          <a:xfrm>
            <a:off x="311760" y="1247040"/>
            <a:ext cx="8520120" cy="5333760"/>
          </a:xfrm>
          <a:prstGeom prst="rect">
            <a:avLst/>
          </a:prstGeom>
          <a:noFill/>
          <a:ln>
            <a:noFill/>
          </a:ln>
        </p:spPr>
        <p:txBody>
          <a:bodyPr anchorCtr="0" anchor="t" bIns="91425" lIns="91425" spcFirstLastPara="1" rIns="91425" wrap="square" tIns="91425">
            <a:noAutofit/>
          </a:bodyPr>
          <a:lstStyle/>
          <a:p>
            <a:pPr indent="0" lvl="0" marL="0" marR="0" rtl="0" algn="just">
              <a:lnSpc>
                <a:spcPct val="171000"/>
              </a:lnSpc>
              <a:spcBef>
                <a:spcPts val="0"/>
              </a:spcBef>
              <a:spcAft>
                <a:spcPts val="0"/>
              </a:spcAft>
              <a:buNone/>
            </a:pPr>
            <a:r>
              <a:rPr b="0" i="0" lang="en-US" sz="1400" u="none" cap="none" strike="noStrike">
                <a:solidFill>
                  <a:srgbClr val="1A9988"/>
                </a:solidFill>
                <a:latin typeface="Calibri"/>
                <a:ea typeface="Calibri"/>
                <a:cs typeface="Calibri"/>
                <a:sym typeface="Calibri"/>
              </a:rPr>
              <a:t>Conditional rendering is used to render the component based on the condition .</a:t>
            </a:r>
            <a:endParaRPr b="0" i="0" sz="1400" u="none" cap="none" strike="noStrike">
              <a:latin typeface="Arial"/>
              <a:ea typeface="Arial"/>
              <a:cs typeface="Arial"/>
              <a:sym typeface="Arial"/>
            </a:endParaRPr>
          </a:p>
          <a:p>
            <a:pPr indent="0" lvl="0" marL="0" marR="0" rtl="0" algn="just">
              <a:lnSpc>
                <a:spcPct val="171000"/>
              </a:lnSpc>
              <a:spcBef>
                <a:spcPts val="799"/>
              </a:spcBef>
              <a:spcAft>
                <a:spcPts val="0"/>
              </a:spcAft>
              <a:buNone/>
            </a:pPr>
            <a:r>
              <a:rPr b="0" i="0" lang="en-US" sz="1400" u="none" cap="none" strike="noStrike">
                <a:solidFill>
                  <a:srgbClr val="1A9988"/>
                </a:solidFill>
                <a:latin typeface="Calibri"/>
                <a:ea typeface="Calibri"/>
                <a:cs typeface="Calibri"/>
                <a:sym typeface="Calibri"/>
              </a:rPr>
              <a:t>For example: consider the situation of handling a login/logout button. Both the buttons have different functions so they will be separate components. </a:t>
            </a:r>
            <a:endParaRPr b="0" i="0" sz="1400" u="none" cap="none" strike="noStrike">
              <a:latin typeface="Arial"/>
              <a:ea typeface="Arial"/>
              <a:cs typeface="Arial"/>
              <a:sym typeface="Arial"/>
            </a:endParaRPr>
          </a:p>
          <a:p>
            <a:pPr indent="0" lvl="0" marL="0" marR="0" rtl="0" algn="just">
              <a:lnSpc>
                <a:spcPct val="171000"/>
              </a:lnSpc>
              <a:spcBef>
                <a:spcPts val="799"/>
              </a:spcBef>
              <a:spcAft>
                <a:spcPts val="0"/>
              </a:spcAft>
              <a:buNone/>
            </a:pPr>
            <a:r>
              <a:rPr b="0" i="0" lang="en-US" sz="1400" u="none" cap="none" strike="noStrike">
                <a:solidFill>
                  <a:srgbClr val="1A9988"/>
                </a:solidFill>
                <a:latin typeface="Calibri"/>
                <a:ea typeface="Calibri"/>
                <a:cs typeface="Calibri"/>
                <a:sym typeface="Calibri"/>
              </a:rPr>
              <a:t>Now, the task is if a user is logged in then we will have to render the Logout component to display the logout button and if the user is not logged in then we will have to render the Login component to display the login button. </a:t>
            </a:r>
            <a:endParaRPr b="0" i="0" sz="1400" u="none" cap="none" strike="noStrike">
              <a:latin typeface="Arial"/>
              <a:ea typeface="Arial"/>
              <a:cs typeface="Arial"/>
              <a:sym typeface="Arial"/>
            </a:endParaRPr>
          </a:p>
          <a:p>
            <a:pPr indent="0" lvl="0" marL="0" marR="0" rtl="0" algn="just">
              <a:lnSpc>
                <a:spcPct val="171000"/>
              </a:lnSpc>
              <a:spcBef>
                <a:spcPts val="799"/>
              </a:spcBef>
              <a:spcAft>
                <a:spcPts val="0"/>
              </a:spcAft>
              <a:buNone/>
            </a:pPr>
            <a:r>
              <a:t/>
            </a:r>
            <a:endParaRPr b="0" i="0" sz="1400" u="none" cap="none" strike="noStrike">
              <a:latin typeface="Arial"/>
              <a:ea typeface="Arial"/>
              <a:cs typeface="Arial"/>
              <a:sym typeface="Arial"/>
            </a:endParaRPr>
          </a:p>
          <a:p>
            <a:pPr indent="0" lvl="0" marL="0" marR="0" rtl="0" algn="just">
              <a:lnSpc>
                <a:spcPct val="171000"/>
              </a:lnSpc>
              <a:spcBef>
                <a:spcPts val="799"/>
              </a:spcBef>
              <a:spcAft>
                <a:spcPts val="0"/>
              </a:spcAft>
              <a:buNone/>
            </a:pPr>
            <a:r>
              <a:rPr b="0" i="0" lang="en-US" sz="1400" u="none" cap="none" strike="noStrike">
                <a:solidFill>
                  <a:srgbClr val="999999"/>
                </a:solidFill>
                <a:latin typeface="Calibri"/>
                <a:ea typeface="Calibri"/>
                <a:cs typeface="Calibri"/>
                <a:sym typeface="Calibri"/>
              </a:rPr>
              <a:t>Demo: </a:t>
            </a:r>
            <a:r>
              <a:rPr b="0" i="0" lang="en-US" sz="1400" u="sng" cap="none" strike="noStrike">
                <a:solidFill>
                  <a:schemeClr val="hlink"/>
                </a:solidFill>
                <a:latin typeface="Calibri"/>
                <a:ea typeface="Calibri"/>
                <a:cs typeface="Calibri"/>
                <a:sym typeface="Calibri"/>
                <a:hlinkClick r:id="rId3"/>
              </a:rPr>
              <a:t>https://codepen.io/Naveen2507/pen/XPaKrg</a:t>
            </a:r>
            <a:endParaRPr b="0" i="0" sz="1400" u="none" cap="none" strike="noStrike">
              <a:latin typeface="Arial"/>
              <a:ea typeface="Arial"/>
              <a:cs typeface="Arial"/>
              <a:sym typeface="Arial"/>
            </a:endParaRPr>
          </a:p>
          <a:p>
            <a:pPr indent="0" lvl="0" marL="0" marR="0" rtl="0" algn="just">
              <a:lnSpc>
                <a:spcPct val="171000"/>
              </a:lnSpc>
              <a:spcBef>
                <a:spcPts val="799"/>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799"/>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9"/>
          <p:cNvSpPr txBox="1"/>
          <p:nvPr/>
        </p:nvSpPr>
        <p:spPr>
          <a:xfrm>
            <a:off x="311760" y="452160"/>
            <a:ext cx="8520120" cy="634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1A1A1A"/>
                </a:solidFill>
                <a:latin typeface="Raleway"/>
                <a:ea typeface="Raleway"/>
                <a:cs typeface="Raleway"/>
                <a:sym typeface="Raleway"/>
              </a:rPr>
              <a:t>Lists</a:t>
            </a:r>
            <a:endParaRPr b="0" i="0" sz="2000" u="none" cap="none" strike="noStrike">
              <a:solidFill>
                <a:srgbClr val="000000"/>
              </a:solidFill>
              <a:latin typeface="Arial"/>
              <a:ea typeface="Arial"/>
              <a:cs typeface="Arial"/>
              <a:sym typeface="Arial"/>
            </a:endParaRPr>
          </a:p>
        </p:txBody>
      </p:sp>
      <p:sp>
        <p:nvSpPr>
          <p:cNvPr id="246" name="Google Shape;246;p49"/>
          <p:cNvSpPr txBox="1"/>
          <p:nvPr/>
        </p:nvSpPr>
        <p:spPr>
          <a:xfrm>
            <a:off x="311760" y="1205640"/>
            <a:ext cx="8520120" cy="488592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600" u="none" cap="none" strike="noStrike">
                <a:solidFill>
                  <a:srgbClr val="FFFFFF"/>
                </a:solidFill>
                <a:latin typeface="Calibri"/>
                <a:ea typeface="Calibri"/>
                <a:cs typeface="Calibri"/>
                <a:sym typeface="Calibri"/>
              </a:rPr>
              <a:t>Lists are very useful when it comes to developing UI of any website.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FFFFFF"/>
                </a:solidFill>
                <a:latin typeface="Calibri"/>
                <a:ea typeface="Calibri"/>
                <a:cs typeface="Calibri"/>
                <a:sym typeface="Calibri"/>
              </a:rPr>
              <a:t>Lists are mainly used for displaying menus in a website, for example, the navbar menu.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FFFFFF"/>
                </a:solidFill>
                <a:latin typeface="Calibri"/>
                <a:ea typeface="Calibri"/>
                <a:cs typeface="Calibri"/>
                <a:sym typeface="Calibri"/>
              </a:rPr>
              <a:t>Lists in React can be created in a similar manner as we do in regular JavaScript.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999999"/>
                </a:solidFill>
                <a:latin typeface="Calibri"/>
                <a:ea typeface="Calibri"/>
                <a:cs typeface="Calibri"/>
                <a:sym typeface="Calibri"/>
              </a:rPr>
              <a:t>Demo:</a:t>
            </a:r>
            <a:r>
              <a:rPr b="0" i="0" lang="en-US" sz="1600" u="none" cap="none" strike="noStrike">
                <a:solidFill>
                  <a:srgbClr val="FFFFFF"/>
                </a:solidFill>
                <a:latin typeface="Calibri"/>
                <a:ea typeface="Calibri"/>
                <a:cs typeface="Calibri"/>
                <a:sym typeface="Calibri"/>
              </a:rPr>
              <a:t> </a:t>
            </a:r>
            <a:r>
              <a:rPr b="0" i="0" lang="en-US" sz="1400" u="sng" cap="none" strike="noStrike">
                <a:solidFill>
                  <a:schemeClr val="hlink"/>
                </a:solidFill>
                <a:latin typeface="Calibri"/>
                <a:ea typeface="Calibri"/>
                <a:cs typeface="Calibri"/>
                <a:sym typeface="Calibri"/>
                <a:hlinkClick r:id="rId3"/>
              </a:rPr>
              <a:t>https://codepen.io/PiotrBerebecki/pen/RGjLyd</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50"/>
          <p:cNvSpPr txBox="1"/>
          <p:nvPr/>
        </p:nvSpPr>
        <p:spPr>
          <a:xfrm>
            <a:off x="311760" y="592200"/>
            <a:ext cx="8520120" cy="699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Keys</a:t>
            </a:r>
            <a:endParaRPr b="0" i="0" sz="1800" u="none" cap="none" strike="noStrike">
              <a:solidFill>
                <a:srgbClr val="000000"/>
              </a:solidFill>
              <a:latin typeface="Arial"/>
              <a:ea typeface="Arial"/>
              <a:cs typeface="Arial"/>
              <a:sym typeface="Arial"/>
            </a:endParaRPr>
          </a:p>
        </p:txBody>
      </p:sp>
      <p:sp>
        <p:nvSpPr>
          <p:cNvPr id="252" name="Google Shape;252;p50"/>
          <p:cNvSpPr txBox="1"/>
          <p:nvPr/>
        </p:nvSpPr>
        <p:spPr>
          <a:xfrm>
            <a:off x="311760" y="1453320"/>
            <a:ext cx="8520120" cy="498852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600" u="none" cap="none" strike="noStrike">
                <a:solidFill>
                  <a:srgbClr val="FFFFFF"/>
                </a:solidFill>
                <a:latin typeface="Nunito"/>
                <a:ea typeface="Nunito"/>
                <a:cs typeface="Nunito"/>
                <a:sym typeface="Nunito"/>
              </a:rPr>
              <a:t>A “key” is a special string attribute you need to include when creating lists of elements in React.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1599"/>
              </a:spcBef>
              <a:spcAft>
                <a:spcPts val="0"/>
              </a:spcAft>
              <a:buNone/>
            </a:pPr>
            <a:r>
              <a:rPr b="0" i="0" lang="en-US" sz="1600" u="none" cap="none" strike="noStrike">
                <a:solidFill>
                  <a:srgbClr val="FFFFFF"/>
                </a:solidFill>
                <a:latin typeface="Nunito"/>
                <a:ea typeface="Nunito"/>
                <a:cs typeface="Nunito"/>
                <a:sym typeface="Nunito"/>
              </a:rPr>
              <a:t>Keys are used in React to identify which items in the list are changed, updated or deleted.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5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B7B7B7"/>
                </a:solidFill>
                <a:latin typeface="Calibri"/>
                <a:ea typeface="Calibri"/>
                <a:cs typeface="Calibri"/>
                <a:sym typeface="Calibri"/>
              </a:rPr>
              <a:t>Demo:</a:t>
            </a:r>
            <a:r>
              <a:rPr b="0" i="0" lang="en-US" sz="1400" u="none" cap="none" strike="noStrike">
                <a:solidFill>
                  <a:srgbClr val="FFFFFF"/>
                </a:solidFill>
                <a:latin typeface="Calibri"/>
                <a:ea typeface="Calibri"/>
                <a:cs typeface="Calibri"/>
                <a:sym typeface="Calibri"/>
              </a:rPr>
              <a:t> </a:t>
            </a:r>
            <a:r>
              <a:rPr b="0" i="0" lang="en-US" sz="1400" u="sng" cap="none" strike="noStrike">
                <a:solidFill>
                  <a:schemeClr val="hlink"/>
                </a:solidFill>
                <a:latin typeface="Calibri"/>
                <a:ea typeface="Calibri"/>
                <a:cs typeface="Calibri"/>
                <a:sym typeface="Calibri"/>
                <a:hlinkClick r:id="rId3"/>
              </a:rPr>
              <a:t>https://codepen.io/jonvadillo/pen/gRMzmm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1"/>
          <p:cNvSpPr txBox="1"/>
          <p:nvPr/>
        </p:nvSpPr>
        <p:spPr>
          <a:xfrm>
            <a:off x="311760" y="492840"/>
            <a:ext cx="8520120" cy="67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React Forms</a:t>
            </a:r>
            <a:br>
              <a:rPr b="0" i="0" lang="en-US" sz="1800" u="none" cap="none" strike="noStrike"/>
            </a:br>
            <a:endParaRPr b="0" i="0" sz="1800" u="none" cap="none" strike="noStrike">
              <a:solidFill>
                <a:srgbClr val="000000"/>
              </a:solidFill>
              <a:latin typeface="Arial"/>
              <a:ea typeface="Arial"/>
              <a:cs typeface="Arial"/>
              <a:sym typeface="Arial"/>
            </a:endParaRPr>
          </a:p>
        </p:txBody>
      </p:sp>
      <p:sp>
        <p:nvSpPr>
          <p:cNvPr id="258" name="Google Shape;258;p51"/>
          <p:cNvSpPr txBox="1"/>
          <p:nvPr/>
        </p:nvSpPr>
        <p:spPr>
          <a:xfrm>
            <a:off x="311760" y="1357560"/>
            <a:ext cx="8520120" cy="49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500" u="none" cap="none" strike="noStrike">
                <a:solidFill>
                  <a:srgbClr val="FFFFFF"/>
                </a:solidFill>
                <a:latin typeface="Calibri"/>
                <a:ea typeface="Calibri"/>
                <a:cs typeface="Calibri"/>
                <a:sym typeface="Calibri"/>
              </a:rPr>
              <a:t>React components must represent the state of the view at any point in time and not only at initialization time.</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500" u="none" cap="none" strike="noStrike">
                <a:solidFill>
                  <a:srgbClr val="FFFFFF"/>
                </a:solidFill>
                <a:latin typeface="Calibri"/>
                <a:ea typeface="Calibri"/>
                <a:cs typeface="Calibri"/>
                <a:sym typeface="Calibri"/>
              </a:rPr>
              <a:t>The state value should be updated by using onChange function.</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999999"/>
                </a:solidFill>
                <a:latin typeface="Calibri"/>
                <a:ea typeface="Calibri"/>
                <a:cs typeface="Calibri"/>
                <a:sym typeface="Calibri"/>
              </a:rPr>
              <a:t>Demo:</a:t>
            </a:r>
            <a:r>
              <a:rPr b="0" i="0" lang="en-US" sz="1400" u="none" cap="none" strike="noStrike">
                <a:solidFill>
                  <a:srgbClr val="00FFFF"/>
                </a:solidFill>
                <a:latin typeface="Calibri"/>
                <a:ea typeface="Calibri"/>
                <a:cs typeface="Calibri"/>
                <a:sym typeface="Calibri"/>
              </a:rPr>
              <a:t> </a:t>
            </a:r>
            <a:r>
              <a:rPr b="0" i="0" lang="en-US" sz="1400" u="sng" cap="none" strike="noStrike">
                <a:solidFill>
                  <a:schemeClr val="hlink"/>
                </a:solidFill>
                <a:latin typeface="Calibri"/>
                <a:ea typeface="Calibri"/>
                <a:cs typeface="Calibri"/>
                <a:sym typeface="Calibri"/>
                <a:hlinkClick r:id="rId3"/>
              </a:rPr>
              <a:t>https://codepen.io/pjmtokyo/pen/VLRGqP</a:t>
            </a:r>
            <a:br>
              <a:rPr b="0" i="0" lang="en-US" sz="1800" u="none" cap="none" strike="noStrike"/>
            </a:b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2"/>
          <p:cNvSpPr txBox="1"/>
          <p:nvPr/>
        </p:nvSpPr>
        <p:spPr>
          <a:xfrm>
            <a:off x="311760" y="592200"/>
            <a:ext cx="8520120" cy="634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Nunito"/>
                <a:ea typeface="Nunito"/>
                <a:cs typeface="Nunito"/>
                <a:sym typeface="Nunito"/>
              </a:rPr>
              <a:t>Router</a:t>
            </a:r>
            <a:endParaRPr b="0" i="0" sz="1800" u="none" cap="none" strike="noStrike">
              <a:solidFill>
                <a:srgbClr val="000000"/>
              </a:solidFill>
              <a:latin typeface="Arial"/>
              <a:ea typeface="Arial"/>
              <a:cs typeface="Arial"/>
              <a:sym typeface="Arial"/>
            </a:endParaRPr>
          </a:p>
        </p:txBody>
      </p:sp>
      <p:sp>
        <p:nvSpPr>
          <p:cNvPr id="264" name="Google Shape;264;p52"/>
          <p:cNvSpPr txBox="1"/>
          <p:nvPr/>
        </p:nvSpPr>
        <p:spPr>
          <a:xfrm>
            <a:off x="311760" y="1432080"/>
            <a:ext cx="8520120" cy="509616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400" u="none" cap="none" strike="noStrike">
                <a:solidFill>
                  <a:srgbClr val="FFFFFF"/>
                </a:solidFill>
                <a:latin typeface="Calibri"/>
                <a:ea typeface="Calibri"/>
                <a:cs typeface="Calibri"/>
                <a:sym typeface="Calibri"/>
              </a:rPr>
              <a:t>Router is used to control the Navigation flow of an application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400" u="none" cap="none" strike="noStrike">
                <a:solidFill>
                  <a:srgbClr val="FFFFFF"/>
                </a:solidFill>
                <a:latin typeface="Calibri"/>
                <a:ea typeface="Calibri"/>
                <a:cs typeface="Calibri"/>
                <a:sym typeface="Calibri"/>
              </a:rPr>
              <a:t>A simple way to install the react-router is to run the following code snippet in the command prompt window.</a:t>
            </a:r>
            <a:endParaRPr b="0" i="0" sz="1400" u="none" cap="none" strike="noStrike">
              <a:solidFill>
                <a:srgbClr val="000000"/>
              </a:solidFill>
              <a:latin typeface="Arial"/>
              <a:ea typeface="Arial"/>
              <a:cs typeface="Arial"/>
              <a:sym typeface="Arial"/>
            </a:endParaRPr>
          </a:p>
          <a:p>
            <a:pPr indent="0" lvl="0" marL="50760" marR="0" rtl="0" algn="l">
              <a:lnSpc>
                <a:spcPct val="115000"/>
              </a:lnSpc>
              <a:spcBef>
                <a:spcPts val="0"/>
              </a:spcBef>
              <a:spcAft>
                <a:spcPts val="0"/>
              </a:spcAft>
              <a:buNone/>
            </a:pPr>
            <a:r>
              <a:rPr b="0" i="0" lang="en-US" sz="1400" u="none" cap="none" strike="noStrike">
                <a:solidFill>
                  <a:srgbClr val="FFFFFF"/>
                </a:solidFill>
                <a:latin typeface="Calibri"/>
                <a:ea typeface="Calibri"/>
                <a:cs typeface="Calibri"/>
                <a:sym typeface="Calibri"/>
              </a:rPr>
              <a:t>C:\Users\username\Desktop\reactApp&gt;npm install react-router-dom</a:t>
            </a:r>
            <a:br>
              <a:rPr b="0" i="0" lang="en-US" sz="1800" u="none" cap="none" strike="noStrike"/>
            </a:b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br>
            <a:br>
              <a:rPr b="0" i="0" lang="en-US" sz="1800" u="none" cap="none" strike="noStrike"/>
            </a:br>
            <a:br>
              <a:rPr b="0" i="0" lang="en-US" sz="1800" u="none" cap="none" strike="noStrike"/>
            </a:br>
            <a:br>
              <a:rPr b="0" i="0" lang="en-US" sz="1800" u="none" cap="none" strike="noStrike"/>
            </a:br>
            <a:r>
              <a:rPr b="0" i="0" lang="en-US" sz="850" u="none" cap="none" strike="noStrike">
                <a:solidFill>
                  <a:srgbClr val="000000"/>
                </a:solidFill>
                <a:latin typeface="Verdana"/>
                <a:ea typeface="Verdana"/>
                <a:cs typeface="Verdana"/>
                <a:sym typeface="Verdana"/>
              </a:rPr>
              <a:t>      </a:t>
            </a:r>
            <a:endParaRPr b="0" i="0" sz="85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85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85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85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85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400" u="none" cap="none" strike="noStrike">
                <a:solidFill>
                  <a:srgbClr val="999999"/>
                </a:solidFill>
                <a:latin typeface="Calibri"/>
                <a:ea typeface="Calibri"/>
                <a:cs typeface="Calibri"/>
                <a:sym typeface="Calibri"/>
              </a:rPr>
              <a:t>Demo:</a:t>
            </a:r>
            <a:r>
              <a:rPr b="0" i="0" lang="en-US" sz="1400" u="sng" cap="none" strike="noStrike">
                <a:solidFill>
                  <a:schemeClr val="hlink"/>
                </a:solidFill>
                <a:latin typeface="Calibri"/>
                <a:ea typeface="Calibri"/>
                <a:cs typeface="Calibri"/>
                <a:sym typeface="Calibri"/>
                <a:hlinkClick r:id="rId3"/>
              </a:rPr>
              <a:t> https://codepen.io/bradwestfall/pen/reaWYL?editors=1010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3"/>
          <p:cNvSpPr txBox="1"/>
          <p:nvPr/>
        </p:nvSpPr>
        <p:spPr>
          <a:xfrm>
            <a:off x="311760" y="542880"/>
            <a:ext cx="8520120" cy="6332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Fetch API</a:t>
            </a:r>
            <a:endParaRPr b="0" i="0" sz="1800" u="none" cap="none" strike="noStrike">
              <a:solidFill>
                <a:srgbClr val="000000"/>
              </a:solidFill>
              <a:latin typeface="Arial"/>
              <a:ea typeface="Arial"/>
              <a:cs typeface="Arial"/>
              <a:sym typeface="Arial"/>
            </a:endParaRPr>
          </a:p>
        </p:txBody>
      </p:sp>
      <p:sp>
        <p:nvSpPr>
          <p:cNvPr id="270" name="Google Shape;270;p53"/>
          <p:cNvSpPr txBox="1"/>
          <p:nvPr/>
        </p:nvSpPr>
        <p:spPr>
          <a:xfrm>
            <a:off x="311760" y="1407960"/>
            <a:ext cx="8520120" cy="46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500" u="none" cap="none" strike="noStrike">
                <a:solidFill>
                  <a:srgbClr val="FFFFFF"/>
                </a:solidFill>
                <a:latin typeface="Calibri"/>
                <a:ea typeface="Calibri"/>
                <a:cs typeface="Calibri"/>
                <a:sym typeface="Calibri"/>
              </a:rPr>
              <a:t>Fetch API is used to retrieve the data from an API.</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500"/>
              </a:spcBef>
              <a:spcAft>
                <a:spcPts val="0"/>
              </a:spcAft>
              <a:buNone/>
            </a:pPr>
            <a:r>
              <a:rPr b="0" i="0" lang="en-US" sz="1500" u="none" cap="none" strike="noStrike">
                <a:solidFill>
                  <a:srgbClr val="FFFFFF"/>
                </a:solidFill>
                <a:latin typeface="Calibri"/>
                <a:ea typeface="Calibri"/>
                <a:cs typeface="Calibri"/>
                <a:sym typeface="Calibri"/>
              </a:rPr>
              <a:t>It is recommended to use the Fetch call in ComponentDidMount().</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150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None/>
            </a:pPr>
            <a:r>
              <a:rPr b="0" i="0" lang="en-US" sz="1400" u="none" cap="none" strike="noStrike">
                <a:solidFill>
                  <a:srgbClr val="999999"/>
                </a:solidFill>
                <a:latin typeface="Calibri"/>
                <a:ea typeface="Calibri"/>
                <a:cs typeface="Calibri"/>
                <a:sym typeface="Calibri"/>
              </a:rPr>
              <a:t>Demo: </a:t>
            </a:r>
            <a:r>
              <a:rPr b="0" i="0" lang="en-US" sz="1400" u="sng" cap="none" strike="noStrike">
                <a:solidFill>
                  <a:schemeClr val="hlink"/>
                </a:solidFill>
                <a:latin typeface="Calibri"/>
                <a:ea typeface="Calibri"/>
                <a:cs typeface="Calibri"/>
                <a:sym typeface="Calibri"/>
                <a:hlinkClick r:id="rId3"/>
              </a:rPr>
              <a:t>https://codepen.io/jonvadillo/pen/eRvdar</a:t>
            </a:r>
            <a:br>
              <a:rPr b="0" i="0" lang="en-US" sz="1800" u="none" cap="none" strike="noStrike"/>
            </a:br>
            <a:br>
              <a:rPr b="0" i="0" lang="en-US" sz="1800" u="none" cap="none" strike="noStrike"/>
            </a:br>
            <a:r>
              <a:rPr b="0" i="0" lang="en-US" sz="1400" u="none" cap="none" strike="noStrike">
                <a:solidFill>
                  <a:srgbClr val="00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4"/>
          <p:cNvSpPr txBox="1"/>
          <p:nvPr/>
        </p:nvSpPr>
        <p:spPr>
          <a:xfrm>
            <a:off x="729360" y="1758240"/>
            <a:ext cx="7688520" cy="7135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Lifting State in React</a:t>
            </a:r>
            <a:endParaRPr b="0" sz="1400" strike="noStrike">
              <a:solidFill>
                <a:srgbClr val="000000"/>
              </a:solidFill>
              <a:latin typeface="Arial"/>
              <a:ea typeface="Arial"/>
              <a:cs typeface="Arial"/>
              <a:sym typeface="Arial"/>
            </a:endParaRPr>
          </a:p>
        </p:txBody>
      </p:sp>
      <p:sp>
        <p:nvSpPr>
          <p:cNvPr id="276" name="Google Shape;276;p54"/>
          <p:cNvSpPr txBox="1"/>
          <p:nvPr/>
        </p:nvSpPr>
        <p:spPr>
          <a:xfrm>
            <a:off x="723960" y="2834640"/>
            <a:ext cx="7688520" cy="3014280"/>
          </a:xfrm>
          <a:prstGeom prst="rect">
            <a:avLst/>
          </a:prstGeom>
          <a:noFill/>
          <a:ln>
            <a:noFill/>
          </a:ln>
        </p:spPr>
        <p:txBody>
          <a:bodyPr anchorCtr="0" anchor="t" bIns="0" lIns="0" spcFirstLastPara="1" rIns="0" wrap="square" tIns="0">
            <a:noAutofit/>
          </a:bodyPr>
          <a:lstStyle/>
          <a:p>
            <a:pPr indent="-324000" lvl="0" marL="432000" marR="0" rtl="0" algn="l">
              <a:lnSpc>
                <a:spcPct val="100000"/>
              </a:lnSpc>
              <a:spcBef>
                <a:spcPts val="0"/>
              </a:spcBef>
              <a:spcAft>
                <a:spcPts val="0"/>
              </a:spcAft>
              <a:buClr>
                <a:srgbClr val="000000"/>
              </a:buClr>
              <a:buSzPts val="450"/>
              <a:buFont typeface="Noto Sans Symbols"/>
              <a:buChar char="●"/>
            </a:pPr>
            <a:r>
              <a:rPr b="0" lang="en-US" sz="1000" strike="noStrike">
                <a:solidFill>
                  <a:srgbClr val="000000"/>
                </a:solidFill>
                <a:latin typeface="Arial"/>
                <a:ea typeface="Arial"/>
                <a:cs typeface="Arial"/>
                <a:sym typeface="Arial"/>
              </a:rPr>
              <a:t>Often, several components need to reflect the same changing data. We recommend lifting the shared state up to their closest common ancestor. Let’s see how this works in action.</a:t>
            </a:r>
            <a:endParaRPr b="0" sz="1000" strike="noStrike">
              <a:solidFill>
                <a:srgbClr val="000000"/>
              </a:solidFill>
              <a:latin typeface="Arial"/>
              <a:ea typeface="Arial"/>
              <a:cs typeface="Arial"/>
              <a:sym typeface="Arial"/>
            </a:endParaRPr>
          </a:p>
          <a:p>
            <a:pPr indent="-324000" lvl="0" marL="432000" marR="0" rtl="0" algn="l">
              <a:lnSpc>
                <a:spcPct val="100000"/>
              </a:lnSpc>
              <a:spcBef>
                <a:spcPts val="2183"/>
              </a:spcBef>
              <a:spcAft>
                <a:spcPts val="0"/>
              </a:spcAft>
              <a:buClr>
                <a:srgbClr val="000000"/>
              </a:buClr>
              <a:buSzPts val="450"/>
              <a:buFont typeface="Noto Sans Symbols"/>
              <a:buChar char="●"/>
            </a:pPr>
            <a:r>
              <a:rPr b="0" lang="en-US" sz="1000" strike="noStrike">
                <a:solidFill>
                  <a:srgbClr val="000000"/>
                </a:solidFill>
                <a:latin typeface="Arial"/>
                <a:ea typeface="Arial"/>
                <a:cs typeface="Arial"/>
                <a:sym typeface="Arial"/>
              </a:rPr>
              <a:t>In this section, we will create a temperature calculator that calculates whether the water would boil at a given temperature.</a:t>
            </a:r>
            <a:endParaRPr b="0" sz="1000" strike="noStrike">
              <a:solidFill>
                <a:srgbClr val="000000"/>
              </a:solidFill>
              <a:latin typeface="Arial"/>
              <a:ea typeface="Arial"/>
              <a:cs typeface="Arial"/>
              <a:sym typeface="Arial"/>
            </a:endParaRPr>
          </a:p>
          <a:p>
            <a:pPr indent="-324000" lvl="0" marL="432000" marR="0" rtl="0" algn="l">
              <a:spcBef>
                <a:spcPts val="2409"/>
              </a:spcBef>
              <a:spcAft>
                <a:spcPts val="0"/>
              </a:spcAft>
              <a:buClr>
                <a:srgbClr val="000000"/>
              </a:buClr>
              <a:buSzPts val="450"/>
              <a:buFont typeface="Noto Sans Symbols"/>
              <a:buChar char="●"/>
            </a:pPr>
            <a:r>
              <a:rPr b="0" lang="en-US" sz="1000" strike="noStrike">
                <a:solidFill>
                  <a:srgbClr val="000000"/>
                </a:solidFill>
                <a:latin typeface="Arial"/>
                <a:ea typeface="Arial"/>
                <a:cs typeface="Arial"/>
                <a:sym typeface="Arial"/>
              </a:rPr>
              <a:t>We will start with a component called BoilingVerdict. It accepts the celsius</a:t>
            </a:r>
            <a:endParaRPr b="0" sz="1000" strike="noStrike">
              <a:solidFill>
                <a:srgbClr val="000000"/>
              </a:solidFill>
              <a:latin typeface="Arial"/>
              <a:ea typeface="Arial"/>
              <a:cs typeface="Arial"/>
              <a:sym typeface="Arial"/>
            </a:endParaRPr>
          </a:p>
        </p:txBody>
      </p:sp>
      <p:sp>
        <p:nvSpPr>
          <p:cNvPr id="277" name="Google Shape;277;p54"/>
          <p:cNvSpPr txBox="1"/>
          <p:nvPr/>
        </p:nvSpPr>
        <p:spPr>
          <a:xfrm>
            <a:off x="822960" y="3291840"/>
            <a:ext cx="4663440" cy="1463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latin typeface="Arial"/>
              <a:ea typeface="Arial"/>
              <a:cs typeface="Arial"/>
              <a:sym typeface="Arial"/>
            </a:endParaRPr>
          </a:p>
          <a:p>
            <a:pPr indent="0" lvl="0" marL="0" marR="0" rtl="0" algn="l">
              <a:spcBef>
                <a:spcPts val="0"/>
              </a:spcBef>
              <a:spcAft>
                <a:spcPts val="0"/>
              </a:spcAft>
              <a:buNone/>
            </a:pPr>
            <a:r>
              <a:t/>
            </a:r>
            <a:endParaRPr b="0" sz="100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5"/>
          <p:cNvSpPr txBox="1"/>
          <p:nvPr/>
        </p:nvSpPr>
        <p:spPr>
          <a:xfrm>
            <a:off x="342000" y="643680"/>
            <a:ext cx="8520120" cy="70308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1800" strike="noStrike">
                <a:solidFill>
                  <a:srgbClr val="1A1A1A"/>
                </a:solidFill>
                <a:latin typeface="Raleway"/>
                <a:ea typeface="Raleway"/>
                <a:cs typeface="Raleway"/>
                <a:sym typeface="Raleway"/>
              </a:rPr>
              <a:t>Composition</a:t>
            </a:r>
            <a:endParaRPr b="0" sz="1800" strike="noStrike">
              <a:solidFill>
                <a:srgbClr val="000000"/>
              </a:solidFill>
              <a:latin typeface="Arial"/>
              <a:ea typeface="Arial"/>
              <a:cs typeface="Arial"/>
              <a:sym typeface="Arial"/>
            </a:endParaRPr>
          </a:p>
        </p:txBody>
      </p:sp>
      <p:sp>
        <p:nvSpPr>
          <p:cNvPr id="283" name="Google Shape;283;p55"/>
          <p:cNvSpPr txBox="1"/>
          <p:nvPr/>
        </p:nvSpPr>
        <p:spPr>
          <a:xfrm>
            <a:off x="342000" y="1216800"/>
            <a:ext cx="8520120" cy="5011200"/>
          </a:xfrm>
          <a:prstGeom prst="rect">
            <a:avLst/>
          </a:prstGeom>
          <a:noFill/>
          <a:ln>
            <a:noFill/>
          </a:ln>
        </p:spPr>
        <p:txBody>
          <a:bodyPr anchorCtr="0" anchor="t" bIns="91425" lIns="91425" spcFirstLastPara="1" rIns="91425" wrap="square" tIns="91425">
            <a:noAutofit/>
          </a:bodyPr>
          <a:lstStyle/>
          <a:p>
            <a:pPr indent="0" lvl="0" marL="0" marR="0" rtl="0" algn="ctr">
              <a:lnSpc>
                <a:spcPct val="170000"/>
              </a:lnSpc>
              <a:spcBef>
                <a:spcPts val="0"/>
              </a:spcBef>
              <a:spcAft>
                <a:spcPts val="0"/>
              </a:spcAft>
              <a:buNone/>
            </a:pPr>
            <a:r>
              <a:rPr b="0" lang="en-US" sz="1500" strike="noStrike">
                <a:solidFill>
                  <a:srgbClr val="1A9988"/>
                </a:solidFill>
                <a:latin typeface="Nunito"/>
                <a:ea typeface="Nunito"/>
                <a:cs typeface="Nunito"/>
                <a:sym typeface="Nunito"/>
              </a:rPr>
              <a:t>In React, We achieve composition, by where a more “specific” component renders a more “generic” one and configures it with props.</a:t>
            </a:r>
            <a:endParaRPr b="0" sz="1500" strike="noStrike">
              <a:solidFill>
                <a:srgbClr val="000000"/>
              </a:solidFill>
              <a:latin typeface="Arial"/>
              <a:ea typeface="Arial"/>
              <a:cs typeface="Arial"/>
              <a:sym typeface="Arial"/>
            </a:endParaRPr>
          </a:p>
          <a:p>
            <a:pPr indent="0" lvl="0" marL="0" marR="0" rtl="0" algn="l">
              <a:lnSpc>
                <a:spcPct val="170000"/>
              </a:lnSpc>
              <a:spcBef>
                <a:spcPts val="2299"/>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70000"/>
              </a:lnSpc>
              <a:spcBef>
                <a:spcPts val="2299"/>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00000"/>
              </a:lnSpc>
              <a:spcBef>
                <a:spcPts val="2299"/>
              </a:spcBef>
              <a:spcAft>
                <a:spcPts val="0"/>
              </a:spcAft>
              <a:buNone/>
            </a:pPr>
            <a:r>
              <a:rPr b="0" lang="en-US" sz="1500" strike="noStrike">
                <a:solidFill>
                  <a:srgbClr val="1A9988"/>
                </a:solidFill>
                <a:latin typeface="Nunito"/>
                <a:ea typeface="Nunito"/>
                <a:cs typeface="Nunito"/>
                <a:sym typeface="Nunito"/>
              </a:rPr>
              <a:t>         </a:t>
            </a:r>
            <a:r>
              <a:rPr b="0" lang="en-US" sz="1500" strike="noStrike">
                <a:solidFill>
                  <a:srgbClr val="999999"/>
                </a:solidFill>
                <a:latin typeface="Nunito"/>
                <a:ea typeface="Nunito"/>
                <a:cs typeface="Nunito"/>
                <a:sym typeface="Nunito"/>
              </a:rPr>
              <a:t>Demo:</a:t>
            </a:r>
            <a:r>
              <a:rPr b="0" lang="en-US" sz="1500" strike="noStrike">
                <a:solidFill>
                  <a:srgbClr val="1A9988"/>
                </a:solidFill>
                <a:latin typeface="Nunito"/>
                <a:ea typeface="Nunito"/>
                <a:cs typeface="Nunito"/>
                <a:sym typeface="Nunito"/>
              </a:rPr>
              <a:t> </a:t>
            </a:r>
            <a:r>
              <a:rPr b="0" lang="en-US" sz="1500" u="sng" strike="noStrike">
                <a:solidFill>
                  <a:schemeClr val="hlink"/>
                </a:solidFill>
                <a:latin typeface="Nunito"/>
                <a:ea typeface="Nunito"/>
                <a:cs typeface="Nunito"/>
                <a:sym typeface="Nunito"/>
                <a:hlinkClick r:id="rId3"/>
              </a:rPr>
              <a:t>https://codepen.io/obiora22/pen/BWpoPK</a:t>
            </a:r>
            <a:endParaRPr b="0" sz="1500" strike="noStrike">
              <a:solidFill>
                <a:srgbClr val="000000"/>
              </a:solidFill>
              <a:latin typeface="Arial"/>
              <a:ea typeface="Arial"/>
              <a:cs typeface="Arial"/>
              <a:sym typeface="Arial"/>
            </a:endParaRPr>
          </a:p>
          <a:p>
            <a:pPr indent="0" lvl="0" marL="0" marR="0" rtl="0" algn="l">
              <a:lnSpc>
                <a:spcPct val="100000"/>
              </a:lnSpc>
              <a:spcBef>
                <a:spcPts val="2299"/>
              </a:spcBef>
              <a:spcAft>
                <a:spcPts val="0"/>
              </a:spcAft>
              <a:buNone/>
            </a:pPr>
            <a:r>
              <a:rPr b="0" lang="en-US" sz="1500" strike="noStrike">
                <a:solidFill>
                  <a:srgbClr val="00FFFF"/>
                </a:solidFill>
                <a:latin typeface="Nunito"/>
                <a:ea typeface="Nunito"/>
                <a:cs typeface="Nunito"/>
                <a:sym typeface="Nunito"/>
              </a:rPr>
              <a:t>                    </a:t>
            </a:r>
            <a:r>
              <a:rPr b="0" lang="en-US" sz="1500" u="sng" strike="noStrike">
                <a:solidFill>
                  <a:schemeClr val="hlink"/>
                </a:solidFill>
                <a:latin typeface="Nunito"/>
                <a:ea typeface="Nunito"/>
                <a:cs typeface="Nunito"/>
                <a:sym typeface="Nunito"/>
                <a:hlinkClick r:id="rId4"/>
              </a:rPr>
              <a:t> https://codepen.io/Naveen2507/pen/wEqWZo</a:t>
            </a:r>
            <a:endParaRPr b="0" sz="1500" strike="noStrike">
              <a:solidFill>
                <a:srgbClr val="000000"/>
              </a:solidFill>
              <a:latin typeface="Arial"/>
              <a:ea typeface="Arial"/>
              <a:cs typeface="Arial"/>
              <a:sym typeface="Arial"/>
            </a:endParaRPr>
          </a:p>
          <a:p>
            <a:pPr indent="0" lvl="0" marL="0" marR="0" rtl="0" algn="l">
              <a:lnSpc>
                <a:spcPct val="170000"/>
              </a:lnSpc>
              <a:spcBef>
                <a:spcPts val="2299"/>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00000"/>
              </a:lnSpc>
              <a:spcBef>
                <a:spcPts val="2299"/>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5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5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nvSpPr>
        <p:spPr>
          <a:xfrm>
            <a:off x="729360" y="1072440"/>
            <a:ext cx="7688520" cy="71352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1A1A1A"/>
                </a:solidFill>
                <a:latin typeface="Raleway"/>
                <a:ea typeface="Raleway"/>
                <a:cs typeface="Raleway"/>
                <a:sym typeface="Raleway"/>
              </a:rPr>
              <a:t>Introduction</a:t>
            </a:r>
            <a:endParaRPr b="0" i="0" sz="2000" u="none" cap="none" strike="noStrike">
              <a:solidFill>
                <a:srgbClr val="000000"/>
              </a:solidFill>
              <a:latin typeface="Arial"/>
              <a:ea typeface="Arial"/>
              <a:cs typeface="Arial"/>
              <a:sym typeface="Arial"/>
            </a:endParaRPr>
          </a:p>
        </p:txBody>
      </p:sp>
      <p:sp>
        <p:nvSpPr>
          <p:cNvPr id="133" name="Google Shape;133;p29"/>
          <p:cNvSpPr txBox="1"/>
          <p:nvPr/>
        </p:nvSpPr>
        <p:spPr>
          <a:xfrm>
            <a:off x="729360" y="1933560"/>
            <a:ext cx="7688520" cy="3014280"/>
          </a:xfrm>
          <a:prstGeom prst="rect">
            <a:avLst/>
          </a:prstGeom>
          <a:noFill/>
          <a:ln>
            <a:noFill/>
          </a:ln>
        </p:spPr>
        <p:txBody>
          <a:bodyPr anchorCtr="0" anchor="t" bIns="91425" lIns="91425" spcFirstLastPara="1" rIns="91425" wrap="square" tIns="91425">
            <a:noAutofit/>
          </a:bodyPr>
          <a:lstStyle/>
          <a:p>
            <a:pPr indent="-317160" lvl="0" marL="457200" marR="0" rtl="0" algn="l">
              <a:lnSpc>
                <a:spcPct val="200000"/>
              </a:lnSpc>
              <a:spcBef>
                <a:spcPts val="0"/>
              </a:spcBef>
              <a:spcAft>
                <a:spcPts val="0"/>
              </a:spcAft>
              <a:buClr>
                <a:srgbClr val="FFFFFF"/>
              </a:buClr>
              <a:buSzPts val="1400"/>
              <a:buFont typeface="Calibri"/>
              <a:buChar char="●"/>
            </a:pPr>
            <a:r>
              <a:rPr b="0" i="0" lang="en-US" sz="1400" u="none" cap="none" strike="noStrike">
                <a:solidFill>
                  <a:srgbClr val="FFFFFF"/>
                </a:solidFill>
                <a:latin typeface="Calibri"/>
                <a:ea typeface="Calibri"/>
                <a:cs typeface="Calibri"/>
                <a:sym typeface="Calibri"/>
              </a:rPr>
              <a:t>ReactJS is simply a JavaScript library developed at Facebook to facilitate the creation of interactive, stateful &amp; reusable UI components. </a:t>
            </a:r>
            <a:endParaRPr b="0" i="0" sz="1400" u="none" cap="none" strike="noStrike">
              <a:solidFill>
                <a:srgbClr val="000000"/>
              </a:solidFill>
              <a:latin typeface="Arial"/>
              <a:ea typeface="Arial"/>
              <a:cs typeface="Arial"/>
              <a:sym typeface="Arial"/>
            </a:endParaRPr>
          </a:p>
          <a:p>
            <a:pPr indent="-317160" lvl="0" marL="457200" marR="0" rtl="0" algn="l">
              <a:lnSpc>
                <a:spcPct val="200000"/>
              </a:lnSpc>
              <a:spcBef>
                <a:spcPts val="0"/>
              </a:spcBef>
              <a:spcAft>
                <a:spcPts val="0"/>
              </a:spcAft>
              <a:buClr>
                <a:srgbClr val="FFFFFF"/>
              </a:buClr>
              <a:buSzPts val="1400"/>
              <a:buFont typeface="Calibri"/>
              <a:buChar char="●"/>
            </a:pPr>
            <a:r>
              <a:rPr b="0" i="0" lang="en-US" sz="1400" u="none" cap="none" strike="noStrike">
                <a:solidFill>
                  <a:srgbClr val="FFFFFF"/>
                </a:solidFill>
                <a:latin typeface="Calibri"/>
                <a:ea typeface="Calibri"/>
                <a:cs typeface="Calibri"/>
                <a:sym typeface="Calibri"/>
              </a:rPr>
              <a:t>It highly performant and renders changes almost instantly.</a:t>
            </a:r>
            <a:endParaRPr b="0" i="0" sz="1400" u="none" cap="none" strike="noStrike">
              <a:solidFill>
                <a:srgbClr val="000000"/>
              </a:solidFill>
              <a:latin typeface="Arial"/>
              <a:ea typeface="Arial"/>
              <a:cs typeface="Arial"/>
              <a:sym typeface="Arial"/>
            </a:endParaRPr>
          </a:p>
          <a:p>
            <a:pPr indent="-317160" lvl="0" marL="457200" marR="0" rtl="0" algn="l">
              <a:lnSpc>
                <a:spcPct val="200000"/>
              </a:lnSpc>
              <a:spcBef>
                <a:spcPts val="0"/>
              </a:spcBef>
              <a:spcAft>
                <a:spcPts val="0"/>
              </a:spcAft>
              <a:buClr>
                <a:srgbClr val="FFFFFF"/>
              </a:buClr>
              <a:buSzPts val="1400"/>
              <a:buFont typeface="Calibri"/>
              <a:buChar char="●"/>
            </a:pPr>
            <a:r>
              <a:rPr b="0" i="0" lang="en-US" sz="1400" u="none" cap="none" strike="noStrike">
                <a:solidFill>
                  <a:srgbClr val="FFFFFF"/>
                </a:solidFill>
                <a:latin typeface="Calibri"/>
                <a:ea typeface="Calibri"/>
                <a:cs typeface="Calibri"/>
                <a:sym typeface="Calibri"/>
              </a:rPr>
              <a:t>It is used at Facebook in production, and Instagram.com is written entirely in React.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6"/>
          <p:cNvSpPr txBox="1"/>
          <p:nvPr/>
        </p:nvSpPr>
        <p:spPr>
          <a:xfrm>
            <a:off x="311760" y="473760"/>
            <a:ext cx="8520120" cy="5618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US" sz="1600" strike="noStrike">
                <a:solidFill>
                  <a:srgbClr val="FFFFFF"/>
                </a:solidFill>
                <a:latin typeface="Calibri"/>
                <a:ea typeface="Calibri"/>
                <a:cs typeface="Calibri"/>
                <a:sym typeface="Calibri"/>
              </a:rPr>
              <a:t>Exercises:</a:t>
            </a:r>
            <a:endParaRPr b="0" sz="1600" strike="noStrike">
              <a:solidFill>
                <a:srgbClr val="000000"/>
              </a:solidFill>
              <a:latin typeface="Arial"/>
              <a:ea typeface="Arial"/>
              <a:cs typeface="Arial"/>
              <a:sym typeface="Arial"/>
            </a:endParaRPr>
          </a:p>
          <a:p>
            <a:pPr indent="-310680" lvl="0" marL="457200" marR="0" rtl="0" algn="l">
              <a:lnSpc>
                <a:spcPct val="10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Build a screen which takes the input from the text input field and outputs your input on the screen.</a:t>
            </a:r>
            <a:endParaRPr b="0" sz="1300"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a screen with an image, with the number of clicks tag on the bottom. If user clicks on the image, the number of clicks value  should be incremented</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three boxes along with a button. By default the first box should be highlighted. On click of the button, the box next to the highlighted box should be highlighted.</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Take an array of elements which have some titles. Now create the buttons by taking titles from the array of elements. On click of the buttons, It will show an alert with the title.</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three child components in a Parent component. The child component should contain some data which will be send by Parent.</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a screen with two components called Home and AboutUs. Both components contains links to one another.            Use the conditional rendering concept to toggle the Home and AboutUs.</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Make a simple fetch call to get the data from an api and display it on the screen.</a:t>
            </a:r>
            <a:endParaRPr b="0" sz="1300" strike="noStrike">
              <a:solidFill>
                <a:srgbClr val="000000"/>
              </a:solidFill>
              <a:latin typeface="Arial"/>
              <a:ea typeface="Arial"/>
              <a:cs typeface="Arial"/>
              <a:sym typeface="Arial"/>
            </a:endParaRPr>
          </a:p>
          <a:p>
            <a:pPr indent="-310680" lvl="0" marL="457200" marR="0" rtl="0" algn="l">
              <a:lnSpc>
                <a:spcPct val="150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a screen with three links Home,  AboutUs, ContactUs. Each link should navigate to the desired component. Use the React-Router.</a:t>
            </a:r>
            <a:endParaRPr b="0" sz="1300"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sz="1300"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7"/>
          <p:cNvSpPr txBox="1"/>
          <p:nvPr/>
        </p:nvSpPr>
        <p:spPr>
          <a:xfrm>
            <a:off x="311760" y="568800"/>
            <a:ext cx="8520120" cy="55231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Calibri"/>
              <a:buAutoNum type="arabicPeriod"/>
            </a:pPr>
            <a:r>
              <a:rPr b="0" lang="en-US" sz="1300" strike="noStrike">
                <a:solidFill>
                  <a:srgbClr val="FFFFFF"/>
                </a:solidFill>
                <a:latin typeface="Calibri"/>
                <a:ea typeface="Calibri"/>
                <a:cs typeface="Calibri"/>
                <a:sym typeface="Calibri"/>
              </a:rPr>
              <a:t>Create a screen which contain login form with username, password fields and a submit button . Onclick of the submit button  will print an object with the us, pwd on the console.</a:t>
            </a:r>
            <a:endParaRPr b="0" sz="13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3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nvSpPr>
        <p:spPr>
          <a:xfrm>
            <a:off x="845280" y="953280"/>
            <a:ext cx="8520120" cy="72072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i="0" lang="en-US" sz="2000" u="none" cap="none" strike="noStrike">
                <a:solidFill>
                  <a:srgbClr val="FFFFFF"/>
                </a:solidFill>
                <a:latin typeface="Roboto"/>
                <a:ea typeface="Roboto"/>
                <a:cs typeface="Roboto"/>
                <a:sym typeface="Roboto"/>
              </a:rPr>
              <a:t>Advantages of Reactjs</a:t>
            </a:r>
            <a:br>
              <a:rPr b="0" i="0" lang="en-US" sz="1800" u="none" cap="none" strike="noStrike"/>
            </a:br>
            <a:endParaRPr b="0" i="0" sz="2000" u="none" cap="none" strike="noStrike">
              <a:solidFill>
                <a:srgbClr val="000000"/>
              </a:solidFill>
              <a:latin typeface="Arial"/>
              <a:ea typeface="Arial"/>
              <a:cs typeface="Arial"/>
              <a:sym typeface="Arial"/>
            </a:endParaRPr>
          </a:p>
        </p:txBody>
      </p:sp>
      <p:sp>
        <p:nvSpPr>
          <p:cNvPr id="139" name="Google Shape;139;p30"/>
          <p:cNvSpPr txBox="1"/>
          <p:nvPr/>
        </p:nvSpPr>
        <p:spPr>
          <a:xfrm>
            <a:off x="-145440" y="1643040"/>
            <a:ext cx="8520120" cy="5058000"/>
          </a:xfrm>
          <a:prstGeom prst="rect">
            <a:avLst/>
          </a:prstGeom>
          <a:noFill/>
          <a:ln>
            <a:noFill/>
          </a:ln>
        </p:spPr>
        <p:txBody>
          <a:bodyPr anchorCtr="0" anchor="t" bIns="91425" lIns="91425" spcFirstLastPara="1" rIns="91425" wrap="square" tIns="91425">
            <a:noAutofit/>
          </a:bodyPr>
          <a:lstStyle/>
          <a:p>
            <a:pPr indent="-317160" lvl="0" marL="749160" marR="0" rtl="0" algn="just">
              <a:lnSpc>
                <a:spcPct val="160000"/>
              </a:lnSpc>
              <a:spcBef>
                <a:spcPts val="0"/>
              </a:spcBef>
              <a:spcAft>
                <a:spcPts val="0"/>
              </a:spcAft>
              <a:buClr>
                <a:srgbClr val="FFFFFF"/>
              </a:buClr>
              <a:buSzPts val="1400"/>
              <a:buFont typeface="Lato"/>
              <a:buChar char="●"/>
            </a:pPr>
            <a:r>
              <a:rPr b="1" i="0" lang="en-US" sz="1400" u="none" cap="none" strike="noStrike">
                <a:solidFill>
                  <a:srgbClr val="FFFFFF"/>
                </a:solidFill>
                <a:latin typeface="Calibri"/>
                <a:ea typeface="Calibri"/>
                <a:cs typeface="Calibri"/>
                <a:sym typeface="Calibri"/>
              </a:rPr>
              <a:t>JSX </a:t>
            </a:r>
            <a:r>
              <a:rPr b="0" i="0" lang="en-US" sz="1400" u="none" cap="none" strike="noStrike">
                <a:solidFill>
                  <a:srgbClr val="FFFFFF"/>
                </a:solidFill>
                <a:latin typeface="Calibri"/>
                <a:ea typeface="Calibri"/>
                <a:cs typeface="Calibri"/>
                <a:sym typeface="Calibri"/>
              </a:rPr>
              <a:t>is a JS syntax that enables HTML quotes and usage of HTML tag syntax for subcomponents rendering. It promotes building of machine-readable code and provides ability to compound components in one compile-time verified file.</a:t>
            </a:r>
            <a:endParaRPr b="0" i="0" sz="1400" u="none" cap="none" strike="noStrike">
              <a:solidFill>
                <a:srgbClr val="000000"/>
              </a:solidFill>
              <a:latin typeface="Arial"/>
              <a:ea typeface="Arial"/>
              <a:cs typeface="Arial"/>
              <a:sym typeface="Arial"/>
            </a:endParaRPr>
          </a:p>
          <a:p>
            <a:pPr indent="-317160" lvl="0" marL="749160" marR="0" rtl="0" algn="just">
              <a:lnSpc>
                <a:spcPct val="160000"/>
              </a:lnSpc>
              <a:spcBef>
                <a:spcPts val="0"/>
              </a:spcBef>
              <a:spcAft>
                <a:spcPts val="0"/>
              </a:spcAft>
              <a:buClr>
                <a:srgbClr val="FFFFFF"/>
              </a:buClr>
              <a:buSzPts val="1400"/>
              <a:buFont typeface="Lato"/>
              <a:buChar char="●"/>
            </a:pPr>
            <a:r>
              <a:rPr b="1" i="0" lang="en-US" sz="1400" u="none" cap="none" strike="noStrike">
                <a:solidFill>
                  <a:srgbClr val="FFFFFF"/>
                </a:solidFill>
                <a:latin typeface="Calibri"/>
                <a:ea typeface="Calibri"/>
                <a:cs typeface="Calibri"/>
                <a:sym typeface="Calibri"/>
              </a:rPr>
              <a:t>Prompt rendering</a:t>
            </a:r>
            <a:r>
              <a:rPr b="0" i="0" lang="en-US" sz="1400" u="none" cap="none" strike="noStrike">
                <a:solidFill>
                  <a:srgbClr val="FFFFFF"/>
                </a:solidFill>
                <a:latin typeface="Calibri"/>
                <a:ea typeface="Calibri"/>
                <a:cs typeface="Calibri"/>
                <a:sym typeface="Calibri"/>
              </a:rPr>
              <a:t> is among the best features of React that gives a significant edge over Angular. The technology comprises smart methods to mitigate the amount of DOM operations, optimize and accelerate the updates process. Virtual DOM (Document Object Model) is of great use while handling vast databases.</a:t>
            </a:r>
            <a:endParaRPr b="0" i="0" sz="1400" u="none" cap="none" strike="noStrike">
              <a:solidFill>
                <a:srgbClr val="000000"/>
              </a:solidFill>
              <a:latin typeface="Arial"/>
              <a:ea typeface="Arial"/>
              <a:cs typeface="Arial"/>
              <a:sym typeface="Arial"/>
            </a:endParaRPr>
          </a:p>
          <a:p>
            <a:pPr indent="-317160" lvl="0" marL="749160" marR="0" rtl="0" algn="just">
              <a:lnSpc>
                <a:spcPct val="160000"/>
              </a:lnSpc>
              <a:spcBef>
                <a:spcPts val="0"/>
              </a:spcBef>
              <a:spcAft>
                <a:spcPts val="0"/>
              </a:spcAft>
              <a:buClr>
                <a:srgbClr val="FFFFFF"/>
              </a:buClr>
              <a:buSzPts val="1400"/>
              <a:buFont typeface="Lato"/>
              <a:buChar char="●"/>
            </a:pPr>
            <a:r>
              <a:rPr b="0" i="0" lang="en-US" sz="1400" u="none" cap="none" strike="noStrike">
                <a:solidFill>
                  <a:srgbClr val="FFFFFF"/>
                </a:solidFill>
                <a:latin typeface="Calibri"/>
                <a:ea typeface="Calibri"/>
                <a:cs typeface="Calibri"/>
                <a:sym typeface="Calibri"/>
              </a:rPr>
              <a:t>The core difference between reactjs and angularjs is that React is </a:t>
            </a:r>
            <a:r>
              <a:rPr b="1" i="0" lang="en-US" sz="1400" u="none" cap="none" strike="noStrike">
                <a:solidFill>
                  <a:srgbClr val="FFFFFF"/>
                </a:solidFill>
                <a:latin typeface="Calibri"/>
                <a:ea typeface="Calibri"/>
                <a:cs typeface="Calibri"/>
                <a:sym typeface="Calibri"/>
              </a:rPr>
              <a:t>JS-centric</a:t>
            </a:r>
            <a:r>
              <a:rPr b="0" i="0" lang="en-US" sz="1400" u="none" cap="none" strike="noStrike">
                <a:solidFill>
                  <a:srgbClr val="FFFFFF"/>
                </a:solidFill>
                <a:latin typeface="Calibri"/>
                <a:ea typeface="Calibri"/>
                <a:cs typeface="Calibri"/>
                <a:sym typeface="Calibri"/>
              </a:rPr>
              <a:t>, while ng2 remains HTML-centric. JavaScript is far more robust, than HTML, that makes React far more simple, focused and consistent.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899"/>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nvSpPr>
        <p:spPr>
          <a:xfrm>
            <a:off x="768960" y="1180080"/>
            <a:ext cx="8520120" cy="763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F3F3F3"/>
                </a:solidFill>
                <a:latin typeface="Calibri"/>
                <a:ea typeface="Calibri"/>
                <a:cs typeface="Calibri"/>
                <a:sym typeface="Calibri"/>
              </a:rPr>
              <a:t>Virtual DOM</a:t>
            </a:r>
            <a:endParaRPr b="0" i="0" sz="2000" u="none" cap="none" strike="noStrike">
              <a:solidFill>
                <a:srgbClr val="000000"/>
              </a:solidFill>
              <a:latin typeface="Arial"/>
              <a:ea typeface="Arial"/>
              <a:cs typeface="Arial"/>
              <a:sym typeface="Arial"/>
            </a:endParaRPr>
          </a:p>
        </p:txBody>
      </p:sp>
      <p:sp>
        <p:nvSpPr>
          <p:cNvPr id="145" name="Google Shape;145;p31"/>
          <p:cNvSpPr txBox="1"/>
          <p:nvPr/>
        </p:nvSpPr>
        <p:spPr>
          <a:xfrm>
            <a:off x="311760" y="2020680"/>
            <a:ext cx="8520120" cy="475632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US" sz="1400" u="none" cap="none" strike="noStrike">
                <a:solidFill>
                  <a:srgbClr val="FFFFFF"/>
                </a:solidFill>
                <a:latin typeface="Nunito"/>
                <a:ea typeface="Nunito"/>
                <a:cs typeface="Nunito"/>
                <a:sym typeface="Nunito"/>
              </a:rPr>
              <a:t>The virtual DOM is an in-memory representation of the real DOM elements generated by React components before any changes are made to the page.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6" name="Google Shape;146;p31"/>
          <p:cNvPicPr preferRelativeResize="0"/>
          <p:nvPr/>
        </p:nvPicPr>
        <p:blipFill rotWithShape="1">
          <a:blip r:embed="rId3">
            <a:alphaModFix/>
          </a:blip>
          <a:srcRect b="0" l="0" r="0" t="0"/>
          <a:stretch/>
        </p:blipFill>
        <p:spPr>
          <a:xfrm>
            <a:off x="928440" y="2680920"/>
            <a:ext cx="7387920" cy="327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nvSpPr>
        <p:spPr>
          <a:xfrm>
            <a:off x="454275" y="1993975"/>
            <a:ext cx="8520000" cy="3136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500" u="none" cap="none" strike="noStrike">
                <a:solidFill>
                  <a:srgbClr val="1A9988"/>
                </a:solidFill>
                <a:latin typeface="Calibri"/>
                <a:ea typeface="Calibri"/>
                <a:cs typeface="Calibri"/>
                <a:sym typeface="Calibri"/>
              </a:rPr>
              <a:t>The steps that happen between the render function being called and the displaying of elements on the screen are,</a:t>
            </a:r>
            <a:endParaRPr b="0" i="0" sz="1500" u="none" cap="none" strike="noStrike">
              <a:solidFill>
                <a:srgbClr val="000000"/>
              </a:solidFill>
              <a:latin typeface="Arial"/>
              <a:ea typeface="Arial"/>
              <a:cs typeface="Arial"/>
              <a:sym typeface="Arial"/>
            </a:endParaRPr>
          </a:p>
          <a:p>
            <a:pPr indent="-317160" lvl="0" marL="749160" marR="0" rtl="0" algn="l">
              <a:lnSpc>
                <a:spcPct val="150000"/>
              </a:lnSpc>
              <a:spcBef>
                <a:spcPts val="1599"/>
              </a:spcBef>
              <a:spcAft>
                <a:spcPts val="0"/>
              </a:spcAft>
              <a:buClr>
                <a:srgbClr val="1A9988"/>
              </a:buClr>
              <a:buSzPts val="1400"/>
              <a:buFont typeface="Calibri"/>
              <a:buChar char="●"/>
            </a:pPr>
            <a:r>
              <a:rPr b="0" i="0" lang="en-US" sz="1400" u="none" cap="none" strike="noStrike">
                <a:solidFill>
                  <a:srgbClr val="1A9988"/>
                </a:solidFill>
                <a:latin typeface="Calibri"/>
                <a:ea typeface="Calibri"/>
                <a:cs typeface="Calibri"/>
                <a:sym typeface="Calibri"/>
              </a:rPr>
              <a:t>Create a VDOM with a new state</a:t>
            </a:r>
            <a:endParaRPr b="0" i="0" sz="1400" u="none" cap="none" strike="noStrike">
              <a:solidFill>
                <a:srgbClr val="000000"/>
              </a:solidFill>
              <a:latin typeface="Arial"/>
              <a:ea typeface="Arial"/>
              <a:cs typeface="Arial"/>
              <a:sym typeface="Arial"/>
            </a:endParaRPr>
          </a:p>
          <a:p>
            <a:pPr indent="-317160" lvl="0" marL="749160" marR="0" rtl="0" algn="l">
              <a:lnSpc>
                <a:spcPct val="150000"/>
              </a:lnSpc>
              <a:spcBef>
                <a:spcPts val="0"/>
              </a:spcBef>
              <a:spcAft>
                <a:spcPts val="0"/>
              </a:spcAft>
              <a:buClr>
                <a:srgbClr val="1A9988"/>
              </a:buClr>
              <a:buSzPts val="1400"/>
              <a:buFont typeface="Calibri"/>
              <a:buChar char="●"/>
            </a:pPr>
            <a:r>
              <a:rPr b="0" i="0" lang="en-US" sz="1400" u="none" cap="none" strike="noStrike">
                <a:solidFill>
                  <a:srgbClr val="1A9988"/>
                </a:solidFill>
                <a:latin typeface="Calibri"/>
                <a:ea typeface="Calibri"/>
                <a:cs typeface="Calibri"/>
                <a:sym typeface="Calibri"/>
              </a:rPr>
              <a:t>Compare it with older VDOM using diffing.</a:t>
            </a:r>
            <a:endParaRPr b="0" i="0" sz="1400" u="none" cap="none" strike="noStrike">
              <a:solidFill>
                <a:srgbClr val="000000"/>
              </a:solidFill>
              <a:latin typeface="Arial"/>
              <a:ea typeface="Arial"/>
              <a:cs typeface="Arial"/>
              <a:sym typeface="Arial"/>
            </a:endParaRPr>
          </a:p>
          <a:p>
            <a:pPr indent="-317160" lvl="0" marL="749160" marR="0" rtl="0" algn="l">
              <a:lnSpc>
                <a:spcPct val="150000"/>
              </a:lnSpc>
              <a:spcBef>
                <a:spcPts val="0"/>
              </a:spcBef>
              <a:spcAft>
                <a:spcPts val="0"/>
              </a:spcAft>
              <a:buClr>
                <a:srgbClr val="1A9988"/>
              </a:buClr>
              <a:buSzPts val="1400"/>
              <a:buFont typeface="Calibri"/>
              <a:buChar char="●"/>
            </a:pPr>
            <a:r>
              <a:rPr b="0" i="0" lang="en-US" sz="1400" u="none" cap="none" strike="noStrike">
                <a:solidFill>
                  <a:srgbClr val="1A9988"/>
                </a:solidFill>
                <a:latin typeface="Calibri"/>
                <a:ea typeface="Calibri"/>
                <a:cs typeface="Calibri"/>
                <a:sym typeface="Calibri"/>
              </a:rPr>
              <a:t>Update only differ nodes in real DOM.</a:t>
            </a:r>
            <a:endParaRPr b="0" i="0" sz="1400" u="none" cap="none" strike="noStrike">
              <a:solidFill>
                <a:srgbClr val="000000"/>
              </a:solidFill>
              <a:latin typeface="Arial"/>
              <a:ea typeface="Arial"/>
              <a:cs typeface="Arial"/>
              <a:sym typeface="Arial"/>
            </a:endParaRPr>
          </a:p>
          <a:p>
            <a:pPr indent="-317160" lvl="0" marL="749160" marR="0" rtl="0" algn="l">
              <a:lnSpc>
                <a:spcPct val="150000"/>
              </a:lnSpc>
              <a:spcBef>
                <a:spcPts val="0"/>
              </a:spcBef>
              <a:spcAft>
                <a:spcPts val="0"/>
              </a:spcAft>
              <a:buClr>
                <a:srgbClr val="1A9988"/>
              </a:buClr>
              <a:buSzPts val="1400"/>
              <a:buFont typeface="Calibri"/>
              <a:buChar char="●"/>
            </a:pPr>
            <a:r>
              <a:rPr b="0" i="0" lang="en-US" sz="1400" u="none" cap="none" strike="noStrike">
                <a:solidFill>
                  <a:srgbClr val="1A9988"/>
                </a:solidFill>
                <a:latin typeface="Calibri"/>
                <a:ea typeface="Calibri"/>
                <a:cs typeface="Calibri"/>
                <a:sym typeface="Calibri"/>
              </a:rPr>
              <a:t>Assign new VDOM as older VDOM.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3"/>
          <p:cNvSpPr txBox="1"/>
          <p:nvPr/>
        </p:nvSpPr>
        <p:spPr>
          <a:xfrm>
            <a:off x="729360" y="1758240"/>
            <a:ext cx="7688520" cy="713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600" u="none" cap="none" strike="noStrike">
                <a:solidFill>
                  <a:srgbClr val="1A1A1A"/>
                </a:solidFill>
                <a:latin typeface="Raleway"/>
                <a:ea typeface="Raleway"/>
                <a:cs typeface="Raleway"/>
                <a:sym typeface="Raleway"/>
              </a:rPr>
              <a:t>JSX</a:t>
            </a:r>
            <a:endParaRPr b="0" i="0" sz="2600" u="none" cap="none" strike="noStrike">
              <a:solidFill>
                <a:srgbClr val="000000"/>
              </a:solidFill>
              <a:latin typeface="Arial"/>
              <a:ea typeface="Arial"/>
              <a:cs typeface="Arial"/>
              <a:sym typeface="Arial"/>
            </a:endParaRPr>
          </a:p>
        </p:txBody>
      </p:sp>
      <p:sp>
        <p:nvSpPr>
          <p:cNvPr id="157" name="Google Shape;157;p33"/>
          <p:cNvSpPr txBox="1"/>
          <p:nvPr/>
        </p:nvSpPr>
        <p:spPr>
          <a:xfrm>
            <a:off x="311760" y="1526040"/>
            <a:ext cx="8520120" cy="4554720"/>
          </a:xfrm>
          <a:prstGeom prst="rect">
            <a:avLst/>
          </a:prstGeom>
          <a:noFill/>
          <a:ln>
            <a:noFill/>
          </a:ln>
        </p:spPr>
        <p:txBody>
          <a:bodyPr anchorCtr="0" anchor="t" bIns="91425" lIns="91425" spcFirstLastPara="1" rIns="91425" wrap="square" tIns="91425">
            <a:noAutofit/>
          </a:bodyPr>
          <a:lstStyle/>
          <a:p>
            <a:pPr indent="0" lvl="0" marL="152280" marR="0" rtl="0" algn="ctr">
              <a:lnSpc>
                <a:spcPct val="150000"/>
              </a:lnSpc>
              <a:spcBef>
                <a:spcPts val="0"/>
              </a:spcBef>
              <a:spcAft>
                <a:spcPts val="0"/>
              </a:spcAft>
              <a:buNone/>
            </a:pPr>
            <a:r>
              <a:rPr b="0" i="0" lang="en-US" sz="2000" u="none" cap="none" strike="noStrike">
                <a:solidFill>
                  <a:srgbClr val="FFFFFF"/>
                </a:solidFill>
                <a:latin typeface="Calibri"/>
                <a:ea typeface="Calibri"/>
                <a:cs typeface="Calibri"/>
                <a:sym typeface="Calibri"/>
              </a:rPr>
              <a:t>JSX - javascript XML syntax transform. It helps in making our writing code easier and faster. JSX lets us writeHTML (not 100%) with XML based object representation.</a:t>
            </a:r>
            <a:endParaRPr b="0" i="0" sz="2000" u="none" cap="none" strike="noStrike">
              <a:solidFill>
                <a:srgbClr val="000000"/>
              </a:solidFill>
              <a:latin typeface="Arial"/>
              <a:ea typeface="Arial"/>
              <a:cs typeface="Arial"/>
              <a:sym typeface="Arial"/>
            </a:endParaRPr>
          </a:p>
          <a:p>
            <a:pPr indent="0" lvl="0" marL="152280" marR="0" rtl="0" algn="l">
              <a:lnSpc>
                <a:spcPct val="150000"/>
              </a:lnSpc>
              <a:spcBef>
                <a:spcPts val="601"/>
              </a:spcBef>
              <a:spcAft>
                <a:spcPts val="0"/>
              </a:spcAft>
              <a:buNone/>
            </a:pPr>
            <a:r>
              <a:t/>
            </a:r>
            <a:endParaRPr b="0" i="0" sz="2000" u="none" cap="none" strike="noStrike">
              <a:solidFill>
                <a:srgbClr val="000000"/>
              </a:solidFill>
              <a:latin typeface="Arial"/>
              <a:ea typeface="Arial"/>
              <a:cs typeface="Arial"/>
              <a:sym typeface="Arial"/>
            </a:endParaRPr>
          </a:p>
          <a:p>
            <a:pPr indent="0" lvl="0" marL="152280" marR="0" rtl="0" algn="l">
              <a:lnSpc>
                <a:spcPct val="150000"/>
              </a:lnSpc>
              <a:spcBef>
                <a:spcPts val="601"/>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601"/>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4"/>
          <p:cNvSpPr txBox="1"/>
          <p:nvPr/>
        </p:nvSpPr>
        <p:spPr>
          <a:xfrm>
            <a:off x="311760" y="581400"/>
            <a:ext cx="8520120" cy="33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595959"/>
                </a:solidFill>
                <a:latin typeface="Lato"/>
                <a:ea typeface="Lato"/>
                <a:cs typeface="Lato"/>
                <a:sym typeface="Lato"/>
              </a:rPr>
              <a:t>Line 8-19 : Telling browser the code between the script block is JSX and not normal JavaScript. Line no 12 : This is how we write the HTML in JSX </a:t>
            </a:r>
            <a:endParaRPr b="0" i="0" sz="1300" u="none" cap="none" strike="noStrike">
              <a:solidFill>
                <a:srgbClr val="000000"/>
              </a:solidFill>
              <a:latin typeface="Arial"/>
              <a:ea typeface="Arial"/>
              <a:cs typeface="Arial"/>
              <a:sym typeface="Arial"/>
            </a:endParaRPr>
          </a:p>
        </p:txBody>
      </p:sp>
      <p:pic>
        <p:nvPicPr>
          <p:cNvPr id="163" name="Google Shape;163;p34"/>
          <p:cNvPicPr preferRelativeResize="0"/>
          <p:nvPr/>
        </p:nvPicPr>
        <p:blipFill rotWithShape="1">
          <a:blip r:embed="rId3">
            <a:alphaModFix/>
          </a:blip>
          <a:srcRect b="41147" l="0" r="0" t="0"/>
          <a:stretch/>
        </p:blipFill>
        <p:spPr>
          <a:xfrm>
            <a:off x="311760" y="713160"/>
            <a:ext cx="8259840" cy="3401640"/>
          </a:xfrm>
          <a:prstGeom prst="rect">
            <a:avLst/>
          </a:prstGeom>
          <a:noFill/>
          <a:ln>
            <a:noFill/>
          </a:ln>
        </p:spPr>
      </p:pic>
      <p:sp>
        <p:nvSpPr>
          <p:cNvPr id="164" name="Google Shape;164;p34"/>
          <p:cNvSpPr/>
          <p:nvPr/>
        </p:nvSpPr>
        <p:spPr>
          <a:xfrm>
            <a:off x="274680" y="3864960"/>
            <a:ext cx="8296920" cy="202392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FFFFFF"/>
                </a:solidFill>
                <a:latin typeface="Calibri"/>
                <a:ea typeface="Calibri"/>
                <a:cs typeface="Calibri"/>
                <a:sym typeface="Calibri"/>
              </a:rPr>
              <a:t>Line 8-19 : Telling browser the code between the script block is JSX and not normal JavaScript. </a:t>
            </a:r>
            <a:endParaRPr b="0" i="0" sz="1400" u="none" cap="none" strike="noStrike">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FFFFFF"/>
                </a:solidFill>
                <a:latin typeface="Calibri"/>
                <a:ea typeface="Calibri"/>
                <a:cs typeface="Calibri"/>
                <a:sym typeface="Calibri"/>
              </a:rPr>
              <a:t>Line no 12 : This is how we write the HTML in JSX </a:t>
            </a:r>
            <a:endParaRPr b="0" i="0" sz="14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5"/>
          <p:cNvSpPr txBox="1"/>
          <p:nvPr/>
        </p:nvSpPr>
        <p:spPr>
          <a:xfrm>
            <a:off x="311760" y="298800"/>
            <a:ext cx="8520120" cy="596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1A1A1A"/>
                </a:solidFill>
                <a:latin typeface="Raleway"/>
                <a:ea typeface="Raleway"/>
                <a:cs typeface="Raleway"/>
                <a:sym typeface="Raleway"/>
              </a:rPr>
              <a:t>Setup</a:t>
            </a:r>
            <a:endParaRPr b="0" i="0" sz="1800" u="none" cap="none" strike="noStrike">
              <a:solidFill>
                <a:srgbClr val="000000"/>
              </a:solidFill>
              <a:latin typeface="Arial"/>
              <a:ea typeface="Arial"/>
              <a:cs typeface="Arial"/>
              <a:sym typeface="Arial"/>
            </a:endParaRPr>
          </a:p>
        </p:txBody>
      </p:sp>
      <p:sp>
        <p:nvSpPr>
          <p:cNvPr id="170" name="Google Shape;170;p35"/>
          <p:cNvSpPr txBox="1"/>
          <p:nvPr/>
        </p:nvSpPr>
        <p:spPr>
          <a:xfrm>
            <a:off x="311760" y="981360"/>
            <a:ext cx="8520120" cy="511056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n-US" sz="1600" u="none" cap="none" strike="noStrike">
                <a:solidFill>
                  <a:srgbClr val="FFFFFF"/>
                </a:solidFill>
                <a:latin typeface="Calibri"/>
                <a:ea typeface="Calibri"/>
                <a:cs typeface="Calibri"/>
                <a:sym typeface="Calibri"/>
              </a:rPr>
              <a:t>Creating a New React Project</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400"/>
              </a:spcBef>
              <a:spcAft>
                <a:spcPts val="0"/>
              </a:spcAft>
              <a:buNone/>
            </a:pPr>
            <a:r>
              <a:rPr b="0" i="0" lang="en-US" sz="1500" u="none" cap="none" strike="noStrike">
                <a:solidFill>
                  <a:srgbClr val="FFFFFF"/>
                </a:solidFill>
                <a:latin typeface="Calibri"/>
                <a:ea typeface="Calibri"/>
                <a:cs typeface="Calibri"/>
                <a:sym typeface="Calibri"/>
              </a:rPr>
              <a:t>It is recommended to use </a:t>
            </a:r>
            <a:r>
              <a:rPr b="1" i="0" lang="en-US" sz="1500" u="none" cap="none" strike="noStrike">
                <a:solidFill>
                  <a:srgbClr val="FFFFFF"/>
                </a:solidFill>
                <a:latin typeface="Lato"/>
                <a:ea typeface="Lato"/>
                <a:cs typeface="Lato"/>
                <a:sym typeface="Lato"/>
              </a:rPr>
              <a:t>create-react-app</a:t>
            </a:r>
            <a:r>
              <a:rPr b="0" i="0" lang="en-US" sz="1500" u="none" cap="none" strike="noStrike">
                <a:solidFill>
                  <a:srgbClr val="FFFFFF"/>
                </a:solidFill>
                <a:latin typeface="Calibri"/>
                <a:ea typeface="Calibri"/>
                <a:cs typeface="Calibri"/>
                <a:sym typeface="Calibri"/>
              </a:rPr>
              <a:t> to create a new project because it saves you from the hassle of configuring WebPack and lets you quickly generate a starter project to build your app.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