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A1E8D9"/>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A1E8D9"/>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A1E8D9"/>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A1E8D9"/>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A1E8D9"/>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A1E8D9"/>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A1E8D9"/>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A1E8D9"/>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A1E8D9"/>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A1E8D9"/>
        </a:fontRef>
        <a:srgbClr val="A1E8D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3CA"/>
          </a:solidFill>
        </a:fill>
      </a:tcStyle>
    </a:wholeTbl>
    <a:band2H>
      <a:tcTxStyle b="def" i="def"/>
      <a:tcStyle>
        <a:tcBdr/>
        <a:fill>
          <a:solidFill>
            <a:srgbClr val="FCEA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A1E8D9"/>
        </a:fontRef>
        <a:srgbClr val="A1E8D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E5E2"/>
          </a:solidFill>
        </a:fill>
      </a:tcStyle>
    </a:wholeTbl>
    <a:band2H>
      <a:tcTxStyle b="def" i="def"/>
      <a:tcStyle>
        <a:tcBdr/>
        <a:fill>
          <a:solidFill>
            <a:srgbClr val="E8F2F1"/>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A1E8D9"/>
        </a:fontRef>
        <a:srgbClr val="A1E8D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A1E8D9"/>
        </a:fontRef>
        <a:srgbClr val="A1E8D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0FBF8"/>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A1E8D9"/>
        </a:fontRef>
        <a:srgbClr val="A1E8D9"/>
      </a:tcTxStyle>
      <a:tcStyle>
        <a:tcBdr>
          <a:left>
            <a:ln w="12700" cap="flat">
              <a:noFill/>
              <a:miter lim="400000"/>
            </a:ln>
          </a:left>
          <a:right>
            <a:ln w="12700" cap="flat">
              <a:noFill/>
              <a:miter lim="400000"/>
            </a:ln>
          </a:right>
          <a:top>
            <a:ln w="50800" cap="flat">
              <a:solidFill>
                <a:srgbClr val="A1E8D9"/>
              </a:solidFill>
              <a:prstDash val="solid"/>
              <a:round/>
            </a:ln>
          </a:top>
          <a:bottom>
            <a:ln w="25400" cap="flat">
              <a:solidFill>
                <a:srgbClr val="A1E8D9"/>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A1E8D9"/>
              </a:solidFill>
              <a:prstDash val="solid"/>
              <a:round/>
            </a:ln>
          </a:top>
          <a:bottom>
            <a:ln w="25400" cap="flat">
              <a:solidFill>
                <a:srgbClr val="A1E8D9"/>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A1E8D9"/>
        </a:fontRef>
        <a:srgbClr val="A1E8D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F6F1"/>
          </a:solidFill>
        </a:fill>
      </a:tcStyle>
    </a:wholeTbl>
    <a:band2H>
      <a:tcTxStyle b="def" i="def"/>
      <a:tcStyle>
        <a:tcBdr/>
        <a:fill>
          <a:solidFill>
            <a:srgbClr val="F0FBF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A1E8D9"/>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A1E8D9"/>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A1E8D9"/>
          </a:solidFill>
        </a:fill>
      </a:tcStyle>
    </a:firstRow>
  </a:tblStyle>
  <a:tblStyle styleId="{2708684C-4D16-4618-839F-0558EEFCDFE6}" styleName="">
    <a:tblBg/>
    <a:wholeTbl>
      <a:tcTxStyle b="off" i="off">
        <a:fontRef idx="major">
          <a:srgbClr val="A1E8D9"/>
        </a:fontRef>
        <a:srgbClr val="A1E8D9"/>
      </a:tcTxStyle>
      <a:tcStyle>
        <a:tcBdr>
          <a:left>
            <a:ln w="12700" cap="flat">
              <a:solidFill>
                <a:srgbClr val="A1E8D9"/>
              </a:solidFill>
              <a:prstDash val="solid"/>
              <a:round/>
            </a:ln>
          </a:left>
          <a:right>
            <a:ln w="12700" cap="flat">
              <a:solidFill>
                <a:srgbClr val="A1E8D9"/>
              </a:solidFill>
              <a:prstDash val="solid"/>
              <a:round/>
            </a:ln>
          </a:right>
          <a:top>
            <a:ln w="12700" cap="flat">
              <a:solidFill>
                <a:srgbClr val="A1E8D9"/>
              </a:solidFill>
              <a:prstDash val="solid"/>
              <a:round/>
            </a:ln>
          </a:top>
          <a:bottom>
            <a:ln w="12700" cap="flat">
              <a:solidFill>
                <a:srgbClr val="A1E8D9"/>
              </a:solidFill>
              <a:prstDash val="solid"/>
              <a:round/>
            </a:ln>
          </a:bottom>
          <a:insideH>
            <a:ln w="12700" cap="flat">
              <a:solidFill>
                <a:srgbClr val="A1E8D9"/>
              </a:solidFill>
              <a:prstDash val="solid"/>
              <a:round/>
            </a:ln>
          </a:insideH>
          <a:insideV>
            <a:ln w="12700" cap="flat">
              <a:solidFill>
                <a:srgbClr val="A1E8D9"/>
              </a:solidFill>
              <a:prstDash val="solid"/>
              <a:round/>
            </a:ln>
          </a:insideV>
        </a:tcBdr>
        <a:fill>
          <a:solidFill>
            <a:srgbClr val="A1E8D9">
              <a:alpha val="20000"/>
            </a:srgbClr>
          </a:solidFill>
        </a:fill>
      </a:tcStyle>
    </a:wholeTbl>
    <a:band2H>
      <a:tcTxStyle b="def" i="def"/>
      <a:tcStyle>
        <a:tcBdr/>
        <a:fill>
          <a:solidFill>
            <a:srgbClr val="FFFFFF"/>
          </a:solidFill>
        </a:fill>
      </a:tcStyle>
    </a:band2H>
    <a:firstCol>
      <a:tcTxStyle b="on" i="off">
        <a:fontRef idx="major">
          <a:srgbClr val="A1E8D9"/>
        </a:fontRef>
        <a:srgbClr val="A1E8D9"/>
      </a:tcTxStyle>
      <a:tcStyle>
        <a:tcBdr>
          <a:left>
            <a:ln w="12700" cap="flat">
              <a:solidFill>
                <a:srgbClr val="A1E8D9"/>
              </a:solidFill>
              <a:prstDash val="solid"/>
              <a:round/>
            </a:ln>
          </a:left>
          <a:right>
            <a:ln w="12700" cap="flat">
              <a:solidFill>
                <a:srgbClr val="A1E8D9"/>
              </a:solidFill>
              <a:prstDash val="solid"/>
              <a:round/>
            </a:ln>
          </a:right>
          <a:top>
            <a:ln w="12700" cap="flat">
              <a:solidFill>
                <a:srgbClr val="A1E8D9"/>
              </a:solidFill>
              <a:prstDash val="solid"/>
              <a:round/>
            </a:ln>
          </a:top>
          <a:bottom>
            <a:ln w="12700" cap="flat">
              <a:solidFill>
                <a:srgbClr val="A1E8D9"/>
              </a:solidFill>
              <a:prstDash val="solid"/>
              <a:round/>
            </a:ln>
          </a:bottom>
          <a:insideH>
            <a:ln w="12700" cap="flat">
              <a:solidFill>
                <a:srgbClr val="A1E8D9"/>
              </a:solidFill>
              <a:prstDash val="solid"/>
              <a:round/>
            </a:ln>
          </a:insideH>
          <a:insideV>
            <a:ln w="12700" cap="flat">
              <a:solidFill>
                <a:srgbClr val="A1E8D9"/>
              </a:solidFill>
              <a:prstDash val="solid"/>
              <a:round/>
            </a:ln>
          </a:insideV>
        </a:tcBdr>
        <a:fill>
          <a:solidFill>
            <a:srgbClr val="A1E8D9">
              <a:alpha val="20000"/>
            </a:srgbClr>
          </a:solidFill>
        </a:fill>
      </a:tcStyle>
    </a:firstCol>
    <a:lastRow>
      <a:tcTxStyle b="on" i="off">
        <a:fontRef idx="major">
          <a:srgbClr val="A1E8D9"/>
        </a:fontRef>
        <a:srgbClr val="A1E8D9"/>
      </a:tcTxStyle>
      <a:tcStyle>
        <a:tcBdr>
          <a:left>
            <a:ln w="12700" cap="flat">
              <a:solidFill>
                <a:srgbClr val="A1E8D9"/>
              </a:solidFill>
              <a:prstDash val="solid"/>
              <a:round/>
            </a:ln>
          </a:left>
          <a:right>
            <a:ln w="12700" cap="flat">
              <a:solidFill>
                <a:srgbClr val="A1E8D9"/>
              </a:solidFill>
              <a:prstDash val="solid"/>
              <a:round/>
            </a:ln>
          </a:right>
          <a:top>
            <a:ln w="50800" cap="flat">
              <a:solidFill>
                <a:srgbClr val="A1E8D9"/>
              </a:solidFill>
              <a:prstDash val="solid"/>
              <a:round/>
            </a:ln>
          </a:top>
          <a:bottom>
            <a:ln w="12700" cap="flat">
              <a:solidFill>
                <a:srgbClr val="A1E8D9"/>
              </a:solidFill>
              <a:prstDash val="solid"/>
              <a:round/>
            </a:ln>
          </a:bottom>
          <a:insideH>
            <a:ln w="12700" cap="flat">
              <a:solidFill>
                <a:srgbClr val="A1E8D9"/>
              </a:solidFill>
              <a:prstDash val="solid"/>
              <a:round/>
            </a:ln>
          </a:insideH>
          <a:insideV>
            <a:ln w="12700" cap="flat">
              <a:solidFill>
                <a:srgbClr val="A1E8D9"/>
              </a:solidFill>
              <a:prstDash val="solid"/>
              <a:round/>
            </a:ln>
          </a:insideV>
        </a:tcBdr>
        <a:fill>
          <a:noFill/>
        </a:fill>
      </a:tcStyle>
    </a:lastRow>
    <a:firstRow>
      <a:tcTxStyle b="on" i="off">
        <a:fontRef idx="major">
          <a:srgbClr val="A1E8D9"/>
        </a:fontRef>
        <a:srgbClr val="A1E8D9"/>
      </a:tcTxStyle>
      <a:tcStyle>
        <a:tcBdr>
          <a:left>
            <a:ln w="12700" cap="flat">
              <a:solidFill>
                <a:srgbClr val="A1E8D9"/>
              </a:solidFill>
              <a:prstDash val="solid"/>
              <a:round/>
            </a:ln>
          </a:left>
          <a:right>
            <a:ln w="12700" cap="flat">
              <a:solidFill>
                <a:srgbClr val="A1E8D9"/>
              </a:solidFill>
              <a:prstDash val="solid"/>
              <a:round/>
            </a:ln>
          </a:right>
          <a:top>
            <a:ln w="12700" cap="flat">
              <a:solidFill>
                <a:srgbClr val="A1E8D9"/>
              </a:solidFill>
              <a:prstDash val="solid"/>
              <a:round/>
            </a:ln>
          </a:top>
          <a:bottom>
            <a:ln w="25400" cap="flat">
              <a:solidFill>
                <a:srgbClr val="A1E8D9"/>
              </a:solidFill>
              <a:prstDash val="solid"/>
              <a:round/>
            </a:ln>
          </a:bottom>
          <a:insideH>
            <a:ln w="12700" cap="flat">
              <a:solidFill>
                <a:srgbClr val="A1E8D9"/>
              </a:solidFill>
              <a:prstDash val="solid"/>
              <a:round/>
            </a:ln>
          </a:insideH>
          <a:insideV>
            <a:ln w="12700" cap="flat">
              <a:solidFill>
                <a:srgbClr val="A1E8D9"/>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4" name="Shape 24"/>
          <p:cNvSpPr/>
          <p:nvPr>
            <p:ph type="sldImg"/>
          </p:nvPr>
        </p:nvSpPr>
        <p:spPr>
          <a:xfrm>
            <a:off x="1143000" y="685800"/>
            <a:ext cx="4572000" cy="3429000"/>
          </a:xfrm>
          <a:prstGeom prst="rect">
            <a:avLst/>
          </a:prstGeom>
        </p:spPr>
        <p:txBody>
          <a:bodyPr/>
          <a:lstStyle/>
          <a:p>
            <a:pPr/>
          </a:p>
        </p:txBody>
      </p:sp>
      <p:sp>
        <p:nvSpPr>
          <p:cNvPr id="25" name="Shape 2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Blank">
    <p:spTree>
      <p:nvGrpSpPr>
        <p:cNvPr id="1" name=""/>
        <p:cNvGrpSpPr/>
        <p:nvPr/>
      </p:nvGrpSpPr>
      <p:grpSpPr>
        <a:xfrm>
          <a:off x="0" y="0"/>
          <a:ext cx="0" cy="0"/>
          <a:chOff x="0" y="0"/>
          <a:chExt cx="0" cy="0"/>
        </a:xfrm>
      </p:grpSpPr>
      <p:sp>
        <p:nvSpPr>
          <p:cNvPr id="18" name="Slide Number"/>
          <p:cNvSpPr txBox="1"/>
          <p:nvPr>
            <p:ph type="sldNum" sz="quarter" idx="2"/>
          </p:nvPr>
        </p:nvSpPr>
        <p:spPr>
          <a:xfrm>
            <a:off x="338232" y="6230990"/>
            <a:ext cx="210468" cy="197385"/>
          </a:xfrm>
          <a:prstGeom prst="rect">
            <a:avLst/>
          </a:prstGeom>
        </p:spPr>
        <p:txBody>
          <a:bodyPr lIns="0" tIns="0" rIns="0" bIns="0" anchor="t"/>
          <a:lstStyle>
            <a:lvl1pPr>
              <a:defRPr sz="1400">
                <a:solidFill>
                  <a:srgbClr val="BEEEE3"/>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24735" y="6352501"/>
            <a:ext cx="336813" cy="335251"/>
          </a:xfrm>
          <a:prstGeom prst="rect">
            <a:avLst/>
          </a:prstGeom>
          <a:ln w="12700">
            <a:miter lim="400000"/>
          </a:ln>
        </p:spPr>
        <p:txBody>
          <a:bodyPr wrap="none" lIns="91424" tIns="91424" rIns="91424" bIns="91424" anchor="ctr">
            <a:spAutoFit/>
          </a:bodyPr>
          <a:lstStyle>
            <a:lvl1pPr algn="r">
              <a:defRPr sz="1000">
                <a:solidFill>
                  <a:srgbClr val="695D46"/>
                </a:solidFill>
                <a:latin typeface="Open Sans"/>
                <a:ea typeface="Open Sans"/>
                <a:cs typeface="Open Sans"/>
                <a:sym typeface="Open Sans"/>
              </a:defRPr>
            </a:lvl1pPr>
          </a:lstStyle>
          <a:p>
            <a:pPr/>
            <a:fld id="{86CB4B4D-7CA3-9044-876B-883B54F8677D}" type="slidenum"/>
          </a:p>
        </p:txBody>
      </p:sp>
      <p:sp>
        <p:nvSpPr>
          <p:cNvPr id="3" name="Title Text"/>
          <p:cNvSpPr txBox="1"/>
          <p:nvPr>
            <p:ph type="title"/>
          </p:nvPr>
        </p:nvSpPr>
        <p:spPr>
          <a:xfrm>
            <a:off x="457200" y="274637"/>
            <a:ext cx="8229600" cy="132556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chemeClr val="accent1"/>
          </a:solidFill>
          <a:uFillTx/>
          <a:latin typeface="PT Sans Narrow"/>
          <a:ea typeface="PT Sans Narrow"/>
          <a:cs typeface="PT Sans Narrow"/>
          <a:sym typeface="PT Sans Narrow"/>
        </a:defRPr>
      </a:lvl1pPr>
      <a:lvl2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chemeClr val="accent1"/>
          </a:solidFill>
          <a:uFillTx/>
          <a:latin typeface="PT Sans Narrow"/>
          <a:ea typeface="PT Sans Narrow"/>
          <a:cs typeface="PT Sans Narrow"/>
          <a:sym typeface="PT Sans Narrow"/>
        </a:defRPr>
      </a:lvl2pPr>
      <a:lvl3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chemeClr val="accent1"/>
          </a:solidFill>
          <a:uFillTx/>
          <a:latin typeface="PT Sans Narrow"/>
          <a:ea typeface="PT Sans Narrow"/>
          <a:cs typeface="PT Sans Narrow"/>
          <a:sym typeface="PT Sans Narrow"/>
        </a:defRPr>
      </a:lvl3pPr>
      <a:lvl4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chemeClr val="accent1"/>
          </a:solidFill>
          <a:uFillTx/>
          <a:latin typeface="PT Sans Narrow"/>
          <a:ea typeface="PT Sans Narrow"/>
          <a:cs typeface="PT Sans Narrow"/>
          <a:sym typeface="PT Sans Narrow"/>
        </a:defRPr>
      </a:lvl4pPr>
      <a:lvl5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chemeClr val="accent1"/>
          </a:solidFill>
          <a:uFillTx/>
          <a:latin typeface="PT Sans Narrow"/>
          <a:ea typeface="PT Sans Narrow"/>
          <a:cs typeface="PT Sans Narrow"/>
          <a:sym typeface="PT Sans Narrow"/>
        </a:defRPr>
      </a:lvl5pPr>
      <a:lvl6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chemeClr val="accent1"/>
          </a:solidFill>
          <a:uFillTx/>
          <a:latin typeface="PT Sans Narrow"/>
          <a:ea typeface="PT Sans Narrow"/>
          <a:cs typeface="PT Sans Narrow"/>
          <a:sym typeface="PT Sans Narrow"/>
        </a:defRPr>
      </a:lvl6pPr>
      <a:lvl7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chemeClr val="accent1"/>
          </a:solidFill>
          <a:uFillTx/>
          <a:latin typeface="PT Sans Narrow"/>
          <a:ea typeface="PT Sans Narrow"/>
          <a:cs typeface="PT Sans Narrow"/>
          <a:sym typeface="PT Sans Narrow"/>
        </a:defRPr>
      </a:lvl7pPr>
      <a:lvl8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chemeClr val="accent1"/>
          </a:solidFill>
          <a:uFillTx/>
          <a:latin typeface="PT Sans Narrow"/>
          <a:ea typeface="PT Sans Narrow"/>
          <a:cs typeface="PT Sans Narrow"/>
          <a:sym typeface="PT Sans Narrow"/>
        </a:defRPr>
      </a:lvl8pPr>
      <a:lvl9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chemeClr val="accent1"/>
          </a:solidFill>
          <a:uFillTx/>
          <a:latin typeface="PT Sans Narrow"/>
          <a:ea typeface="PT Sans Narrow"/>
          <a:cs typeface="PT Sans Narrow"/>
          <a:sym typeface="PT Sans Narrow"/>
        </a:defRPr>
      </a:lvl9pPr>
    </p:titleStyle>
    <p:bodyStyle>
      <a:lvl1pPr marL="457200" marR="0" indent="-342900" algn="l" defTabSz="914400" rtl="0" latinLnBrk="0">
        <a:lnSpc>
          <a:spcPct val="115000"/>
        </a:lnSpc>
        <a:spcBef>
          <a:spcPts val="0"/>
        </a:spcBef>
        <a:spcAft>
          <a:spcPts val="0"/>
        </a:spcAft>
        <a:buClr>
          <a:srgbClr val="695D46"/>
        </a:buClr>
        <a:buSzPts val="1800"/>
        <a:buFont typeface="Helvetica"/>
        <a:buChar char="●"/>
        <a:tabLst/>
        <a:defRPr b="0" baseline="0" cap="none" i="0" spc="0" strike="noStrike" sz="1800" u="none">
          <a:ln>
            <a:noFill/>
          </a:ln>
          <a:solidFill>
            <a:srgbClr val="695D46"/>
          </a:solidFill>
          <a:uFillTx/>
          <a:latin typeface="Open Sans"/>
          <a:ea typeface="Open Sans"/>
          <a:cs typeface="Open Sans"/>
          <a:sym typeface="Open Sans"/>
        </a:defRPr>
      </a:lvl1pPr>
      <a:lvl2pPr marL="1005114" marR="0" indent="-408214" algn="l" defTabSz="914400" rtl="0" latinLnBrk="0">
        <a:lnSpc>
          <a:spcPct val="115000"/>
        </a:lnSpc>
        <a:spcBef>
          <a:spcPts val="0"/>
        </a:spcBef>
        <a:spcAft>
          <a:spcPts val="0"/>
        </a:spcAft>
        <a:buClr>
          <a:srgbClr val="695D46"/>
        </a:buClr>
        <a:buSzPts val="1800"/>
        <a:buFont typeface="Helvetica"/>
        <a:buChar char="○"/>
        <a:tabLst/>
        <a:defRPr b="0" baseline="0" cap="none" i="0" spc="0" strike="noStrike" sz="1800" u="none">
          <a:ln>
            <a:noFill/>
          </a:ln>
          <a:solidFill>
            <a:srgbClr val="695D46"/>
          </a:solidFill>
          <a:uFillTx/>
          <a:latin typeface="Open Sans"/>
          <a:ea typeface="Open Sans"/>
          <a:cs typeface="Open Sans"/>
          <a:sym typeface="Open Sans"/>
        </a:defRPr>
      </a:lvl2pPr>
      <a:lvl3pPr marL="1462314" marR="0" indent="-408214" algn="l" defTabSz="914400" rtl="0" latinLnBrk="0">
        <a:lnSpc>
          <a:spcPct val="115000"/>
        </a:lnSpc>
        <a:spcBef>
          <a:spcPts val="0"/>
        </a:spcBef>
        <a:spcAft>
          <a:spcPts val="0"/>
        </a:spcAft>
        <a:buClr>
          <a:srgbClr val="695D46"/>
        </a:buClr>
        <a:buSzPts val="1800"/>
        <a:buFont typeface="Helvetica"/>
        <a:buChar char="■"/>
        <a:tabLst/>
        <a:defRPr b="0" baseline="0" cap="none" i="0" spc="0" strike="noStrike" sz="1800" u="none">
          <a:ln>
            <a:noFill/>
          </a:ln>
          <a:solidFill>
            <a:srgbClr val="695D46"/>
          </a:solidFill>
          <a:uFillTx/>
          <a:latin typeface="Open Sans"/>
          <a:ea typeface="Open Sans"/>
          <a:cs typeface="Open Sans"/>
          <a:sym typeface="Open Sans"/>
        </a:defRPr>
      </a:lvl3pPr>
      <a:lvl4pPr marL="1919514" marR="0" indent="-408214" algn="l" defTabSz="914400" rtl="0" latinLnBrk="0">
        <a:lnSpc>
          <a:spcPct val="115000"/>
        </a:lnSpc>
        <a:spcBef>
          <a:spcPts val="0"/>
        </a:spcBef>
        <a:spcAft>
          <a:spcPts val="0"/>
        </a:spcAft>
        <a:buClr>
          <a:srgbClr val="695D46"/>
        </a:buClr>
        <a:buSzPts val="1800"/>
        <a:buFont typeface="Helvetica"/>
        <a:buChar char="●"/>
        <a:tabLst/>
        <a:defRPr b="0" baseline="0" cap="none" i="0" spc="0" strike="noStrike" sz="1800" u="none">
          <a:ln>
            <a:noFill/>
          </a:ln>
          <a:solidFill>
            <a:srgbClr val="695D46"/>
          </a:solidFill>
          <a:uFillTx/>
          <a:latin typeface="Open Sans"/>
          <a:ea typeface="Open Sans"/>
          <a:cs typeface="Open Sans"/>
          <a:sym typeface="Open Sans"/>
        </a:defRPr>
      </a:lvl4pPr>
      <a:lvl5pPr marL="2376714" marR="0" indent="-408214" algn="l" defTabSz="914400" rtl="0" latinLnBrk="0">
        <a:lnSpc>
          <a:spcPct val="115000"/>
        </a:lnSpc>
        <a:spcBef>
          <a:spcPts val="0"/>
        </a:spcBef>
        <a:spcAft>
          <a:spcPts val="0"/>
        </a:spcAft>
        <a:buClr>
          <a:srgbClr val="695D46"/>
        </a:buClr>
        <a:buSzPts val="1800"/>
        <a:buFont typeface="Helvetica"/>
        <a:buChar char="○"/>
        <a:tabLst/>
        <a:defRPr b="0" baseline="0" cap="none" i="0" spc="0" strike="noStrike" sz="1800" u="none">
          <a:ln>
            <a:noFill/>
          </a:ln>
          <a:solidFill>
            <a:srgbClr val="695D46"/>
          </a:solidFill>
          <a:uFillTx/>
          <a:latin typeface="Open Sans"/>
          <a:ea typeface="Open Sans"/>
          <a:cs typeface="Open Sans"/>
          <a:sym typeface="Open Sans"/>
        </a:defRPr>
      </a:lvl5pPr>
      <a:lvl6pPr marL="2833914" marR="0" indent="-408214" algn="l" defTabSz="914400" rtl="0" latinLnBrk="0">
        <a:lnSpc>
          <a:spcPct val="115000"/>
        </a:lnSpc>
        <a:spcBef>
          <a:spcPts val="0"/>
        </a:spcBef>
        <a:spcAft>
          <a:spcPts val="0"/>
        </a:spcAft>
        <a:buClr>
          <a:srgbClr val="695D46"/>
        </a:buClr>
        <a:buSzPts val="1800"/>
        <a:buFont typeface="Helvetica"/>
        <a:buChar char="■"/>
        <a:tabLst/>
        <a:defRPr b="0" baseline="0" cap="none" i="0" spc="0" strike="noStrike" sz="1800" u="none">
          <a:ln>
            <a:noFill/>
          </a:ln>
          <a:solidFill>
            <a:srgbClr val="695D46"/>
          </a:solidFill>
          <a:uFillTx/>
          <a:latin typeface="Open Sans"/>
          <a:ea typeface="Open Sans"/>
          <a:cs typeface="Open Sans"/>
          <a:sym typeface="Open Sans"/>
        </a:defRPr>
      </a:lvl6pPr>
      <a:lvl7pPr marL="3291114" marR="0" indent="-408214" algn="l" defTabSz="914400" rtl="0" latinLnBrk="0">
        <a:lnSpc>
          <a:spcPct val="115000"/>
        </a:lnSpc>
        <a:spcBef>
          <a:spcPts val="0"/>
        </a:spcBef>
        <a:spcAft>
          <a:spcPts val="0"/>
        </a:spcAft>
        <a:buClr>
          <a:srgbClr val="695D46"/>
        </a:buClr>
        <a:buSzPts val="1800"/>
        <a:buFont typeface="Helvetica"/>
        <a:buChar char="●"/>
        <a:tabLst/>
        <a:defRPr b="0" baseline="0" cap="none" i="0" spc="0" strike="noStrike" sz="1800" u="none">
          <a:ln>
            <a:noFill/>
          </a:ln>
          <a:solidFill>
            <a:srgbClr val="695D46"/>
          </a:solidFill>
          <a:uFillTx/>
          <a:latin typeface="Open Sans"/>
          <a:ea typeface="Open Sans"/>
          <a:cs typeface="Open Sans"/>
          <a:sym typeface="Open Sans"/>
        </a:defRPr>
      </a:lvl7pPr>
      <a:lvl8pPr marL="3748314" marR="0" indent="-408214" algn="l" defTabSz="914400" rtl="0" latinLnBrk="0">
        <a:lnSpc>
          <a:spcPct val="115000"/>
        </a:lnSpc>
        <a:spcBef>
          <a:spcPts val="0"/>
        </a:spcBef>
        <a:spcAft>
          <a:spcPts val="0"/>
        </a:spcAft>
        <a:buClr>
          <a:srgbClr val="695D46"/>
        </a:buClr>
        <a:buSzPts val="1800"/>
        <a:buFont typeface="Helvetica"/>
        <a:buChar char="○"/>
        <a:tabLst/>
        <a:defRPr b="0" baseline="0" cap="none" i="0" spc="0" strike="noStrike" sz="1800" u="none">
          <a:ln>
            <a:noFill/>
          </a:ln>
          <a:solidFill>
            <a:srgbClr val="695D46"/>
          </a:solidFill>
          <a:uFillTx/>
          <a:latin typeface="Open Sans"/>
          <a:ea typeface="Open Sans"/>
          <a:cs typeface="Open Sans"/>
          <a:sym typeface="Open Sans"/>
        </a:defRPr>
      </a:lvl8pPr>
      <a:lvl9pPr marL="4205514" marR="0" indent="-408214" algn="l" defTabSz="914400" rtl="0" latinLnBrk="0">
        <a:lnSpc>
          <a:spcPct val="115000"/>
        </a:lnSpc>
        <a:spcBef>
          <a:spcPts val="0"/>
        </a:spcBef>
        <a:spcAft>
          <a:spcPts val="0"/>
        </a:spcAft>
        <a:buClr>
          <a:srgbClr val="695D46"/>
        </a:buClr>
        <a:buSzPts val="1800"/>
        <a:buFont typeface="Helvetica"/>
        <a:buChar char="■"/>
        <a:tabLst/>
        <a:defRPr b="0" baseline="0" cap="none" i="0" spc="0" strike="noStrike" sz="1800" u="none">
          <a:ln>
            <a:noFill/>
          </a:ln>
          <a:solidFill>
            <a:srgbClr val="695D46"/>
          </a:solidFill>
          <a:uFillTx/>
          <a:latin typeface="Open Sans"/>
          <a:ea typeface="Open Sans"/>
          <a:cs typeface="Open Sans"/>
          <a:sym typeface="Open San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pen Sans"/>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pen Sans"/>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pen Sans"/>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pen Sans"/>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pen Sans"/>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pen Sans"/>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pen Sans"/>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pen Sans"/>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pen San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 name="object 3"/>
          <p:cNvSpPr/>
          <p:nvPr/>
        </p:nvSpPr>
        <p:spPr>
          <a:xfrm>
            <a:off x="8348657" y="6428537"/>
            <a:ext cx="634224" cy="346300"/>
          </a:xfrm>
          <a:prstGeom prst="rect">
            <a:avLst/>
          </a:prstGeom>
          <a:blipFill>
            <a:blip r:embed="rId2"/>
            <a:stretch>
              <a:fillRect/>
            </a:stretch>
          </a:blipFill>
          <a:ln w="12700">
            <a:miter lim="400000"/>
          </a:ln>
        </p:spPr>
        <p:txBody>
          <a:bodyPr lIns="45719" rIns="45719"/>
          <a:lstStyle/>
          <a:p>
            <a:pPr>
              <a:defRPr>
                <a:solidFill>
                  <a:srgbClr val="000000"/>
                </a:solidFill>
              </a:defRPr>
            </a:pPr>
          </a:p>
        </p:txBody>
      </p:sp>
      <p:sp>
        <p:nvSpPr>
          <p:cNvPr id="28" name="object 7"/>
          <p:cNvSpPr/>
          <p:nvPr/>
        </p:nvSpPr>
        <p:spPr>
          <a:xfrm>
            <a:off x="7704434" y="6270661"/>
            <a:ext cx="1364698" cy="524699"/>
          </a:xfrm>
          <a:prstGeom prst="rect">
            <a:avLst/>
          </a:prstGeom>
          <a:solidFill>
            <a:srgbClr val="FFFFFF"/>
          </a:solidFill>
          <a:ln w="12700">
            <a:miter lim="400000"/>
          </a:ln>
        </p:spPr>
        <p:txBody>
          <a:bodyPr lIns="45719" rIns="45719"/>
          <a:lstStyle/>
          <a:p>
            <a:pPr>
              <a:defRPr>
                <a:solidFill>
                  <a:srgbClr val="000000"/>
                </a:solidFill>
              </a:defRPr>
            </a:pPr>
          </a:p>
        </p:txBody>
      </p:sp>
      <p:pic>
        <p:nvPicPr>
          <p:cNvPr id="29" name="Google Shape;151;p19" descr="Google Shape;151;p19"/>
          <p:cNvPicPr>
            <a:picLocks noChangeAspect="1"/>
          </p:cNvPicPr>
          <p:nvPr/>
        </p:nvPicPr>
        <p:blipFill>
          <a:blip r:embed="rId3">
            <a:extLst/>
          </a:blip>
          <a:stretch>
            <a:fillRect/>
          </a:stretch>
        </p:blipFill>
        <p:spPr>
          <a:xfrm>
            <a:off x="352984" y="3759010"/>
            <a:ext cx="2736500" cy="2414017"/>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Google Shape;233;p30"/>
          <p:cNvSpPr txBox="1"/>
          <p:nvPr/>
        </p:nvSpPr>
        <p:spPr>
          <a:xfrm>
            <a:off x="102849" y="143667"/>
            <a:ext cx="2747038"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2400">
                <a:solidFill>
                  <a:srgbClr val="695D46"/>
                </a:solidFill>
                <a:latin typeface="Calibri"/>
                <a:ea typeface="Calibri"/>
                <a:cs typeface="Calibri"/>
                <a:sym typeface="Calibri"/>
              </a:defRPr>
            </a:lvl1pPr>
          </a:lstStyle>
          <a:p>
            <a:pPr/>
            <a:r>
              <a:t>6. OAuth Security</a:t>
            </a:r>
          </a:p>
        </p:txBody>
      </p:sp>
      <p:pic>
        <p:nvPicPr>
          <p:cNvPr id="108" name="Google Shape;234;p30" descr="Google Shape;234;p30"/>
          <p:cNvPicPr>
            <a:picLocks noChangeAspect="1"/>
          </p:cNvPicPr>
          <p:nvPr/>
        </p:nvPicPr>
        <p:blipFill>
          <a:blip r:embed="rId2">
            <a:extLst/>
          </a:blip>
          <a:stretch>
            <a:fillRect/>
          </a:stretch>
        </p:blipFill>
        <p:spPr>
          <a:xfrm>
            <a:off x="4737101" y="2472266"/>
            <a:ext cx="3313452" cy="3623734"/>
          </a:xfrm>
          <a:prstGeom prst="rect">
            <a:avLst/>
          </a:prstGeom>
          <a:ln w="12700">
            <a:miter lim="400000"/>
          </a:ln>
        </p:spPr>
      </p:pic>
      <p:sp>
        <p:nvSpPr>
          <p:cNvPr id="109" name="Google Shape;235;p30"/>
          <p:cNvSpPr txBox="1"/>
          <p:nvPr/>
        </p:nvSpPr>
        <p:spPr>
          <a:xfrm>
            <a:off x="1181100" y="678974"/>
            <a:ext cx="7962900" cy="792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indent="457200">
              <a:defRPr>
                <a:solidFill>
                  <a:srgbClr val="222635"/>
                </a:solidFill>
                <a:latin typeface="Calibri"/>
                <a:ea typeface="Calibri"/>
                <a:cs typeface="Calibri"/>
                <a:sym typeface="Calibri"/>
              </a:defRPr>
            </a:lvl1pPr>
          </a:lstStyle>
          <a:p>
            <a:pPr/>
            <a:r>
              <a:t>The OAuth 2.0 specification defines a delegation protocol that is useful for conveying authorization decisions across a network of web-enabled applications and APIs. OAuth is used in a wide variety of applications, including providing mechanisms for user authentication.</a:t>
            </a:r>
          </a:p>
        </p:txBody>
      </p:sp>
      <p:sp>
        <p:nvSpPr>
          <p:cNvPr id="110" name="Google Shape;236;p30"/>
          <p:cNvSpPr txBox="1"/>
          <p:nvPr/>
        </p:nvSpPr>
        <p:spPr>
          <a:xfrm>
            <a:off x="102849" y="2803033"/>
            <a:ext cx="4901102" cy="284366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a:lnSpc>
                <a:spcPct val="115000"/>
              </a:lnSpc>
              <a:spcBef>
                <a:spcPts val="400"/>
              </a:spcBef>
              <a:defRPr b="1">
                <a:solidFill>
                  <a:srgbClr val="222635"/>
                </a:solidFill>
                <a:latin typeface="Cambria"/>
                <a:ea typeface="Cambria"/>
                <a:cs typeface="Cambria"/>
                <a:sym typeface="Cambria"/>
              </a:defRPr>
            </a:pPr>
            <a:r>
              <a:t>OAuth specifies four roles:</a:t>
            </a:r>
          </a:p>
          <a:p>
            <a:pPr marL="457200" indent="-320675">
              <a:lnSpc>
                <a:spcPct val="115000"/>
              </a:lnSpc>
              <a:spcBef>
                <a:spcPts val="1100"/>
              </a:spcBef>
              <a:buClr>
                <a:srgbClr val="222635"/>
              </a:buClr>
              <a:buSzPts val="1400"/>
              <a:buFont typeface="Times New Roman"/>
              <a:buChar char="●"/>
              <a:defRPr b="1">
                <a:solidFill>
                  <a:srgbClr val="222635"/>
                </a:solidFill>
                <a:latin typeface="Cambria"/>
                <a:ea typeface="Cambria"/>
                <a:cs typeface="Cambria"/>
                <a:sym typeface="Cambria"/>
              </a:defRPr>
            </a:pPr>
            <a:r>
              <a:t>Resource owner (the User)</a:t>
            </a:r>
            <a:r>
              <a:rPr b="0"/>
              <a:t> – an entity capable of granting access to a protected resource (for example end-user).</a:t>
            </a:r>
          </a:p>
          <a:p>
            <a:pPr marL="457200" indent="-320675">
              <a:lnSpc>
                <a:spcPct val="115000"/>
              </a:lnSpc>
              <a:buClr>
                <a:srgbClr val="222635"/>
              </a:buClr>
              <a:buSzPts val="1400"/>
              <a:buFont typeface="Times New Roman"/>
              <a:buChar char="●"/>
              <a:defRPr b="1">
                <a:solidFill>
                  <a:srgbClr val="222635"/>
                </a:solidFill>
                <a:latin typeface="Cambria"/>
                <a:ea typeface="Cambria"/>
                <a:cs typeface="Cambria"/>
                <a:sym typeface="Cambria"/>
              </a:defRPr>
            </a:pPr>
            <a:r>
              <a:t>Resource server (the API server)</a:t>
            </a:r>
            <a:r>
              <a:rPr b="0"/>
              <a:t> – the server hosting the protected resources, capable of accepting responding to protected resource requests using access tokens.</a:t>
            </a:r>
          </a:p>
          <a:p>
            <a:pPr marL="457200" indent="-320675">
              <a:lnSpc>
                <a:spcPct val="115000"/>
              </a:lnSpc>
              <a:buClr>
                <a:srgbClr val="222635"/>
              </a:buClr>
              <a:buSzPts val="1400"/>
              <a:buFont typeface="Times New Roman"/>
              <a:buChar char="●"/>
              <a:defRPr b="1">
                <a:solidFill>
                  <a:srgbClr val="222635"/>
                </a:solidFill>
                <a:latin typeface="Cambria"/>
                <a:ea typeface="Cambria"/>
                <a:cs typeface="Cambria"/>
                <a:sym typeface="Cambria"/>
              </a:defRPr>
            </a:pPr>
            <a:r>
              <a:t>Client</a:t>
            </a:r>
            <a:r>
              <a:rPr b="0"/>
              <a:t> – an application making protected resource requests on behalf of the resource owner and with its authorization.</a:t>
            </a:r>
          </a:p>
          <a:p>
            <a:pPr marL="457200" indent="-320675">
              <a:lnSpc>
                <a:spcPct val="115000"/>
              </a:lnSpc>
              <a:buClr>
                <a:srgbClr val="222635"/>
              </a:buClr>
              <a:buSzPts val="1400"/>
              <a:buFont typeface="Times New Roman"/>
              <a:buChar char="●"/>
              <a:defRPr b="1">
                <a:solidFill>
                  <a:srgbClr val="222635"/>
                </a:solidFill>
                <a:latin typeface="Cambria"/>
                <a:ea typeface="Cambria"/>
                <a:cs typeface="Cambria"/>
                <a:sym typeface="Cambria"/>
              </a:defRPr>
            </a:pPr>
            <a:r>
              <a:t>Authorization server</a:t>
            </a:r>
            <a:r>
              <a:rPr b="0"/>
              <a:t> – the server issuing access tokens to the client after successfully authenticating the resource owner and obtaining authorization.</a:t>
            </a:r>
          </a:p>
        </p:txBody>
      </p:sp>
      <p:grpSp>
        <p:nvGrpSpPr>
          <p:cNvPr id="115" name="Group 5"/>
          <p:cNvGrpSpPr/>
          <p:nvPr/>
        </p:nvGrpSpPr>
        <p:grpSpPr>
          <a:xfrm>
            <a:off x="198152" y="718399"/>
            <a:ext cx="6192987" cy="1"/>
            <a:chOff x="0" y="0"/>
            <a:chExt cx="6192986" cy="0"/>
          </a:xfrm>
        </p:grpSpPr>
        <p:sp>
          <p:nvSpPr>
            <p:cNvPr id="111" name="object 11"/>
            <p:cNvSpPr/>
            <p:nvPr/>
          </p:nvSpPr>
          <p:spPr>
            <a:xfrm>
              <a:off x="0" y="0"/>
              <a:ext cx="1553697" cy="0"/>
            </a:xfrm>
            <a:prstGeom prst="line">
              <a:avLst/>
            </a:prstGeom>
            <a:noFill/>
            <a:ln w="52199" cap="flat">
              <a:solidFill>
                <a:srgbClr val="F74D21"/>
              </a:solidFill>
              <a:prstDash val="solid"/>
              <a:round/>
            </a:ln>
            <a:effectLst/>
          </p:spPr>
          <p:txBody>
            <a:bodyPr wrap="square" lIns="45719" tIns="45719" rIns="45719" bIns="45719" numCol="1" anchor="t">
              <a:noAutofit/>
            </a:bodyPr>
            <a:lstStyle/>
            <a:p>
              <a:pPr/>
            </a:p>
          </p:txBody>
        </p:sp>
        <p:sp>
          <p:nvSpPr>
            <p:cNvPr id="112" name="object 12"/>
            <p:cNvSpPr/>
            <p:nvPr/>
          </p:nvSpPr>
          <p:spPr>
            <a:xfrm>
              <a:off x="1553648" y="0"/>
              <a:ext cx="1531947" cy="0"/>
            </a:xfrm>
            <a:prstGeom prst="line">
              <a:avLst/>
            </a:prstGeom>
            <a:noFill/>
            <a:ln w="52199" cap="flat">
              <a:solidFill>
                <a:srgbClr val="999999"/>
              </a:solidFill>
              <a:prstDash val="solid"/>
              <a:round/>
            </a:ln>
            <a:effectLst/>
          </p:spPr>
          <p:txBody>
            <a:bodyPr wrap="square" lIns="45719" tIns="45719" rIns="45719" bIns="45719" numCol="1" anchor="t">
              <a:noAutofit/>
            </a:bodyPr>
            <a:lstStyle/>
            <a:p>
              <a:pPr/>
            </a:p>
          </p:txBody>
        </p:sp>
        <p:sp>
          <p:nvSpPr>
            <p:cNvPr id="113" name="object 13"/>
            <p:cNvSpPr/>
            <p:nvPr/>
          </p:nvSpPr>
          <p:spPr>
            <a:xfrm>
              <a:off x="3085593" y="0"/>
              <a:ext cx="1553697" cy="0"/>
            </a:xfrm>
            <a:prstGeom prst="line">
              <a:avLst/>
            </a:prstGeom>
            <a:noFill/>
            <a:ln w="52199" cap="flat">
              <a:solidFill>
                <a:srgbClr val="3B77D8"/>
              </a:solidFill>
              <a:prstDash val="solid"/>
              <a:round/>
            </a:ln>
            <a:effectLst/>
          </p:spPr>
          <p:txBody>
            <a:bodyPr wrap="square" lIns="45719" tIns="45719" rIns="45719" bIns="45719" numCol="1" anchor="t">
              <a:noAutofit/>
            </a:bodyPr>
            <a:lstStyle/>
            <a:p>
              <a:pPr/>
            </a:p>
          </p:txBody>
        </p:sp>
        <p:sp>
          <p:nvSpPr>
            <p:cNvPr id="114" name="object 14"/>
            <p:cNvSpPr/>
            <p:nvPr/>
          </p:nvSpPr>
          <p:spPr>
            <a:xfrm>
              <a:off x="4639290" y="0"/>
              <a:ext cx="1553697" cy="0"/>
            </a:xfrm>
            <a:prstGeom prst="line">
              <a:avLst/>
            </a:prstGeom>
            <a:noFill/>
            <a:ln w="52199" cap="flat">
              <a:solidFill>
                <a:srgbClr val="6EBD3F"/>
              </a:solidFill>
              <a:prstDash val="solid"/>
              <a:round/>
            </a:ln>
            <a:effectLst/>
          </p:spPr>
          <p:txBody>
            <a:bodyPr wrap="square" lIns="45719" tIns="45719" rIns="45719" bIns="45719" numCol="1" anchor="t">
              <a:noAutofit/>
            </a:bodyPr>
            <a:lstStyle/>
            <a:p>
              <a:pPr/>
            </a:p>
          </p:txBody>
        </p:sp>
      </p:grpSp>
      <p:sp>
        <p:nvSpPr>
          <p:cNvPr id="116" name="Slide Number Placeholder 1"/>
          <p:cNvSpPr txBox="1"/>
          <p:nvPr>
            <p:ph type="sldNum" sz="quarter" idx="2"/>
          </p:nvPr>
        </p:nvSpPr>
        <p:spPr>
          <a:xfrm>
            <a:off x="24735" y="6352501"/>
            <a:ext cx="336813"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8" name="Google Shape;241;p31" descr="Google Shape;241;p31"/>
          <p:cNvPicPr>
            <a:picLocks noChangeAspect="1"/>
          </p:cNvPicPr>
          <p:nvPr/>
        </p:nvPicPr>
        <p:blipFill>
          <a:blip r:embed="rId2">
            <a:extLst/>
          </a:blip>
          <a:stretch>
            <a:fillRect/>
          </a:stretch>
        </p:blipFill>
        <p:spPr>
          <a:xfrm>
            <a:off x="135349" y="140367"/>
            <a:ext cx="7771151" cy="5764268"/>
          </a:xfrm>
          <a:prstGeom prst="rect">
            <a:avLst/>
          </a:prstGeom>
          <a:ln w="12700">
            <a:miter lim="400000"/>
          </a:ln>
        </p:spPr>
      </p:pic>
      <p:sp>
        <p:nvSpPr>
          <p:cNvPr id="119" name="Slide Number Placeholder 1"/>
          <p:cNvSpPr txBox="1"/>
          <p:nvPr>
            <p:ph type="sldNum" sz="quarter" idx="2"/>
          </p:nvPr>
        </p:nvSpPr>
        <p:spPr>
          <a:xfrm>
            <a:off x="34099" y="6352501"/>
            <a:ext cx="327449"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Google Shape;246;p32"/>
          <p:cNvSpPr txBox="1"/>
          <p:nvPr/>
        </p:nvSpPr>
        <p:spPr>
          <a:xfrm>
            <a:off x="2970325" y="2822267"/>
            <a:ext cx="2913301" cy="640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3000">
                <a:solidFill>
                  <a:srgbClr val="6AA84F"/>
                </a:solidFill>
                <a:latin typeface="Bree Serif"/>
                <a:ea typeface="Bree Serif"/>
                <a:cs typeface="Bree Serif"/>
                <a:sym typeface="Bree Serif"/>
              </a:defRPr>
            </a:lvl1pPr>
          </a:lstStyle>
          <a:p>
            <a:pPr/>
            <a:r>
              <a:t>Thank you...</a:t>
            </a:r>
          </a:p>
        </p:txBody>
      </p:sp>
      <p:sp>
        <p:nvSpPr>
          <p:cNvPr id="122" name="Slide Number Placeholder 1"/>
          <p:cNvSpPr txBox="1"/>
          <p:nvPr>
            <p:ph type="sldNum" sz="quarter" idx="2"/>
          </p:nvPr>
        </p:nvSpPr>
        <p:spPr>
          <a:xfrm>
            <a:off x="24735" y="6352501"/>
            <a:ext cx="336813"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 name="Google Shape;171;p21"/>
          <p:cNvSpPr txBox="1"/>
          <p:nvPr/>
        </p:nvSpPr>
        <p:spPr>
          <a:xfrm>
            <a:off x="411999" y="607907"/>
            <a:ext cx="8280302" cy="182051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a:lnSpc>
                <a:spcPct val="110000"/>
              </a:lnSpc>
              <a:spcBef>
                <a:spcPts val="1700"/>
              </a:spcBef>
              <a:defRPr b="1" sz="2400">
                <a:solidFill>
                  <a:srgbClr val="695D46"/>
                </a:solidFill>
                <a:latin typeface="Calibri"/>
                <a:ea typeface="Calibri"/>
                <a:cs typeface="Calibri"/>
                <a:sym typeface="Calibri"/>
              </a:defRPr>
            </a:pPr>
            <a:r>
              <a:t>What is Spring Cloud?</a:t>
            </a:r>
          </a:p>
          <a:p>
            <a:pPr>
              <a:lnSpc>
                <a:spcPct val="115000"/>
              </a:lnSpc>
              <a:spcBef>
                <a:spcPts val="1200"/>
              </a:spcBef>
              <a:defRPr sz="2400">
                <a:solidFill>
                  <a:srgbClr val="31302F"/>
                </a:solidFill>
                <a:latin typeface="Bree Serif"/>
                <a:ea typeface="Bree Serif"/>
                <a:cs typeface="Bree Serif"/>
                <a:sym typeface="Bree Serif"/>
              </a:defRPr>
            </a:pPr>
            <a:r>
              <a:t>	</a:t>
            </a:r>
            <a:r>
              <a:rPr sz="1400">
                <a:solidFill>
                  <a:srgbClr val="000000"/>
                </a:solidFill>
                <a:latin typeface="Calibri"/>
                <a:ea typeface="Calibri"/>
                <a:cs typeface="Calibri"/>
                <a:sym typeface="Calibri"/>
              </a:rPr>
              <a:t>Spring Cloud–an open-source library–makes it easy to develop JVM applications for the cloud. With it, applications can connect to services and discover information about the cloud environment easily in multiple clouds such as Cloud Foundry and Heroku. Further, you can extend it to other cloud platforms and new services</a:t>
            </a:r>
          </a:p>
        </p:txBody>
      </p:sp>
      <p:sp>
        <p:nvSpPr>
          <p:cNvPr id="32" name="Google Shape;176;p22"/>
          <p:cNvSpPr txBox="1"/>
          <p:nvPr/>
        </p:nvSpPr>
        <p:spPr>
          <a:xfrm>
            <a:off x="472523" y="2631082"/>
            <a:ext cx="8077136" cy="16433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a:defRPr b="1">
                <a:solidFill>
                  <a:srgbClr val="695D46"/>
                </a:solidFill>
                <a:latin typeface="Calibri"/>
                <a:ea typeface="Calibri"/>
                <a:cs typeface="Calibri"/>
                <a:sym typeface="Calibri"/>
              </a:defRPr>
            </a:pPr>
            <a:r>
              <a:t>Distributed Application : </a:t>
            </a:r>
            <a:endParaRPr>
              <a:solidFill>
                <a:srgbClr val="000000"/>
              </a:solidFill>
            </a:endParaRPr>
          </a:p>
          <a:p>
            <a:pPr>
              <a:defRPr b="1">
                <a:solidFill>
                  <a:srgbClr val="695D46"/>
                </a:solidFill>
                <a:latin typeface="Calibri"/>
                <a:ea typeface="Calibri"/>
                <a:cs typeface="Calibri"/>
                <a:sym typeface="Calibri"/>
              </a:defRPr>
            </a:pPr>
          </a:p>
          <a:p>
            <a:pPr>
              <a:defRPr b="1">
                <a:solidFill>
                  <a:srgbClr val="695D46"/>
                </a:solidFill>
                <a:latin typeface="Calibri"/>
                <a:ea typeface="Calibri"/>
                <a:cs typeface="Calibri"/>
                <a:sym typeface="Calibri"/>
              </a:defRPr>
            </a:pPr>
            <a:r>
              <a:t>	</a:t>
            </a:r>
            <a:r>
              <a:rPr b="0">
                <a:solidFill>
                  <a:srgbClr val="6C6C6C"/>
                </a:solidFill>
              </a:rPr>
              <a:t>Distributed applications (distributed apps) are applications or software that runs on multiple computers within a network at the same time and can be stored on servers or with cloud computing. Unlike traditional applications that run on a single system, distributed applications run on multiple systems simultaneously for a single task or job.</a:t>
            </a:r>
            <a:endParaRPr>
              <a:solidFill>
                <a:srgbClr val="000000"/>
              </a:solidFill>
            </a:endParaRPr>
          </a:p>
        </p:txBody>
      </p:sp>
      <p:sp>
        <p:nvSpPr>
          <p:cNvPr id="33" name="Slide Number Placeholder 1"/>
          <p:cNvSpPr txBox="1"/>
          <p:nvPr>
            <p:ph type="sldNum" sz="quarter" idx="2"/>
          </p:nvPr>
        </p:nvSpPr>
        <p:spPr>
          <a:xfrm>
            <a:off x="95366" y="6352501"/>
            <a:ext cx="266182"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 name="Google Shape;182;p23"/>
          <p:cNvSpPr txBox="1"/>
          <p:nvPr/>
        </p:nvSpPr>
        <p:spPr>
          <a:xfrm>
            <a:off x="146504" y="129925"/>
            <a:ext cx="6217750" cy="894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2400">
                <a:solidFill>
                  <a:srgbClr val="695D46"/>
                </a:solidFill>
                <a:latin typeface="Calibri"/>
                <a:ea typeface="Calibri"/>
                <a:cs typeface="Calibri"/>
                <a:sym typeface="Calibri"/>
              </a:defRPr>
            </a:lvl1pPr>
          </a:lstStyle>
          <a:p>
            <a:pPr/>
            <a:r>
              <a:t>Pictorial representation of Distributed apps:</a:t>
            </a:r>
          </a:p>
        </p:txBody>
      </p:sp>
      <p:pic>
        <p:nvPicPr>
          <p:cNvPr id="36" name="Google Shape;183;p23" descr="Google Shape;183;p23"/>
          <p:cNvPicPr>
            <a:picLocks noChangeAspect="1"/>
          </p:cNvPicPr>
          <p:nvPr/>
        </p:nvPicPr>
        <p:blipFill>
          <a:blip r:embed="rId2">
            <a:extLst/>
          </a:blip>
          <a:stretch>
            <a:fillRect/>
          </a:stretch>
        </p:blipFill>
        <p:spPr>
          <a:xfrm>
            <a:off x="3352800" y="1435499"/>
            <a:ext cx="4599031" cy="5016100"/>
          </a:xfrm>
          <a:prstGeom prst="rect">
            <a:avLst/>
          </a:prstGeom>
          <a:ln w="12700">
            <a:miter lim="400000"/>
          </a:ln>
        </p:spPr>
      </p:pic>
      <p:grpSp>
        <p:nvGrpSpPr>
          <p:cNvPr id="41" name="Group 3"/>
          <p:cNvGrpSpPr/>
          <p:nvPr/>
        </p:nvGrpSpPr>
        <p:grpSpPr>
          <a:xfrm>
            <a:off x="227684" y="733167"/>
            <a:ext cx="6192987" cy="1"/>
            <a:chOff x="0" y="0"/>
            <a:chExt cx="6192986" cy="0"/>
          </a:xfrm>
        </p:grpSpPr>
        <p:sp>
          <p:nvSpPr>
            <p:cNvPr id="37" name="object 11"/>
            <p:cNvSpPr/>
            <p:nvPr/>
          </p:nvSpPr>
          <p:spPr>
            <a:xfrm>
              <a:off x="0" y="0"/>
              <a:ext cx="1553697" cy="0"/>
            </a:xfrm>
            <a:prstGeom prst="line">
              <a:avLst/>
            </a:prstGeom>
            <a:noFill/>
            <a:ln w="52199" cap="flat">
              <a:solidFill>
                <a:srgbClr val="F74D21"/>
              </a:solidFill>
              <a:prstDash val="solid"/>
              <a:round/>
            </a:ln>
            <a:effectLst/>
          </p:spPr>
          <p:txBody>
            <a:bodyPr wrap="square" lIns="45719" tIns="45719" rIns="45719" bIns="45719" numCol="1" anchor="t">
              <a:noAutofit/>
            </a:bodyPr>
            <a:lstStyle/>
            <a:p>
              <a:pPr/>
            </a:p>
          </p:txBody>
        </p:sp>
        <p:sp>
          <p:nvSpPr>
            <p:cNvPr id="38" name="object 12"/>
            <p:cNvSpPr/>
            <p:nvPr/>
          </p:nvSpPr>
          <p:spPr>
            <a:xfrm>
              <a:off x="1553648" y="0"/>
              <a:ext cx="1531947" cy="0"/>
            </a:xfrm>
            <a:prstGeom prst="line">
              <a:avLst/>
            </a:prstGeom>
            <a:noFill/>
            <a:ln w="52199" cap="flat">
              <a:solidFill>
                <a:srgbClr val="999999"/>
              </a:solidFill>
              <a:prstDash val="solid"/>
              <a:round/>
            </a:ln>
            <a:effectLst/>
          </p:spPr>
          <p:txBody>
            <a:bodyPr wrap="square" lIns="45719" tIns="45719" rIns="45719" bIns="45719" numCol="1" anchor="t">
              <a:noAutofit/>
            </a:bodyPr>
            <a:lstStyle/>
            <a:p>
              <a:pPr/>
            </a:p>
          </p:txBody>
        </p:sp>
        <p:sp>
          <p:nvSpPr>
            <p:cNvPr id="39" name="object 13"/>
            <p:cNvSpPr/>
            <p:nvPr/>
          </p:nvSpPr>
          <p:spPr>
            <a:xfrm>
              <a:off x="3085593" y="0"/>
              <a:ext cx="1553697" cy="0"/>
            </a:xfrm>
            <a:prstGeom prst="line">
              <a:avLst/>
            </a:prstGeom>
            <a:noFill/>
            <a:ln w="52199" cap="flat">
              <a:solidFill>
                <a:srgbClr val="3B77D8"/>
              </a:solidFill>
              <a:prstDash val="solid"/>
              <a:round/>
            </a:ln>
            <a:effectLst/>
          </p:spPr>
          <p:txBody>
            <a:bodyPr wrap="square" lIns="45719" tIns="45719" rIns="45719" bIns="45719" numCol="1" anchor="t">
              <a:noAutofit/>
            </a:bodyPr>
            <a:lstStyle/>
            <a:p>
              <a:pPr/>
            </a:p>
          </p:txBody>
        </p:sp>
        <p:sp>
          <p:nvSpPr>
            <p:cNvPr id="40" name="object 14"/>
            <p:cNvSpPr/>
            <p:nvPr/>
          </p:nvSpPr>
          <p:spPr>
            <a:xfrm>
              <a:off x="4639290" y="0"/>
              <a:ext cx="1553697" cy="0"/>
            </a:xfrm>
            <a:prstGeom prst="line">
              <a:avLst/>
            </a:prstGeom>
            <a:noFill/>
            <a:ln w="52199" cap="flat">
              <a:solidFill>
                <a:srgbClr val="6EBD3F"/>
              </a:solidFill>
              <a:prstDash val="solid"/>
              <a:round/>
            </a:ln>
            <a:effectLst/>
          </p:spPr>
          <p:txBody>
            <a:bodyPr wrap="square" lIns="45719" tIns="45719" rIns="45719" bIns="45719" numCol="1" anchor="t">
              <a:noAutofit/>
            </a:bodyPr>
            <a:lstStyle/>
            <a:p>
              <a:pPr/>
            </a:p>
          </p:txBody>
        </p:sp>
      </p:grpSp>
      <p:sp>
        <p:nvSpPr>
          <p:cNvPr id="42" name="Slide Number Placeholder 1"/>
          <p:cNvSpPr txBox="1"/>
          <p:nvPr>
            <p:ph type="sldNum" sz="quarter" idx="2"/>
          </p:nvPr>
        </p:nvSpPr>
        <p:spPr>
          <a:xfrm>
            <a:off x="95366" y="6352501"/>
            <a:ext cx="266182"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 name="Google Shape;188;p24"/>
          <p:cNvSpPr txBox="1"/>
          <p:nvPr/>
        </p:nvSpPr>
        <p:spPr>
          <a:xfrm>
            <a:off x="-1" y="-1"/>
            <a:ext cx="6725102"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2400">
                <a:solidFill>
                  <a:srgbClr val="695D46"/>
                </a:solidFill>
                <a:latin typeface="Calibri"/>
                <a:ea typeface="Calibri"/>
                <a:cs typeface="Calibri"/>
                <a:sym typeface="Calibri"/>
              </a:defRPr>
            </a:lvl1pPr>
          </a:lstStyle>
          <a:p>
            <a:pPr/>
            <a:r>
              <a:t>Problems that spring cloud can solve</a:t>
            </a:r>
          </a:p>
        </p:txBody>
      </p:sp>
      <p:sp>
        <p:nvSpPr>
          <p:cNvPr id="45" name="Google Shape;189;p24"/>
          <p:cNvSpPr txBox="1"/>
          <p:nvPr/>
        </p:nvSpPr>
        <p:spPr>
          <a:xfrm>
            <a:off x="719763" y="911138"/>
            <a:ext cx="5201503" cy="1910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marL="444500" indent="-342900">
              <a:lnSpc>
                <a:spcPct val="150000"/>
              </a:lnSpc>
              <a:buClr>
                <a:srgbClr val="000000"/>
              </a:buClr>
              <a:buSzPts val="1400"/>
              <a:buAutoNum type="arabicPeriod" startAt="1"/>
              <a:defRPr>
                <a:solidFill>
                  <a:srgbClr val="000000"/>
                </a:solidFill>
                <a:latin typeface="Calibri"/>
                <a:ea typeface="Calibri"/>
                <a:cs typeface="Calibri"/>
                <a:sym typeface="Calibri"/>
              </a:defRPr>
            </a:pPr>
            <a:r>
              <a:t>Service discovery and registry</a:t>
            </a:r>
          </a:p>
          <a:p>
            <a:pPr marL="444500" indent="-342900">
              <a:lnSpc>
                <a:spcPct val="150000"/>
              </a:lnSpc>
              <a:buClr>
                <a:srgbClr val="000000"/>
              </a:buClr>
              <a:buSzPts val="1400"/>
              <a:buAutoNum type="arabicPeriod" startAt="1"/>
              <a:defRPr>
                <a:solidFill>
                  <a:srgbClr val="000000"/>
                </a:solidFill>
                <a:latin typeface="Calibri"/>
                <a:ea typeface="Calibri"/>
                <a:cs typeface="Calibri"/>
                <a:sym typeface="Calibri"/>
              </a:defRPr>
            </a:pPr>
            <a:r>
              <a:t>Spring config server</a:t>
            </a:r>
          </a:p>
          <a:p>
            <a:pPr marL="444500" indent="-342900">
              <a:lnSpc>
                <a:spcPct val="150000"/>
              </a:lnSpc>
              <a:buClr>
                <a:srgbClr val="000000"/>
              </a:buClr>
              <a:buSzPts val="1400"/>
              <a:buAutoNum type="arabicPeriod" startAt="1"/>
              <a:defRPr>
                <a:solidFill>
                  <a:srgbClr val="000000"/>
                </a:solidFill>
                <a:latin typeface="Calibri"/>
                <a:ea typeface="Calibri"/>
                <a:cs typeface="Calibri"/>
                <a:sym typeface="Calibri"/>
              </a:defRPr>
            </a:pPr>
            <a:r>
              <a:t>Circuit Breaker</a:t>
            </a:r>
          </a:p>
          <a:p>
            <a:pPr marL="444500" indent="-342900">
              <a:lnSpc>
                <a:spcPct val="150000"/>
              </a:lnSpc>
              <a:buClr>
                <a:srgbClr val="000000"/>
              </a:buClr>
              <a:buSzPts val="1400"/>
              <a:buAutoNum type="arabicPeriod" startAt="1"/>
              <a:defRPr>
                <a:solidFill>
                  <a:srgbClr val="000000"/>
                </a:solidFill>
                <a:latin typeface="Calibri"/>
                <a:ea typeface="Calibri"/>
                <a:cs typeface="Calibri"/>
                <a:sym typeface="Calibri"/>
              </a:defRPr>
            </a:pPr>
            <a:r>
              <a:t>Zuul API gateway</a:t>
            </a:r>
          </a:p>
          <a:p>
            <a:pPr marL="444500" indent="-342900">
              <a:lnSpc>
                <a:spcPct val="150000"/>
              </a:lnSpc>
              <a:buClr>
                <a:srgbClr val="000000"/>
              </a:buClr>
              <a:buSzPts val="1400"/>
              <a:buAutoNum type="arabicPeriod" startAt="1"/>
              <a:defRPr>
                <a:solidFill>
                  <a:srgbClr val="000000"/>
                </a:solidFill>
                <a:latin typeface="Calibri"/>
                <a:ea typeface="Calibri"/>
                <a:cs typeface="Calibri"/>
                <a:sym typeface="Calibri"/>
              </a:defRPr>
            </a:pPr>
            <a:r>
              <a:t>Load balancing(ribbon)</a:t>
            </a:r>
          </a:p>
          <a:p>
            <a:pPr marL="444500" indent="-342900">
              <a:lnSpc>
                <a:spcPct val="150000"/>
              </a:lnSpc>
              <a:buClr>
                <a:srgbClr val="000000"/>
              </a:buClr>
              <a:buSzPts val="1400"/>
              <a:buAutoNum type="arabicPeriod" startAt="1"/>
              <a:defRPr>
                <a:solidFill>
                  <a:srgbClr val="000000"/>
                </a:solidFill>
                <a:latin typeface="Calibri"/>
                <a:ea typeface="Calibri"/>
                <a:cs typeface="Calibri"/>
                <a:sym typeface="Calibri"/>
              </a:defRPr>
            </a:pPr>
            <a:r>
              <a:t>Spring 0Auth</a:t>
            </a:r>
          </a:p>
        </p:txBody>
      </p:sp>
      <p:grpSp>
        <p:nvGrpSpPr>
          <p:cNvPr id="50" name="Group 3"/>
          <p:cNvGrpSpPr/>
          <p:nvPr/>
        </p:nvGrpSpPr>
        <p:grpSpPr>
          <a:xfrm>
            <a:off x="94782" y="600251"/>
            <a:ext cx="6192987" cy="1"/>
            <a:chOff x="0" y="0"/>
            <a:chExt cx="6192986" cy="0"/>
          </a:xfrm>
        </p:grpSpPr>
        <p:sp>
          <p:nvSpPr>
            <p:cNvPr id="46" name="object 11"/>
            <p:cNvSpPr/>
            <p:nvPr/>
          </p:nvSpPr>
          <p:spPr>
            <a:xfrm>
              <a:off x="0" y="0"/>
              <a:ext cx="1553697" cy="0"/>
            </a:xfrm>
            <a:prstGeom prst="line">
              <a:avLst/>
            </a:prstGeom>
            <a:noFill/>
            <a:ln w="52199" cap="flat">
              <a:solidFill>
                <a:srgbClr val="F74D21"/>
              </a:solidFill>
              <a:prstDash val="solid"/>
              <a:round/>
            </a:ln>
            <a:effectLst/>
          </p:spPr>
          <p:txBody>
            <a:bodyPr wrap="square" lIns="45719" tIns="45719" rIns="45719" bIns="45719" numCol="1" anchor="t">
              <a:noAutofit/>
            </a:bodyPr>
            <a:lstStyle/>
            <a:p>
              <a:pPr/>
            </a:p>
          </p:txBody>
        </p:sp>
        <p:sp>
          <p:nvSpPr>
            <p:cNvPr id="47" name="object 12"/>
            <p:cNvSpPr/>
            <p:nvPr/>
          </p:nvSpPr>
          <p:spPr>
            <a:xfrm>
              <a:off x="1553648" y="0"/>
              <a:ext cx="1531947" cy="0"/>
            </a:xfrm>
            <a:prstGeom prst="line">
              <a:avLst/>
            </a:prstGeom>
            <a:noFill/>
            <a:ln w="52199" cap="flat">
              <a:solidFill>
                <a:srgbClr val="999999"/>
              </a:solidFill>
              <a:prstDash val="solid"/>
              <a:round/>
            </a:ln>
            <a:effectLst/>
          </p:spPr>
          <p:txBody>
            <a:bodyPr wrap="square" lIns="45719" tIns="45719" rIns="45719" bIns="45719" numCol="1" anchor="t">
              <a:noAutofit/>
            </a:bodyPr>
            <a:lstStyle/>
            <a:p>
              <a:pPr/>
            </a:p>
          </p:txBody>
        </p:sp>
        <p:sp>
          <p:nvSpPr>
            <p:cNvPr id="48" name="object 13"/>
            <p:cNvSpPr/>
            <p:nvPr/>
          </p:nvSpPr>
          <p:spPr>
            <a:xfrm>
              <a:off x="3085593" y="0"/>
              <a:ext cx="1553697" cy="0"/>
            </a:xfrm>
            <a:prstGeom prst="line">
              <a:avLst/>
            </a:prstGeom>
            <a:noFill/>
            <a:ln w="52199" cap="flat">
              <a:solidFill>
                <a:srgbClr val="3B77D8"/>
              </a:solidFill>
              <a:prstDash val="solid"/>
              <a:round/>
            </a:ln>
            <a:effectLst/>
          </p:spPr>
          <p:txBody>
            <a:bodyPr wrap="square" lIns="45719" tIns="45719" rIns="45719" bIns="45719" numCol="1" anchor="t">
              <a:noAutofit/>
            </a:bodyPr>
            <a:lstStyle/>
            <a:p>
              <a:pPr/>
            </a:p>
          </p:txBody>
        </p:sp>
        <p:sp>
          <p:nvSpPr>
            <p:cNvPr id="49" name="object 14"/>
            <p:cNvSpPr/>
            <p:nvPr/>
          </p:nvSpPr>
          <p:spPr>
            <a:xfrm>
              <a:off x="4639290" y="0"/>
              <a:ext cx="1553697" cy="0"/>
            </a:xfrm>
            <a:prstGeom prst="line">
              <a:avLst/>
            </a:prstGeom>
            <a:noFill/>
            <a:ln w="52199" cap="flat">
              <a:solidFill>
                <a:srgbClr val="6EBD3F"/>
              </a:solidFill>
              <a:prstDash val="solid"/>
              <a:round/>
            </a:ln>
            <a:effectLst/>
          </p:spPr>
          <p:txBody>
            <a:bodyPr wrap="square" lIns="45719" tIns="45719" rIns="45719" bIns="45719" numCol="1" anchor="t">
              <a:noAutofit/>
            </a:bodyPr>
            <a:lstStyle/>
            <a:p>
              <a:pPr/>
            </a:p>
          </p:txBody>
        </p:sp>
      </p:grpSp>
      <p:sp>
        <p:nvSpPr>
          <p:cNvPr id="51" name="Slide Number Placeholder 1"/>
          <p:cNvSpPr txBox="1"/>
          <p:nvPr>
            <p:ph type="sldNum" sz="quarter" idx="2"/>
          </p:nvPr>
        </p:nvSpPr>
        <p:spPr>
          <a:xfrm>
            <a:off x="95366" y="6352501"/>
            <a:ext cx="266182"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 name="Google Shape;194;p25"/>
          <p:cNvSpPr txBox="1"/>
          <p:nvPr/>
        </p:nvSpPr>
        <p:spPr>
          <a:xfrm>
            <a:off x="-1" y="247175"/>
            <a:ext cx="5256785"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marL="457200" indent="-355600">
              <a:buClr>
                <a:srgbClr val="000000"/>
              </a:buClr>
              <a:buSzPts val="2400"/>
              <a:buAutoNum type="arabicPeriod" startAt="1"/>
              <a:defRPr b="1" sz="2400">
                <a:solidFill>
                  <a:srgbClr val="695D46"/>
                </a:solidFill>
                <a:latin typeface="Calibri"/>
                <a:ea typeface="Calibri"/>
                <a:cs typeface="Calibri"/>
                <a:sym typeface="Calibri"/>
              </a:defRPr>
            </a:lvl1pPr>
          </a:lstStyle>
          <a:p>
            <a:pPr/>
            <a:r>
              <a:t>Service discovery and registry</a:t>
            </a:r>
          </a:p>
        </p:txBody>
      </p:sp>
      <p:sp>
        <p:nvSpPr>
          <p:cNvPr id="54" name="Google Shape;195;p25"/>
          <p:cNvSpPr txBox="1"/>
          <p:nvPr/>
        </p:nvSpPr>
        <p:spPr>
          <a:xfrm>
            <a:off x="215900" y="960344"/>
            <a:ext cx="5283300" cy="99197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a:lnSpc>
                <a:spcPct val="115000"/>
              </a:lnSpc>
              <a:spcBef>
                <a:spcPts val="400"/>
              </a:spcBef>
              <a:defRPr b="1">
                <a:solidFill>
                  <a:srgbClr val="222635"/>
                </a:solidFill>
                <a:latin typeface="Cambria"/>
                <a:ea typeface="Cambria"/>
                <a:cs typeface="Cambria"/>
                <a:sym typeface="Cambria"/>
              </a:defRPr>
            </a:pPr>
            <a:r>
              <a:t>Problem:</a:t>
            </a:r>
          </a:p>
          <a:p>
            <a:pPr>
              <a:lnSpc>
                <a:spcPct val="115000"/>
              </a:lnSpc>
              <a:spcBef>
                <a:spcPts val="1100"/>
              </a:spcBef>
              <a:defRPr>
                <a:solidFill>
                  <a:srgbClr val="222635"/>
                </a:solidFill>
                <a:latin typeface="Calibri"/>
                <a:ea typeface="Calibri"/>
                <a:cs typeface="Calibri"/>
                <a:sym typeface="Calibri"/>
              </a:defRPr>
            </a:pPr>
            <a:r>
              <a:t>Fetching the service details to hit a microservice is very difficult in Distributed application world.</a:t>
            </a:r>
          </a:p>
        </p:txBody>
      </p:sp>
      <p:pic>
        <p:nvPicPr>
          <p:cNvPr id="55" name="Google Shape;196;p25" descr="Google Shape;196;p25"/>
          <p:cNvPicPr>
            <a:picLocks noChangeAspect="1"/>
          </p:cNvPicPr>
          <p:nvPr/>
        </p:nvPicPr>
        <p:blipFill>
          <a:blip r:embed="rId2">
            <a:extLst/>
          </a:blip>
          <a:stretch>
            <a:fillRect/>
          </a:stretch>
        </p:blipFill>
        <p:spPr>
          <a:xfrm>
            <a:off x="489151" y="2887701"/>
            <a:ext cx="7178702" cy="3581901"/>
          </a:xfrm>
          <a:prstGeom prst="rect">
            <a:avLst/>
          </a:prstGeom>
          <a:ln w="12700">
            <a:miter lim="400000"/>
          </a:ln>
        </p:spPr>
      </p:pic>
      <p:sp>
        <p:nvSpPr>
          <p:cNvPr id="56" name="Google Shape;197;p25"/>
          <p:cNvSpPr txBox="1"/>
          <p:nvPr/>
        </p:nvSpPr>
        <p:spPr>
          <a:xfrm>
            <a:off x="368300" y="2302933"/>
            <a:ext cx="2349600" cy="38023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a:solidFill>
                  <a:srgbClr val="000000"/>
                </a:solidFill>
              </a:defRPr>
            </a:lvl1pPr>
          </a:lstStyle>
          <a:p>
            <a:pPr/>
            <a:r>
              <a:t>Spring cloud Solution:</a:t>
            </a:r>
          </a:p>
        </p:txBody>
      </p:sp>
      <p:grpSp>
        <p:nvGrpSpPr>
          <p:cNvPr id="61" name="Group 5"/>
          <p:cNvGrpSpPr/>
          <p:nvPr/>
        </p:nvGrpSpPr>
        <p:grpSpPr>
          <a:xfrm>
            <a:off x="212918" y="821776"/>
            <a:ext cx="6192987" cy="1"/>
            <a:chOff x="0" y="0"/>
            <a:chExt cx="6192986" cy="0"/>
          </a:xfrm>
        </p:grpSpPr>
        <p:sp>
          <p:nvSpPr>
            <p:cNvPr id="57" name="object 11"/>
            <p:cNvSpPr/>
            <p:nvPr/>
          </p:nvSpPr>
          <p:spPr>
            <a:xfrm>
              <a:off x="0" y="0"/>
              <a:ext cx="1553697" cy="0"/>
            </a:xfrm>
            <a:prstGeom prst="line">
              <a:avLst/>
            </a:prstGeom>
            <a:noFill/>
            <a:ln w="52199" cap="flat">
              <a:solidFill>
                <a:srgbClr val="F74D21"/>
              </a:solidFill>
              <a:prstDash val="solid"/>
              <a:round/>
            </a:ln>
            <a:effectLst/>
          </p:spPr>
          <p:txBody>
            <a:bodyPr wrap="square" lIns="45719" tIns="45719" rIns="45719" bIns="45719" numCol="1" anchor="t">
              <a:noAutofit/>
            </a:bodyPr>
            <a:lstStyle/>
            <a:p>
              <a:pPr/>
            </a:p>
          </p:txBody>
        </p:sp>
        <p:sp>
          <p:nvSpPr>
            <p:cNvPr id="58" name="object 12"/>
            <p:cNvSpPr/>
            <p:nvPr/>
          </p:nvSpPr>
          <p:spPr>
            <a:xfrm>
              <a:off x="1553648" y="0"/>
              <a:ext cx="1531947" cy="0"/>
            </a:xfrm>
            <a:prstGeom prst="line">
              <a:avLst/>
            </a:prstGeom>
            <a:noFill/>
            <a:ln w="52199" cap="flat">
              <a:solidFill>
                <a:srgbClr val="999999"/>
              </a:solidFill>
              <a:prstDash val="solid"/>
              <a:round/>
            </a:ln>
            <a:effectLst/>
          </p:spPr>
          <p:txBody>
            <a:bodyPr wrap="square" lIns="45719" tIns="45719" rIns="45719" bIns="45719" numCol="1" anchor="t">
              <a:noAutofit/>
            </a:bodyPr>
            <a:lstStyle/>
            <a:p>
              <a:pPr/>
            </a:p>
          </p:txBody>
        </p:sp>
        <p:sp>
          <p:nvSpPr>
            <p:cNvPr id="59" name="object 13"/>
            <p:cNvSpPr/>
            <p:nvPr/>
          </p:nvSpPr>
          <p:spPr>
            <a:xfrm>
              <a:off x="3085593" y="0"/>
              <a:ext cx="1553697" cy="0"/>
            </a:xfrm>
            <a:prstGeom prst="line">
              <a:avLst/>
            </a:prstGeom>
            <a:noFill/>
            <a:ln w="52199" cap="flat">
              <a:solidFill>
                <a:srgbClr val="3B77D8"/>
              </a:solidFill>
              <a:prstDash val="solid"/>
              <a:round/>
            </a:ln>
            <a:effectLst/>
          </p:spPr>
          <p:txBody>
            <a:bodyPr wrap="square" lIns="45719" tIns="45719" rIns="45719" bIns="45719" numCol="1" anchor="t">
              <a:noAutofit/>
            </a:bodyPr>
            <a:lstStyle/>
            <a:p>
              <a:pPr/>
            </a:p>
          </p:txBody>
        </p:sp>
        <p:sp>
          <p:nvSpPr>
            <p:cNvPr id="60" name="object 14"/>
            <p:cNvSpPr/>
            <p:nvPr/>
          </p:nvSpPr>
          <p:spPr>
            <a:xfrm>
              <a:off x="4639290" y="0"/>
              <a:ext cx="1553697" cy="0"/>
            </a:xfrm>
            <a:prstGeom prst="line">
              <a:avLst/>
            </a:prstGeom>
            <a:noFill/>
            <a:ln w="52199" cap="flat">
              <a:solidFill>
                <a:srgbClr val="6EBD3F"/>
              </a:solidFill>
              <a:prstDash val="solid"/>
              <a:round/>
            </a:ln>
            <a:effectLst/>
          </p:spPr>
          <p:txBody>
            <a:bodyPr wrap="square" lIns="45719" tIns="45719" rIns="45719" bIns="45719" numCol="1" anchor="t">
              <a:noAutofit/>
            </a:bodyPr>
            <a:lstStyle/>
            <a:p>
              <a:pPr/>
            </a:p>
          </p:txBody>
        </p:sp>
      </p:grpSp>
      <p:sp>
        <p:nvSpPr>
          <p:cNvPr id="62" name="Slide Number Placeholder 1"/>
          <p:cNvSpPr txBox="1"/>
          <p:nvPr>
            <p:ph type="sldNum" sz="quarter" idx="2"/>
          </p:nvPr>
        </p:nvSpPr>
        <p:spPr>
          <a:xfrm>
            <a:off x="95366" y="6352501"/>
            <a:ext cx="266182"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 name="Google Shape;202;p26"/>
          <p:cNvSpPr txBox="1"/>
          <p:nvPr/>
        </p:nvSpPr>
        <p:spPr>
          <a:xfrm>
            <a:off x="-1" y="219725"/>
            <a:ext cx="3000002" cy="4749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b="1" sz="2000">
                <a:solidFill>
                  <a:srgbClr val="695D46"/>
                </a:solidFill>
                <a:latin typeface="Calibri"/>
                <a:ea typeface="Calibri"/>
                <a:cs typeface="Calibri"/>
                <a:sym typeface="Calibri"/>
              </a:defRPr>
            </a:lvl1pPr>
          </a:lstStyle>
          <a:p>
            <a:pPr/>
            <a:r>
              <a:t>2. Spring config server</a:t>
            </a:r>
          </a:p>
        </p:txBody>
      </p:sp>
      <p:sp>
        <p:nvSpPr>
          <p:cNvPr id="65" name="Google Shape;203;p26"/>
          <p:cNvSpPr txBox="1"/>
          <p:nvPr/>
        </p:nvSpPr>
        <p:spPr>
          <a:xfrm>
            <a:off x="0" y="1013475"/>
            <a:ext cx="8724900" cy="1021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a:defRPr b="1">
                <a:solidFill>
                  <a:srgbClr val="000000"/>
                </a:solidFill>
                <a:latin typeface="Roboto"/>
                <a:ea typeface="Roboto"/>
                <a:cs typeface="Roboto"/>
                <a:sym typeface="Roboto"/>
              </a:defRPr>
            </a:pPr>
            <a:r>
              <a:t>Problem: </a:t>
            </a:r>
            <a:br/>
            <a:r>
              <a:t>	</a:t>
            </a:r>
            <a:r>
              <a:rPr b="0">
                <a:latin typeface="Calibri"/>
                <a:ea typeface="Calibri"/>
                <a:cs typeface="Calibri"/>
                <a:sym typeface="Calibri"/>
              </a:rPr>
              <a:t>let’s say one service is dependent on another service (invoked for certain business scenario) and if that dependent service URL got changed to some other service, and then usually we need to build and deploy our service with the updated location is required. </a:t>
            </a:r>
          </a:p>
        </p:txBody>
      </p:sp>
      <p:sp>
        <p:nvSpPr>
          <p:cNvPr id="66" name="Google Shape;204;p26"/>
          <p:cNvSpPr txBox="1"/>
          <p:nvPr/>
        </p:nvSpPr>
        <p:spPr>
          <a:xfrm>
            <a:off x="76199" y="2556524"/>
            <a:ext cx="7518302" cy="12369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a:defRPr b="1">
                <a:solidFill>
                  <a:srgbClr val="000000"/>
                </a:solidFill>
                <a:latin typeface="Roboto"/>
                <a:ea typeface="Roboto"/>
                <a:cs typeface="Roboto"/>
                <a:sym typeface="Roboto"/>
              </a:defRPr>
            </a:pPr>
            <a:r>
              <a:t>Spring cloud Solution : </a:t>
            </a:r>
          </a:p>
          <a:p>
            <a:pPr>
              <a:defRPr b="1">
                <a:solidFill>
                  <a:srgbClr val="000000"/>
                </a:solidFill>
                <a:latin typeface="Roboto"/>
                <a:ea typeface="Roboto"/>
                <a:cs typeface="Roboto"/>
                <a:sym typeface="Roboto"/>
              </a:defRPr>
            </a:pPr>
            <a:br/>
            <a:r>
              <a:t>	</a:t>
            </a:r>
            <a:r>
              <a:rPr b="0">
                <a:latin typeface="Calibri"/>
                <a:ea typeface="Calibri"/>
                <a:cs typeface="Calibri"/>
                <a:sym typeface="Calibri"/>
              </a:rPr>
              <a:t>Now if we go by 12 factor app approach and if we read those config from external service deployed as different process, then we just need to refresh that config server.</a:t>
            </a:r>
          </a:p>
        </p:txBody>
      </p:sp>
      <p:pic>
        <p:nvPicPr>
          <p:cNvPr id="67" name="Google Shape;205;p26" descr="Google Shape;205;p26"/>
          <p:cNvPicPr>
            <a:picLocks noChangeAspect="1"/>
          </p:cNvPicPr>
          <p:nvPr/>
        </p:nvPicPr>
        <p:blipFill>
          <a:blip r:embed="rId2">
            <a:extLst/>
          </a:blip>
          <a:stretch>
            <a:fillRect/>
          </a:stretch>
        </p:blipFill>
        <p:spPr>
          <a:xfrm>
            <a:off x="2527300" y="3928533"/>
            <a:ext cx="4568865" cy="2387601"/>
          </a:xfrm>
          <a:prstGeom prst="rect">
            <a:avLst/>
          </a:prstGeom>
          <a:ln w="12700">
            <a:miter lim="400000"/>
          </a:ln>
        </p:spPr>
      </p:pic>
      <p:grpSp>
        <p:nvGrpSpPr>
          <p:cNvPr id="72" name="Group 5"/>
          <p:cNvGrpSpPr/>
          <p:nvPr/>
        </p:nvGrpSpPr>
        <p:grpSpPr>
          <a:xfrm>
            <a:off x="109556" y="762703"/>
            <a:ext cx="6192987" cy="1"/>
            <a:chOff x="0" y="0"/>
            <a:chExt cx="6192986" cy="0"/>
          </a:xfrm>
        </p:grpSpPr>
        <p:sp>
          <p:nvSpPr>
            <p:cNvPr id="68" name="object 11"/>
            <p:cNvSpPr/>
            <p:nvPr/>
          </p:nvSpPr>
          <p:spPr>
            <a:xfrm>
              <a:off x="0" y="0"/>
              <a:ext cx="1553697" cy="0"/>
            </a:xfrm>
            <a:prstGeom prst="line">
              <a:avLst/>
            </a:prstGeom>
            <a:noFill/>
            <a:ln w="52199" cap="flat">
              <a:solidFill>
                <a:srgbClr val="F74D21"/>
              </a:solidFill>
              <a:prstDash val="solid"/>
              <a:round/>
            </a:ln>
            <a:effectLst/>
          </p:spPr>
          <p:txBody>
            <a:bodyPr wrap="square" lIns="45719" tIns="45719" rIns="45719" bIns="45719" numCol="1" anchor="t">
              <a:noAutofit/>
            </a:bodyPr>
            <a:lstStyle/>
            <a:p>
              <a:pPr/>
            </a:p>
          </p:txBody>
        </p:sp>
        <p:sp>
          <p:nvSpPr>
            <p:cNvPr id="69" name="object 12"/>
            <p:cNvSpPr/>
            <p:nvPr/>
          </p:nvSpPr>
          <p:spPr>
            <a:xfrm>
              <a:off x="1553648" y="0"/>
              <a:ext cx="1531947" cy="0"/>
            </a:xfrm>
            <a:prstGeom prst="line">
              <a:avLst/>
            </a:prstGeom>
            <a:noFill/>
            <a:ln w="52199" cap="flat">
              <a:solidFill>
                <a:srgbClr val="999999"/>
              </a:solidFill>
              <a:prstDash val="solid"/>
              <a:round/>
            </a:ln>
            <a:effectLst/>
          </p:spPr>
          <p:txBody>
            <a:bodyPr wrap="square" lIns="45719" tIns="45719" rIns="45719" bIns="45719" numCol="1" anchor="t">
              <a:noAutofit/>
            </a:bodyPr>
            <a:lstStyle/>
            <a:p>
              <a:pPr/>
            </a:p>
          </p:txBody>
        </p:sp>
        <p:sp>
          <p:nvSpPr>
            <p:cNvPr id="70" name="object 13"/>
            <p:cNvSpPr/>
            <p:nvPr/>
          </p:nvSpPr>
          <p:spPr>
            <a:xfrm>
              <a:off x="3085593" y="0"/>
              <a:ext cx="1553697" cy="0"/>
            </a:xfrm>
            <a:prstGeom prst="line">
              <a:avLst/>
            </a:prstGeom>
            <a:noFill/>
            <a:ln w="52199" cap="flat">
              <a:solidFill>
                <a:srgbClr val="3B77D8"/>
              </a:solidFill>
              <a:prstDash val="solid"/>
              <a:round/>
            </a:ln>
            <a:effectLst/>
          </p:spPr>
          <p:txBody>
            <a:bodyPr wrap="square" lIns="45719" tIns="45719" rIns="45719" bIns="45719" numCol="1" anchor="t">
              <a:noAutofit/>
            </a:bodyPr>
            <a:lstStyle/>
            <a:p>
              <a:pPr/>
            </a:p>
          </p:txBody>
        </p:sp>
        <p:sp>
          <p:nvSpPr>
            <p:cNvPr id="71" name="object 14"/>
            <p:cNvSpPr/>
            <p:nvPr/>
          </p:nvSpPr>
          <p:spPr>
            <a:xfrm>
              <a:off x="4639290" y="0"/>
              <a:ext cx="1553697" cy="0"/>
            </a:xfrm>
            <a:prstGeom prst="line">
              <a:avLst/>
            </a:prstGeom>
            <a:noFill/>
            <a:ln w="52199" cap="flat">
              <a:solidFill>
                <a:srgbClr val="6EBD3F"/>
              </a:solidFill>
              <a:prstDash val="solid"/>
              <a:round/>
            </a:ln>
            <a:effectLst/>
          </p:spPr>
          <p:txBody>
            <a:bodyPr wrap="square" lIns="45719" tIns="45719" rIns="45719" bIns="45719" numCol="1" anchor="t">
              <a:noAutofit/>
            </a:bodyPr>
            <a:lstStyle/>
            <a:p>
              <a:pPr/>
            </a:p>
          </p:txBody>
        </p:sp>
      </p:grpSp>
      <p:sp>
        <p:nvSpPr>
          <p:cNvPr id="73" name="Slide Number Placeholder 1"/>
          <p:cNvSpPr txBox="1"/>
          <p:nvPr>
            <p:ph type="sldNum" sz="quarter" idx="2"/>
          </p:nvPr>
        </p:nvSpPr>
        <p:spPr>
          <a:xfrm>
            <a:off x="95366" y="6352501"/>
            <a:ext cx="266182"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5" name="Google Shape;210;p27" descr="Google Shape;210;p27"/>
          <p:cNvPicPr>
            <a:picLocks noChangeAspect="1"/>
          </p:cNvPicPr>
          <p:nvPr/>
        </p:nvPicPr>
        <p:blipFill>
          <a:blip r:embed="rId2">
            <a:extLst/>
          </a:blip>
          <a:stretch>
            <a:fillRect/>
          </a:stretch>
        </p:blipFill>
        <p:spPr>
          <a:xfrm>
            <a:off x="4811200" y="1456267"/>
            <a:ext cx="3143676" cy="5159134"/>
          </a:xfrm>
          <a:prstGeom prst="rect">
            <a:avLst/>
          </a:prstGeom>
          <a:ln w="12700">
            <a:miter lim="400000"/>
          </a:ln>
        </p:spPr>
      </p:pic>
      <p:sp>
        <p:nvSpPr>
          <p:cNvPr id="76" name="Google Shape;211;p27"/>
          <p:cNvSpPr txBox="1"/>
          <p:nvPr/>
        </p:nvSpPr>
        <p:spPr>
          <a:xfrm>
            <a:off x="596900" y="2822974"/>
            <a:ext cx="3975001" cy="2011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a:defRPr>
                <a:solidFill>
                  <a:srgbClr val="000000"/>
                </a:solidFill>
                <a:latin typeface="Calibri"/>
                <a:ea typeface="Calibri"/>
                <a:cs typeface="Calibri"/>
                <a:sym typeface="Calibri"/>
              </a:defRPr>
            </a:pPr>
            <a:r>
              <a:t>It is generally required to enable fault tolerance in the application where some underlying service is down/throwing error permanently, we need to fall back to different path of program execution automatically. This is related to distributed computing style of Eco system using lots of underlying Microservices. This is where circuit breaker pattern helps and </a:t>
            </a:r>
            <a:r>
              <a:rPr>
                <a:solidFill>
                  <a:srgbClr val="FF0779"/>
                </a:solidFill>
              </a:rPr>
              <a:t>Hystrix</a:t>
            </a:r>
            <a:r>
              <a:t> is an tool to build this circuit breaker</a:t>
            </a:r>
          </a:p>
        </p:txBody>
      </p:sp>
      <p:sp>
        <p:nvSpPr>
          <p:cNvPr id="77" name="Google Shape;212;p27"/>
          <p:cNvSpPr txBox="1"/>
          <p:nvPr/>
        </p:nvSpPr>
        <p:spPr>
          <a:xfrm>
            <a:off x="40772" y="109068"/>
            <a:ext cx="4684431" cy="5384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lnSpc>
                <a:spcPct val="150000"/>
              </a:lnSpc>
              <a:defRPr b="1" sz="2400">
                <a:solidFill>
                  <a:srgbClr val="695D46"/>
                </a:solidFill>
                <a:latin typeface="Calibri"/>
                <a:ea typeface="Calibri"/>
                <a:cs typeface="Calibri"/>
                <a:sym typeface="Calibri"/>
              </a:defRPr>
            </a:lvl1pPr>
          </a:lstStyle>
          <a:p>
            <a:pPr/>
            <a:r>
              <a:t>3. Circuit Breaker</a:t>
            </a:r>
          </a:p>
        </p:txBody>
      </p:sp>
      <p:sp>
        <p:nvSpPr>
          <p:cNvPr id="78" name="Google Shape;213;p27"/>
          <p:cNvSpPr txBox="1"/>
          <p:nvPr/>
        </p:nvSpPr>
        <p:spPr>
          <a:xfrm>
            <a:off x="5753100" y="812800"/>
            <a:ext cx="3000001" cy="38023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a:solidFill>
                  <a:srgbClr val="000000"/>
                </a:solidFill>
              </a:defRPr>
            </a:lvl1pPr>
          </a:lstStyle>
          <a:p>
            <a:pPr/>
            <a:r>
              <a:t>Work flow:</a:t>
            </a:r>
          </a:p>
        </p:txBody>
      </p:sp>
      <p:grpSp>
        <p:nvGrpSpPr>
          <p:cNvPr id="83" name="Group 5"/>
          <p:cNvGrpSpPr/>
          <p:nvPr/>
        </p:nvGrpSpPr>
        <p:grpSpPr>
          <a:xfrm>
            <a:off x="139088" y="777472"/>
            <a:ext cx="6192987" cy="1"/>
            <a:chOff x="0" y="0"/>
            <a:chExt cx="6192986" cy="0"/>
          </a:xfrm>
        </p:grpSpPr>
        <p:sp>
          <p:nvSpPr>
            <p:cNvPr id="79" name="object 11"/>
            <p:cNvSpPr/>
            <p:nvPr/>
          </p:nvSpPr>
          <p:spPr>
            <a:xfrm>
              <a:off x="0" y="0"/>
              <a:ext cx="1553697" cy="0"/>
            </a:xfrm>
            <a:prstGeom prst="line">
              <a:avLst/>
            </a:prstGeom>
            <a:noFill/>
            <a:ln w="52199" cap="flat">
              <a:solidFill>
                <a:srgbClr val="F74D21"/>
              </a:solidFill>
              <a:prstDash val="solid"/>
              <a:round/>
            </a:ln>
            <a:effectLst/>
          </p:spPr>
          <p:txBody>
            <a:bodyPr wrap="square" lIns="45719" tIns="45719" rIns="45719" bIns="45719" numCol="1" anchor="t">
              <a:noAutofit/>
            </a:bodyPr>
            <a:lstStyle/>
            <a:p>
              <a:pPr/>
            </a:p>
          </p:txBody>
        </p:sp>
        <p:sp>
          <p:nvSpPr>
            <p:cNvPr id="80" name="object 12"/>
            <p:cNvSpPr/>
            <p:nvPr/>
          </p:nvSpPr>
          <p:spPr>
            <a:xfrm>
              <a:off x="1553648" y="0"/>
              <a:ext cx="1531947" cy="0"/>
            </a:xfrm>
            <a:prstGeom prst="line">
              <a:avLst/>
            </a:prstGeom>
            <a:noFill/>
            <a:ln w="52199" cap="flat">
              <a:solidFill>
                <a:srgbClr val="999999"/>
              </a:solidFill>
              <a:prstDash val="solid"/>
              <a:round/>
            </a:ln>
            <a:effectLst/>
          </p:spPr>
          <p:txBody>
            <a:bodyPr wrap="square" lIns="45719" tIns="45719" rIns="45719" bIns="45719" numCol="1" anchor="t">
              <a:noAutofit/>
            </a:bodyPr>
            <a:lstStyle/>
            <a:p>
              <a:pPr/>
            </a:p>
          </p:txBody>
        </p:sp>
        <p:sp>
          <p:nvSpPr>
            <p:cNvPr id="81" name="object 13"/>
            <p:cNvSpPr/>
            <p:nvPr/>
          </p:nvSpPr>
          <p:spPr>
            <a:xfrm>
              <a:off x="3085593" y="0"/>
              <a:ext cx="1553697" cy="0"/>
            </a:xfrm>
            <a:prstGeom prst="line">
              <a:avLst/>
            </a:prstGeom>
            <a:noFill/>
            <a:ln w="52199" cap="flat">
              <a:solidFill>
                <a:srgbClr val="3B77D8"/>
              </a:solidFill>
              <a:prstDash val="solid"/>
              <a:round/>
            </a:ln>
            <a:effectLst/>
          </p:spPr>
          <p:txBody>
            <a:bodyPr wrap="square" lIns="45719" tIns="45719" rIns="45719" bIns="45719" numCol="1" anchor="t">
              <a:noAutofit/>
            </a:bodyPr>
            <a:lstStyle/>
            <a:p>
              <a:pPr/>
            </a:p>
          </p:txBody>
        </p:sp>
        <p:sp>
          <p:nvSpPr>
            <p:cNvPr id="82" name="object 14"/>
            <p:cNvSpPr/>
            <p:nvPr/>
          </p:nvSpPr>
          <p:spPr>
            <a:xfrm>
              <a:off x="4639290" y="0"/>
              <a:ext cx="1553697" cy="0"/>
            </a:xfrm>
            <a:prstGeom prst="line">
              <a:avLst/>
            </a:prstGeom>
            <a:noFill/>
            <a:ln w="52199" cap="flat">
              <a:solidFill>
                <a:srgbClr val="6EBD3F"/>
              </a:solidFill>
              <a:prstDash val="solid"/>
              <a:round/>
            </a:ln>
            <a:effectLst/>
          </p:spPr>
          <p:txBody>
            <a:bodyPr wrap="square" lIns="45719" tIns="45719" rIns="45719" bIns="45719" numCol="1" anchor="t">
              <a:noAutofit/>
            </a:bodyPr>
            <a:lstStyle/>
            <a:p>
              <a:pPr/>
            </a:p>
          </p:txBody>
        </p:sp>
      </p:grpSp>
      <p:sp>
        <p:nvSpPr>
          <p:cNvPr id="84" name="Slide Number Placeholder 1"/>
          <p:cNvSpPr txBox="1"/>
          <p:nvPr>
            <p:ph type="sldNum" sz="quarter" idx="2"/>
          </p:nvPr>
        </p:nvSpPr>
        <p:spPr>
          <a:xfrm>
            <a:off x="95366" y="6352501"/>
            <a:ext cx="266182"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 name="Google Shape;218;p28"/>
          <p:cNvSpPr txBox="1"/>
          <p:nvPr/>
        </p:nvSpPr>
        <p:spPr>
          <a:xfrm>
            <a:off x="-1" y="270525"/>
            <a:ext cx="3000002" cy="4749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lnSpc>
                <a:spcPct val="150000"/>
              </a:lnSpc>
              <a:defRPr b="1" sz="2000">
                <a:solidFill>
                  <a:srgbClr val="695D46"/>
                </a:solidFill>
                <a:latin typeface="Calibri"/>
                <a:ea typeface="Calibri"/>
                <a:cs typeface="Calibri"/>
                <a:sym typeface="Calibri"/>
              </a:defRPr>
            </a:lvl1pPr>
          </a:lstStyle>
          <a:p>
            <a:pPr/>
            <a:r>
              <a:t>4. Zuul API gateway</a:t>
            </a:r>
          </a:p>
        </p:txBody>
      </p:sp>
      <p:sp>
        <p:nvSpPr>
          <p:cNvPr id="87" name="Google Shape;219;p28"/>
          <p:cNvSpPr txBox="1"/>
          <p:nvPr/>
        </p:nvSpPr>
        <p:spPr>
          <a:xfrm>
            <a:off x="29532" y="1516540"/>
            <a:ext cx="8331300" cy="995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indent="457200">
              <a:defRPr>
                <a:solidFill>
                  <a:srgbClr val="24292E"/>
                </a:solidFill>
                <a:latin typeface="Calibri"/>
                <a:ea typeface="Calibri"/>
                <a:cs typeface="Calibri"/>
                <a:sym typeface="Calibri"/>
              </a:defRPr>
            </a:lvl1pPr>
          </a:lstStyle>
          <a:p>
            <a:pPr/>
            <a:r>
              <a:t>Zuul is the front door for all requests from devices and web sites to the backend of the Netflix streaming application. As an edge service application, Zuul is built to enable dynamic routing, monitoring, resiliency and security. It also has the ability to route requests to multiple Amazon Auto Scaling Groups as appropriate.</a:t>
            </a:r>
          </a:p>
        </p:txBody>
      </p:sp>
      <p:pic>
        <p:nvPicPr>
          <p:cNvPr id="88" name="Google Shape;220;p28" descr="Google Shape;220;p28"/>
          <p:cNvPicPr>
            <a:picLocks noChangeAspect="1"/>
          </p:cNvPicPr>
          <p:nvPr/>
        </p:nvPicPr>
        <p:blipFill>
          <a:blip r:embed="rId2">
            <a:extLst/>
          </a:blip>
          <a:stretch>
            <a:fillRect/>
          </a:stretch>
        </p:blipFill>
        <p:spPr>
          <a:xfrm>
            <a:off x="1422400" y="2760267"/>
            <a:ext cx="5612525" cy="3911467"/>
          </a:xfrm>
          <a:prstGeom prst="rect">
            <a:avLst/>
          </a:prstGeom>
          <a:ln w="12700">
            <a:miter lim="400000"/>
          </a:ln>
        </p:spPr>
      </p:pic>
      <p:grpSp>
        <p:nvGrpSpPr>
          <p:cNvPr id="93" name="Group 4"/>
          <p:cNvGrpSpPr/>
          <p:nvPr/>
        </p:nvGrpSpPr>
        <p:grpSpPr>
          <a:xfrm>
            <a:off x="44298" y="895617"/>
            <a:ext cx="6192987" cy="1"/>
            <a:chOff x="0" y="0"/>
            <a:chExt cx="6192986" cy="0"/>
          </a:xfrm>
        </p:grpSpPr>
        <p:sp>
          <p:nvSpPr>
            <p:cNvPr id="89" name="object 11"/>
            <p:cNvSpPr/>
            <p:nvPr/>
          </p:nvSpPr>
          <p:spPr>
            <a:xfrm>
              <a:off x="0" y="0"/>
              <a:ext cx="1553697" cy="0"/>
            </a:xfrm>
            <a:prstGeom prst="line">
              <a:avLst/>
            </a:prstGeom>
            <a:noFill/>
            <a:ln w="52199" cap="flat">
              <a:solidFill>
                <a:srgbClr val="F74D21"/>
              </a:solidFill>
              <a:prstDash val="solid"/>
              <a:round/>
            </a:ln>
            <a:effectLst/>
          </p:spPr>
          <p:txBody>
            <a:bodyPr wrap="square" lIns="45719" tIns="45719" rIns="45719" bIns="45719" numCol="1" anchor="t">
              <a:noAutofit/>
            </a:bodyPr>
            <a:lstStyle/>
            <a:p>
              <a:pPr/>
            </a:p>
          </p:txBody>
        </p:sp>
        <p:sp>
          <p:nvSpPr>
            <p:cNvPr id="90" name="object 12"/>
            <p:cNvSpPr/>
            <p:nvPr/>
          </p:nvSpPr>
          <p:spPr>
            <a:xfrm>
              <a:off x="1553648" y="0"/>
              <a:ext cx="1531947" cy="0"/>
            </a:xfrm>
            <a:prstGeom prst="line">
              <a:avLst/>
            </a:prstGeom>
            <a:noFill/>
            <a:ln w="52199" cap="flat">
              <a:solidFill>
                <a:srgbClr val="999999"/>
              </a:solidFill>
              <a:prstDash val="solid"/>
              <a:round/>
            </a:ln>
            <a:effectLst/>
          </p:spPr>
          <p:txBody>
            <a:bodyPr wrap="square" lIns="45719" tIns="45719" rIns="45719" bIns="45719" numCol="1" anchor="t">
              <a:noAutofit/>
            </a:bodyPr>
            <a:lstStyle/>
            <a:p>
              <a:pPr/>
            </a:p>
          </p:txBody>
        </p:sp>
        <p:sp>
          <p:nvSpPr>
            <p:cNvPr id="91" name="object 13"/>
            <p:cNvSpPr/>
            <p:nvPr/>
          </p:nvSpPr>
          <p:spPr>
            <a:xfrm>
              <a:off x="3085593" y="0"/>
              <a:ext cx="1553697" cy="0"/>
            </a:xfrm>
            <a:prstGeom prst="line">
              <a:avLst/>
            </a:prstGeom>
            <a:noFill/>
            <a:ln w="52199" cap="flat">
              <a:solidFill>
                <a:srgbClr val="3B77D8"/>
              </a:solidFill>
              <a:prstDash val="solid"/>
              <a:round/>
            </a:ln>
            <a:effectLst/>
          </p:spPr>
          <p:txBody>
            <a:bodyPr wrap="square" lIns="45719" tIns="45719" rIns="45719" bIns="45719" numCol="1" anchor="t">
              <a:noAutofit/>
            </a:bodyPr>
            <a:lstStyle/>
            <a:p>
              <a:pPr/>
            </a:p>
          </p:txBody>
        </p:sp>
        <p:sp>
          <p:nvSpPr>
            <p:cNvPr id="92" name="object 14"/>
            <p:cNvSpPr/>
            <p:nvPr/>
          </p:nvSpPr>
          <p:spPr>
            <a:xfrm>
              <a:off x="4639290" y="0"/>
              <a:ext cx="1553697" cy="0"/>
            </a:xfrm>
            <a:prstGeom prst="line">
              <a:avLst/>
            </a:prstGeom>
            <a:noFill/>
            <a:ln w="52199" cap="flat">
              <a:solidFill>
                <a:srgbClr val="6EBD3F"/>
              </a:solidFill>
              <a:prstDash val="solid"/>
              <a:round/>
            </a:ln>
            <a:effectLst/>
          </p:spPr>
          <p:txBody>
            <a:bodyPr wrap="square" lIns="45719" tIns="45719" rIns="45719" bIns="45719" numCol="1" anchor="t">
              <a:noAutofit/>
            </a:bodyPr>
            <a:lstStyle/>
            <a:p>
              <a:pPr/>
            </a:p>
          </p:txBody>
        </p:sp>
      </p:grpSp>
      <p:sp>
        <p:nvSpPr>
          <p:cNvPr id="94" name="Slide Number Placeholder 1"/>
          <p:cNvSpPr txBox="1"/>
          <p:nvPr>
            <p:ph type="sldNum" sz="quarter" idx="2"/>
          </p:nvPr>
        </p:nvSpPr>
        <p:spPr>
          <a:xfrm>
            <a:off x="95366" y="6352501"/>
            <a:ext cx="266182"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Google Shape;225;p29"/>
          <p:cNvSpPr txBox="1"/>
          <p:nvPr/>
        </p:nvSpPr>
        <p:spPr>
          <a:xfrm>
            <a:off x="211675" y="268766"/>
            <a:ext cx="6620999"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2400">
                <a:solidFill>
                  <a:srgbClr val="695D46"/>
                </a:solidFill>
                <a:latin typeface="Calibri"/>
                <a:ea typeface="Calibri"/>
                <a:cs typeface="Calibri"/>
                <a:sym typeface="Calibri"/>
              </a:defRPr>
            </a:lvl1pPr>
          </a:lstStyle>
          <a:p>
            <a:pPr/>
            <a:r>
              <a:t>5. Load balancers - Ribbon</a:t>
            </a:r>
          </a:p>
        </p:txBody>
      </p:sp>
      <p:pic>
        <p:nvPicPr>
          <p:cNvPr id="97" name="Google Shape;226;p29" descr="Google Shape;226;p29"/>
          <p:cNvPicPr>
            <a:picLocks noChangeAspect="1"/>
          </p:cNvPicPr>
          <p:nvPr/>
        </p:nvPicPr>
        <p:blipFill>
          <a:blip r:embed="rId2">
            <a:extLst/>
          </a:blip>
          <a:stretch>
            <a:fillRect/>
          </a:stretch>
        </p:blipFill>
        <p:spPr>
          <a:xfrm>
            <a:off x="4746149" y="586900"/>
            <a:ext cx="3639401" cy="4400834"/>
          </a:xfrm>
          <a:prstGeom prst="rect">
            <a:avLst/>
          </a:prstGeom>
          <a:ln w="12700">
            <a:miter lim="400000"/>
          </a:ln>
        </p:spPr>
      </p:pic>
      <p:sp>
        <p:nvSpPr>
          <p:cNvPr id="98" name="Google Shape;227;p29"/>
          <p:cNvSpPr txBox="1"/>
          <p:nvPr/>
        </p:nvSpPr>
        <p:spPr>
          <a:xfrm>
            <a:off x="546100" y="1765491"/>
            <a:ext cx="3000001" cy="3027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a:solidFill>
                  <a:srgbClr val="222635"/>
                </a:solidFill>
                <a:latin typeface="Calibri"/>
                <a:ea typeface="Calibri"/>
                <a:cs typeface="Calibri"/>
                <a:sym typeface="Calibri"/>
              </a:defRPr>
            </a:lvl1pPr>
          </a:lstStyle>
          <a:p>
            <a:pPr/>
            <a:r>
              <a:t>Client side load balancing maintains an algorithm like round robin or zone specific, by which it can invoke instances of calling services. The advantage is s service registry always updates itself; if one instance goes down, it removes it from its registry, so when the client side load balancer talks to the Eureka server, it always updates itself, so there is no manual intervention- unlike server side load balancing- to remove an instance.</a:t>
            </a:r>
          </a:p>
        </p:txBody>
      </p:sp>
      <p:sp>
        <p:nvSpPr>
          <p:cNvPr id="99" name="Google Shape;228;p29"/>
          <p:cNvSpPr txBox="1"/>
          <p:nvPr/>
        </p:nvSpPr>
        <p:spPr>
          <a:xfrm>
            <a:off x="79324" y="5584508"/>
            <a:ext cx="8686801" cy="5892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a:defRPr b="1">
                <a:solidFill>
                  <a:srgbClr val="222635"/>
                </a:solidFill>
                <a:latin typeface="Calibri"/>
                <a:ea typeface="Calibri"/>
                <a:cs typeface="Calibri"/>
                <a:sym typeface="Calibri"/>
              </a:defRPr>
            </a:pPr>
            <a:r>
              <a:t>Advantage</a:t>
            </a:r>
            <a:r>
              <a:rPr b="0"/>
              <a:t> is, as the load balancer is in the client side, you can control its load balancing algorithm programmatically. Ribbon provides this facility, so we will use Ribbon for client side load balancing.</a:t>
            </a:r>
          </a:p>
        </p:txBody>
      </p:sp>
      <p:grpSp>
        <p:nvGrpSpPr>
          <p:cNvPr id="104" name="Group 5"/>
          <p:cNvGrpSpPr/>
          <p:nvPr/>
        </p:nvGrpSpPr>
        <p:grpSpPr>
          <a:xfrm>
            <a:off x="316280" y="880847"/>
            <a:ext cx="6192987" cy="1"/>
            <a:chOff x="0" y="0"/>
            <a:chExt cx="6192986" cy="0"/>
          </a:xfrm>
        </p:grpSpPr>
        <p:sp>
          <p:nvSpPr>
            <p:cNvPr id="100" name="object 11"/>
            <p:cNvSpPr/>
            <p:nvPr/>
          </p:nvSpPr>
          <p:spPr>
            <a:xfrm>
              <a:off x="0" y="0"/>
              <a:ext cx="1553697" cy="0"/>
            </a:xfrm>
            <a:prstGeom prst="line">
              <a:avLst/>
            </a:prstGeom>
            <a:noFill/>
            <a:ln w="52199" cap="flat">
              <a:solidFill>
                <a:srgbClr val="F74D21"/>
              </a:solidFill>
              <a:prstDash val="solid"/>
              <a:round/>
            </a:ln>
            <a:effectLst/>
          </p:spPr>
          <p:txBody>
            <a:bodyPr wrap="square" lIns="45719" tIns="45719" rIns="45719" bIns="45719" numCol="1" anchor="t">
              <a:noAutofit/>
            </a:bodyPr>
            <a:lstStyle/>
            <a:p>
              <a:pPr/>
            </a:p>
          </p:txBody>
        </p:sp>
        <p:sp>
          <p:nvSpPr>
            <p:cNvPr id="101" name="object 12"/>
            <p:cNvSpPr/>
            <p:nvPr/>
          </p:nvSpPr>
          <p:spPr>
            <a:xfrm>
              <a:off x="1553648" y="0"/>
              <a:ext cx="1531947" cy="0"/>
            </a:xfrm>
            <a:prstGeom prst="line">
              <a:avLst/>
            </a:prstGeom>
            <a:noFill/>
            <a:ln w="52199" cap="flat">
              <a:solidFill>
                <a:srgbClr val="999999"/>
              </a:solidFill>
              <a:prstDash val="solid"/>
              <a:round/>
            </a:ln>
            <a:effectLst/>
          </p:spPr>
          <p:txBody>
            <a:bodyPr wrap="square" lIns="45719" tIns="45719" rIns="45719" bIns="45719" numCol="1" anchor="t">
              <a:noAutofit/>
            </a:bodyPr>
            <a:lstStyle/>
            <a:p>
              <a:pPr/>
            </a:p>
          </p:txBody>
        </p:sp>
        <p:sp>
          <p:nvSpPr>
            <p:cNvPr id="102" name="object 13"/>
            <p:cNvSpPr/>
            <p:nvPr/>
          </p:nvSpPr>
          <p:spPr>
            <a:xfrm>
              <a:off x="3085593" y="0"/>
              <a:ext cx="1553697" cy="0"/>
            </a:xfrm>
            <a:prstGeom prst="line">
              <a:avLst/>
            </a:prstGeom>
            <a:noFill/>
            <a:ln w="52199" cap="flat">
              <a:solidFill>
                <a:srgbClr val="3B77D8"/>
              </a:solidFill>
              <a:prstDash val="solid"/>
              <a:round/>
            </a:ln>
            <a:effectLst/>
          </p:spPr>
          <p:txBody>
            <a:bodyPr wrap="square" lIns="45719" tIns="45719" rIns="45719" bIns="45719" numCol="1" anchor="t">
              <a:noAutofit/>
            </a:bodyPr>
            <a:lstStyle/>
            <a:p>
              <a:pPr/>
            </a:p>
          </p:txBody>
        </p:sp>
        <p:sp>
          <p:nvSpPr>
            <p:cNvPr id="103" name="object 14"/>
            <p:cNvSpPr/>
            <p:nvPr/>
          </p:nvSpPr>
          <p:spPr>
            <a:xfrm>
              <a:off x="4639290" y="0"/>
              <a:ext cx="1553697" cy="0"/>
            </a:xfrm>
            <a:prstGeom prst="line">
              <a:avLst/>
            </a:prstGeom>
            <a:noFill/>
            <a:ln w="52199" cap="flat">
              <a:solidFill>
                <a:srgbClr val="6EBD3F"/>
              </a:solidFill>
              <a:prstDash val="solid"/>
              <a:round/>
            </a:ln>
            <a:effectLst/>
          </p:spPr>
          <p:txBody>
            <a:bodyPr wrap="square" lIns="45719" tIns="45719" rIns="45719" bIns="45719" numCol="1" anchor="t">
              <a:noAutofit/>
            </a:bodyPr>
            <a:lstStyle/>
            <a:p>
              <a:pPr/>
            </a:p>
          </p:txBody>
        </p:sp>
      </p:grpSp>
      <p:sp>
        <p:nvSpPr>
          <p:cNvPr id="105" name="Slide Number Placeholder 1"/>
          <p:cNvSpPr txBox="1"/>
          <p:nvPr>
            <p:ph type="sldNum" sz="quarter" idx="2"/>
          </p:nvPr>
        </p:nvSpPr>
        <p:spPr>
          <a:xfrm>
            <a:off x="95366" y="6352501"/>
            <a:ext cx="266182"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Tropic">
  <a:themeElements>
    <a:clrScheme name="Tropic">
      <a:dk1>
        <a:srgbClr val="FFFFFF"/>
      </a:dk1>
      <a:lt1>
        <a:srgbClr val="A1E8D9"/>
      </a:lt1>
      <a:dk2>
        <a:srgbClr val="A7A7A7"/>
      </a:dk2>
      <a:lt2>
        <a:srgbClr val="535353"/>
      </a:lt2>
      <a:accent1>
        <a:srgbClr val="EF6C00"/>
      </a:accent1>
      <a:accent2>
        <a:srgbClr val="009668"/>
      </a:accent2>
      <a:accent3>
        <a:srgbClr val="4DB6AC"/>
      </a:accent3>
      <a:accent4>
        <a:srgbClr val="FF9800"/>
      </a:accent4>
      <a:accent5>
        <a:srgbClr val="CE93D8"/>
      </a:accent5>
      <a:accent6>
        <a:srgbClr val="EEFF41"/>
      </a:accent6>
      <a:hlink>
        <a:srgbClr val="0000FF"/>
      </a:hlink>
      <a:folHlink>
        <a:srgbClr val="FF00FF"/>
      </a:folHlink>
    </a:clrScheme>
    <a:fontScheme name="Tropic">
      <a:majorFont>
        <a:latin typeface="Arial"/>
        <a:ea typeface="Arial"/>
        <a:cs typeface="Arial"/>
      </a:majorFont>
      <a:minorFont>
        <a:latin typeface="Helvetica"/>
        <a:ea typeface="Helvetica"/>
        <a:cs typeface="Helvetica"/>
      </a:minorFont>
    </a:fontScheme>
    <a:fmtScheme name="Tropi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A1E8D9"/>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A1E8D9"/>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Tropic">
  <a:themeElements>
    <a:clrScheme name="Tropic">
      <a:dk1>
        <a:srgbClr val="000000"/>
      </a:dk1>
      <a:lt1>
        <a:srgbClr val="FFFFFF"/>
      </a:lt1>
      <a:dk2>
        <a:srgbClr val="A7A7A7"/>
      </a:dk2>
      <a:lt2>
        <a:srgbClr val="535353"/>
      </a:lt2>
      <a:accent1>
        <a:srgbClr val="EF6C00"/>
      </a:accent1>
      <a:accent2>
        <a:srgbClr val="009668"/>
      </a:accent2>
      <a:accent3>
        <a:srgbClr val="4DB6AC"/>
      </a:accent3>
      <a:accent4>
        <a:srgbClr val="FF9800"/>
      </a:accent4>
      <a:accent5>
        <a:srgbClr val="CE93D8"/>
      </a:accent5>
      <a:accent6>
        <a:srgbClr val="EEFF41"/>
      </a:accent6>
      <a:hlink>
        <a:srgbClr val="0000FF"/>
      </a:hlink>
      <a:folHlink>
        <a:srgbClr val="FF00FF"/>
      </a:folHlink>
    </a:clrScheme>
    <a:fontScheme name="Tropic">
      <a:majorFont>
        <a:latin typeface="Arial"/>
        <a:ea typeface="Arial"/>
        <a:cs typeface="Arial"/>
      </a:majorFont>
      <a:minorFont>
        <a:latin typeface="Helvetica"/>
        <a:ea typeface="Helvetica"/>
        <a:cs typeface="Helvetica"/>
      </a:minorFont>
    </a:fontScheme>
    <a:fmtScheme name="Tropi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A1E8D9"/>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A1E8D9"/>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