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lvl1pPr defTabSz="914400">
              <a:defRPr sz="1100"/>
            </a:lvl1pPr>
          </a:lstStyle>
          <a:p>
            <a:pPr/>
            <a:r>
              <a:t>Change this slide. This is not explaining SpringBoot..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lvl1pPr defTabSz="914400">
              <a:defRPr sz="1100"/>
            </a:lvl1pPr>
          </a:lstStyle>
          <a:p>
            <a:pPr/>
            <a:r>
              <a:t>More context om goals dependency on spring projects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lvl1pPr defTabSz="914400">
              <a:defRPr sz="1100"/>
            </a:lvl1pPr>
          </a:lstStyle>
          <a:p>
            <a:pPr/>
            <a:r>
              <a:t>What are mavenCoordinates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start.spring.io/" TargetMode="External"/><Relationship Id="rId3" Type="http://schemas.openxmlformats.org/officeDocument/2006/relationships/image" Target="../media/image1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tart.spring.io" TargetMode="Externa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ocs.spring.io/spring-boot/docs/current/reference/html/using-boot-auto-configuration.html"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225;p11"/>
          <p:cNvSpPr txBox="1"/>
          <p:nvPr>
            <p:ph type="title"/>
          </p:nvPr>
        </p:nvSpPr>
        <p:spPr>
          <a:prstGeom prst="rect">
            <a:avLst/>
          </a:prstGeom>
        </p:spPr>
        <p:txBody>
          <a:bodyPr/>
          <a:lstStyle/>
          <a:p>
            <a:pPr/>
            <a:r>
              <a:t>Spring Boot</a:t>
            </a:r>
          </a:p>
        </p:txBody>
      </p:sp>
      <p:pic>
        <p:nvPicPr>
          <p:cNvPr id="120" name="Image" descr="Image"/>
          <p:cNvPicPr>
            <a:picLocks noChangeAspect="1"/>
          </p:cNvPicPr>
          <p:nvPr/>
        </p:nvPicPr>
        <p:blipFill>
          <a:blip r:embed="rId2">
            <a:extLst/>
          </a:blip>
          <a:stretch>
            <a:fillRect/>
          </a:stretch>
        </p:blipFill>
        <p:spPr>
          <a:xfrm>
            <a:off x="8254999" y="4787898"/>
            <a:ext cx="7874003" cy="414020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268;p18"/>
          <p:cNvSpPr txBox="1"/>
          <p:nvPr>
            <p:ph type="ctrTitle"/>
          </p:nvPr>
        </p:nvSpPr>
        <p:spPr>
          <a:prstGeom prst="rect">
            <a:avLst/>
          </a:prstGeom>
        </p:spPr>
        <p:txBody>
          <a:bodyPr/>
          <a:lstStyle/>
          <a:p>
            <a:pPr/>
            <a:r>
              <a:t>@Component</a:t>
            </a:r>
          </a:p>
        </p:txBody>
      </p:sp>
      <p:sp>
        <p:nvSpPr>
          <p:cNvPr id="148" name="Google Shape;269;p18"/>
          <p:cNvSpPr txBox="1"/>
          <p:nvPr>
            <p:ph type="subTitle" sz="quarter" idx="1"/>
          </p:nvPr>
        </p:nvSpPr>
        <p:spPr>
          <a:prstGeom prst="rect">
            <a:avLst/>
          </a:prstGeom>
        </p:spPr>
        <p:txBody>
          <a:bodyPr/>
          <a:lstStyle/>
          <a:p>
            <a:pPr marL="65640" indent="11169" defTabSz="819301">
              <a:defRPr sz="960"/>
            </a:pPr>
            <a:r>
              <a:t>package spring.app.beans;</a:t>
            </a:r>
          </a:p>
          <a:p>
            <a:pPr marL="65640" indent="11169" defTabSz="819301">
              <a:defRPr sz="960"/>
            </a:pPr>
          </a:p>
          <a:p>
            <a:pPr marL="65640" indent="11169" defTabSz="819301">
              <a:defRPr sz="960"/>
            </a:pPr>
            <a:r>
              <a:t>import org.springframework.stereotype.Component;</a:t>
            </a:r>
          </a:p>
          <a:p>
            <a:pPr marL="65640" indent="11169" defTabSz="819301">
              <a:defRPr sz="960"/>
            </a:pPr>
          </a:p>
          <a:p>
            <a:pPr marL="65640" indent="11169" defTabSz="819301">
              <a:defRPr sz="960"/>
            </a:pPr>
            <a:r>
              <a:t>import java.util.Arrays;</a:t>
            </a:r>
          </a:p>
          <a:p>
            <a:pPr marL="65640" indent="11169" defTabSz="819301">
              <a:defRPr sz="960"/>
            </a:pPr>
          </a:p>
          <a:p>
            <a:pPr marL="65640" indent="11169" defTabSz="819301">
              <a:defRPr sz="960"/>
            </a:pPr>
            <a:r>
              <a:t>@Component</a:t>
            </a:r>
          </a:p>
          <a:p>
            <a:pPr marL="65640" indent="11169" defTabSz="819301">
              <a:defRPr sz="960"/>
            </a:pPr>
            <a:r>
              <a:t>public class Calculator {</a:t>
            </a:r>
          </a:p>
          <a:p>
            <a:pPr marL="65640" indent="11169" defTabSz="819301">
              <a:defRPr sz="960"/>
            </a:pPr>
            <a:r>
              <a:t>  public Integer add(Integer... operands) {</a:t>
            </a:r>
          </a:p>
          <a:p>
            <a:pPr marL="65640" indent="11169" defTabSz="819301">
              <a:defRPr sz="960"/>
            </a:pPr>
            <a:r>
              <a:t>    return Arrays.stream(operands).mapToInt(i -&gt; i.intValue()).sum();</a:t>
            </a:r>
          </a:p>
          <a:p>
            <a:pPr marL="65640" indent="11169" defTabSz="819301">
              <a:defRPr sz="960"/>
            </a:pPr>
            <a:r>
              <a:t>  }</a:t>
            </a:r>
          </a:p>
          <a:p>
            <a:pPr marL="65640" indent="11169" defTabSz="819301">
              <a:defRPr sz="960"/>
            </a:pPr>
            <a:r>
              <a:t>}</a:t>
            </a:r>
          </a:p>
          <a:p>
            <a:pPr marL="65640" indent="11169" defTabSz="819301">
              <a:defRPr sz="960"/>
            </a:pPr>
          </a:p>
          <a:p>
            <a:pPr marL="65640" indent="11169" defTabSz="819301">
              <a:defRPr sz="960"/>
            </a:pPr>
          </a:p>
          <a:p>
            <a:pPr marL="65640" indent="11169" defTabSz="819301">
              <a:defRPr sz="960"/>
            </a:pPr>
            <a:r>
              <a:t>@SpringBootApplication(scanBasePackages = "spring.app.beans")</a:t>
            </a:r>
          </a:p>
          <a:p>
            <a:pPr marL="65640" indent="11169" defTabSz="819301">
              <a:defRPr sz="960"/>
            </a:pPr>
            <a:r>
              <a:t>public class DemoApplication {</a:t>
            </a:r>
          </a:p>
          <a:p>
            <a:pPr marL="65640" indent="11169" defTabSz="819301">
              <a:defRPr sz="960"/>
            </a:pPr>
            <a:r>
              <a:t>      …..</a:t>
            </a:r>
          </a:p>
          <a:p>
            <a:pPr marL="65640" indent="11169" defTabSz="819301">
              <a:defRPr sz="960"/>
            </a:pP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268;p18"/>
          <p:cNvSpPr txBox="1"/>
          <p:nvPr>
            <p:ph type="ctrTitle"/>
          </p:nvPr>
        </p:nvSpPr>
        <p:spPr>
          <a:prstGeom prst="rect">
            <a:avLst/>
          </a:prstGeom>
        </p:spPr>
        <p:txBody>
          <a:bodyPr/>
          <a:lstStyle/>
          <a:p>
            <a:pPr/>
            <a:r>
              <a:t>@Bean Lite Mode : Bean method in @Component</a:t>
            </a:r>
          </a:p>
        </p:txBody>
      </p:sp>
      <p:sp>
        <p:nvSpPr>
          <p:cNvPr id="151" name="Google Shape;269;p18"/>
          <p:cNvSpPr txBox="1"/>
          <p:nvPr>
            <p:ph type="subTitle" sz="quarter" idx="1"/>
          </p:nvPr>
        </p:nvSpPr>
        <p:spPr>
          <a:prstGeom prst="rect">
            <a:avLst/>
          </a:prstGeom>
        </p:spPr>
        <p:txBody>
          <a:bodyPr/>
          <a:lstStyle/>
          <a:p>
            <a:pPr defTabSz="330200">
              <a:defRPr sz="2160"/>
            </a:pPr>
            <a:r>
              <a:t>@Component</a:t>
            </a:r>
          </a:p>
          <a:p>
            <a:pPr defTabSz="330200">
              <a:defRPr sz="2160"/>
            </a:pPr>
            <a:r>
              <a:t>public class MyBeans {</a:t>
            </a:r>
          </a:p>
          <a:p>
            <a:pPr defTabSz="330200">
              <a:defRPr sz="2160"/>
            </a:pPr>
          </a:p>
          <a:p>
            <a:pPr defTabSz="330200">
              <a:defRPr sz="2160"/>
            </a:pPr>
            <a:r>
              <a:t>  @Bean</a:t>
            </a:r>
          </a:p>
          <a:p>
            <a:pPr defTabSz="330200">
              <a:defRPr sz="2160"/>
            </a:pPr>
            <a:r>
              <a:t>  public Calculator getCalculator() {</a:t>
            </a:r>
          </a:p>
          <a:p>
            <a:pPr defTabSz="330200">
              <a:defRPr sz="2160"/>
            </a:pPr>
            <a:r>
              <a:t>    return new Calculator();</a:t>
            </a:r>
          </a:p>
          <a:p>
            <a:pPr defTabSz="330200">
              <a:defRPr sz="2160"/>
            </a:pPr>
            <a:r>
              <a:t>  }</a:t>
            </a:r>
          </a:p>
          <a:p>
            <a:pPr defTabSz="330200">
              <a:defRPr sz="2160"/>
            </a:pPr>
          </a:p>
          <a:p>
            <a:pPr defTabSz="330200">
              <a:defRPr sz="2160"/>
            </a:pPr>
            <a:r>
              <a:t>  @Bean</a:t>
            </a:r>
          </a:p>
          <a:p>
            <a:pPr defTabSz="330200">
              <a:defRPr sz="2160"/>
            </a:pPr>
            <a:r>
              <a:t>  public MathService getMathService() {</a:t>
            </a:r>
          </a:p>
          <a:p>
            <a:pPr defTabSz="330200">
              <a:defRPr sz="2160"/>
            </a:pPr>
            <a:r>
              <a:t>    return new MathService(getCalculator());</a:t>
            </a:r>
          </a:p>
          <a:p>
            <a:pPr defTabSz="330200">
              <a:defRPr sz="2160"/>
            </a:pPr>
            <a:r>
              <a:t>  }</a:t>
            </a:r>
          </a:p>
          <a:p>
            <a:pPr defTabSz="330200">
              <a:defRPr sz="2160"/>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294;p22"/>
          <p:cNvSpPr txBox="1"/>
          <p:nvPr>
            <p:ph type="ctrTitle"/>
          </p:nvPr>
        </p:nvSpPr>
        <p:spPr>
          <a:prstGeom prst="rect">
            <a:avLst/>
          </a:prstGeom>
        </p:spPr>
        <p:txBody>
          <a:bodyPr/>
          <a:lstStyle/>
          <a:p>
            <a:pPr/>
            <a:r>
              <a:t>@Service</a:t>
            </a:r>
          </a:p>
        </p:txBody>
      </p:sp>
      <p:sp>
        <p:nvSpPr>
          <p:cNvPr id="154" name="@Service…"/>
          <p:cNvSpPr txBox="1"/>
          <p:nvPr>
            <p:ph type="subTitle" sz="quarter" idx="1"/>
          </p:nvPr>
        </p:nvSpPr>
        <p:spPr>
          <a:prstGeom prst="rect">
            <a:avLst/>
          </a:prstGeom>
        </p:spPr>
        <p:txBody>
          <a:bodyPr/>
          <a:lstStyle/>
          <a:p>
            <a:pPr defTabSz="330200">
              <a:defRPr sz="2160"/>
            </a:pPr>
          </a:p>
          <a:p>
            <a:pPr defTabSz="330200">
              <a:defRPr sz="2160"/>
            </a:pPr>
            <a:r>
              <a:t>@Service</a:t>
            </a:r>
          </a:p>
          <a:p>
            <a:pPr defTabSz="330200">
              <a:defRPr sz="2160"/>
            </a:pPr>
            <a:r>
              <a:t>public class Calculator {</a:t>
            </a:r>
          </a:p>
          <a:p>
            <a:pPr defTabSz="330200">
              <a:defRPr sz="2160"/>
            </a:pPr>
            <a:r>
              <a:t>  public Integer add(Integer... operands) {</a:t>
            </a:r>
          </a:p>
          <a:p>
            <a:pPr defTabSz="330200">
              <a:defRPr sz="2160"/>
            </a:pPr>
            <a:r>
              <a:t>    return Arrays.stream(operands).mapToInt(i -&gt; i.intValue()).sum();</a:t>
            </a:r>
          </a:p>
          <a:p>
            <a:pPr defTabSz="330200">
              <a:defRPr sz="2160"/>
            </a:pPr>
            <a:r>
              <a:t>  }</a:t>
            </a:r>
          </a:p>
          <a:p>
            <a:pPr defTabSz="330200">
              <a:defRPr sz="2160"/>
            </a:pP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300;p23"/>
          <p:cNvSpPr txBox="1"/>
          <p:nvPr>
            <p:ph type="ctrTitle"/>
          </p:nvPr>
        </p:nvSpPr>
        <p:spPr>
          <a:prstGeom prst="rect">
            <a:avLst/>
          </a:prstGeom>
        </p:spPr>
        <p:txBody>
          <a:bodyPr/>
          <a:lstStyle/>
          <a:p>
            <a:pPr/>
            <a:r>
              <a:t>Bean Scopes</a:t>
            </a:r>
          </a:p>
        </p:txBody>
      </p:sp>
      <p:sp>
        <p:nvSpPr>
          <p:cNvPr id="157" name="Body"/>
          <p:cNvSpPr txBox="1"/>
          <p:nvPr>
            <p:ph type="subTitle" sz="quarter" idx="1"/>
          </p:nvPr>
        </p:nvSpPr>
        <p:spPr>
          <a:prstGeom prst="rect">
            <a:avLst/>
          </a:prstGeom>
        </p:spPr>
        <p:txBody>
          <a:bodyPr/>
          <a:lstStyle/>
          <a:p>
            <a:pPr/>
          </a:p>
        </p:txBody>
      </p:sp>
      <p:pic>
        <p:nvPicPr>
          <p:cNvPr id="158" name="Google Shape;301;p23" descr="Google Shape;301;p23"/>
          <p:cNvPicPr>
            <a:picLocks noChangeAspect="1"/>
          </p:cNvPicPr>
          <p:nvPr/>
        </p:nvPicPr>
        <p:blipFill>
          <a:blip r:embed="rId2">
            <a:extLst/>
          </a:blip>
          <a:stretch>
            <a:fillRect/>
          </a:stretch>
        </p:blipFill>
        <p:spPr>
          <a:xfrm>
            <a:off x="3886698" y="3412948"/>
            <a:ext cx="16114455" cy="689010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306;p24"/>
          <p:cNvSpPr txBox="1"/>
          <p:nvPr>
            <p:ph type="ctrTitle"/>
          </p:nvPr>
        </p:nvSpPr>
        <p:spPr>
          <a:prstGeom prst="rect">
            <a:avLst/>
          </a:prstGeom>
        </p:spPr>
        <p:txBody>
          <a:bodyPr/>
          <a:lstStyle/>
          <a:p>
            <a:pPr/>
            <a:r>
              <a:t>Bean life cycle</a:t>
            </a:r>
          </a:p>
        </p:txBody>
      </p:sp>
      <p:sp>
        <p:nvSpPr>
          <p:cNvPr id="161" name="Body"/>
          <p:cNvSpPr txBox="1"/>
          <p:nvPr>
            <p:ph type="subTitle" sz="quarter" idx="1"/>
          </p:nvPr>
        </p:nvSpPr>
        <p:spPr>
          <a:prstGeom prst="rect">
            <a:avLst/>
          </a:prstGeom>
        </p:spPr>
        <p:txBody>
          <a:bodyPr/>
          <a:lstStyle/>
          <a:p>
            <a:pPr/>
          </a:p>
        </p:txBody>
      </p:sp>
      <p:pic>
        <p:nvPicPr>
          <p:cNvPr id="162" name="Google Shape;307;p24" descr="Google Shape;307;p24"/>
          <p:cNvPicPr>
            <a:picLocks noChangeAspect="1"/>
          </p:cNvPicPr>
          <p:nvPr/>
        </p:nvPicPr>
        <p:blipFill>
          <a:blip r:embed="rId2">
            <a:extLst/>
          </a:blip>
          <a:stretch>
            <a:fillRect/>
          </a:stretch>
        </p:blipFill>
        <p:spPr>
          <a:xfrm>
            <a:off x="3728375" y="3460899"/>
            <a:ext cx="16927248" cy="714980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312;p25"/>
          <p:cNvSpPr txBox="1"/>
          <p:nvPr>
            <p:ph type="ctrTitle"/>
          </p:nvPr>
        </p:nvSpPr>
        <p:spPr>
          <a:prstGeom prst="rect">
            <a:avLst/>
          </a:prstGeom>
        </p:spPr>
        <p:txBody>
          <a:bodyPr/>
          <a:lstStyle/>
          <a:p>
            <a:pPr/>
            <a:r>
              <a:t>Dependency Injection</a:t>
            </a:r>
          </a:p>
        </p:txBody>
      </p:sp>
      <p:sp>
        <p:nvSpPr>
          <p:cNvPr id="165" name="Google Shape;313;p25"/>
          <p:cNvSpPr txBox="1"/>
          <p:nvPr>
            <p:ph type="subTitle" sz="quarter" idx="1"/>
          </p:nvPr>
        </p:nvSpPr>
        <p:spPr>
          <a:prstGeom prst="rect">
            <a:avLst/>
          </a:prstGeom>
        </p:spPr>
        <p:txBody>
          <a:bodyPr/>
          <a:lstStyle/>
          <a:p>
            <a:pPr/>
          </a:p>
        </p:txBody>
      </p:sp>
      <p:pic>
        <p:nvPicPr>
          <p:cNvPr id="166" name="Google Shape;314;p25" descr="Google Shape;314;p25"/>
          <p:cNvPicPr>
            <a:picLocks noChangeAspect="1"/>
          </p:cNvPicPr>
          <p:nvPr/>
        </p:nvPicPr>
        <p:blipFill>
          <a:blip r:embed="rId2">
            <a:extLst/>
          </a:blip>
          <a:stretch>
            <a:fillRect/>
          </a:stretch>
        </p:blipFill>
        <p:spPr>
          <a:xfrm>
            <a:off x="6213473" y="4695125"/>
            <a:ext cx="10888150" cy="517008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319;p26"/>
          <p:cNvSpPr txBox="1"/>
          <p:nvPr>
            <p:ph type="ctrTitle"/>
          </p:nvPr>
        </p:nvSpPr>
        <p:spPr>
          <a:prstGeom prst="rect">
            <a:avLst/>
          </a:prstGeom>
        </p:spPr>
        <p:txBody>
          <a:bodyPr/>
          <a:lstStyle/>
          <a:p>
            <a:pPr/>
            <a:r>
              <a:t>@Autowired</a:t>
            </a:r>
          </a:p>
        </p:txBody>
      </p:sp>
      <p:sp>
        <p:nvSpPr>
          <p:cNvPr id="169" name="Google Shape;320;p26"/>
          <p:cNvSpPr txBox="1"/>
          <p:nvPr>
            <p:ph type="subTitle" sz="quarter" idx="1"/>
          </p:nvPr>
        </p:nvSpPr>
        <p:spPr>
          <a:prstGeom prst="rect">
            <a:avLst/>
          </a:prstGeom>
        </p:spPr>
        <p:txBody>
          <a:bodyPr/>
          <a:lstStyle/>
          <a:p>
            <a:pPr/>
          </a:p>
        </p:txBody>
      </p:sp>
      <p:sp>
        <p:nvSpPr>
          <p:cNvPr id="170" name="@Service…"/>
          <p:cNvSpPr txBox="1"/>
          <p:nvPr/>
        </p:nvSpPr>
        <p:spPr>
          <a:xfrm>
            <a:off x="5253501" y="1170264"/>
            <a:ext cx="11874882" cy="4319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@Service</a:t>
            </a:r>
          </a:p>
          <a:p>
            <a:pPr/>
            <a:r>
              <a:t>public class InboxService {</a:t>
            </a:r>
          </a:p>
          <a:p>
            <a:pPr/>
          </a:p>
          <a:p>
            <a:pPr/>
            <a:r>
              <a:t>	@Autowired</a:t>
            </a:r>
          </a:p>
          <a:p>
            <a:pPr/>
            <a:r>
              <a:t>	private MemberMessageSummaryService summaryService;</a:t>
            </a:r>
          </a:p>
          <a:p>
            <a:pPr/>
          </a:p>
          <a:p>
            <a:pPr/>
          </a:p>
          <a:p>
            <a:pP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332;p28"/>
          <p:cNvSpPr txBox="1"/>
          <p:nvPr>
            <p:ph type="ctrTitle"/>
          </p:nvPr>
        </p:nvSpPr>
        <p:spPr>
          <a:prstGeom prst="rect">
            <a:avLst/>
          </a:prstGeom>
        </p:spPr>
        <p:txBody>
          <a:bodyPr/>
          <a:lstStyle/>
          <a:p>
            <a:pPr/>
            <a:r>
              <a:t>What is Spring Boot?</a:t>
            </a:r>
          </a:p>
        </p:txBody>
      </p:sp>
      <p:sp>
        <p:nvSpPr>
          <p:cNvPr id="173" name="Google Shape;333;p28"/>
          <p:cNvSpPr txBox="1"/>
          <p:nvPr>
            <p:ph type="subTitle" sz="quarter" idx="1"/>
          </p:nvPr>
        </p:nvSpPr>
        <p:spPr>
          <a:prstGeom prst="rect">
            <a:avLst/>
          </a:prstGeom>
        </p:spPr>
        <p:txBody>
          <a:bodyPr/>
          <a:lstStyle>
            <a:lvl1pPr defTabSz="503555">
              <a:defRPr sz="3294"/>
            </a:lvl1pPr>
          </a:lstStyle>
          <a:p>
            <a:pPr/>
            <a:r>
              <a:t>Spring Boot makes it easy to create stand-alone, production-grade Spring-based Applications that you can run. We take an opinionated view of the Spring platform and third-party libraries, so that you can get started with minimum fuss. Most Spring Boot applications need very little Spring configuration.</a:t>
            </a:r>
          </a:p>
        </p:txBody>
      </p:sp>
      <p:pic>
        <p:nvPicPr>
          <p:cNvPr id="174" name="Google Shape;334;p28" descr="Google Shape;334;p28"/>
          <p:cNvPicPr>
            <a:picLocks noChangeAspect="1"/>
          </p:cNvPicPr>
          <p:nvPr/>
        </p:nvPicPr>
        <p:blipFill>
          <a:blip r:embed="rId2">
            <a:extLst/>
          </a:blip>
          <a:stretch>
            <a:fillRect/>
          </a:stretch>
        </p:blipFill>
        <p:spPr>
          <a:xfrm>
            <a:off x="4769124" y="7629248"/>
            <a:ext cx="15744254" cy="202770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339;p29"/>
          <p:cNvSpPr txBox="1"/>
          <p:nvPr>
            <p:ph type="ctrTitle"/>
          </p:nvPr>
        </p:nvSpPr>
        <p:spPr>
          <a:prstGeom prst="rect">
            <a:avLst/>
          </a:prstGeom>
        </p:spPr>
        <p:txBody>
          <a:bodyPr/>
          <a:lstStyle/>
          <a:p>
            <a:pPr/>
            <a:r>
              <a:t>Why Spring to Spring Boot?</a:t>
            </a:r>
          </a:p>
        </p:txBody>
      </p:sp>
      <p:sp>
        <p:nvSpPr>
          <p:cNvPr id="177" name="Google Shape;340;p29"/>
          <p:cNvSpPr txBox="1"/>
          <p:nvPr>
            <p:ph type="subTitle" sz="quarter" idx="1"/>
          </p:nvPr>
        </p:nvSpPr>
        <p:spPr>
          <a:prstGeom prst="rect">
            <a:avLst/>
          </a:prstGeom>
        </p:spPr>
        <p:txBody>
          <a:bodyPr/>
          <a:lstStyle/>
          <a:p>
            <a:pPr defTabSz="610870">
              <a:defRPr sz="3996"/>
            </a:pPr>
            <a:r>
              <a:t>Spring Boot is not intended to replace Spring, but to make working with it faster and easier.</a:t>
            </a:r>
          </a:p>
          <a:p>
            <a:pPr defTabSz="610870">
              <a:defRPr sz="3996"/>
            </a:pPr>
            <a:r>
              <a:t>Most of the changes needed for migrating an application are related to configuration.</a:t>
            </a:r>
          </a:p>
        </p:txBody>
      </p:sp>
      <p:pic>
        <p:nvPicPr>
          <p:cNvPr id="178" name="Google Shape;341;p29" descr="Google Shape;341;p29"/>
          <p:cNvPicPr>
            <a:picLocks noChangeAspect="1"/>
          </p:cNvPicPr>
          <p:nvPr/>
        </p:nvPicPr>
        <p:blipFill>
          <a:blip r:embed="rId3">
            <a:extLst/>
          </a:blip>
          <a:stretch>
            <a:fillRect/>
          </a:stretch>
        </p:blipFill>
        <p:spPr>
          <a:xfrm>
            <a:off x="6064248" y="6656249"/>
            <a:ext cx="10333604" cy="467010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346;p30"/>
          <p:cNvSpPr txBox="1"/>
          <p:nvPr>
            <p:ph type="ctrTitle"/>
          </p:nvPr>
        </p:nvSpPr>
        <p:spPr>
          <a:prstGeom prst="rect">
            <a:avLst/>
          </a:prstGeom>
        </p:spPr>
        <p:txBody>
          <a:bodyPr/>
          <a:lstStyle/>
          <a:p>
            <a:pPr/>
            <a:r>
              <a:t>Creating a Spring Application includes</a:t>
            </a:r>
          </a:p>
        </p:txBody>
      </p:sp>
      <p:sp>
        <p:nvSpPr>
          <p:cNvPr id="183" name="Google Shape;347;p30"/>
          <p:cNvSpPr txBox="1"/>
          <p:nvPr>
            <p:ph type="subTitle" sz="quarter" idx="1"/>
          </p:nvPr>
        </p:nvSpPr>
        <p:spPr>
          <a:prstGeom prst="rect">
            <a:avLst/>
          </a:prstGeom>
        </p:spPr>
        <p:txBody>
          <a:bodyPr/>
          <a:lstStyle/>
          <a:p>
            <a:pPr defTabSz="330200">
              <a:defRPr sz="2160"/>
            </a:pPr>
          </a:p>
          <a:p>
            <a:pPr defTabSz="330200">
              <a:defRPr sz="2160"/>
            </a:pPr>
            <a:r>
              <a:t>A project structure, complete with a Maven or Gradle build file including required dependencies. At the very least, you’ll need Spring MVC and the Servlet API expressed as dependencies. </a:t>
            </a:r>
          </a:p>
          <a:p>
            <a:pPr defTabSz="330200">
              <a:defRPr sz="2160"/>
            </a:pPr>
          </a:p>
          <a:p>
            <a:pPr defTabSz="330200">
              <a:defRPr sz="2160"/>
            </a:pPr>
            <a:r>
              <a:t>A web.xml file (or a WebApplicationInitializer implementation) that declares Springs DispatcherServlet.</a:t>
            </a:r>
          </a:p>
          <a:p>
            <a:pPr defTabSz="330200">
              <a:defRPr sz="2160"/>
            </a:pPr>
          </a:p>
          <a:p>
            <a:pPr defTabSz="330200">
              <a:defRPr sz="2160"/>
            </a:pPr>
            <a:r>
              <a:t>A Spring configuration that enables Spring MVC.</a:t>
            </a:r>
          </a:p>
          <a:p>
            <a:pPr defTabSz="330200">
              <a:defRPr sz="2160"/>
            </a:pPr>
          </a:p>
          <a:p>
            <a:pPr defTabSz="330200">
              <a:defRPr sz="2160"/>
            </a:pPr>
            <a:r>
              <a:t>A controller class that will respond to HTTP requests with “Hello World”. </a:t>
            </a:r>
          </a:p>
          <a:p>
            <a:pPr defTabSz="330200">
              <a:defRPr sz="2160"/>
            </a:pPr>
          </a:p>
          <a:p>
            <a:pPr defTabSz="330200">
              <a:defRPr sz="2160"/>
            </a:pPr>
            <a:r>
              <a:t>A web application server, such as Tomcat, to deploy the application to.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231;p12"/>
          <p:cNvSpPr txBox="1"/>
          <p:nvPr>
            <p:ph type="ctrTitle"/>
          </p:nvPr>
        </p:nvSpPr>
        <p:spPr>
          <a:prstGeom prst="rect">
            <a:avLst/>
          </a:prstGeom>
        </p:spPr>
        <p:txBody>
          <a:bodyPr/>
          <a:lstStyle/>
          <a:p>
            <a:pPr/>
            <a:r>
              <a:t>Prerequisites</a:t>
            </a:r>
          </a:p>
        </p:txBody>
      </p:sp>
      <p:sp>
        <p:nvSpPr>
          <p:cNvPr id="123" name="Google Shape;232;p12"/>
          <p:cNvSpPr txBox="1"/>
          <p:nvPr>
            <p:ph type="subTitle" sz="quarter" idx="1"/>
          </p:nvPr>
        </p:nvSpPr>
        <p:spPr>
          <a:prstGeom prst="rect">
            <a:avLst/>
          </a:prstGeom>
        </p:spPr>
        <p:txBody>
          <a:bodyPr/>
          <a:lstStyle/>
          <a:p>
            <a:pPr defTabSz="330200">
              <a:defRPr sz="2160"/>
            </a:pPr>
            <a:r>
              <a:t>Java 1.8</a:t>
            </a:r>
          </a:p>
          <a:p>
            <a:pPr defTabSz="330200">
              <a:defRPr sz="2160"/>
            </a:pPr>
          </a:p>
          <a:p>
            <a:pPr defTabSz="330200">
              <a:defRPr sz="2160"/>
            </a:pPr>
            <a:r>
              <a:t>Eclipse / STS / IntelliJ / NetBeans</a:t>
            </a:r>
          </a:p>
          <a:p>
            <a:pPr defTabSz="330200">
              <a:defRPr sz="2160"/>
            </a:pPr>
          </a:p>
          <a:p>
            <a:pPr defTabSz="330200">
              <a:defRPr sz="2160"/>
            </a:pPr>
            <a:r>
              <a:t>Basic Knowledge on Spring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352;p31"/>
          <p:cNvSpPr txBox="1"/>
          <p:nvPr>
            <p:ph type="ctrTitle"/>
          </p:nvPr>
        </p:nvSpPr>
        <p:spPr>
          <a:prstGeom prst="rect">
            <a:avLst/>
          </a:prstGeom>
        </p:spPr>
        <p:txBody>
          <a:bodyPr/>
          <a:lstStyle/>
          <a:p>
            <a:pPr/>
            <a:r>
              <a:t>How Spring Boot Solves the Problem? </a:t>
            </a:r>
          </a:p>
        </p:txBody>
      </p:sp>
      <p:sp>
        <p:nvSpPr>
          <p:cNvPr id="186" name="Google Shape;353;p31"/>
          <p:cNvSpPr txBox="1"/>
          <p:nvPr>
            <p:ph type="subTitle" sz="quarter" idx="1"/>
          </p:nvPr>
        </p:nvSpPr>
        <p:spPr>
          <a:prstGeom prst="rect">
            <a:avLst/>
          </a:prstGeom>
        </p:spPr>
        <p:txBody>
          <a:bodyPr/>
          <a:lstStyle/>
          <a:p>
            <a:pPr defTabSz="330200">
              <a:defRPr sz="2160"/>
            </a:pPr>
          </a:p>
          <a:p>
            <a:pPr defTabSz="330200">
              <a:defRPr sz="2160"/>
            </a:pPr>
            <a:r>
              <a:t>Simpler dependency management</a:t>
            </a:r>
          </a:p>
          <a:p>
            <a:pPr defTabSz="330200">
              <a:defRPr sz="2160"/>
            </a:pPr>
          </a:p>
          <a:p>
            <a:pPr defTabSz="330200">
              <a:defRPr sz="2160"/>
            </a:pPr>
            <a:r>
              <a:t>Default auto-configuration</a:t>
            </a:r>
          </a:p>
          <a:p>
            <a:pPr defTabSz="330200">
              <a:defRPr sz="2160"/>
            </a:pPr>
          </a:p>
          <a:p>
            <a:pPr defTabSz="330200">
              <a:defRPr sz="2160"/>
            </a:pPr>
            <a:r>
              <a:t>Embedded web server</a:t>
            </a:r>
          </a:p>
          <a:p>
            <a:pPr defTabSz="330200">
              <a:defRPr sz="2160"/>
            </a:pPr>
          </a:p>
          <a:p>
            <a:pPr defTabSz="330200">
              <a:defRPr sz="2160"/>
            </a:pPr>
            <a:r>
              <a:t>Application metrics and health checks</a:t>
            </a:r>
          </a:p>
          <a:p>
            <a:pPr defTabSz="330200">
              <a:defRPr sz="2160"/>
            </a:pPr>
          </a:p>
          <a:p>
            <a:pPr defTabSz="330200">
              <a:defRPr sz="2160"/>
            </a:pPr>
            <a:r>
              <a:t>External Configuration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358;p32"/>
          <p:cNvSpPr txBox="1"/>
          <p:nvPr>
            <p:ph type="ctrTitle"/>
          </p:nvPr>
        </p:nvSpPr>
        <p:spPr>
          <a:prstGeom prst="rect">
            <a:avLst/>
          </a:prstGeom>
        </p:spPr>
        <p:txBody>
          <a:bodyPr/>
          <a:lstStyle/>
          <a:p>
            <a:pPr/>
            <a:r>
              <a:t>Primary Goals of Spring Boot</a:t>
            </a:r>
          </a:p>
        </p:txBody>
      </p:sp>
      <p:sp>
        <p:nvSpPr>
          <p:cNvPr id="189" name="Google Shape;359;p32"/>
          <p:cNvSpPr txBox="1"/>
          <p:nvPr>
            <p:ph type="subTitle" sz="quarter" idx="1"/>
          </p:nvPr>
        </p:nvSpPr>
        <p:spPr>
          <a:prstGeom prst="rect">
            <a:avLst/>
          </a:prstGeom>
        </p:spPr>
        <p:txBody>
          <a:bodyPr/>
          <a:lstStyle/>
          <a:p>
            <a:pPr defTabSz="330200">
              <a:defRPr sz="2160"/>
            </a:pPr>
            <a:r>
              <a:t>Provide a radically faster and widely accessible getting-started experience for all Spring development.</a:t>
            </a:r>
          </a:p>
          <a:p>
            <a:pPr defTabSz="330200">
              <a:defRPr sz="2160"/>
            </a:pPr>
          </a:p>
          <a:p>
            <a:pPr defTabSz="330200">
              <a:defRPr sz="2160"/>
            </a:pPr>
            <a:r>
              <a:t> Be opinionated out of the box but get out of the way quickly as requirements start to diverge from the defaults. </a:t>
            </a:r>
          </a:p>
          <a:p>
            <a:pPr defTabSz="330200">
              <a:defRPr sz="2160"/>
            </a:pPr>
          </a:p>
          <a:p>
            <a:pPr defTabSz="330200">
              <a:defRPr sz="2160"/>
            </a:pPr>
            <a:r>
              <a:t> Provide a range of non-functional features that are common to large classes of projects (such as embedded servers, security, metrics, health checks, and externalized configuration). </a:t>
            </a:r>
          </a:p>
          <a:p>
            <a:pPr defTabSz="330200">
              <a:defRPr sz="2160"/>
            </a:pPr>
          </a:p>
          <a:p>
            <a:pPr defTabSz="330200">
              <a:defRPr sz="2160"/>
            </a:pPr>
            <a:r>
              <a:t> Absolutely no code generation and no requirement for XML configuration.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364;p33"/>
          <p:cNvSpPr txBox="1"/>
          <p:nvPr>
            <p:ph type="ctrTitle"/>
          </p:nvPr>
        </p:nvSpPr>
        <p:spPr>
          <a:prstGeom prst="rect">
            <a:avLst/>
          </a:prstGeom>
        </p:spPr>
        <p:txBody>
          <a:bodyPr/>
          <a:lstStyle/>
          <a:p>
            <a:pPr/>
            <a:r>
              <a:t>Key Spring Boot Features</a:t>
            </a:r>
          </a:p>
        </p:txBody>
      </p:sp>
      <p:sp>
        <p:nvSpPr>
          <p:cNvPr id="194" name="Google Shape;365;p33"/>
          <p:cNvSpPr txBox="1"/>
          <p:nvPr>
            <p:ph type="subTitle" sz="quarter" idx="1"/>
          </p:nvPr>
        </p:nvSpPr>
        <p:spPr>
          <a:prstGeom prst="rect">
            <a:avLst/>
          </a:prstGeom>
        </p:spPr>
        <p:txBody>
          <a:bodyPr/>
          <a:lstStyle/>
          <a:p>
            <a:pPr defTabSz="330200">
              <a:defRPr sz="2160"/>
            </a:pPr>
            <a:r>
              <a:t>SpringBoot starters </a:t>
            </a:r>
          </a:p>
          <a:p>
            <a:pPr defTabSz="330200">
              <a:defRPr sz="2160"/>
            </a:pPr>
          </a:p>
          <a:p>
            <a:pPr defTabSz="330200">
              <a:defRPr sz="2160"/>
            </a:pPr>
            <a:r>
              <a:t>SpringBoot AutoConfiguration </a:t>
            </a:r>
          </a:p>
          <a:p>
            <a:pPr defTabSz="330200">
              <a:defRPr sz="2160"/>
            </a:pPr>
          </a:p>
          <a:p>
            <a:pPr defTabSz="330200">
              <a:defRPr sz="2160"/>
            </a:pPr>
            <a:r>
              <a:t>Elegant Configuration Management </a:t>
            </a:r>
          </a:p>
          <a:p>
            <a:pPr defTabSz="330200">
              <a:defRPr sz="2160"/>
            </a:pPr>
          </a:p>
          <a:p>
            <a:pPr defTabSz="330200">
              <a:defRPr sz="2160"/>
            </a:pPr>
            <a:r>
              <a:t>SpringBoot Actuator </a:t>
            </a:r>
          </a:p>
          <a:p>
            <a:pPr defTabSz="330200">
              <a:defRPr sz="2160"/>
            </a:pPr>
          </a:p>
          <a:p>
            <a:pPr defTabSz="330200">
              <a:defRPr sz="2160"/>
            </a:pPr>
            <a:r>
              <a:t>Easy to use Embedded Servlet container support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370;p34"/>
          <p:cNvSpPr txBox="1"/>
          <p:nvPr>
            <p:ph type="ctrTitle"/>
          </p:nvPr>
        </p:nvSpPr>
        <p:spPr>
          <a:prstGeom prst="rect">
            <a:avLst/>
          </a:prstGeom>
        </p:spPr>
        <p:txBody>
          <a:bodyPr/>
          <a:lstStyle/>
          <a:p>
            <a:pPr/>
            <a:r>
              <a:t>Things to know Before Creating a Spring Boot project</a:t>
            </a:r>
          </a:p>
        </p:txBody>
      </p:sp>
      <p:sp>
        <p:nvSpPr>
          <p:cNvPr id="197" name="Google Shape;371;p34"/>
          <p:cNvSpPr txBox="1"/>
          <p:nvPr>
            <p:ph type="subTitle" sz="quarter" idx="1"/>
          </p:nvPr>
        </p:nvSpPr>
        <p:spPr>
          <a:prstGeom prst="rect">
            <a:avLst/>
          </a:prstGeom>
        </p:spPr>
        <p:txBody>
          <a:bodyPr/>
          <a:lstStyle/>
          <a:p>
            <a:pPr defTabSz="330200">
              <a:defRPr sz="2160"/>
            </a:pPr>
            <a:r>
              <a:t>What is pom?</a:t>
            </a:r>
          </a:p>
          <a:p>
            <a:pPr defTabSz="330200">
              <a:defRPr sz="2160"/>
            </a:pPr>
          </a:p>
          <a:p>
            <a:pPr defTabSz="330200">
              <a:defRPr sz="2160"/>
            </a:pPr>
            <a:r>
              <a:t>What are dependencies?</a:t>
            </a:r>
          </a:p>
          <a:p>
            <a:pPr defTabSz="330200">
              <a:defRPr sz="2160"/>
            </a:pPr>
          </a:p>
          <a:p>
            <a:pPr defTabSz="330200">
              <a:defRPr sz="2160"/>
            </a:pPr>
            <a:r>
              <a:t>What are maven Coordinates?</a:t>
            </a:r>
          </a:p>
          <a:p>
            <a:pPr defTabSz="330200">
              <a:defRPr sz="2160"/>
            </a:pPr>
          </a:p>
          <a:p>
            <a:pPr defTabSz="330200">
              <a:defRPr sz="2160"/>
            </a:pPr>
            <a:r>
              <a:t>What is packaging?</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376;p35"/>
          <p:cNvSpPr txBox="1"/>
          <p:nvPr>
            <p:ph type="ctrTitle"/>
          </p:nvPr>
        </p:nvSpPr>
        <p:spPr>
          <a:prstGeom prst="rect">
            <a:avLst/>
          </a:prstGeom>
        </p:spPr>
        <p:txBody>
          <a:bodyPr/>
          <a:lstStyle/>
          <a:p>
            <a:pPr/>
            <a:r>
              <a:t>What is a POM file?</a:t>
            </a:r>
          </a:p>
        </p:txBody>
      </p:sp>
      <p:sp>
        <p:nvSpPr>
          <p:cNvPr id="202" name="POM stands for “Project Object Model”.…"/>
          <p:cNvSpPr txBox="1"/>
          <p:nvPr>
            <p:ph type="subTitle" sz="quarter" idx="1"/>
          </p:nvPr>
        </p:nvSpPr>
        <p:spPr>
          <a:prstGeom prst="rect">
            <a:avLst/>
          </a:prstGeom>
        </p:spPr>
        <p:txBody>
          <a:bodyPr/>
          <a:lstStyle/>
          <a:p>
            <a:pPr defTabSz="371475">
              <a:defRPr sz="2430"/>
            </a:pPr>
            <a:r>
              <a:t>POM stands for “Project Object Model”. </a:t>
            </a:r>
          </a:p>
          <a:p>
            <a:pPr defTabSz="371475">
              <a:defRPr sz="2430"/>
            </a:pPr>
            <a:r>
              <a:t>It is an XML representation of a Maven project.</a:t>
            </a:r>
          </a:p>
          <a:p>
            <a:pPr defTabSz="371475">
              <a:defRPr sz="2430"/>
            </a:pPr>
            <a:r>
              <a:t>Contains dependent libraries</a:t>
            </a:r>
          </a:p>
          <a:p>
            <a:pPr defTabSz="371475">
              <a:defRPr sz="2430"/>
            </a:pPr>
            <a:r>
              <a:t>Contains plugins to be used during the build process.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382;p36"/>
          <p:cNvSpPr txBox="1"/>
          <p:nvPr>
            <p:ph type="ctrTitle"/>
          </p:nvPr>
        </p:nvSpPr>
        <p:spPr>
          <a:prstGeom prst="rect">
            <a:avLst/>
          </a:prstGeom>
        </p:spPr>
        <p:txBody>
          <a:bodyPr/>
          <a:lstStyle/>
          <a:p>
            <a:pPr/>
            <a:r>
              <a:t>What are dependencies?</a:t>
            </a:r>
          </a:p>
        </p:txBody>
      </p:sp>
      <p:sp>
        <p:nvSpPr>
          <p:cNvPr id="205" name="Dependencies are libraries or frameworks  that one would need to develop the project.…"/>
          <p:cNvSpPr txBox="1"/>
          <p:nvPr>
            <p:ph type="subTitle" sz="quarter" idx="1"/>
          </p:nvPr>
        </p:nvSpPr>
        <p:spPr>
          <a:prstGeom prst="rect">
            <a:avLst/>
          </a:prstGeom>
        </p:spPr>
        <p:txBody>
          <a:bodyPr/>
          <a:lstStyle/>
          <a:p>
            <a:pPr defTabSz="330200">
              <a:defRPr sz="2160"/>
            </a:pPr>
            <a:r>
              <a:t>Dependencies are libraries or frameworks  that one would need to develop the project.</a:t>
            </a:r>
          </a:p>
          <a:p>
            <a:pPr defTabSz="330200">
              <a:defRPr sz="2160"/>
            </a:pPr>
          </a:p>
          <a:p>
            <a:pPr defTabSz="330200">
              <a:defRPr sz="2160"/>
            </a:pPr>
            <a:r>
              <a:t>     &lt;dependency&gt;</a:t>
            </a:r>
            <a:br/>
            <a:r>
              <a:t>    &lt;groupId&gt;org.springframework.boot&lt;/groupId&gt;</a:t>
            </a:r>
            <a:br/>
            <a:r>
              <a:t>    &lt;artifactId&gt;spring-boot-starter-test&lt;/artifactId&gt;</a:t>
            </a:r>
            <a:br/>
            <a:r>
              <a:t>    &lt;version&gt;test&lt;/version&gt;</a:t>
            </a:r>
            <a:br/>
            <a:r>
              <a:t>&lt;/dependency&gt;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394;p38"/>
          <p:cNvSpPr txBox="1"/>
          <p:nvPr>
            <p:ph type="ctrTitle"/>
          </p:nvPr>
        </p:nvSpPr>
        <p:spPr>
          <a:prstGeom prst="rect">
            <a:avLst/>
          </a:prstGeom>
        </p:spPr>
        <p:txBody>
          <a:bodyPr/>
          <a:lstStyle/>
          <a:p>
            <a:pPr/>
            <a:r>
              <a:t>What is Packaging?</a:t>
            </a:r>
          </a:p>
        </p:txBody>
      </p:sp>
      <p:sp>
        <p:nvSpPr>
          <p:cNvPr id="208" name="Project's artifact type.…"/>
          <p:cNvSpPr txBox="1"/>
          <p:nvPr>
            <p:ph type="subTitle" sz="quarter" idx="1"/>
          </p:nvPr>
        </p:nvSpPr>
        <p:spPr>
          <a:prstGeom prst="rect">
            <a:avLst/>
          </a:prstGeom>
        </p:spPr>
        <p:txBody>
          <a:bodyPr/>
          <a:lstStyle/>
          <a:p>
            <a:pPr defTabSz="330200">
              <a:defRPr sz="2160"/>
            </a:pPr>
            <a:r>
              <a:t>Project's artifact type. </a:t>
            </a:r>
          </a:p>
          <a:p>
            <a:pPr defTabSz="330200">
              <a:defRPr sz="2160"/>
            </a:pPr>
          </a:p>
          <a:p>
            <a:pPr defTabSz="330200">
              <a:defRPr sz="2160"/>
            </a:pPr>
            <a:r>
              <a:t>Types of Packaging:</a:t>
            </a:r>
          </a:p>
          <a:p>
            <a:pPr lvl="1" indent="253249" defTabSz="330200">
              <a:defRPr sz="2160"/>
            </a:pPr>
            <a:r>
              <a:t>JAR</a:t>
            </a:r>
          </a:p>
          <a:p>
            <a:pPr lvl="1" indent="253249" defTabSz="330200">
              <a:defRPr sz="2160"/>
            </a:pPr>
            <a:r>
              <a:t>WAR</a:t>
            </a:r>
          </a:p>
          <a:p>
            <a:pPr lvl="1" indent="253249" defTabSz="330200">
              <a:defRPr sz="2160"/>
            </a:pPr>
            <a:r>
              <a:t>EJB</a:t>
            </a:r>
          </a:p>
          <a:p>
            <a:pPr lvl="1" indent="253249" defTabSz="330200">
              <a:defRPr sz="2160"/>
            </a:pPr>
            <a:r>
              <a:t>EAR</a:t>
            </a:r>
          </a:p>
          <a:p>
            <a:pPr lvl="1" indent="253249" defTabSz="330200">
              <a:defRPr sz="2160"/>
            </a:pPr>
            <a:r>
              <a:t>POM</a:t>
            </a:r>
          </a:p>
          <a:p>
            <a:pPr lvl="1" indent="253249" defTabSz="330200">
              <a:defRPr sz="2160"/>
            </a:pPr>
            <a:r>
              <a:t>Maven Plugin</a:t>
            </a:r>
          </a:p>
          <a:p>
            <a:pPr lvl="1" indent="253249" defTabSz="330200">
              <a:defRPr sz="2160"/>
            </a:pPr>
          </a:p>
          <a:p>
            <a:pPr defTabSz="330200">
              <a:defRPr sz="2160"/>
            </a:pPr>
            <a:r>
              <a:t>Default to JAR</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406;p40"/>
          <p:cNvSpPr txBox="1"/>
          <p:nvPr>
            <p:ph type="ctrTitle"/>
          </p:nvPr>
        </p:nvSpPr>
        <p:spPr>
          <a:prstGeom prst="rect">
            <a:avLst/>
          </a:prstGeom>
        </p:spPr>
        <p:txBody>
          <a:bodyPr/>
          <a:lstStyle/>
          <a:p>
            <a:pPr/>
            <a:r>
              <a:t>Steps for creating Spring Boot Project using STS</a:t>
            </a:r>
          </a:p>
        </p:txBody>
      </p:sp>
      <p:sp>
        <p:nvSpPr>
          <p:cNvPr id="211" name="Google Shape;407;p40"/>
          <p:cNvSpPr txBox="1"/>
          <p:nvPr>
            <p:ph type="subTitle" sz="quarter" idx="1"/>
          </p:nvPr>
        </p:nvSpPr>
        <p:spPr>
          <a:prstGeom prst="rect">
            <a:avLst/>
          </a:prstGeom>
        </p:spPr>
        <p:txBody>
          <a:bodyPr/>
          <a:lstStyle/>
          <a:p>
            <a:pPr defTabSz="330200">
              <a:defRPr sz="2160"/>
            </a:pPr>
            <a:r>
              <a:t>Open  STS.</a:t>
            </a:r>
          </a:p>
          <a:p>
            <a:pPr defTabSz="330200">
              <a:defRPr sz="2160"/>
            </a:pPr>
            <a:r>
              <a:t>Right click on the project panel (or go on Menu &gt; File) then New &gt; Spring Starter Project.</a:t>
            </a:r>
          </a:p>
          <a:p>
            <a:pPr defTabSz="330200">
              <a:defRPr sz="2160"/>
            </a:pPr>
            <a:r>
              <a:t>Fill the following fields in the form:</a:t>
            </a:r>
          </a:p>
          <a:p>
            <a:pPr lvl="1" indent="253249" defTabSz="330200">
              <a:defRPr sz="2160"/>
            </a:pPr>
            <a:r>
              <a:t>Name: the eclipse project name (e.g. “Hello world”).</a:t>
            </a:r>
          </a:p>
          <a:p>
            <a:pPr lvl="1" indent="253249" defTabSz="330200">
              <a:defRPr sz="2160"/>
            </a:pPr>
            <a:r>
              <a:t>Group: a group name for your projects (e.g. “Demo”).</a:t>
            </a:r>
          </a:p>
          <a:p>
            <a:pPr lvl="1" indent="253249" defTabSz="330200">
              <a:defRPr sz="2160"/>
            </a:pPr>
            <a:r>
              <a:t>Artifact: the name of the jar file (e.g. “demp”).</a:t>
            </a:r>
          </a:p>
          <a:p>
            <a:pPr lvl="1" indent="253249" defTabSz="330200">
              <a:defRPr sz="2160"/>
            </a:pPr>
            <a:r>
              <a:t>Description: a brief human readable description (e.g. “Spring Boot base Web Application”)(optional).</a:t>
            </a:r>
          </a:p>
          <a:p>
            <a:pPr lvl="1" indent="253249" defTabSz="330200">
              <a:defRPr sz="2160"/>
            </a:pPr>
            <a:r>
              <a:t>Package name: the java root package name (e.g. “netgloo”).</a:t>
            </a:r>
          </a:p>
          <a:p>
            <a:pPr defTabSz="330200">
              <a:defRPr sz="2160"/>
            </a:pPr>
            <a:r>
              <a:t>Click Next. Search and select the “Web” dependency, then click Finish.</a:t>
            </a:r>
          </a:p>
          <a:p>
            <a:pPr defTabSz="330200">
              <a:defRPr sz="2160"/>
            </a:pPr>
            <a:r>
              <a:t>Will be downloaded a basic project template from the Spring web site.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412;p41"/>
          <p:cNvSpPr txBox="1"/>
          <p:nvPr>
            <p:ph type="ctrTitle"/>
          </p:nvPr>
        </p:nvSpPr>
        <p:spPr>
          <a:prstGeom prst="rect">
            <a:avLst/>
          </a:prstGeom>
        </p:spPr>
        <p:txBody>
          <a:bodyPr/>
          <a:lstStyle/>
          <a:p>
            <a:pPr/>
            <a:r>
              <a:t>STS - Create a boot App</a:t>
            </a:r>
          </a:p>
        </p:txBody>
      </p:sp>
      <p:sp>
        <p:nvSpPr>
          <p:cNvPr id="214" name="Body"/>
          <p:cNvSpPr txBox="1"/>
          <p:nvPr>
            <p:ph type="subTitle" sz="quarter" idx="1"/>
          </p:nvPr>
        </p:nvSpPr>
        <p:spPr>
          <a:prstGeom prst="rect">
            <a:avLst/>
          </a:prstGeom>
        </p:spPr>
        <p:txBody>
          <a:bodyPr/>
          <a:lstStyle/>
          <a:p>
            <a:pPr/>
          </a:p>
        </p:txBody>
      </p:sp>
      <p:pic>
        <p:nvPicPr>
          <p:cNvPr id="215" name="Google Shape;413;p41" descr="Google Shape;413;p41"/>
          <p:cNvPicPr>
            <a:picLocks noChangeAspect="1"/>
          </p:cNvPicPr>
          <p:nvPr/>
        </p:nvPicPr>
        <p:blipFill>
          <a:blip r:embed="rId2">
            <a:extLst/>
          </a:blip>
          <a:stretch>
            <a:fillRect/>
          </a:stretch>
        </p:blipFill>
        <p:spPr>
          <a:xfrm>
            <a:off x="3865548" y="3572049"/>
            <a:ext cx="14341839" cy="6993945"/>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418;p42"/>
          <p:cNvSpPr txBox="1"/>
          <p:nvPr>
            <p:ph type="ctrTitle"/>
          </p:nvPr>
        </p:nvSpPr>
        <p:spPr>
          <a:prstGeom prst="rect">
            <a:avLst/>
          </a:prstGeom>
        </p:spPr>
        <p:txBody>
          <a:bodyPr/>
          <a:lstStyle/>
          <a:p>
            <a:pPr/>
            <a:r>
              <a:t>STS - Create a Boot App</a:t>
            </a:r>
          </a:p>
        </p:txBody>
      </p:sp>
      <p:sp>
        <p:nvSpPr>
          <p:cNvPr id="218" name="Body"/>
          <p:cNvSpPr txBox="1"/>
          <p:nvPr>
            <p:ph type="subTitle" sz="quarter" idx="1"/>
          </p:nvPr>
        </p:nvSpPr>
        <p:spPr>
          <a:prstGeom prst="rect">
            <a:avLst/>
          </a:prstGeom>
        </p:spPr>
        <p:txBody>
          <a:bodyPr/>
          <a:lstStyle/>
          <a:p>
            <a:pPr/>
          </a:p>
        </p:txBody>
      </p:sp>
      <p:pic>
        <p:nvPicPr>
          <p:cNvPr id="219" name="Google Shape;419;p42" descr="Google Shape;419;p42"/>
          <p:cNvPicPr>
            <a:picLocks noChangeAspect="1"/>
          </p:cNvPicPr>
          <p:nvPr/>
        </p:nvPicPr>
        <p:blipFill>
          <a:blip r:embed="rId2">
            <a:extLst/>
          </a:blip>
          <a:stretch>
            <a:fillRect/>
          </a:stretch>
        </p:blipFill>
        <p:spPr>
          <a:xfrm>
            <a:off x="4148199" y="3625548"/>
            <a:ext cx="14793739" cy="703715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231;p12"/>
          <p:cNvSpPr txBox="1"/>
          <p:nvPr>
            <p:ph type="ctrTitle"/>
          </p:nvPr>
        </p:nvSpPr>
        <p:spPr>
          <a:prstGeom prst="rect">
            <a:avLst/>
          </a:prstGeom>
        </p:spPr>
        <p:txBody>
          <a:bodyPr/>
          <a:lstStyle/>
          <a:p>
            <a:pPr/>
            <a:r>
              <a:t>Spring Modules</a:t>
            </a:r>
          </a:p>
        </p:txBody>
      </p:sp>
      <p:sp>
        <p:nvSpPr>
          <p:cNvPr id="126" name="Google Shape;232;p12"/>
          <p:cNvSpPr txBox="1"/>
          <p:nvPr>
            <p:ph type="subTitle" sz="quarter" idx="1"/>
          </p:nvPr>
        </p:nvSpPr>
        <p:spPr>
          <a:prstGeom prst="rect">
            <a:avLst/>
          </a:prstGeom>
        </p:spPr>
        <p:txBody>
          <a:bodyPr/>
          <a:lstStyle/>
          <a:p>
            <a:pPr defTabSz="330200">
              <a:defRPr sz="2160"/>
            </a:pPr>
            <a:r>
              <a:t>IoC container</a:t>
            </a:r>
            <a:br/>
          </a:p>
          <a:p>
            <a:pPr defTabSz="330200">
              <a:defRPr sz="2160"/>
            </a:pPr>
            <a:r>
              <a:t>Resources</a:t>
            </a:r>
            <a:br/>
          </a:p>
          <a:p>
            <a:pPr defTabSz="330200">
              <a:defRPr sz="2160"/>
            </a:pPr>
            <a:r>
              <a:t>Validation</a:t>
            </a:r>
            <a:br/>
          </a:p>
          <a:p>
            <a:pPr defTabSz="330200">
              <a:defRPr sz="2160"/>
            </a:pPr>
            <a:r>
              <a:t>AOP</a:t>
            </a:r>
            <a:br/>
          </a:p>
          <a:p>
            <a:pPr defTabSz="330200">
              <a:defRPr sz="2160"/>
            </a:pPr>
            <a:r>
              <a:t>SpEL</a:t>
            </a:r>
            <a:br/>
          </a:p>
          <a:p>
            <a:pPr defTabSz="330200">
              <a:defRPr sz="2160"/>
            </a:pPr>
            <a:r>
              <a:t>Web - Spring MVC, WebSockets</a:t>
            </a:r>
            <a:b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424;p43"/>
          <p:cNvSpPr txBox="1"/>
          <p:nvPr>
            <p:ph type="ctrTitle"/>
          </p:nvPr>
        </p:nvSpPr>
        <p:spPr>
          <a:prstGeom prst="rect">
            <a:avLst/>
          </a:prstGeom>
        </p:spPr>
        <p:txBody>
          <a:bodyPr/>
          <a:lstStyle/>
          <a:p>
            <a:pPr/>
            <a:r>
              <a:t>STS - Create a Boot App</a:t>
            </a:r>
          </a:p>
        </p:txBody>
      </p:sp>
      <p:sp>
        <p:nvSpPr>
          <p:cNvPr id="222" name="Body"/>
          <p:cNvSpPr txBox="1"/>
          <p:nvPr>
            <p:ph type="subTitle" sz="quarter" idx="1"/>
          </p:nvPr>
        </p:nvSpPr>
        <p:spPr>
          <a:prstGeom prst="rect">
            <a:avLst/>
          </a:prstGeom>
        </p:spPr>
        <p:txBody>
          <a:bodyPr/>
          <a:lstStyle/>
          <a:p>
            <a:pPr/>
          </a:p>
        </p:txBody>
      </p:sp>
      <p:pic>
        <p:nvPicPr>
          <p:cNvPr id="223" name="Google Shape;425;p43" descr="Google Shape;425;p43"/>
          <p:cNvPicPr>
            <a:picLocks noChangeAspect="1"/>
          </p:cNvPicPr>
          <p:nvPr/>
        </p:nvPicPr>
        <p:blipFill>
          <a:blip r:embed="rId2">
            <a:extLst/>
          </a:blip>
          <a:stretch>
            <a:fillRect/>
          </a:stretch>
        </p:blipFill>
        <p:spPr>
          <a:xfrm>
            <a:off x="4089348" y="3463798"/>
            <a:ext cx="13205600" cy="7428152"/>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430;p44"/>
          <p:cNvSpPr txBox="1"/>
          <p:nvPr>
            <p:ph type="ctrTitle"/>
          </p:nvPr>
        </p:nvSpPr>
        <p:spPr>
          <a:prstGeom prst="rect">
            <a:avLst/>
          </a:prstGeom>
        </p:spPr>
        <p:txBody>
          <a:bodyPr/>
          <a:lstStyle/>
          <a:p>
            <a:pPr/>
            <a:r>
              <a:t>STS - Create a Boot App</a:t>
            </a:r>
          </a:p>
        </p:txBody>
      </p:sp>
      <p:sp>
        <p:nvSpPr>
          <p:cNvPr id="226" name="Body"/>
          <p:cNvSpPr txBox="1"/>
          <p:nvPr>
            <p:ph type="subTitle" sz="quarter" idx="1"/>
          </p:nvPr>
        </p:nvSpPr>
        <p:spPr>
          <a:prstGeom prst="rect">
            <a:avLst/>
          </a:prstGeom>
        </p:spPr>
        <p:txBody>
          <a:bodyPr/>
          <a:lstStyle/>
          <a:p>
            <a:pPr/>
          </a:p>
        </p:txBody>
      </p:sp>
      <p:pic>
        <p:nvPicPr>
          <p:cNvPr id="227" name="Google Shape;431;p44" descr="Google Shape;431;p44"/>
          <p:cNvPicPr>
            <a:picLocks noChangeAspect="1"/>
          </p:cNvPicPr>
          <p:nvPr/>
        </p:nvPicPr>
        <p:blipFill>
          <a:blip r:embed="rId2">
            <a:extLst/>
          </a:blip>
          <a:stretch>
            <a:fillRect/>
          </a:stretch>
        </p:blipFill>
        <p:spPr>
          <a:xfrm>
            <a:off x="3926298" y="3470449"/>
            <a:ext cx="14538157" cy="742815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436;p45"/>
          <p:cNvSpPr txBox="1"/>
          <p:nvPr>
            <p:ph type="ctrTitle"/>
          </p:nvPr>
        </p:nvSpPr>
        <p:spPr>
          <a:prstGeom prst="rect">
            <a:avLst/>
          </a:prstGeom>
        </p:spPr>
        <p:txBody>
          <a:bodyPr/>
          <a:lstStyle/>
          <a:p>
            <a:pPr/>
            <a:r>
              <a:t>STS - Create a Boot App</a:t>
            </a:r>
          </a:p>
        </p:txBody>
      </p:sp>
      <p:sp>
        <p:nvSpPr>
          <p:cNvPr id="230" name="Body"/>
          <p:cNvSpPr txBox="1"/>
          <p:nvPr>
            <p:ph type="subTitle" sz="quarter" idx="1"/>
          </p:nvPr>
        </p:nvSpPr>
        <p:spPr>
          <a:prstGeom prst="rect">
            <a:avLst/>
          </a:prstGeom>
        </p:spPr>
        <p:txBody>
          <a:bodyPr/>
          <a:lstStyle/>
          <a:p>
            <a:pPr/>
          </a:p>
        </p:txBody>
      </p:sp>
      <p:pic>
        <p:nvPicPr>
          <p:cNvPr id="231" name="Google Shape;437;p45" descr="Google Shape;437;p45"/>
          <p:cNvPicPr>
            <a:picLocks noChangeAspect="1"/>
          </p:cNvPicPr>
          <p:nvPr/>
        </p:nvPicPr>
        <p:blipFill>
          <a:blip r:embed="rId2">
            <a:extLst/>
          </a:blip>
          <a:stretch>
            <a:fillRect/>
          </a:stretch>
        </p:blipFill>
        <p:spPr>
          <a:xfrm>
            <a:off x="4019898" y="3392899"/>
            <a:ext cx="14217307" cy="742815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442;p46"/>
          <p:cNvSpPr txBox="1"/>
          <p:nvPr>
            <p:ph type="ctrTitle"/>
          </p:nvPr>
        </p:nvSpPr>
        <p:spPr>
          <a:prstGeom prst="rect">
            <a:avLst/>
          </a:prstGeom>
        </p:spPr>
        <p:txBody>
          <a:bodyPr/>
          <a:lstStyle/>
          <a:p>
            <a:pPr/>
            <a:r>
              <a:t>STS - Create a Boot App</a:t>
            </a:r>
          </a:p>
        </p:txBody>
      </p:sp>
      <p:sp>
        <p:nvSpPr>
          <p:cNvPr id="234" name="Body"/>
          <p:cNvSpPr txBox="1"/>
          <p:nvPr>
            <p:ph type="subTitle" sz="quarter" idx="1"/>
          </p:nvPr>
        </p:nvSpPr>
        <p:spPr>
          <a:prstGeom prst="rect">
            <a:avLst/>
          </a:prstGeom>
        </p:spPr>
        <p:txBody>
          <a:bodyPr/>
          <a:lstStyle/>
          <a:p>
            <a:pPr/>
          </a:p>
        </p:txBody>
      </p:sp>
      <p:pic>
        <p:nvPicPr>
          <p:cNvPr id="235" name="Google Shape;443;p46" descr="Google Shape;443;p46"/>
          <p:cNvPicPr>
            <a:picLocks noChangeAspect="1"/>
          </p:cNvPicPr>
          <p:nvPr/>
        </p:nvPicPr>
        <p:blipFill>
          <a:blip r:embed="rId2">
            <a:extLst/>
          </a:blip>
          <a:stretch>
            <a:fillRect/>
          </a:stretch>
        </p:blipFill>
        <p:spPr>
          <a:xfrm>
            <a:off x="4217748" y="3697025"/>
            <a:ext cx="13912507" cy="6677552"/>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448;p47"/>
          <p:cNvSpPr txBox="1"/>
          <p:nvPr>
            <p:ph type="ctrTitle"/>
          </p:nvPr>
        </p:nvSpPr>
        <p:spPr>
          <a:prstGeom prst="rect">
            <a:avLst/>
          </a:prstGeom>
        </p:spPr>
        <p:txBody>
          <a:bodyPr/>
          <a:lstStyle/>
          <a:p>
            <a:pPr/>
            <a:r>
              <a:t>Project Structure</a:t>
            </a:r>
          </a:p>
        </p:txBody>
      </p:sp>
      <p:sp>
        <p:nvSpPr>
          <p:cNvPr id="238" name="Body"/>
          <p:cNvSpPr txBox="1"/>
          <p:nvPr>
            <p:ph type="subTitle" sz="quarter" idx="1"/>
          </p:nvPr>
        </p:nvSpPr>
        <p:spPr>
          <a:prstGeom prst="rect">
            <a:avLst/>
          </a:prstGeom>
        </p:spPr>
        <p:txBody>
          <a:bodyPr/>
          <a:lstStyle/>
          <a:p>
            <a:pPr/>
          </a:p>
        </p:txBody>
      </p:sp>
      <p:pic>
        <p:nvPicPr>
          <p:cNvPr id="239" name="Google Shape;449;p47" descr="Google Shape;449;p47"/>
          <p:cNvPicPr>
            <a:picLocks noChangeAspect="1"/>
          </p:cNvPicPr>
          <p:nvPr/>
        </p:nvPicPr>
        <p:blipFill>
          <a:blip r:embed="rId2">
            <a:extLst/>
          </a:blip>
          <a:stretch>
            <a:fillRect/>
          </a:stretch>
        </p:blipFill>
        <p:spPr>
          <a:xfrm>
            <a:off x="4432498" y="3890399"/>
            <a:ext cx="13925554" cy="737675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Google Shape;454;p48"/>
          <p:cNvSpPr txBox="1"/>
          <p:nvPr>
            <p:ph type="ctrTitle"/>
          </p:nvPr>
        </p:nvSpPr>
        <p:spPr>
          <a:prstGeom prst="rect">
            <a:avLst/>
          </a:prstGeom>
        </p:spPr>
        <p:txBody>
          <a:bodyPr/>
          <a:lstStyle/>
          <a:p>
            <a:pPr/>
            <a:r>
              <a:t>pom.xml  - Spring Boot starters</a:t>
            </a:r>
          </a:p>
        </p:txBody>
      </p:sp>
      <p:sp>
        <p:nvSpPr>
          <p:cNvPr id="242" name="&lt;parent&gt;…"/>
          <p:cNvSpPr txBox="1"/>
          <p:nvPr>
            <p:ph type="subTitle" sz="quarter" idx="1"/>
          </p:nvPr>
        </p:nvSpPr>
        <p:spPr>
          <a:prstGeom prst="rect">
            <a:avLst/>
          </a:prstGeom>
        </p:spPr>
        <p:txBody>
          <a:bodyPr/>
          <a:lstStyle/>
          <a:p>
            <a:pPr defTabSz="487679">
              <a:defRPr sz="720">
                <a:latin typeface="Menlo"/>
                <a:ea typeface="Menlo"/>
                <a:cs typeface="Menlo"/>
                <a:sym typeface="Menlo"/>
              </a:defRPr>
            </a:pPr>
            <a:r>
              <a:t>&lt;</a:t>
            </a:r>
            <a:r>
              <a:rPr b="1">
                <a:solidFill>
                  <a:srgbClr val="011480"/>
                </a:solidFill>
              </a:rPr>
              <a:t>parent</a:t>
            </a:r>
            <a:r>
              <a:t>&gt;</a:t>
            </a:r>
          </a:p>
          <a:p>
            <a:pPr defTabSz="487679">
              <a:defRPr sz="720">
                <a:latin typeface="Menlo"/>
                <a:ea typeface="Menlo"/>
                <a:cs typeface="Menlo"/>
                <a:sym typeface="Menlo"/>
              </a:defRPr>
            </a:pPr>
            <a:r>
              <a:t>    &lt;</a:t>
            </a:r>
            <a:r>
              <a:rPr b="1">
                <a:solidFill>
                  <a:srgbClr val="011480"/>
                </a:solidFill>
              </a:rPr>
              <a:t>groupId</a:t>
            </a:r>
            <a:r>
              <a:t>&gt;org.springframework.boot&lt;/</a:t>
            </a:r>
            <a:r>
              <a:rPr b="1">
                <a:solidFill>
                  <a:srgbClr val="011480"/>
                </a:solidFill>
              </a:rPr>
              <a:t>groupId</a:t>
            </a:r>
            <a:r>
              <a:t>&gt;</a:t>
            </a:r>
          </a:p>
          <a:p>
            <a:pPr defTabSz="487679">
              <a:defRPr sz="720">
                <a:latin typeface="Menlo"/>
                <a:ea typeface="Menlo"/>
                <a:cs typeface="Menlo"/>
                <a:sym typeface="Menlo"/>
              </a:defRPr>
            </a:pPr>
            <a:r>
              <a:t>    &lt;</a:t>
            </a:r>
            <a:r>
              <a:rPr b="1">
                <a:solidFill>
                  <a:srgbClr val="011480"/>
                </a:solidFill>
              </a:rPr>
              <a:t>artifactId</a:t>
            </a:r>
            <a:r>
              <a:t>&gt;spring-boot-starter-parent&lt;/</a:t>
            </a:r>
            <a:r>
              <a:rPr b="1">
                <a:solidFill>
                  <a:srgbClr val="011480"/>
                </a:solidFill>
              </a:rPr>
              <a:t>artifactId</a:t>
            </a:r>
            <a:r>
              <a:t>&gt;</a:t>
            </a:r>
          </a:p>
          <a:p>
            <a:pPr defTabSz="487679">
              <a:defRPr sz="720">
                <a:latin typeface="Menlo"/>
                <a:ea typeface="Menlo"/>
                <a:cs typeface="Menlo"/>
                <a:sym typeface="Menlo"/>
              </a:defRPr>
            </a:pPr>
            <a:r>
              <a:t>    &lt;</a:t>
            </a:r>
            <a:r>
              <a:rPr b="1">
                <a:solidFill>
                  <a:srgbClr val="011480"/>
                </a:solidFill>
              </a:rPr>
              <a:t>version</a:t>
            </a:r>
            <a:r>
              <a:t>&gt;2.0.0.RELEASE&lt;/</a:t>
            </a:r>
            <a:r>
              <a:rPr b="1">
                <a:solidFill>
                  <a:srgbClr val="011480"/>
                </a:solidFill>
              </a:rPr>
              <a:t>version</a:t>
            </a:r>
            <a:r>
              <a:t>&gt;</a:t>
            </a:r>
          </a:p>
          <a:p>
            <a:pPr defTabSz="487679">
              <a:defRPr sz="720">
                <a:latin typeface="Menlo"/>
                <a:ea typeface="Menlo"/>
                <a:cs typeface="Menlo"/>
                <a:sym typeface="Menlo"/>
              </a:defRPr>
            </a:pPr>
            <a:r>
              <a:t>    &lt;</a:t>
            </a:r>
            <a:r>
              <a:rPr b="1">
                <a:solidFill>
                  <a:srgbClr val="011480"/>
                </a:solidFill>
              </a:rPr>
              <a:t>relativePath</a:t>
            </a:r>
            <a:r>
              <a:t>/&gt; </a:t>
            </a:r>
            <a:r>
              <a:rPr i="1">
                <a:solidFill>
                  <a:srgbClr val="808080"/>
                </a:solidFill>
              </a:rPr>
              <a:t>&lt;!-- lookup parent from repository --&gt;</a:t>
            </a:r>
            <a:endParaRPr i="1">
              <a:solidFill>
                <a:srgbClr val="808080"/>
              </a:solidFill>
            </a:endParaRPr>
          </a:p>
          <a:p>
            <a:pPr defTabSz="487679">
              <a:defRPr sz="720">
                <a:latin typeface="Menlo"/>
                <a:ea typeface="Menlo"/>
                <a:cs typeface="Menlo"/>
                <a:sym typeface="Menlo"/>
              </a:defRPr>
            </a:pPr>
            <a:r>
              <a:t>&lt;/</a:t>
            </a:r>
            <a:r>
              <a:rPr b="1">
                <a:solidFill>
                  <a:srgbClr val="011480"/>
                </a:solidFill>
              </a:rPr>
              <a:t>parent</a:t>
            </a:r>
            <a:r>
              <a:t>&gt;</a:t>
            </a:r>
          </a:p>
          <a:p>
            <a:pPr defTabSz="487679">
              <a:defRPr sz="720">
                <a:latin typeface="Menlo"/>
                <a:ea typeface="Menlo"/>
                <a:cs typeface="Menlo"/>
                <a:sym typeface="Menlo"/>
              </a:defRPr>
            </a:pPr>
          </a:p>
          <a:p>
            <a:pPr defTabSz="487679">
              <a:defRPr sz="720">
                <a:latin typeface="Menlo"/>
                <a:ea typeface="Menlo"/>
                <a:cs typeface="Menlo"/>
                <a:sym typeface="Menlo"/>
              </a:defRPr>
            </a:pPr>
          </a:p>
          <a:p>
            <a:pPr defTabSz="487679">
              <a:defRPr sz="720">
                <a:latin typeface="Menlo"/>
                <a:ea typeface="Menlo"/>
                <a:cs typeface="Menlo"/>
                <a:sym typeface="Menlo"/>
              </a:defRPr>
            </a:pPr>
            <a:r>
              <a:t>&lt;</a:t>
            </a:r>
            <a:r>
              <a:rPr b="1">
                <a:solidFill>
                  <a:srgbClr val="011480"/>
                </a:solidFill>
              </a:rPr>
              <a:t>dependency</a:t>
            </a:r>
            <a:r>
              <a:t>&gt;</a:t>
            </a:r>
          </a:p>
          <a:p>
            <a:pPr defTabSz="487679">
              <a:defRPr sz="720">
                <a:latin typeface="Menlo"/>
                <a:ea typeface="Menlo"/>
                <a:cs typeface="Menlo"/>
                <a:sym typeface="Menlo"/>
              </a:defRPr>
            </a:pPr>
            <a:r>
              <a:t>    &lt;</a:t>
            </a:r>
            <a:r>
              <a:rPr b="1">
                <a:solidFill>
                  <a:srgbClr val="011480"/>
                </a:solidFill>
              </a:rPr>
              <a:t>groupId</a:t>
            </a:r>
            <a:r>
              <a:t>&gt;org.springframework.boot&lt;/</a:t>
            </a:r>
            <a:r>
              <a:rPr b="1">
                <a:solidFill>
                  <a:srgbClr val="011480"/>
                </a:solidFill>
              </a:rPr>
              <a:t>groupId</a:t>
            </a:r>
            <a:r>
              <a:t>&gt;</a:t>
            </a:r>
          </a:p>
          <a:p>
            <a:pPr defTabSz="487679">
              <a:defRPr sz="720">
                <a:latin typeface="Menlo"/>
                <a:ea typeface="Menlo"/>
                <a:cs typeface="Menlo"/>
                <a:sym typeface="Menlo"/>
              </a:defRPr>
            </a:pPr>
            <a:r>
              <a:t>    &lt;</a:t>
            </a:r>
            <a:r>
              <a:rPr b="1">
                <a:solidFill>
                  <a:srgbClr val="011480"/>
                </a:solidFill>
              </a:rPr>
              <a:t>artifactId</a:t>
            </a:r>
            <a:r>
              <a:t>&gt;spring-boot-starter-data-jpa&lt;/</a:t>
            </a:r>
            <a:r>
              <a:rPr b="1">
                <a:solidFill>
                  <a:srgbClr val="011480"/>
                </a:solidFill>
              </a:rPr>
              <a:t>artifactId</a:t>
            </a:r>
            <a:r>
              <a:t>&gt;</a:t>
            </a:r>
          </a:p>
          <a:p>
            <a:pPr defTabSz="487679">
              <a:defRPr sz="720">
                <a:latin typeface="Menlo"/>
                <a:ea typeface="Menlo"/>
                <a:cs typeface="Menlo"/>
                <a:sym typeface="Menlo"/>
              </a:defRPr>
            </a:pPr>
            <a:r>
              <a:t>&lt;/</a:t>
            </a:r>
            <a:r>
              <a:rPr b="1">
                <a:solidFill>
                  <a:srgbClr val="011480"/>
                </a:solidFill>
              </a:rPr>
              <a:t>dependency</a:t>
            </a:r>
            <a:r>
              <a:t>&gt;</a:t>
            </a:r>
          </a:p>
          <a:p>
            <a:pPr defTabSz="487679">
              <a:defRPr sz="720">
                <a:latin typeface="Menlo"/>
                <a:ea typeface="Menlo"/>
                <a:cs typeface="Menlo"/>
                <a:sym typeface="Menlo"/>
              </a:defRPr>
            </a:pPr>
            <a:r>
              <a:t>&lt;</a:t>
            </a:r>
            <a:r>
              <a:rPr b="1">
                <a:solidFill>
                  <a:srgbClr val="011480"/>
                </a:solidFill>
              </a:rPr>
              <a:t>dependency</a:t>
            </a:r>
            <a:r>
              <a:t>&gt;</a:t>
            </a:r>
          </a:p>
          <a:p>
            <a:pPr defTabSz="487679">
              <a:defRPr sz="720">
                <a:latin typeface="Menlo"/>
                <a:ea typeface="Menlo"/>
                <a:cs typeface="Menlo"/>
                <a:sym typeface="Menlo"/>
              </a:defRPr>
            </a:pPr>
            <a:r>
              <a:t>    &lt;</a:t>
            </a:r>
            <a:r>
              <a:rPr b="1">
                <a:solidFill>
                  <a:srgbClr val="011480"/>
                </a:solidFill>
              </a:rPr>
              <a:t>groupId</a:t>
            </a:r>
            <a:r>
              <a:t>&gt;org.springframework.boot&lt;/</a:t>
            </a:r>
            <a:r>
              <a:rPr b="1">
                <a:solidFill>
                  <a:srgbClr val="011480"/>
                </a:solidFill>
              </a:rPr>
              <a:t>groupId</a:t>
            </a:r>
            <a:r>
              <a:t>&gt;</a:t>
            </a:r>
          </a:p>
          <a:p>
            <a:pPr defTabSz="487679">
              <a:defRPr sz="720">
                <a:latin typeface="Menlo"/>
                <a:ea typeface="Menlo"/>
                <a:cs typeface="Menlo"/>
                <a:sym typeface="Menlo"/>
              </a:defRPr>
            </a:pPr>
            <a:r>
              <a:t>    &lt;</a:t>
            </a:r>
            <a:r>
              <a:rPr b="1">
                <a:solidFill>
                  <a:srgbClr val="011480"/>
                </a:solidFill>
              </a:rPr>
              <a:t>artifactId</a:t>
            </a:r>
            <a:r>
              <a:t>&gt;spring-boot-starter-web&lt;/</a:t>
            </a:r>
            <a:r>
              <a:rPr b="1">
                <a:solidFill>
                  <a:srgbClr val="011480"/>
                </a:solidFill>
              </a:rPr>
              <a:t>artifactId</a:t>
            </a:r>
            <a:r>
              <a:t>&gt;</a:t>
            </a:r>
          </a:p>
          <a:p>
            <a:pPr defTabSz="487679">
              <a:defRPr sz="720">
                <a:latin typeface="Menlo"/>
                <a:ea typeface="Menlo"/>
                <a:cs typeface="Menlo"/>
                <a:sym typeface="Menlo"/>
              </a:defRPr>
            </a:pPr>
            <a:r>
              <a:t>&lt;/</a:t>
            </a:r>
            <a:r>
              <a:rPr b="1">
                <a:solidFill>
                  <a:srgbClr val="011480"/>
                </a:solidFill>
              </a:rPr>
              <a:t>dependency</a:t>
            </a:r>
            <a:r>
              <a:t>&gt;</a:t>
            </a:r>
          </a:p>
          <a:p>
            <a:pPr defTabSz="487679">
              <a:defRPr sz="720">
                <a:latin typeface="Menlo"/>
                <a:ea typeface="Menlo"/>
                <a:cs typeface="Menlo"/>
                <a:sym typeface="Menlo"/>
              </a:defRPr>
            </a:pPr>
          </a:p>
          <a:p>
            <a:pPr defTabSz="487679">
              <a:defRPr sz="720">
                <a:latin typeface="Menlo"/>
                <a:ea typeface="Menlo"/>
                <a:cs typeface="Menlo"/>
                <a:sym typeface="Menlo"/>
              </a:defRPr>
            </a:pPr>
            <a:r>
              <a:t>&lt;</a:t>
            </a:r>
            <a:r>
              <a:rPr b="1">
                <a:solidFill>
                  <a:srgbClr val="011480"/>
                </a:solidFill>
              </a:rPr>
              <a:t>dependency</a:t>
            </a:r>
            <a:r>
              <a:t>&gt;</a:t>
            </a:r>
          </a:p>
          <a:p>
            <a:pPr defTabSz="487679">
              <a:defRPr sz="720">
                <a:latin typeface="Menlo"/>
                <a:ea typeface="Menlo"/>
                <a:cs typeface="Menlo"/>
                <a:sym typeface="Menlo"/>
              </a:defRPr>
            </a:pPr>
            <a:r>
              <a:t>    &lt;</a:t>
            </a:r>
            <a:r>
              <a:rPr b="1">
                <a:solidFill>
                  <a:srgbClr val="011480"/>
                </a:solidFill>
              </a:rPr>
              <a:t>groupId</a:t>
            </a:r>
            <a:r>
              <a:t>&gt;com.h2database&lt;/</a:t>
            </a:r>
            <a:r>
              <a:rPr b="1">
                <a:solidFill>
                  <a:srgbClr val="011480"/>
                </a:solidFill>
              </a:rPr>
              <a:t>groupId</a:t>
            </a:r>
            <a:r>
              <a:t>&gt;</a:t>
            </a:r>
          </a:p>
          <a:p>
            <a:pPr defTabSz="487679">
              <a:defRPr sz="720">
                <a:latin typeface="Menlo"/>
                <a:ea typeface="Menlo"/>
                <a:cs typeface="Menlo"/>
                <a:sym typeface="Menlo"/>
              </a:defRPr>
            </a:pPr>
            <a:r>
              <a:t>    &lt;</a:t>
            </a:r>
            <a:r>
              <a:rPr b="1">
                <a:solidFill>
                  <a:srgbClr val="011480"/>
                </a:solidFill>
              </a:rPr>
              <a:t>artifactId</a:t>
            </a:r>
            <a:r>
              <a:t>&gt;h2&lt;/</a:t>
            </a:r>
            <a:r>
              <a:rPr b="1">
                <a:solidFill>
                  <a:srgbClr val="011480"/>
                </a:solidFill>
              </a:rPr>
              <a:t>artifactId</a:t>
            </a:r>
            <a:r>
              <a:t>&gt;</a:t>
            </a:r>
          </a:p>
          <a:p>
            <a:pPr defTabSz="487679">
              <a:defRPr sz="720">
                <a:latin typeface="Menlo"/>
                <a:ea typeface="Menlo"/>
                <a:cs typeface="Menlo"/>
                <a:sym typeface="Menlo"/>
              </a:defRPr>
            </a:pPr>
            <a:r>
              <a:t>    &lt;</a:t>
            </a:r>
            <a:r>
              <a:rPr b="1">
                <a:solidFill>
                  <a:srgbClr val="011480"/>
                </a:solidFill>
              </a:rPr>
              <a:t>scope</a:t>
            </a:r>
            <a:r>
              <a:t>&gt;runtime&lt;/</a:t>
            </a:r>
            <a:r>
              <a:rPr b="1">
                <a:solidFill>
                  <a:srgbClr val="011480"/>
                </a:solidFill>
              </a:rPr>
              <a:t>scope</a:t>
            </a:r>
            <a:r>
              <a:t>&gt;</a:t>
            </a:r>
          </a:p>
          <a:p>
            <a:pPr defTabSz="487679">
              <a:defRPr sz="720">
                <a:latin typeface="Menlo"/>
                <a:ea typeface="Menlo"/>
                <a:cs typeface="Menlo"/>
                <a:sym typeface="Menlo"/>
              </a:defRPr>
            </a:pPr>
            <a:r>
              <a:t>&lt;/</a:t>
            </a:r>
            <a:r>
              <a:rPr b="1">
                <a:solidFill>
                  <a:srgbClr val="011480"/>
                </a:solidFill>
              </a:rPr>
              <a:t>dependency</a:t>
            </a:r>
            <a:r>
              <a:t>&gt;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pring Boot Starter using Spring Initializr"/>
          <p:cNvSpPr txBox="1"/>
          <p:nvPr>
            <p:ph type="ctrTitle"/>
          </p:nvPr>
        </p:nvSpPr>
        <p:spPr>
          <a:prstGeom prst="rect">
            <a:avLst/>
          </a:prstGeom>
        </p:spPr>
        <p:txBody>
          <a:bodyPr/>
          <a:lstStyle/>
          <a:p>
            <a:pPr/>
            <a:r>
              <a:t>Spring Boot Starter using Spring Initializr</a:t>
            </a:r>
          </a:p>
        </p:txBody>
      </p:sp>
      <p:sp>
        <p:nvSpPr>
          <p:cNvPr id="245" name="https://start.spring.io/"/>
          <p:cNvSpPr txBox="1"/>
          <p:nvPr>
            <p:ph type="subTitle" sz="quarter" idx="1"/>
          </p:nvPr>
        </p:nvSpPr>
        <p:spPr>
          <a:prstGeom prst="rect">
            <a:avLst/>
          </a:prstGeom>
        </p:spPr>
        <p:txBody>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https://start.spring.io/</a:t>
            </a:r>
          </a:p>
        </p:txBody>
      </p:sp>
      <p:pic>
        <p:nvPicPr>
          <p:cNvPr id="246" name="Screen Shot 2018-12-08 at 4.32.15 PM.png" descr="Screen Shot 2018-12-08 at 4.32.15 PM.png"/>
          <p:cNvPicPr>
            <a:picLocks noChangeAspect="1"/>
          </p:cNvPicPr>
          <p:nvPr/>
        </p:nvPicPr>
        <p:blipFill>
          <a:blip r:embed="rId3">
            <a:extLst/>
          </a:blip>
          <a:stretch>
            <a:fillRect/>
          </a:stretch>
        </p:blipFill>
        <p:spPr>
          <a:xfrm>
            <a:off x="6827690" y="2796491"/>
            <a:ext cx="13411322" cy="7393636"/>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Google Shape;460;p49"/>
          <p:cNvSpPr txBox="1"/>
          <p:nvPr>
            <p:ph type="ctrTitle"/>
          </p:nvPr>
        </p:nvSpPr>
        <p:spPr>
          <a:prstGeom prst="rect">
            <a:avLst/>
          </a:prstGeom>
        </p:spPr>
        <p:txBody>
          <a:bodyPr/>
          <a:lstStyle/>
          <a:p>
            <a:pPr/>
            <a:r>
              <a:t>SpringBoot Starters</a:t>
            </a:r>
          </a:p>
        </p:txBody>
      </p:sp>
      <p:sp>
        <p:nvSpPr>
          <p:cNvPr id="249" name="Google Shape;461;p49"/>
          <p:cNvSpPr txBox="1"/>
          <p:nvPr>
            <p:ph type="subTitle" sz="quarter" idx="1"/>
          </p:nvPr>
        </p:nvSpPr>
        <p:spPr>
          <a:prstGeom prst="rect">
            <a:avLst/>
          </a:prstGeom>
        </p:spPr>
        <p:txBody>
          <a:bodyPr/>
          <a:lstStyle/>
          <a:p>
            <a:pPr defTabSz="330200">
              <a:defRPr sz="2160"/>
            </a:pPr>
            <a:r>
              <a:t>Dependency management is a critical aspects of any complex project. And doing this manually is less than ideal; the more time you spent on it the less time you have on the other important aspects of the project.</a:t>
            </a:r>
          </a:p>
          <a:p>
            <a:pPr defTabSz="330200">
              <a:defRPr sz="2160"/>
            </a:pPr>
            <a:r>
              <a:t>Starters are pre-configured with the most commonly used library dependencies so that we don’t have to search for the compatible library versions and configure them manually.</a:t>
            </a:r>
          </a:p>
          <a:p>
            <a:pPr defTabSz="330200">
              <a:defRPr sz="2160"/>
            </a:pPr>
          </a:p>
          <a:p>
            <a:pPr defTabSz="330200">
              <a:defRPr sz="2160"/>
            </a:pPr>
            <a:r>
              <a:t>spring-boot-starter-data-jpa :  Spring Data JPA, JPA, Hibernate dependencies and its transitive dependencies</a:t>
            </a:r>
          </a:p>
          <a:p>
            <a:pPr defTabSz="330200">
              <a:defRPr sz="2160"/>
            </a:pPr>
          </a:p>
          <a:p>
            <a:pPr defTabSz="330200">
              <a:defRPr sz="2160"/>
            </a:pPr>
          </a:p>
          <a:p>
            <a:pPr defTabSz="330200">
              <a:defRPr sz="2160"/>
            </a:pPr>
            <a:r>
              <a:t>$    spring init  —list      ## list all the spring boot starters available</a:t>
            </a:r>
          </a:p>
          <a:p>
            <a:pPr defTabSz="330200">
              <a:defRPr sz="2160"/>
            </a:pPr>
          </a:p>
          <a:p>
            <a:pPr defTabSz="330200">
              <a:defRPr sz="2160"/>
            </a:pPr>
            <a:r>
              <a:t>     </a:t>
            </a:r>
            <a:r>
              <a:rPr u="sng">
                <a:hlinkClick r:id="rId2" invalidUrl="" action="" tgtFrame="" tooltip="" history="1" highlightClick="0" endSnd="0"/>
              </a:rPr>
              <a:t>http://start.spring.io</a:t>
            </a:r>
            <a:r>
              <a:t> page list all the starters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478;p52"/>
          <p:cNvSpPr txBox="1"/>
          <p:nvPr>
            <p:ph type="ctrTitle"/>
          </p:nvPr>
        </p:nvSpPr>
        <p:spPr>
          <a:prstGeom prst="rect">
            <a:avLst/>
          </a:prstGeom>
        </p:spPr>
        <p:txBody>
          <a:bodyPr/>
          <a:lstStyle/>
          <a:p>
            <a:pPr/>
            <a:r>
              <a:t>Exercise</a:t>
            </a:r>
          </a:p>
        </p:txBody>
      </p:sp>
      <p:sp>
        <p:nvSpPr>
          <p:cNvPr id="252" name="Google Shape;479;p52"/>
          <p:cNvSpPr txBox="1"/>
          <p:nvPr>
            <p:ph type="subTitle" sz="quarter" idx="1"/>
          </p:nvPr>
        </p:nvSpPr>
        <p:spPr>
          <a:prstGeom prst="rect">
            <a:avLst/>
          </a:prstGeom>
        </p:spPr>
        <p:txBody>
          <a:bodyPr/>
          <a:lstStyle/>
          <a:p>
            <a:pPr/>
            <a:r>
              <a:t>Create a Hello World spring Boot Project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Google Shape;490;p54"/>
          <p:cNvSpPr txBox="1"/>
          <p:nvPr>
            <p:ph type="ctrTitle"/>
          </p:nvPr>
        </p:nvSpPr>
        <p:spPr>
          <a:prstGeom prst="rect">
            <a:avLst/>
          </a:prstGeom>
        </p:spPr>
        <p:txBody>
          <a:bodyPr/>
          <a:lstStyle/>
          <a:p>
            <a:pPr/>
            <a:r>
              <a:t>Some of the Basic Annotations</a:t>
            </a:r>
          </a:p>
        </p:txBody>
      </p:sp>
      <p:sp>
        <p:nvSpPr>
          <p:cNvPr id="255" name="Google Shape;491;p54"/>
          <p:cNvSpPr txBox="1"/>
          <p:nvPr>
            <p:ph type="subTitle" sz="quarter" idx="1"/>
          </p:nvPr>
        </p:nvSpPr>
        <p:spPr>
          <a:prstGeom prst="rect">
            <a:avLst/>
          </a:prstGeom>
        </p:spPr>
        <p:txBody>
          <a:bodyPr/>
          <a:lstStyle/>
          <a:p>
            <a:pPr defTabSz="330200">
              <a:defRPr sz="2160"/>
            </a:pPr>
            <a:r>
              <a:t>@SpringBootApplication</a:t>
            </a:r>
          </a:p>
          <a:p>
            <a:pPr defTabSz="330200">
              <a:defRPr sz="2160"/>
            </a:pPr>
            <a:r>
              <a:t>@Controller</a:t>
            </a:r>
          </a:p>
          <a:p>
            <a:pPr defTabSz="330200">
              <a:defRPr sz="2160"/>
            </a:pPr>
            <a:r>
              <a:t>@RestController</a:t>
            </a:r>
          </a:p>
          <a:p>
            <a:pPr defTabSz="330200">
              <a:defRPr sz="2160"/>
            </a:pPr>
            <a:r>
              <a:t>@RequestMapping</a:t>
            </a:r>
          </a:p>
          <a:p>
            <a:pPr defTabSz="330200">
              <a:defRPr sz="2160"/>
            </a:pPr>
            <a:r>
              <a:t>@GetMapping</a:t>
            </a:r>
          </a:p>
          <a:p>
            <a:pPr defTabSz="330200">
              <a:defRPr sz="2160"/>
            </a:pPr>
            <a:r>
              <a:t>@PostMapping</a:t>
            </a:r>
          </a:p>
          <a:p>
            <a:pPr defTabSz="330200">
              <a:defRPr sz="2160"/>
            </a:pPr>
            <a:r>
              <a:t>@QueryParams</a:t>
            </a:r>
          </a:p>
          <a:p>
            <a:pPr defTabSz="330200">
              <a:defRPr sz="2160"/>
            </a:pPr>
            <a:r>
              <a:t>@PathVariable</a:t>
            </a:r>
          </a:p>
          <a:p>
            <a:pPr defTabSz="330200">
              <a:defRPr sz="2160"/>
            </a:pPr>
            <a:r>
              <a:t>@RequestBody and  @ResponseBody</a:t>
            </a:r>
          </a:p>
          <a:p>
            <a:pPr defTabSz="330200">
              <a:defRPr sz="2160"/>
            </a:pPr>
            <a:r>
              <a:t>@RequestHeader and @ResponseHeader</a:t>
            </a:r>
          </a:p>
          <a:p>
            <a:pPr defTabSz="330200">
              <a:defRPr sz="2160"/>
            </a:pPr>
            <a:r>
              <a:t>@ExceptionHandler</a:t>
            </a:r>
          </a:p>
          <a:p>
            <a:pPr defTabSz="330200">
              <a:defRPr sz="2160"/>
            </a:pPr>
            <a:r>
              <a:t>@ResponseStatus</a:t>
            </a:r>
          </a:p>
          <a:p>
            <a:pPr defTabSz="330200">
              <a:defRPr sz="2160"/>
            </a:pPr>
            <a:r>
              <a:t>@ControllerAdvice</a:t>
            </a:r>
          </a:p>
          <a:p>
            <a:pPr defTabSz="330200">
              <a:defRPr sz="2160"/>
            </a:pPr>
            <a:r>
              <a:t>@RestControllerAdvice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237;p13"/>
          <p:cNvSpPr txBox="1"/>
          <p:nvPr>
            <p:ph type="ctrTitle"/>
          </p:nvPr>
        </p:nvSpPr>
        <p:spPr>
          <a:prstGeom prst="rect">
            <a:avLst/>
          </a:prstGeom>
        </p:spPr>
        <p:txBody>
          <a:bodyPr/>
          <a:lstStyle/>
          <a:p>
            <a:pPr/>
            <a:r>
              <a:t>Spring IoC Container</a:t>
            </a:r>
          </a:p>
        </p:txBody>
      </p:sp>
      <p:sp>
        <p:nvSpPr>
          <p:cNvPr id="129" name="Google Shape;238;p13"/>
          <p:cNvSpPr txBox="1"/>
          <p:nvPr>
            <p:ph type="subTitle" sz="quarter" idx="1"/>
          </p:nvPr>
        </p:nvSpPr>
        <p:spPr>
          <a:prstGeom prst="rect">
            <a:avLst/>
          </a:prstGeom>
        </p:spPr>
        <p:txBody>
          <a:bodyPr/>
          <a:lstStyle/>
          <a:p>
            <a:pPr defTabSz="330200">
              <a:defRPr sz="2160"/>
            </a:pPr>
            <a:r>
              <a:t>Bean Definition</a:t>
            </a:r>
          </a:p>
          <a:p>
            <a:pPr defTabSz="330200">
              <a:defRPr sz="2160"/>
            </a:pPr>
          </a:p>
          <a:p>
            <a:pPr defTabSz="330200">
              <a:defRPr sz="2160"/>
            </a:pPr>
            <a:r>
              <a:t>Dependency  Injection</a:t>
            </a:r>
          </a:p>
          <a:p>
            <a:pPr defTabSz="330200">
              <a:defRPr sz="2160"/>
            </a:pPr>
          </a:p>
          <a:p>
            <a:pPr defTabSz="330200">
              <a:defRPr sz="2160"/>
            </a:pPr>
            <a:r>
              <a:t>Beans Auto Wiring</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Google Shape;496;p55"/>
          <p:cNvSpPr txBox="1"/>
          <p:nvPr>
            <p:ph type="ctrTitle"/>
          </p:nvPr>
        </p:nvSpPr>
        <p:spPr>
          <a:prstGeom prst="rect">
            <a:avLst/>
          </a:prstGeom>
        </p:spPr>
        <p:txBody>
          <a:bodyPr/>
          <a:lstStyle/>
          <a:p>
            <a:pPr/>
            <a:r>
              <a:t>@SpringBootApplication</a:t>
            </a:r>
          </a:p>
        </p:txBody>
      </p:sp>
      <p:sp>
        <p:nvSpPr>
          <p:cNvPr id="258" name="Google Shape;497;p55"/>
          <p:cNvSpPr txBox="1"/>
          <p:nvPr>
            <p:ph type="subTitle" sz="quarter" idx="1"/>
          </p:nvPr>
        </p:nvSpPr>
        <p:spPr>
          <a:prstGeom prst="rect">
            <a:avLst/>
          </a:prstGeom>
        </p:spPr>
        <p:txBody>
          <a:bodyPr/>
          <a:lstStyle/>
          <a:p>
            <a:pPr defTabSz="330200">
              <a:defRPr sz="2160"/>
            </a:pPr>
          </a:p>
          <a:p>
            <a:pPr defTabSz="330200">
              <a:defRPr sz="2160"/>
            </a:pPr>
            <a:r>
              <a:t>@EnableAutoConfiguration: Enable </a:t>
            </a:r>
            <a:r>
              <a:rPr u="sng">
                <a:hlinkClick r:id="rId2" invalidUrl="" action="" tgtFrame="" tooltip="" history="1" highlightClick="0" endSnd="0"/>
              </a:rPr>
              <a:t>Spring Boot’s auto-configuration mechanism</a:t>
            </a:r>
          </a:p>
          <a:p>
            <a:pPr defTabSz="330200">
              <a:defRPr sz="2160"/>
            </a:pPr>
            <a:r>
              <a:t>@ComponentScan: Enable @Component scan on the package where the application is located.</a:t>
            </a:r>
          </a:p>
          <a:p>
            <a:pPr defTabSz="330200">
              <a:defRPr sz="2160"/>
            </a:pPr>
            <a:r>
              <a:t>@Configuration: Allows us to register extra beans in the context or import additional configuration classes.</a:t>
            </a:r>
          </a:p>
          <a:p>
            <a:pPr defTabSz="330200">
              <a:defRPr sz="2160"/>
            </a:pPr>
          </a:p>
          <a:p>
            <a:pPr defTabSz="330200">
              <a:defRPr sz="2160"/>
            </a:pPr>
          </a:p>
          <a:p>
            <a:pPr defTabSz="330200">
              <a:defRPr sz="2160"/>
            </a:pPr>
            <a:r>
              <a:t>@SpringBootApplication</a:t>
            </a:r>
          </a:p>
          <a:p>
            <a:pPr defTabSz="330200">
              <a:defRPr sz="2160"/>
            </a:pPr>
            <a:r>
              <a:t>public class SpringBoot2RestServiceApplication {</a:t>
            </a:r>
          </a:p>
          <a:p>
            <a:pPr defTabSz="330200">
              <a:defRPr sz="2160"/>
            </a:pPr>
          </a:p>
          <a:p>
            <a:pPr defTabSz="330200">
              <a:defRPr sz="2160"/>
            </a:pPr>
            <a:r>
              <a:t>	public static void main(String[] args) {</a:t>
            </a:r>
          </a:p>
          <a:p>
            <a:pPr defTabSz="330200">
              <a:defRPr sz="2160"/>
            </a:pPr>
            <a:r>
              <a:t>		SpringApplication.run(SpringBoot2RestServiceApplication.class, args);</a:t>
            </a:r>
          </a:p>
          <a:p>
            <a:pPr defTabSz="330200">
              <a:defRPr sz="2160"/>
            </a:pPr>
            <a:r>
              <a:t>	}</a:t>
            </a:r>
          </a:p>
          <a:p>
            <a:pPr defTabSz="330200">
              <a:defRPr sz="2160"/>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508;p57"/>
          <p:cNvSpPr txBox="1"/>
          <p:nvPr>
            <p:ph type="ctrTitle"/>
          </p:nvPr>
        </p:nvSpPr>
        <p:spPr>
          <a:prstGeom prst="rect">
            <a:avLst/>
          </a:prstGeom>
        </p:spPr>
        <p:txBody>
          <a:bodyPr/>
          <a:lstStyle/>
          <a:p>
            <a:pPr/>
            <a:r>
              <a:t>@RestController</a:t>
            </a:r>
          </a:p>
        </p:txBody>
      </p:sp>
      <p:sp>
        <p:nvSpPr>
          <p:cNvPr id="261" name="Google Shape;509;p57"/>
          <p:cNvSpPr txBox="1"/>
          <p:nvPr>
            <p:ph type="subTitle" sz="quarter" idx="1"/>
          </p:nvPr>
        </p:nvSpPr>
        <p:spPr>
          <a:prstGeom prst="rect">
            <a:avLst/>
          </a:prstGeom>
        </p:spPr>
        <p:txBody>
          <a:bodyPr/>
          <a:lstStyle/>
          <a:p>
            <a:pPr defTabSz="330200">
              <a:defRPr sz="2160"/>
            </a:pPr>
            <a:r>
              <a:t>@RestController  = @Controller +  @ResponseBody</a:t>
            </a:r>
          </a:p>
          <a:p>
            <a:pPr defTabSz="330200">
              <a:defRPr sz="2160"/>
            </a:pPr>
          </a:p>
          <a:p>
            <a:pPr defTabSz="330200">
              <a:defRPr sz="2160"/>
            </a:pPr>
            <a:r>
              <a:t>HTTP Requests are handled by a controller.</a:t>
            </a:r>
          </a:p>
          <a:p>
            <a:pPr defTabSz="330200">
              <a:defRPr sz="2160"/>
            </a:pPr>
          </a:p>
          <a:p>
            <a:pPr defTabSz="330200">
              <a:defRPr sz="2160"/>
            </a:pPr>
            <a:r>
              <a:t>@Controller: is a class which is responsible for preparing a model Map with data to be displayed by the view as well as choosing the right view itself. </a:t>
            </a:r>
          </a:p>
          <a:p>
            <a:pPr defTabSz="330200">
              <a:defRPr sz="2160"/>
            </a:pPr>
          </a:p>
          <a:p>
            <a:pPr defTabSz="330200">
              <a:defRPr sz="2160"/>
            </a:pPr>
            <a:r>
              <a:t>@ResponseBody: tells a controller that the object returned is automatically serialized into JSON and passed back into the HttpResponse object.</a:t>
            </a:r>
          </a:p>
          <a:p>
            <a:pPr defTabSz="330200">
              <a:defRPr sz="2160"/>
            </a:pPr>
          </a:p>
          <a:p>
            <a:pPr defTabSz="330200">
              <a:defRPr sz="2160"/>
            </a:pPr>
            <a:r>
              <a:t>@RestController takes care of mapping request data to the defined request handler method. Once response body is generated from the handler method, it converts it to JSON or XML response.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Google Shape;514;p58"/>
          <p:cNvSpPr txBox="1"/>
          <p:nvPr>
            <p:ph type="ctrTitle"/>
          </p:nvPr>
        </p:nvSpPr>
        <p:spPr>
          <a:prstGeom prst="rect">
            <a:avLst/>
          </a:prstGeom>
        </p:spPr>
        <p:txBody>
          <a:bodyPr/>
          <a:lstStyle/>
          <a:p>
            <a:pPr/>
            <a:r>
              <a:t>@RequestMapping</a:t>
            </a:r>
          </a:p>
        </p:txBody>
      </p:sp>
      <p:sp>
        <p:nvSpPr>
          <p:cNvPr id="264" name="Google Shape;515;p58"/>
          <p:cNvSpPr txBox="1"/>
          <p:nvPr>
            <p:ph type="subTitle" sz="quarter" idx="1"/>
          </p:nvPr>
        </p:nvSpPr>
        <p:spPr>
          <a:prstGeom prst="rect">
            <a:avLst/>
          </a:prstGeom>
        </p:spPr>
        <p:txBody>
          <a:bodyPr/>
          <a:lstStyle/>
          <a:p>
            <a:pPr defTabSz="330200">
              <a:defRPr sz="2160"/>
            </a:pPr>
            <a:r>
              <a:t>Maps HTTP requests to handler methods of MVC and Rest Controllers.</a:t>
            </a:r>
          </a:p>
          <a:p>
            <a:pPr defTabSz="330200">
              <a:defRPr sz="2160"/>
            </a:pPr>
          </a:p>
          <a:p>
            <a:pPr defTabSz="330200">
              <a:defRPr sz="2160"/>
            </a:pPr>
            <a:r>
              <a:t>Can be applied on a Controller at Class level or Method level or both.</a:t>
            </a:r>
          </a:p>
          <a:p>
            <a:pPr defTabSz="330200">
              <a:defRPr sz="2160"/>
            </a:pPr>
          </a:p>
          <a:p>
            <a:pPr defTabSz="330200">
              <a:defRPr sz="2160"/>
            </a:pPr>
            <a:r>
              <a:t>Attributes:</a:t>
            </a:r>
          </a:p>
          <a:p>
            <a:pPr lvl="1" indent="253249" defTabSz="330200">
              <a:defRPr sz="2160"/>
            </a:pPr>
            <a:r>
              <a:t>method :  GET, POST, HEAD, OPTIONS, PUT, PATCH, DELETE, TRACE</a:t>
            </a:r>
          </a:p>
          <a:p>
            <a:pPr lvl="1" indent="253249" defTabSz="330200">
              <a:defRPr sz="2160"/>
            </a:pPr>
          </a:p>
          <a:p>
            <a:pPr lvl="1" indent="253249" defTabSz="330200">
              <a:defRPr sz="2160"/>
            </a:pPr>
            <a:r>
              <a:t>produces:  response media types of</a:t>
            </a:r>
          </a:p>
          <a:p>
            <a:pPr lvl="1" indent="253249" defTabSz="330200">
              <a:defRPr sz="2160"/>
            </a:pPr>
          </a:p>
          <a:p>
            <a:pPr lvl="1" indent="253249" defTabSz="330200">
              <a:defRPr sz="2160"/>
            </a:pPr>
            <a:r>
              <a:t>consumes: media types that controller method supports  </a:t>
            </a:r>
          </a:p>
          <a:p>
            <a:pPr lvl="1" indent="253249" defTabSz="330200">
              <a:defRPr sz="2160"/>
            </a:pPr>
          </a:p>
          <a:p>
            <a:pPr lvl="1" indent="253249" defTabSz="330200">
              <a:defRPr sz="2160"/>
            </a:pPr>
            <a:r>
              <a:t>value: request uri  </a:t>
            </a:r>
          </a:p>
          <a:p>
            <a:pPr lvl="1" indent="253249" defTabSz="330200">
              <a:defRPr sz="2160"/>
            </a:pPr>
          </a:p>
          <a:p>
            <a:pPr lvl="1" indent="253249" defTabSz="330200">
              <a:defRPr sz="2160"/>
            </a:pPr>
            <a:r>
              <a:t>headers: restrict the callers by matching the headers specified</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Google Shape;592;p70"/>
          <p:cNvSpPr txBox="1"/>
          <p:nvPr>
            <p:ph type="ctrTitle"/>
          </p:nvPr>
        </p:nvSpPr>
        <p:spPr>
          <a:prstGeom prst="rect">
            <a:avLst/>
          </a:prstGeom>
        </p:spPr>
        <p:txBody>
          <a:bodyPr/>
          <a:lstStyle/>
          <a:p>
            <a:pPr/>
            <a:r>
              <a:t>@RequestBody</a:t>
            </a:r>
          </a:p>
        </p:txBody>
      </p:sp>
      <p:sp>
        <p:nvSpPr>
          <p:cNvPr id="267" name="Maps HttpRequest body to a transfer or domain object, enabling automatic deserialization of the inbound HttpRequest body onto a Java object."/>
          <p:cNvSpPr txBox="1"/>
          <p:nvPr>
            <p:ph type="subTitle" sz="quarter" idx="1"/>
          </p:nvPr>
        </p:nvSpPr>
        <p:spPr>
          <a:prstGeom prst="rect">
            <a:avLst/>
          </a:prstGeom>
        </p:spPr>
        <p:txBody>
          <a:bodyPr/>
          <a:lstStyle>
            <a:lvl1pPr defTabSz="734694">
              <a:defRPr sz="4806"/>
            </a:lvl1pPr>
          </a:lstStyle>
          <a:p>
            <a:pPr/>
            <a:r>
              <a:t>Maps HttpRequest body to a transfer or domain object, enabling automatic deserialization of the inbound HttpRequest body onto a Java object.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Google Shape;617;p74"/>
          <p:cNvSpPr txBox="1"/>
          <p:nvPr>
            <p:ph type="ctrTitle"/>
          </p:nvPr>
        </p:nvSpPr>
        <p:spPr>
          <a:prstGeom prst="rect">
            <a:avLst/>
          </a:prstGeom>
        </p:spPr>
        <p:txBody>
          <a:bodyPr/>
          <a:lstStyle/>
          <a:p>
            <a:pPr/>
            <a:r>
              <a:t>ResponseEntity</a:t>
            </a:r>
          </a:p>
        </p:txBody>
      </p:sp>
      <p:sp>
        <p:nvSpPr>
          <p:cNvPr id="270" name="ResponseEntity is meant to represent the entire HTTP response. You can control anything that goes into it: status code, headers, and body.…"/>
          <p:cNvSpPr txBox="1"/>
          <p:nvPr>
            <p:ph type="subTitle" sz="quarter" idx="1"/>
          </p:nvPr>
        </p:nvSpPr>
        <p:spPr>
          <a:prstGeom prst="rect">
            <a:avLst/>
          </a:prstGeom>
        </p:spPr>
        <p:txBody>
          <a:bodyPr/>
          <a:lstStyle/>
          <a:p>
            <a:pPr defTabSz="330200">
              <a:defRPr sz="2160"/>
            </a:pPr>
            <a:r>
              <a:t>ResponseEntity is meant to represent the entire HTTP response. You can control anything that goes into it: status code, headers, and body.</a:t>
            </a:r>
          </a:p>
          <a:p>
            <a:pPr defTabSz="330200">
              <a:defRPr sz="2160"/>
            </a:pPr>
          </a:p>
          <a:p>
            <a:pPr defTabSz="330200">
              <a:defRPr sz="2160"/>
            </a:pPr>
            <a:r>
              <a:t>@ResponseBody is a marker for the HTTP response body and @ResponseStatus declares the status code of the HTTP response.</a:t>
            </a:r>
          </a:p>
          <a:p>
            <a:pPr defTabSz="330200">
              <a:defRPr sz="2160"/>
            </a:pPr>
          </a:p>
          <a:p>
            <a:pPr defTabSz="330200">
              <a:defRPr sz="2160"/>
            </a:pPr>
            <a:r>
              <a:t>@ResponseStatus isn't very flexible. It marks the entire method so you have to be sure that your handler method will always behave the same way. And you still can't set the headers. You'd need the HttpServletResponse or a HttpHeaders parameter.</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Google Shape;526;p60"/>
          <p:cNvSpPr txBox="1"/>
          <p:nvPr>
            <p:ph type="ctrTitle"/>
          </p:nvPr>
        </p:nvSpPr>
        <p:spPr>
          <a:prstGeom prst="rect">
            <a:avLst/>
          </a:prstGeom>
        </p:spPr>
        <p:txBody>
          <a:bodyPr/>
          <a:lstStyle/>
          <a:p>
            <a:pPr/>
            <a:r>
              <a:t>@RestController sample</a:t>
            </a:r>
          </a:p>
        </p:txBody>
      </p:sp>
      <p:sp>
        <p:nvSpPr>
          <p:cNvPr id="273" name="@RestController…"/>
          <p:cNvSpPr txBox="1"/>
          <p:nvPr>
            <p:ph type="subTitle" sz="quarter" idx="1"/>
          </p:nvPr>
        </p:nvSpPr>
        <p:spPr>
          <a:prstGeom prst="rect">
            <a:avLst/>
          </a:prstGeom>
        </p:spPr>
        <p:txBody>
          <a:bodyPr/>
          <a:lstStyle/>
          <a:p>
            <a:pPr marL="53137" indent="9041" defTabSz="663244">
              <a:defRPr sz="720"/>
            </a:pPr>
            <a:r>
              <a:t>@RestController</a:t>
            </a:r>
          </a:p>
          <a:p>
            <a:pPr marL="53137" indent="9041" defTabSz="663244">
              <a:defRPr sz="720"/>
            </a:pPr>
            <a:r>
              <a:t>@RequestMapping("/message/member")</a:t>
            </a:r>
          </a:p>
          <a:p>
            <a:pPr marL="53137" indent="9041" defTabSz="663244">
              <a:defRPr sz="720"/>
            </a:pPr>
            <a:r>
              <a:t>public class MemberMessageController {</a:t>
            </a:r>
          </a:p>
          <a:p>
            <a:pPr marL="53137" indent="9041" defTabSz="663244">
              <a:defRPr sz="720"/>
            </a:pPr>
          </a:p>
          <a:p>
            <a:pPr marL="53137" indent="9041" defTabSz="663244">
              <a:defRPr sz="720"/>
            </a:pPr>
            <a:r>
              <a:t>  @Autowired</a:t>
            </a:r>
          </a:p>
          <a:p>
            <a:pPr marL="53137" indent="9041" defTabSz="663244">
              <a:defRPr sz="720"/>
            </a:pPr>
            <a:r>
              <a:t>  private ConversationService msgSvc;</a:t>
            </a:r>
          </a:p>
          <a:p>
            <a:pPr marL="53137" indent="9041" defTabSz="663244">
              <a:defRPr sz="720"/>
            </a:pPr>
            <a:r>
              <a:t>	</a:t>
            </a:r>
          </a:p>
          <a:p>
            <a:pPr marL="53137" indent="9041" defTabSz="663244">
              <a:defRPr sz="720"/>
            </a:pPr>
            <a:r>
              <a:t>  @RequestMapping(value = “{memberId}/conversation/{otherMemberId}”, </a:t>
            </a:r>
          </a:p>
          <a:p>
            <a:pPr marL="53137" indent="9041" defTabSz="663244">
              <a:defRPr sz="720"/>
            </a:pPr>
            <a:r>
              <a:t>                                   method = RequestMethod.GET,</a:t>
            </a:r>
          </a:p>
          <a:p>
            <a:pPr marL="53137" indent="9041" defTabSz="663244">
              <a:defRPr sz="720"/>
            </a:pPr>
            <a:r>
              <a:t>                                   produces = MediaType.APPLICATION_JSON )</a:t>
            </a:r>
          </a:p>
          <a:p>
            <a:pPr marL="53137" indent="9041" defTabSz="663244">
              <a:defRPr sz="720"/>
            </a:pPr>
          </a:p>
          <a:p>
            <a:pPr marL="53137" indent="9041" defTabSz="663244">
              <a:defRPr sz="720"/>
            </a:pPr>
            <a:r>
              <a:t>  public ResponseEntity&lt;ConversationSummaryResponse&gt; conversationSummary(</a:t>
            </a:r>
          </a:p>
          <a:p>
            <a:pPr marL="53137" indent="9041" defTabSz="663244">
              <a:defRPr sz="720"/>
            </a:pPr>
            <a:r>
              <a:t>      @PathVariable("memberId") Long memberId,</a:t>
            </a:r>
          </a:p>
          <a:p>
            <a:pPr marL="53137" indent="9041" defTabSz="663244">
              <a:defRPr sz="720"/>
            </a:pPr>
            <a:r>
              <a:t>      @PathVariable("otherMemberId") Long otherMemberId,</a:t>
            </a:r>
          </a:p>
          <a:p>
            <a:pPr marL="53137" indent="9041" defTabSz="663244">
              <a:defRPr sz="720"/>
            </a:pPr>
            <a:r>
              <a:t>      @RequestParam(required = false) Long since) {</a:t>
            </a:r>
          </a:p>
          <a:p>
            <a:pPr marL="53137" indent="9041" defTabSz="663244">
              <a:defRPr sz="720"/>
            </a:pPr>
          </a:p>
          <a:p>
            <a:pPr marL="53137" indent="9041" defTabSz="663244">
              <a:defRPr sz="720"/>
            </a:pPr>
            <a:r>
              <a:t>      Date sinceDate=since!=null?new Date(since):null;</a:t>
            </a:r>
          </a:p>
          <a:p>
            <a:pPr marL="53137" indent="9041" defTabSz="663244">
              <a:defRPr sz="720"/>
            </a:pPr>
            <a:r>
              <a:t>      ConversationSummaryResponse response =  null;</a:t>
            </a:r>
          </a:p>
          <a:p>
            <a:pPr marL="53137" indent="9041" defTabSz="663244">
              <a:defRPr sz="720"/>
            </a:pPr>
            <a:r>
              <a:t>      response  = msgSvc.thread(memberId,otherMemberId,sinceDate);</a:t>
            </a:r>
          </a:p>
          <a:p>
            <a:pPr marL="53137" indent="9041" defTabSz="663244">
              <a:defRPr sz="720"/>
            </a:pPr>
            <a:r>
              <a:t>      return new ResponseEntity(response, HttpStatus.OK);</a:t>
            </a:r>
          </a:p>
          <a:p>
            <a:pPr marL="53137" indent="9041" defTabSz="663244">
              <a:defRPr sz="720"/>
            </a:pPr>
            <a:r>
              <a:t> }</a:t>
            </a:r>
          </a:p>
          <a:p>
            <a:pPr marL="53137" indent="9041" defTabSz="663244">
              <a:defRPr sz="720"/>
            </a:pPr>
          </a:p>
          <a:p>
            <a:pPr marL="53137" indent="9041" defTabSz="663244">
              <a:defRPr sz="720"/>
            </a:pPr>
          </a:p>
          <a:p>
            <a:pPr marL="53137" indent="9041" defTabSz="663244">
              <a:defRPr sz="720"/>
            </a:pPr>
            <a:r>
              <a:t>URL : http://messageing.app/message/member/1234/conversation/3456</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Google Shape;599;p71"/>
          <p:cNvSpPr txBox="1"/>
          <p:nvPr>
            <p:ph type="ctrTitle"/>
          </p:nvPr>
        </p:nvSpPr>
        <p:spPr>
          <a:prstGeom prst="rect">
            <a:avLst/>
          </a:prstGeom>
        </p:spPr>
        <p:txBody>
          <a:bodyPr/>
          <a:lstStyle/>
          <a:p>
            <a:pPr/>
            <a:r>
              <a:t>Exercise</a:t>
            </a:r>
          </a:p>
        </p:txBody>
      </p:sp>
      <p:sp>
        <p:nvSpPr>
          <p:cNvPr id="276" name="Google Shape;600;p71"/>
          <p:cNvSpPr txBox="1"/>
          <p:nvPr>
            <p:ph type="subTitle" sz="quarter" idx="1"/>
          </p:nvPr>
        </p:nvSpPr>
        <p:spPr>
          <a:prstGeom prst="rect">
            <a:avLst/>
          </a:prstGeom>
        </p:spPr>
        <p:txBody>
          <a:bodyPr/>
          <a:lstStyle/>
          <a:p>
            <a:pPr defTabSz="701675">
              <a:defRPr sz="4590"/>
            </a:pPr>
            <a:r>
              <a:t>Create a sample JSON object and display Person details using @RequestBody.</a:t>
            </a:r>
          </a:p>
          <a:p>
            <a:pPr defTabSz="701675">
              <a:defRPr sz="4590"/>
            </a:pPr>
            <a:r>
              <a:t>( take person Pojo with name, age, address as fields)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oogle Shape;605;p72"/>
          <p:cNvSpPr txBox="1"/>
          <p:nvPr>
            <p:ph type="ctrTitle"/>
          </p:nvPr>
        </p:nvSpPr>
        <p:spPr>
          <a:prstGeom prst="rect">
            <a:avLst/>
          </a:prstGeom>
        </p:spPr>
        <p:txBody>
          <a:bodyPr/>
          <a:lstStyle/>
          <a:p>
            <a:pPr/>
            <a:r>
              <a:t>Exercise</a:t>
            </a:r>
          </a:p>
        </p:txBody>
      </p:sp>
      <p:sp>
        <p:nvSpPr>
          <p:cNvPr id="279" name="Google Shape;606;p72"/>
          <p:cNvSpPr txBox="1"/>
          <p:nvPr>
            <p:ph type="subTitle" sz="quarter" idx="1"/>
          </p:nvPr>
        </p:nvSpPr>
        <p:spPr>
          <a:prstGeom prst="rect">
            <a:avLst/>
          </a:prstGeom>
        </p:spPr>
        <p:txBody>
          <a:bodyPr/>
          <a:lstStyle/>
          <a:p>
            <a:pPr defTabSz="330200">
              <a:defRPr sz="2160"/>
            </a:pPr>
            <a:r>
              <a:t>Perform Following operations By taking one POJO(Model) class and perform operations on List(id,name,age,salary as Fields)</a:t>
            </a:r>
          </a:p>
          <a:p>
            <a:pPr defTabSz="330200">
              <a:defRPr sz="2160"/>
            </a:pPr>
            <a:r>
              <a:t>write an rest API to add an  Employee into the List?</a:t>
            </a:r>
          </a:p>
          <a:p>
            <a:pPr defTabSz="330200">
              <a:defRPr sz="2160"/>
            </a:pPr>
            <a:r>
              <a:t>Write an  rest  API to get all Employees from the list?</a:t>
            </a:r>
          </a:p>
          <a:p>
            <a:pPr defTabSz="330200">
              <a:defRPr sz="2160"/>
            </a:pPr>
            <a:r>
              <a:t>Write rest API to update the details of an employee in the list using the ID.</a:t>
            </a:r>
          </a:p>
          <a:p>
            <a:pPr defTabSz="330200">
              <a:defRPr sz="2160"/>
            </a:pPr>
            <a:r>
              <a:t>Write an API to delete an Employee using the Id?.</a:t>
            </a:r>
          </a:p>
          <a:p>
            <a:pPr defTabSz="330200">
              <a:defRPr sz="2160"/>
            </a:pPr>
          </a:p>
          <a:p>
            <a:pPr defTabSz="330200">
              <a:defRPr sz="2160"/>
            </a:pPr>
            <a:r>
              <a:t>Time to complete: 45 minutes.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Google Shape;611;p73"/>
          <p:cNvSpPr txBox="1"/>
          <p:nvPr>
            <p:ph type="ctrTitle"/>
          </p:nvPr>
        </p:nvSpPr>
        <p:spPr>
          <a:prstGeom prst="rect">
            <a:avLst/>
          </a:prstGeom>
        </p:spPr>
        <p:txBody>
          <a:bodyPr/>
          <a:lstStyle/>
          <a:p>
            <a:pPr/>
            <a:r>
              <a:t>Response Codes</a:t>
            </a:r>
          </a:p>
        </p:txBody>
      </p:sp>
      <p:sp>
        <p:nvSpPr>
          <p:cNvPr id="282" name="Google Shape;612;p73"/>
          <p:cNvSpPr txBox="1"/>
          <p:nvPr>
            <p:ph type="subTitle" sz="quarter" idx="1"/>
          </p:nvPr>
        </p:nvSpPr>
        <p:spPr>
          <a:prstGeom prst="rect">
            <a:avLst/>
          </a:prstGeom>
        </p:spPr>
        <p:txBody>
          <a:bodyPr/>
          <a:lstStyle/>
          <a:p>
            <a:pPr defTabSz="330200">
              <a:defRPr sz="2160"/>
            </a:pPr>
            <a:r>
              <a:t>When we make a request to a web server, a three digit HTTP Response Status Code is returned. This code indicates what is about to happen. </a:t>
            </a:r>
          </a:p>
          <a:p>
            <a:pPr defTabSz="330200">
              <a:defRPr sz="2160"/>
            </a:pPr>
            <a:r>
              <a:t>List of Response Codes:</a:t>
            </a:r>
          </a:p>
          <a:p>
            <a:pPr defTabSz="330200">
              <a:defRPr sz="2160"/>
            </a:pPr>
            <a:r>
              <a:t>200 - Success</a:t>
            </a:r>
          </a:p>
          <a:p>
            <a:pPr defTabSz="330200">
              <a:defRPr sz="2160"/>
            </a:pPr>
            <a:r>
              <a:t>201 - Created </a:t>
            </a:r>
          </a:p>
          <a:p>
            <a:pPr defTabSz="330200">
              <a:defRPr sz="2160"/>
            </a:pPr>
            <a:r>
              <a:t>403 - Forbidden</a:t>
            </a:r>
          </a:p>
          <a:p>
            <a:pPr defTabSz="330200">
              <a:defRPr sz="2160"/>
            </a:pPr>
            <a:r>
              <a:t>404 - Not Found</a:t>
            </a:r>
          </a:p>
          <a:p>
            <a:pPr defTabSz="330200">
              <a:defRPr sz="2160"/>
            </a:pPr>
            <a:r>
              <a:t>500 - Internal Server Error</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Google Shape;629;p76"/>
          <p:cNvSpPr txBox="1"/>
          <p:nvPr>
            <p:ph type="ctrTitle"/>
          </p:nvPr>
        </p:nvSpPr>
        <p:spPr>
          <a:prstGeom prst="rect">
            <a:avLst/>
          </a:prstGeom>
        </p:spPr>
        <p:txBody>
          <a:bodyPr/>
          <a:lstStyle/>
          <a:p>
            <a:pPr/>
            <a:r>
              <a:t>Exercise</a:t>
            </a:r>
          </a:p>
        </p:txBody>
      </p:sp>
      <p:sp>
        <p:nvSpPr>
          <p:cNvPr id="285" name="Google Shape;630;p76"/>
          <p:cNvSpPr txBox="1"/>
          <p:nvPr>
            <p:ph type="subTitle" sz="quarter" idx="1"/>
          </p:nvPr>
        </p:nvSpPr>
        <p:spPr>
          <a:prstGeom prst="rect">
            <a:avLst/>
          </a:prstGeom>
        </p:spPr>
        <p:txBody>
          <a:bodyPr/>
          <a:lstStyle>
            <a:lvl1pPr defTabSz="759459">
              <a:defRPr sz="4968"/>
            </a:lvl1pPr>
          </a:lstStyle>
          <a:p>
            <a:pPr/>
            <a:r>
              <a:t>Write a POST API Which return Response code 201 on successful addition of an object into a list with a success message.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243;p14"/>
          <p:cNvSpPr txBox="1"/>
          <p:nvPr>
            <p:ph type="ctrTitle"/>
          </p:nvPr>
        </p:nvSpPr>
        <p:spPr>
          <a:prstGeom prst="rect">
            <a:avLst/>
          </a:prstGeom>
        </p:spPr>
        <p:txBody>
          <a:bodyPr/>
          <a:lstStyle/>
          <a:p>
            <a:pPr/>
            <a:r>
              <a:t>IoC Container</a:t>
            </a:r>
          </a:p>
        </p:txBody>
      </p:sp>
      <p:sp>
        <p:nvSpPr>
          <p:cNvPr id="132" name="Google Shape;244;p14"/>
          <p:cNvSpPr txBox="1"/>
          <p:nvPr>
            <p:ph type="subTitle" sz="quarter" idx="1"/>
          </p:nvPr>
        </p:nvSpPr>
        <p:spPr>
          <a:prstGeom prst="rect">
            <a:avLst/>
          </a:prstGeom>
        </p:spPr>
        <p:txBody>
          <a:bodyPr/>
          <a:lstStyle>
            <a:lvl1pPr defTabSz="528319">
              <a:defRPr sz="3455"/>
            </a:lvl1pPr>
          </a:lstStyle>
          <a:p>
            <a:pPr/>
            <a:r>
              <a:t>A principle in software engineering by which the control of objects or portions of a program is transferred to a container or framework. It’s most often used in the context of object-oriented programming.</a:t>
            </a:r>
          </a:p>
        </p:txBody>
      </p:sp>
      <p:pic>
        <p:nvPicPr>
          <p:cNvPr id="133" name="Google Shape;245;p14" descr="Google Shape;245;p14"/>
          <p:cNvPicPr>
            <a:picLocks noChangeAspect="1"/>
          </p:cNvPicPr>
          <p:nvPr/>
        </p:nvPicPr>
        <p:blipFill>
          <a:blip r:embed="rId2">
            <a:extLst/>
          </a:blip>
          <a:stretch>
            <a:fillRect/>
          </a:stretch>
        </p:blipFill>
        <p:spPr>
          <a:xfrm>
            <a:off x="6209449" y="5416792"/>
            <a:ext cx="10247050" cy="5533302"/>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Google Shape;635;p77"/>
          <p:cNvSpPr txBox="1"/>
          <p:nvPr>
            <p:ph type="ctrTitle"/>
          </p:nvPr>
        </p:nvSpPr>
        <p:spPr>
          <a:prstGeom prst="rect">
            <a:avLst/>
          </a:prstGeom>
        </p:spPr>
        <p:txBody>
          <a:bodyPr/>
          <a:lstStyle/>
          <a:p>
            <a:pPr/>
            <a:r>
              <a:t>application.properties</a:t>
            </a:r>
          </a:p>
        </p:txBody>
      </p:sp>
      <p:sp>
        <p:nvSpPr>
          <p:cNvPr id="288" name="Various properties can be specified inside your application.properties file.…"/>
          <p:cNvSpPr txBox="1"/>
          <p:nvPr>
            <p:ph type="subTitle" sz="quarter" idx="1"/>
          </p:nvPr>
        </p:nvSpPr>
        <p:spPr>
          <a:prstGeom prst="rect">
            <a:avLst/>
          </a:prstGeom>
        </p:spPr>
        <p:txBody>
          <a:bodyPr/>
          <a:lstStyle/>
          <a:p>
            <a:pPr defTabSz="330200">
              <a:defRPr sz="2160"/>
            </a:pPr>
            <a:r>
              <a:t>Various properties can be specified inside your application.properties file.</a:t>
            </a:r>
          </a:p>
          <a:p>
            <a:pPr defTabSz="330200">
              <a:defRPr sz="2160"/>
            </a:pPr>
            <a:r>
              <a:t>This provides a list of common spring boot properties and references to the underlying classes that consume them.</a:t>
            </a:r>
          </a:p>
          <a:p>
            <a:pPr defTabSz="330200">
              <a:defRPr sz="2160"/>
            </a:pPr>
            <a:r>
              <a:t>Boot applies it’s typical convention over configuration approach to property files. This means that we can simply put an “application.properties” file in our “src/main/resources” directory, and it will be auto-detected. We can then inject any loaded properties from it as normal.</a:t>
            </a:r>
          </a:p>
          <a:p>
            <a:pPr defTabSz="330200">
              <a:defRPr sz="2160"/>
            </a:pPr>
            <a:r>
              <a:t>So, by using this default file, we don’t have to explicitly register a PropertySource, or even provide a path to a property file.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Google Shape;641;p78"/>
          <p:cNvSpPr txBox="1"/>
          <p:nvPr>
            <p:ph type="ctrTitle"/>
          </p:nvPr>
        </p:nvSpPr>
        <p:spPr>
          <a:prstGeom prst="rect">
            <a:avLst/>
          </a:prstGeom>
        </p:spPr>
        <p:txBody>
          <a:bodyPr/>
          <a:lstStyle/>
          <a:p>
            <a:pPr/>
            <a:r>
              <a:t>application.properties</a:t>
            </a:r>
          </a:p>
        </p:txBody>
      </p:sp>
      <p:sp>
        <p:nvSpPr>
          <p:cNvPr id="291" name="Google Shape;642;p78"/>
          <p:cNvSpPr txBox="1"/>
          <p:nvPr>
            <p:ph type="subTitle" sz="quarter" idx="1"/>
          </p:nvPr>
        </p:nvSpPr>
        <p:spPr>
          <a:prstGeom prst="rect">
            <a:avLst/>
          </a:prstGeom>
        </p:spPr>
        <p:txBody>
          <a:bodyPr/>
          <a:lstStyle/>
          <a:p>
            <a:pPr defTabSz="330200">
              <a:defRPr sz="2160"/>
            </a:pPr>
            <a:r>
              <a:t>Changing port number:</a:t>
            </a:r>
          </a:p>
          <a:p>
            <a:pPr defTabSz="330200">
              <a:defRPr sz="2160"/>
            </a:pPr>
          </a:p>
          <a:p>
            <a:pPr defTabSz="330200">
              <a:defRPr sz="2160"/>
            </a:pPr>
            <a:r>
              <a:t>Setting Context Path:</a:t>
            </a:r>
          </a:p>
          <a:p>
            <a:pPr defTabSz="330200">
              <a:defRPr sz="2160"/>
            </a:pPr>
          </a:p>
          <a:p>
            <a:pPr defTabSz="330200">
              <a:defRPr sz="2160"/>
            </a:pPr>
            <a:r>
              <a:t>For Logging Levels:</a:t>
            </a:r>
          </a:p>
        </p:txBody>
      </p:sp>
      <p:pic>
        <p:nvPicPr>
          <p:cNvPr id="292" name="Google Shape;643;p78" descr="Google Shape;643;p78"/>
          <p:cNvPicPr>
            <a:picLocks noChangeAspect="1"/>
          </p:cNvPicPr>
          <p:nvPr/>
        </p:nvPicPr>
        <p:blipFill>
          <a:blip r:embed="rId2">
            <a:extLst/>
          </a:blip>
          <a:stretch>
            <a:fillRect/>
          </a:stretch>
        </p:blipFill>
        <p:spPr>
          <a:xfrm>
            <a:off x="5483498" y="5647649"/>
            <a:ext cx="8172454" cy="763002"/>
          </a:xfrm>
          <a:prstGeom prst="rect">
            <a:avLst/>
          </a:prstGeom>
          <a:ln w="12700">
            <a:miter lim="400000"/>
          </a:ln>
        </p:spPr>
      </p:pic>
      <p:pic>
        <p:nvPicPr>
          <p:cNvPr id="293" name="Google Shape;644;p78" descr="Google Shape;644;p78"/>
          <p:cNvPicPr>
            <a:picLocks noChangeAspect="1"/>
          </p:cNvPicPr>
          <p:nvPr/>
        </p:nvPicPr>
        <p:blipFill>
          <a:blip r:embed="rId3">
            <a:extLst/>
          </a:blip>
          <a:stretch>
            <a:fillRect/>
          </a:stretch>
        </p:blipFill>
        <p:spPr>
          <a:xfrm>
            <a:off x="5579249" y="7012798"/>
            <a:ext cx="7980952" cy="763002"/>
          </a:xfrm>
          <a:prstGeom prst="rect">
            <a:avLst/>
          </a:prstGeom>
          <a:ln w="12700">
            <a:miter lim="400000"/>
          </a:ln>
        </p:spPr>
      </p:pic>
      <p:pic>
        <p:nvPicPr>
          <p:cNvPr id="294" name="Google Shape;645;p78" descr="Google Shape;645;p78"/>
          <p:cNvPicPr>
            <a:picLocks noChangeAspect="1"/>
          </p:cNvPicPr>
          <p:nvPr/>
        </p:nvPicPr>
        <p:blipFill>
          <a:blip r:embed="rId4">
            <a:extLst/>
          </a:blip>
          <a:stretch>
            <a:fillRect/>
          </a:stretch>
        </p:blipFill>
        <p:spPr>
          <a:xfrm>
            <a:off x="5579249" y="8774575"/>
            <a:ext cx="10363202" cy="1123953"/>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Validation"/>
          <p:cNvSpPr txBox="1"/>
          <p:nvPr>
            <p:ph type="ctrTitle"/>
          </p:nvPr>
        </p:nvSpPr>
        <p:spPr>
          <a:prstGeom prst="rect">
            <a:avLst/>
          </a:prstGeom>
        </p:spPr>
        <p:txBody>
          <a:bodyPr/>
          <a:lstStyle/>
          <a:p>
            <a:pPr lvl="1"/>
            <a:r>
              <a:t>Validation</a:t>
            </a:r>
          </a:p>
        </p:txBody>
      </p:sp>
      <p:sp>
        <p:nvSpPr>
          <p:cNvPr id="297" name="Why input validation is needed?…"/>
          <p:cNvSpPr txBox="1"/>
          <p:nvPr>
            <p:ph type="subTitle" sz="quarter" idx="1"/>
          </p:nvPr>
        </p:nvSpPr>
        <p:spPr>
          <a:prstGeom prst="rect">
            <a:avLst/>
          </a:prstGeom>
        </p:spPr>
        <p:txBody>
          <a:bodyPr/>
          <a:lstStyle/>
          <a:p>
            <a:pPr defTabSz="330200">
              <a:defRPr sz="2160"/>
            </a:pPr>
            <a:r>
              <a:t>Why input validation is needed?</a:t>
            </a:r>
          </a:p>
          <a:p>
            <a:pPr defTabSz="330200">
              <a:defRPr sz="2160"/>
            </a:pPr>
          </a:p>
          <a:p>
            <a:pPr lvl="1" marL="368967" indent="-216567" defTabSz="330200">
              <a:buSzPct val="100000"/>
              <a:buChar char="•"/>
              <a:defRPr sz="2160"/>
            </a:pPr>
            <a:r>
              <a:t>To prevent malicious users from abusing the system</a:t>
            </a:r>
          </a:p>
          <a:p>
            <a:pPr lvl="1" marL="368967" indent="-216567" defTabSz="330200">
              <a:buSzPct val="100000"/>
              <a:buChar char="•"/>
              <a:defRPr sz="2160"/>
            </a:pPr>
            <a:r>
              <a:t>Improper data may cause security vulnerabilities</a:t>
            </a:r>
          </a:p>
          <a:p>
            <a:pPr lvl="1" marL="368967" indent="-216567" defTabSz="330200">
              <a:buSzPct val="100000"/>
              <a:buChar char="•"/>
              <a:defRPr sz="2160"/>
            </a:pPr>
            <a:r>
              <a:t>Expose the website to attacks </a:t>
            </a:r>
          </a:p>
          <a:p>
            <a:pPr lvl="1" marL="368967" indent="-216567" defTabSz="330200">
              <a:buSzPct val="100000"/>
              <a:buChar char="•"/>
              <a:defRPr sz="2160"/>
            </a:pPr>
            <a:r>
              <a:t>Can lead to system crash</a:t>
            </a:r>
          </a:p>
          <a:p>
            <a:pPr lvl="1" marL="368967" indent="-216567" defTabSz="330200">
              <a:buSzPct val="100000"/>
              <a:buChar char="•"/>
              <a:defRPr sz="2160"/>
            </a:pPr>
            <a:r>
              <a:t>Corrupt application data</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Validation Annotations"/>
          <p:cNvSpPr txBox="1"/>
          <p:nvPr>
            <p:ph type="ctrTitle"/>
          </p:nvPr>
        </p:nvSpPr>
        <p:spPr>
          <a:prstGeom prst="rect">
            <a:avLst/>
          </a:prstGeom>
        </p:spPr>
        <p:txBody>
          <a:bodyPr/>
          <a:lstStyle/>
          <a:p>
            <a:pPr lvl="1"/>
            <a:r>
              <a:t>Validation Annotations</a:t>
            </a:r>
          </a:p>
        </p:txBody>
      </p:sp>
      <p:sp>
        <p:nvSpPr>
          <p:cNvPr id="300" name="Javax Validations"/>
          <p:cNvSpPr txBox="1"/>
          <p:nvPr>
            <p:ph type="subTitle" sz="quarter" idx="1"/>
          </p:nvPr>
        </p:nvSpPr>
        <p:spPr>
          <a:prstGeom prst="rect">
            <a:avLst/>
          </a:prstGeom>
        </p:spPr>
        <p:txBody>
          <a:bodyPr/>
          <a:lstStyle/>
          <a:p>
            <a:pPr/>
            <a:r>
              <a:t>Javax Validations</a:t>
            </a:r>
          </a:p>
        </p:txBody>
      </p:sp>
      <p:graphicFrame>
        <p:nvGraphicFramePr>
          <p:cNvPr id="301" name="Table"/>
          <p:cNvGraphicFramePr/>
          <p:nvPr/>
        </p:nvGraphicFramePr>
        <p:xfrm>
          <a:off x="6781285" y="3378467"/>
          <a:ext cx="9529011" cy="45611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58155"/>
                <a:gridCol w="4758155"/>
              </a:tblGrid>
              <a:tr h="649777">
                <a:tc>
                  <a:txBody>
                    <a:bodyPr/>
                    <a:lstStyle/>
                    <a:p>
                      <a:pPr defTabSz="914400">
                        <a:defRPr sz="1800"/>
                      </a:pPr>
                      <a:r>
                        <a:rPr sz="3200">
                          <a:sym typeface="Helvetica Neue"/>
                        </a:rPr>
                        <a:t>AssertFalse</a:t>
                      </a:r>
                    </a:p>
                  </a:txBody>
                  <a:tcPr marL="50800" marR="50800" marT="50800" marB="50800" anchor="ctr" anchorCtr="0" horzOverflow="overflow"/>
                </a:tc>
                <a:tc>
                  <a:txBody>
                    <a:bodyPr/>
                    <a:lstStyle/>
                    <a:p>
                      <a:pPr defTabSz="914400">
                        <a:defRPr sz="1800"/>
                      </a:pPr>
                      <a:r>
                        <a:rPr sz="3200">
                          <a:sym typeface="Helvetica Neue"/>
                        </a:rPr>
                        <a:t>Min</a:t>
                      </a:r>
                    </a:p>
                  </a:txBody>
                  <a:tcPr marL="50800" marR="50800" marT="50800" marB="50800" anchor="ctr" anchorCtr="0" horzOverflow="overflow"/>
                </a:tc>
              </a:tr>
              <a:tr h="649777">
                <a:tc>
                  <a:txBody>
                    <a:bodyPr/>
                    <a:lstStyle/>
                    <a:p>
                      <a:pPr defTabSz="914400">
                        <a:defRPr sz="1800"/>
                      </a:pPr>
                      <a:r>
                        <a:rPr sz="3200">
                          <a:sym typeface="Helvetica Neue"/>
                        </a:rPr>
                        <a:t>AssertTrue</a:t>
                      </a:r>
                    </a:p>
                  </a:txBody>
                  <a:tcPr marL="50800" marR="50800" marT="50800" marB="50800" anchor="ctr" anchorCtr="0" horzOverflow="overflow"/>
                </a:tc>
                <a:tc>
                  <a:txBody>
                    <a:bodyPr/>
                    <a:lstStyle/>
                    <a:p>
                      <a:pPr defTabSz="914400">
                        <a:defRPr sz="1800"/>
                      </a:pPr>
                      <a:r>
                        <a:rPr sz="3200">
                          <a:sym typeface="Helvetica Neue"/>
                        </a:rPr>
                        <a:t>NotNull</a:t>
                      </a:r>
                    </a:p>
                  </a:txBody>
                  <a:tcPr marL="50800" marR="50800" marT="50800" marB="50800" anchor="ctr" anchorCtr="0" horzOverflow="overflow"/>
                </a:tc>
              </a:tr>
              <a:tr h="649777">
                <a:tc>
                  <a:txBody>
                    <a:bodyPr/>
                    <a:lstStyle/>
                    <a:p>
                      <a:pPr defTabSz="914400">
                        <a:defRPr sz="1800"/>
                      </a:pPr>
                      <a:r>
                        <a:rPr sz="3200">
                          <a:sym typeface="Helvetica Neue"/>
                        </a:rPr>
                        <a:t>DecimalMax</a:t>
                      </a:r>
                    </a:p>
                  </a:txBody>
                  <a:tcPr marL="50800" marR="50800" marT="50800" marB="50800" anchor="ctr" anchorCtr="0" horzOverflow="overflow"/>
                </a:tc>
                <a:tc>
                  <a:txBody>
                    <a:bodyPr/>
                    <a:lstStyle/>
                    <a:p>
                      <a:pPr defTabSz="914400">
                        <a:defRPr sz="1800"/>
                      </a:pPr>
                      <a:r>
                        <a:rPr sz="3200">
                          <a:sym typeface="Helvetica Neue"/>
                        </a:rPr>
                        <a:t>Null</a:t>
                      </a:r>
                    </a:p>
                  </a:txBody>
                  <a:tcPr marL="50800" marR="50800" marT="50800" marB="50800" anchor="ctr" anchorCtr="0" horzOverflow="overflow"/>
                </a:tc>
              </a:tr>
              <a:tr h="649777">
                <a:tc>
                  <a:txBody>
                    <a:bodyPr/>
                    <a:lstStyle/>
                    <a:p>
                      <a:pPr defTabSz="914400">
                        <a:defRPr sz="1800"/>
                      </a:pPr>
                      <a:r>
                        <a:rPr sz="3200">
                          <a:sym typeface="Helvetica Neue"/>
                        </a:rPr>
                        <a:t>DecimalMin</a:t>
                      </a:r>
                    </a:p>
                  </a:txBody>
                  <a:tcPr marL="50800" marR="50800" marT="50800" marB="50800" anchor="ctr" anchorCtr="0" horzOverflow="overflow"/>
                </a:tc>
                <a:tc>
                  <a:txBody>
                    <a:bodyPr/>
                    <a:lstStyle/>
                    <a:p>
                      <a:pPr defTabSz="914400">
                        <a:defRPr sz="1800"/>
                      </a:pPr>
                      <a:r>
                        <a:rPr sz="3200">
                          <a:sym typeface="Helvetica Neue"/>
                        </a:rPr>
                        <a:t>Past</a:t>
                      </a:r>
                    </a:p>
                  </a:txBody>
                  <a:tcPr marL="50800" marR="50800" marT="50800" marB="50800" anchor="ctr" anchorCtr="0" horzOverflow="overflow"/>
                </a:tc>
              </a:tr>
              <a:tr h="649777">
                <a:tc>
                  <a:txBody>
                    <a:bodyPr/>
                    <a:lstStyle/>
                    <a:p>
                      <a:pPr defTabSz="914400">
                        <a:defRPr sz="1800"/>
                      </a:pPr>
                      <a:r>
                        <a:rPr sz="3200">
                          <a:sym typeface="Helvetica Neue"/>
                        </a:rPr>
                        <a:t>Digits</a:t>
                      </a:r>
                    </a:p>
                  </a:txBody>
                  <a:tcPr marL="50800" marR="50800" marT="50800" marB="50800" anchor="ctr" anchorCtr="0" horzOverflow="overflow"/>
                </a:tc>
                <a:tc>
                  <a:txBody>
                    <a:bodyPr/>
                    <a:lstStyle/>
                    <a:p>
                      <a:pPr defTabSz="914400">
                        <a:defRPr sz="1800"/>
                      </a:pPr>
                      <a:r>
                        <a:rPr sz="3200">
                          <a:sym typeface="Helvetica Neue"/>
                        </a:rPr>
                        <a:t>Pattern</a:t>
                      </a:r>
                    </a:p>
                  </a:txBody>
                  <a:tcPr marL="50800" marR="50800" marT="50800" marB="50800" anchor="ctr" anchorCtr="0" horzOverflow="overflow"/>
                </a:tc>
              </a:tr>
              <a:tr h="649777">
                <a:tc>
                  <a:txBody>
                    <a:bodyPr/>
                    <a:lstStyle/>
                    <a:p>
                      <a:pPr defTabSz="914400">
                        <a:defRPr sz="1800"/>
                      </a:pPr>
                      <a:r>
                        <a:rPr sz="3200">
                          <a:sym typeface="Helvetica Neue"/>
                        </a:rPr>
                        <a:t>Future</a:t>
                      </a:r>
                    </a:p>
                  </a:txBody>
                  <a:tcPr marL="50800" marR="50800" marT="50800" marB="50800" anchor="ctr" anchorCtr="0" horzOverflow="overflow"/>
                </a:tc>
                <a:tc>
                  <a:txBody>
                    <a:bodyPr/>
                    <a:lstStyle/>
                    <a:p>
                      <a:pPr defTabSz="914400">
                        <a:defRPr sz="1800"/>
                      </a:pPr>
                      <a:r>
                        <a:rPr sz="3200">
                          <a:sym typeface="Helvetica Neue"/>
                        </a:rPr>
                        <a:t>Size</a:t>
                      </a:r>
                    </a:p>
                  </a:txBody>
                  <a:tcPr marL="50800" marR="50800" marT="50800" marB="50800" anchor="ctr" anchorCtr="0" horzOverflow="overflow"/>
                </a:tc>
              </a:tr>
              <a:tr h="649777">
                <a:tc>
                  <a:txBody>
                    <a:bodyPr/>
                    <a:lstStyle/>
                    <a:p>
                      <a:pPr defTabSz="914400">
                        <a:defRPr sz="1800"/>
                      </a:pPr>
                      <a:r>
                        <a:rPr sz="3200">
                          <a:sym typeface="Helvetica Neue"/>
                        </a:rPr>
                        <a:t>Max</a:t>
                      </a:r>
                    </a:p>
                  </a:txBody>
                  <a:tcPr marL="50800" marR="50800" marT="50800" marB="50800" anchor="ctr" anchorCtr="0" horzOverflow="overflow"/>
                </a:tc>
                <a:tc>
                  <a:txBody>
                    <a:bodyPr/>
                    <a:lstStyle/>
                    <a:p>
                      <a:pPr defTabSz="914400">
                        <a:defRPr sz="3200">
                          <a:sym typeface="Helvetica Neue"/>
                        </a:defRPr>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Bean Validation"/>
          <p:cNvSpPr txBox="1"/>
          <p:nvPr>
            <p:ph type="ctrTitle"/>
          </p:nvPr>
        </p:nvSpPr>
        <p:spPr>
          <a:prstGeom prst="rect">
            <a:avLst/>
          </a:prstGeom>
        </p:spPr>
        <p:txBody>
          <a:bodyPr/>
          <a:lstStyle/>
          <a:p>
            <a:pPr/>
            <a:r>
              <a:t>Bean Validation</a:t>
            </a:r>
          </a:p>
        </p:txBody>
      </p:sp>
      <p:sp>
        <p:nvSpPr>
          <p:cNvPr id="304" name="import com.fasterxml.jackson.annotation.JsonCreator;…"/>
          <p:cNvSpPr txBox="1"/>
          <p:nvPr>
            <p:ph type="subTitle" sz="quarter" idx="1"/>
          </p:nvPr>
        </p:nvSpPr>
        <p:spPr>
          <a:prstGeom prst="rect">
            <a:avLst/>
          </a:prstGeom>
        </p:spPr>
        <p:txBody>
          <a:bodyPr/>
          <a:lstStyle/>
          <a:p>
            <a:pPr marL="54700" indent="9307" defTabSz="682751">
              <a:defRPr sz="720"/>
            </a:pPr>
            <a:r>
              <a:t>import com.fasterxml.jackson.annotation.JsonCreator;</a:t>
            </a:r>
          </a:p>
          <a:p>
            <a:pPr marL="54700" indent="9307" defTabSz="682751">
              <a:defRPr sz="720"/>
            </a:pPr>
            <a:r>
              <a:t>import com.fasterxml.jackson.annotation.JsonProperty;</a:t>
            </a:r>
          </a:p>
          <a:p>
            <a:pPr marL="54700" indent="9307" defTabSz="682751">
              <a:defRPr sz="720"/>
            </a:pPr>
            <a:r>
              <a:t>import javax.validation.constraints.Min;</a:t>
            </a:r>
          </a:p>
          <a:p>
            <a:pPr marL="54700" indent="9307" defTabSz="682751">
              <a:defRPr sz="720"/>
            </a:pPr>
            <a:r>
              <a:t>import javax.validation.constraints.NotNull;</a:t>
            </a:r>
          </a:p>
          <a:p>
            <a:pPr marL="54700" indent="9307" defTabSz="682751">
              <a:defRPr sz="720"/>
            </a:pPr>
            <a:r>
              <a:t>public class Data {</a:t>
            </a:r>
          </a:p>
          <a:p>
            <a:pPr marL="54700" indent="9307" defTabSz="682751">
              <a:defRPr sz="720"/>
            </a:pPr>
            <a:r>
              <a:t>    @NotNull</a:t>
            </a:r>
          </a:p>
          <a:p>
            <a:pPr marL="54700" indent="9307" defTabSz="682751">
              <a:defRPr sz="720"/>
            </a:pPr>
            <a:r>
              <a:t>    private final String someStringValue;</a:t>
            </a:r>
          </a:p>
          <a:p>
            <a:pPr marL="54700" indent="9307" defTabSz="682751">
              <a:defRPr sz="720"/>
            </a:pPr>
          </a:p>
          <a:p>
            <a:pPr marL="54700" indent="9307" defTabSz="682751">
              <a:defRPr sz="720"/>
            </a:pPr>
            <a:r>
              <a:t>    @Min(1)</a:t>
            </a:r>
          </a:p>
          <a:p>
            <a:pPr marL="54700" indent="9307" defTabSz="682751">
              <a:defRPr sz="720"/>
            </a:pPr>
            <a:r>
              <a:t>    private final int someIntValue;</a:t>
            </a:r>
          </a:p>
          <a:p>
            <a:pPr marL="54700" indent="9307" defTabSz="682751">
              <a:defRPr sz="720"/>
            </a:pPr>
          </a:p>
          <a:p>
            <a:pPr marL="54700" indent="9307" defTabSz="682751">
              <a:defRPr sz="720"/>
            </a:pPr>
            <a:r>
              <a:t>    @JsonCreator</a:t>
            </a:r>
          </a:p>
          <a:p>
            <a:pPr marL="54700" indent="9307" defTabSz="682751">
              <a:defRPr sz="720"/>
            </a:pPr>
            <a:r>
              <a:t>    public Data(@JsonProperty("someStringValue") String someStringValue, @JsonProperty("someIntValue") int someIntValue) {</a:t>
            </a:r>
          </a:p>
          <a:p>
            <a:pPr marL="54700" indent="9307" defTabSz="682751">
              <a:defRPr sz="720"/>
            </a:pPr>
            <a:r>
              <a:t>        this.someStringValue = someStringValue;</a:t>
            </a:r>
          </a:p>
          <a:p>
            <a:pPr marL="54700" indent="9307" defTabSz="682751">
              <a:defRPr sz="720"/>
            </a:pPr>
            <a:r>
              <a:t>        this.someIntValue = someIntValue;</a:t>
            </a:r>
          </a:p>
          <a:p>
            <a:pPr marL="54700" indent="9307" defTabSz="682751">
              <a:defRPr sz="720"/>
            </a:pPr>
            <a:r>
              <a:t>    }</a:t>
            </a:r>
          </a:p>
          <a:p>
            <a:pPr marL="54700" indent="9307" defTabSz="682751">
              <a:defRPr sz="720"/>
            </a:pPr>
            <a:r>
              <a:t>    public String getSomeStringValue() {</a:t>
            </a:r>
          </a:p>
          <a:p>
            <a:pPr marL="54700" indent="9307" defTabSz="682751">
              <a:defRPr sz="720"/>
            </a:pPr>
            <a:r>
              <a:t>        return someStringValue;</a:t>
            </a:r>
          </a:p>
          <a:p>
            <a:pPr marL="54700" indent="9307" defTabSz="682751">
              <a:defRPr sz="720"/>
            </a:pPr>
            <a:r>
              <a:t>    }</a:t>
            </a:r>
          </a:p>
          <a:p>
            <a:pPr marL="54700" indent="9307" defTabSz="682751">
              <a:defRPr sz="720"/>
            </a:pPr>
            <a:r>
              <a:t>    public int getSomeIntValue() {</a:t>
            </a:r>
          </a:p>
          <a:p>
            <a:pPr marL="54700" indent="9307" defTabSz="682751">
              <a:defRPr sz="720"/>
            </a:pPr>
            <a:r>
              <a:t>        return someIntValue;</a:t>
            </a:r>
          </a:p>
          <a:p>
            <a:pPr marL="54700" indent="9307" defTabSz="682751">
              <a:defRPr sz="720"/>
            </a:pPr>
            <a:r>
              <a:t>    }</a:t>
            </a:r>
          </a:p>
          <a:p>
            <a:pPr marL="54700" indent="9307" defTabSz="682751">
              <a:defRPr sz="720"/>
            </a:pPr>
            <a:r>
              <a:t>}</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Google Shape;650;p79"/>
          <p:cNvSpPr txBox="1"/>
          <p:nvPr>
            <p:ph type="ctrTitle"/>
          </p:nvPr>
        </p:nvSpPr>
        <p:spPr>
          <a:prstGeom prst="rect">
            <a:avLst/>
          </a:prstGeom>
        </p:spPr>
        <p:txBody>
          <a:bodyPr/>
          <a:lstStyle/>
          <a:p>
            <a:pPr/>
            <a:r>
              <a:t>application.properties</a:t>
            </a:r>
          </a:p>
        </p:txBody>
      </p:sp>
      <p:sp>
        <p:nvSpPr>
          <p:cNvPr id="307" name="Google Shape;651;p79"/>
          <p:cNvSpPr txBox="1"/>
          <p:nvPr>
            <p:ph type="subTitle" sz="quarter" idx="1"/>
          </p:nvPr>
        </p:nvSpPr>
        <p:spPr>
          <a:prstGeom prst="rect">
            <a:avLst/>
          </a:prstGeom>
        </p:spPr>
        <p:txBody>
          <a:bodyPr/>
          <a:lstStyle/>
          <a:p>
            <a:pPr defTabSz="371475">
              <a:defRPr sz="2430"/>
            </a:pPr>
            <a:r>
              <a:t>To connect to mysql Database:</a:t>
            </a:r>
          </a:p>
          <a:p>
            <a:pPr defTabSz="371475">
              <a:defRPr sz="2430"/>
            </a:pPr>
          </a:p>
          <a:p>
            <a:pPr defTabSz="371475">
              <a:defRPr sz="2430"/>
            </a:pPr>
            <a:r>
              <a:t>For more properties:</a:t>
            </a:r>
          </a:p>
          <a:p>
            <a:pPr defTabSz="371475">
              <a:defRPr sz="2430"/>
            </a:pPr>
            <a:r>
              <a:t>https://docs.spring.io/spring-boot/docs/current/reference/htmlsingle/#common-application-properties</a:t>
            </a:r>
          </a:p>
        </p:txBody>
      </p:sp>
      <p:pic>
        <p:nvPicPr>
          <p:cNvPr id="308" name="Google Shape;652;p79" descr="Google Shape;652;p79"/>
          <p:cNvPicPr>
            <a:picLocks noChangeAspect="1"/>
          </p:cNvPicPr>
          <p:nvPr/>
        </p:nvPicPr>
        <p:blipFill>
          <a:blip r:embed="rId2">
            <a:extLst/>
          </a:blip>
          <a:stretch>
            <a:fillRect/>
          </a:stretch>
        </p:blipFill>
        <p:spPr>
          <a:xfrm>
            <a:off x="4525540" y="4593470"/>
            <a:ext cx="13677903" cy="4267201"/>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Google Shape;657;p80"/>
          <p:cNvSpPr txBox="1"/>
          <p:nvPr>
            <p:ph type="ctrTitle"/>
          </p:nvPr>
        </p:nvSpPr>
        <p:spPr>
          <a:prstGeom prst="rect">
            <a:avLst/>
          </a:prstGeom>
        </p:spPr>
        <p:txBody>
          <a:bodyPr/>
          <a:lstStyle/>
          <a:p>
            <a:pPr/>
            <a:r>
              <a:t>Exercise</a:t>
            </a:r>
          </a:p>
        </p:txBody>
      </p:sp>
      <p:sp>
        <p:nvSpPr>
          <p:cNvPr id="311" name="Google Shape;658;p80"/>
          <p:cNvSpPr txBox="1"/>
          <p:nvPr>
            <p:ph type="subTitle" sz="quarter" idx="1"/>
          </p:nvPr>
        </p:nvSpPr>
        <p:spPr>
          <a:prstGeom prst="rect">
            <a:avLst/>
          </a:prstGeom>
        </p:spPr>
        <p:txBody>
          <a:bodyPr/>
          <a:lstStyle/>
          <a:p>
            <a:pPr/>
            <a:r>
              <a:t>Change port number to 8014 and run the application.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250;p15"/>
          <p:cNvSpPr txBox="1"/>
          <p:nvPr>
            <p:ph type="ctrTitle"/>
          </p:nvPr>
        </p:nvSpPr>
        <p:spPr>
          <a:prstGeom prst="rect">
            <a:avLst/>
          </a:prstGeom>
        </p:spPr>
        <p:txBody>
          <a:bodyPr/>
          <a:lstStyle/>
          <a:p>
            <a:pPr/>
            <a:r>
              <a:t>Advantages of IoC</a:t>
            </a:r>
          </a:p>
        </p:txBody>
      </p:sp>
      <p:sp>
        <p:nvSpPr>
          <p:cNvPr id="136" name="Google Shape;251;p15"/>
          <p:cNvSpPr txBox="1"/>
          <p:nvPr>
            <p:ph type="subTitle" sz="quarter" idx="1"/>
          </p:nvPr>
        </p:nvSpPr>
        <p:spPr>
          <a:prstGeom prst="rect">
            <a:avLst/>
          </a:prstGeom>
        </p:spPr>
        <p:txBody>
          <a:bodyPr/>
          <a:lstStyle/>
          <a:p>
            <a:pPr defTabSz="330200">
              <a:defRPr sz="2160"/>
            </a:pPr>
            <a:r>
              <a:t>Decoupling the execution of a task from its implementation</a:t>
            </a:r>
          </a:p>
          <a:p>
            <a:pPr defTabSz="330200">
              <a:defRPr sz="2160"/>
            </a:pPr>
          </a:p>
          <a:p>
            <a:pPr defTabSz="330200">
              <a:defRPr sz="2160"/>
            </a:pPr>
            <a:r>
              <a:t>Making it easier to switch between different implementations</a:t>
            </a:r>
          </a:p>
          <a:p>
            <a:pPr defTabSz="330200">
              <a:defRPr sz="2160"/>
            </a:pPr>
          </a:p>
          <a:p>
            <a:pPr defTabSz="330200">
              <a:defRPr sz="2160"/>
            </a:pPr>
            <a:r>
              <a:t>Greater modularity of a program</a:t>
            </a:r>
          </a:p>
          <a:p>
            <a:pPr defTabSz="330200">
              <a:defRPr sz="2160"/>
            </a:pPr>
          </a:p>
          <a:p>
            <a:pPr defTabSz="330200">
              <a:defRPr sz="2160"/>
            </a:pPr>
            <a:r>
              <a:t>Greater ease in testing a program by isolating a component </a:t>
            </a:r>
          </a:p>
          <a:p>
            <a:pPr defTabSz="330200">
              <a:defRPr sz="2160"/>
            </a:pPr>
          </a:p>
          <a:p>
            <a:pPr defTabSz="330200">
              <a:defRPr sz="2160"/>
            </a:pPr>
            <a:r>
              <a:t>Mocking its dependencies and allowing components to communicate through contracts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262;p17"/>
          <p:cNvSpPr txBox="1"/>
          <p:nvPr>
            <p:ph type="ctrTitle"/>
          </p:nvPr>
        </p:nvSpPr>
        <p:spPr>
          <a:prstGeom prst="rect">
            <a:avLst/>
          </a:prstGeom>
        </p:spPr>
        <p:txBody>
          <a:bodyPr/>
          <a:lstStyle/>
          <a:p>
            <a:pPr/>
            <a:r>
              <a:t>Bean creation</a:t>
            </a:r>
          </a:p>
        </p:txBody>
      </p:sp>
      <p:sp>
        <p:nvSpPr>
          <p:cNvPr id="139" name="Google Shape;263;p17"/>
          <p:cNvSpPr txBox="1"/>
          <p:nvPr>
            <p:ph type="subTitle" sz="quarter" idx="1"/>
          </p:nvPr>
        </p:nvSpPr>
        <p:spPr>
          <a:prstGeom prst="rect">
            <a:avLst/>
          </a:prstGeom>
        </p:spPr>
        <p:txBody>
          <a:bodyPr/>
          <a:lstStyle/>
          <a:p>
            <a:pPr defTabSz="330200">
              <a:defRPr sz="2160"/>
            </a:pPr>
          </a:p>
          <a:p>
            <a:pPr defTabSz="330200">
              <a:defRPr sz="2160"/>
            </a:pPr>
            <a:r>
              <a:t>@Bean</a:t>
            </a:r>
          </a:p>
          <a:p>
            <a:pPr defTabSz="330200">
              <a:defRPr sz="2160"/>
            </a:pPr>
          </a:p>
          <a:p>
            <a:pPr defTabSz="330200">
              <a:defRPr sz="2160"/>
            </a:pPr>
            <a:r>
              <a:t>@Component</a:t>
            </a:r>
          </a:p>
          <a:p>
            <a:pPr defTabSz="330200">
              <a:defRPr sz="2160"/>
            </a:pPr>
          </a:p>
          <a:p>
            <a:pPr defTabSz="330200">
              <a:defRPr sz="2160"/>
            </a:pPr>
            <a:r>
              <a:t>@ComponentScan</a:t>
            </a:r>
          </a:p>
          <a:p>
            <a:pPr defTabSz="330200">
              <a:defRPr sz="2160"/>
            </a:pPr>
          </a:p>
          <a:p>
            <a:pPr defTabSz="330200">
              <a:defRPr sz="2160"/>
            </a:pPr>
            <a:r>
              <a:t>@Service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268;p18"/>
          <p:cNvSpPr txBox="1"/>
          <p:nvPr>
            <p:ph type="ctrTitle"/>
          </p:nvPr>
        </p:nvSpPr>
        <p:spPr>
          <a:prstGeom prst="rect">
            <a:avLst/>
          </a:prstGeom>
        </p:spPr>
        <p:txBody>
          <a:bodyPr/>
          <a:lstStyle/>
          <a:p>
            <a:pPr/>
            <a:r>
              <a:t>@Bean method in boot application</a:t>
            </a:r>
          </a:p>
        </p:txBody>
      </p:sp>
      <p:sp>
        <p:nvSpPr>
          <p:cNvPr id="142" name="Google Shape;269;p18"/>
          <p:cNvSpPr txBox="1"/>
          <p:nvPr>
            <p:ph type="subTitle" sz="quarter" idx="1"/>
          </p:nvPr>
        </p:nvSpPr>
        <p:spPr>
          <a:prstGeom prst="rect">
            <a:avLst/>
          </a:prstGeom>
        </p:spPr>
        <p:txBody>
          <a:bodyPr/>
          <a:lstStyle/>
          <a:p>
            <a:pPr marL="75798" indent="12898" defTabSz="946098">
              <a:defRPr sz="1120"/>
            </a:pPr>
            <a:r>
              <a:t>@SpringBootApplication</a:t>
            </a:r>
          </a:p>
          <a:p>
            <a:pPr marL="75798" indent="12898" defTabSz="946098">
              <a:defRPr sz="1120"/>
            </a:pPr>
            <a:r>
              <a:t>public class DemoApplication {</a:t>
            </a:r>
          </a:p>
          <a:p>
            <a:pPr marL="75798" indent="12898" defTabSz="946098">
              <a:defRPr sz="1120"/>
            </a:pPr>
          </a:p>
          <a:p>
            <a:pPr marL="75798" indent="12898" defTabSz="946098">
              <a:defRPr sz="1120"/>
            </a:pPr>
            <a:r>
              <a:t>  private static Logger logger = LoggerFactory.getLogger(DemoApplication.class);</a:t>
            </a:r>
          </a:p>
          <a:p>
            <a:pPr marL="75798" indent="12898" defTabSz="946098">
              <a:defRPr sz="1120"/>
            </a:pPr>
            <a:r>
              <a:t>  private static ApplicationContext applicationContext;</a:t>
            </a:r>
          </a:p>
          <a:p>
            <a:pPr marL="75798" indent="12898" defTabSz="946098">
              <a:defRPr sz="1120"/>
            </a:pPr>
          </a:p>
          <a:p>
            <a:pPr marL="75798" indent="12898" defTabSz="946098">
              <a:defRPr sz="1120"/>
            </a:pPr>
            <a:r>
              <a:t>  public static void main(String[] args) {</a:t>
            </a:r>
          </a:p>
          <a:p>
            <a:pPr marL="75798" indent="12898" defTabSz="946098">
              <a:defRPr sz="1120"/>
            </a:pPr>
            <a:r>
              <a:t>    applicationContext = SpringApplication.run(DemoApplication.class, args);</a:t>
            </a:r>
          </a:p>
          <a:p>
            <a:pPr marL="75798" indent="12898" defTabSz="946098">
              <a:defRPr sz="1120"/>
            </a:pPr>
            <a:r>
              <a:t>    addNumbers();</a:t>
            </a:r>
          </a:p>
          <a:p>
            <a:pPr marL="75798" indent="12898" defTabSz="946098">
              <a:defRPr sz="1120"/>
            </a:pPr>
            <a:r>
              <a:t>  }</a:t>
            </a:r>
          </a:p>
          <a:p>
            <a:pPr marL="75798" indent="12898" defTabSz="946098">
              <a:defRPr sz="1120"/>
            </a:pPr>
          </a:p>
          <a:p>
            <a:pPr marL="75798" indent="12898" defTabSz="946098">
              <a:defRPr sz="1120"/>
            </a:pPr>
            <a:r>
              <a:t>  @Bean("calculator")</a:t>
            </a:r>
          </a:p>
          <a:p>
            <a:pPr marL="75798" indent="12898" defTabSz="946098">
              <a:defRPr sz="1120"/>
            </a:pPr>
            <a:r>
              <a:t>  public Calculator mathCalculator() {</a:t>
            </a:r>
          </a:p>
          <a:p>
            <a:pPr marL="75798" indent="12898" defTabSz="946098">
              <a:defRPr sz="1120"/>
            </a:pPr>
            <a:r>
              <a:t>    return new Calculator();</a:t>
            </a:r>
          </a:p>
          <a:p>
            <a:pPr marL="75798" indent="12898" defTabSz="946098">
              <a:defRPr sz="1120"/>
            </a:pPr>
            <a: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268;p18"/>
          <p:cNvSpPr txBox="1"/>
          <p:nvPr>
            <p:ph type="ctrTitle"/>
          </p:nvPr>
        </p:nvSpPr>
        <p:spPr>
          <a:prstGeom prst="rect">
            <a:avLst/>
          </a:prstGeom>
        </p:spPr>
        <p:txBody>
          <a:bodyPr/>
          <a:lstStyle/>
          <a:p>
            <a:pPr/>
            <a:r>
              <a:t>@Bean methods in @Configuration</a:t>
            </a:r>
          </a:p>
        </p:txBody>
      </p:sp>
      <p:sp>
        <p:nvSpPr>
          <p:cNvPr id="145" name="Google Shape;269;p18"/>
          <p:cNvSpPr txBox="1"/>
          <p:nvPr>
            <p:ph type="subTitle" sz="quarter" idx="1"/>
          </p:nvPr>
        </p:nvSpPr>
        <p:spPr>
          <a:prstGeom prst="rect">
            <a:avLst/>
          </a:prstGeom>
        </p:spPr>
        <p:txBody>
          <a:bodyPr/>
          <a:lstStyle/>
          <a:p>
            <a:pPr defTabSz="330200">
              <a:defRPr sz="2160"/>
            </a:pPr>
            <a:r>
              <a:t>@Configuration</a:t>
            </a:r>
          </a:p>
          <a:p>
            <a:pPr defTabSz="330200">
              <a:defRPr sz="2160"/>
            </a:pPr>
            <a:r>
              <a:t>public class MyConfiguration {</a:t>
            </a:r>
          </a:p>
          <a:p>
            <a:pPr defTabSz="330200">
              <a:defRPr sz="2160"/>
            </a:pPr>
          </a:p>
          <a:p>
            <a:pPr defTabSz="330200">
              <a:defRPr sz="2160"/>
            </a:pPr>
            <a:r>
              <a:t>  @Bean</a:t>
            </a:r>
          </a:p>
          <a:p>
            <a:pPr defTabSz="330200">
              <a:defRPr sz="2160"/>
            </a:pPr>
            <a:r>
              <a:t>  public Calculator getCalculator() {</a:t>
            </a:r>
          </a:p>
          <a:p>
            <a:pPr defTabSz="330200">
              <a:defRPr sz="2160"/>
            </a:pPr>
            <a:r>
              <a:t>    return new Calculator();</a:t>
            </a:r>
          </a:p>
          <a:p>
            <a:pPr defTabSz="330200">
              <a:defRPr sz="2160"/>
            </a:pPr>
            <a:r>
              <a:t>  }</a:t>
            </a:r>
          </a:p>
          <a:p>
            <a:pPr defTabSz="330200">
              <a:defRPr sz="2160"/>
            </a:pPr>
          </a:p>
          <a:p>
            <a:pPr defTabSz="330200">
              <a:defRPr sz="2160"/>
            </a:pPr>
            <a:r>
              <a:t>  @Bean</a:t>
            </a:r>
          </a:p>
          <a:p>
            <a:pPr defTabSz="330200">
              <a:defRPr sz="2160"/>
            </a:pPr>
            <a:r>
              <a:t>  public MathService getMathService() {</a:t>
            </a:r>
          </a:p>
          <a:p>
            <a:pPr defTabSz="330200">
              <a:defRPr sz="2160"/>
            </a:pPr>
            <a:r>
              <a:t>    return new MathService(getCalculator());</a:t>
            </a:r>
          </a:p>
          <a:p>
            <a:pPr defTabSz="330200">
              <a:defRPr sz="2160"/>
            </a:pPr>
            <a:r>
              <a:t>  }</a:t>
            </a:r>
          </a:p>
          <a:p>
            <a:pPr defTabSz="330200">
              <a:defRPr sz="2160"/>
            </a:pP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