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C3C2611-4C71-4FC5-86AE-919BDF0F9419}" styleName="">
    <a:wholeTbl>
      <a:tcTxStyle>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Style>
        <a:tcBdr/>
        <a:fill>
          <a:solidFill>
            <a:srgbClr val="FFFFFF"/>
          </a:solidFill>
        </a:fill>
      </a:tcStyle>
    </a:band2H>
    <a:firstCol>
      <a:tcTxStyle>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p:scale>
          <a:sx n="100" d="100"/>
          <a:sy n="100" d="100"/>
        </p:scale>
        <p:origin x="-120" y="182"/>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E934FF-F4E1-47C5-9CA5-30A81DDE2BE4}" type="datetimeFigureOut">
              <a:rPr lang="en-US" smtClean="0"/>
              <a:pPr/>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p>
            <a:fld id="{FDE934FF-F4E1-47C5-9CA5-30A81DDE2BE4}" type="datetimeFigureOut">
              <a:rPr lang="en-US" smtClean="0"/>
              <a:pPr/>
              <a:t>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pPr/>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pPr/>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pPr/>
              <a:t>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pPr/>
              <a:t>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pPr/>
              <a:t>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pPr/>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pPr/>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pPr/>
              <a:t>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6" name="Table 4"/>
          <p:cNvGraphicFramePr/>
          <p:nvPr>
            <p:extLst>
              <p:ext uri="{D42A27DB-BD31-4B8C-83A1-F6EECF244321}">
                <p14:modId xmlns:p14="http://schemas.microsoft.com/office/powerpoint/2010/main" val="2163977393"/>
              </p:ext>
            </p:extLst>
          </p:nvPr>
        </p:nvGraphicFramePr>
        <p:xfrm>
          <a:off x="348132" y="0"/>
          <a:ext cx="11196190" cy="6858000"/>
        </p:xfrm>
        <a:graphic>
          <a:graphicData uri="http://schemas.openxmlformats.org/drawingml/2006/table">
            <a:tbl>
              <a:tblPr>
                <a:tableStyleId>{4C3C2611-4C71-4FC5-86AE-919BDF0F9419}</a:tableStyleId>
              </a:tblPr>
              <a:tblGrid>
                <a:gridCol w="2239238">
                  <a:extLst>
                    <a:ext uri="{9D8B030D-6E8A-4147-A177-3AD203B41FA5}">
                      <a16:colId xmlns:a16="http://schemas.microsoft.com/office/drawing/2014/main" val="20000"/>
                    </a:ext>
                  </a:extLst>
                </a:gridCol>
                <a:gridCol w="2239238">
                  <a:extLst>
                    <a:ext uri="{9D8B030D-6E8A-4147-A177-3AD203B41FA5}">
                      <a16:colId xmlns:a16="http://schemas.microsoft.com/office/drawing/2014/main" val="20001"/>
                    </a:ext>
                  </a:extLst>
                </a:gridCol>
                <a:gridCol w="2094454">
                  <a:extLst>
                    <a:ext uri="{9D8B030D-6E8A-4147-A177-3AD203B41FA5}">
                      <a16:colId xmlns:a16="http://schemas.microsoft.com/office/drawing/2014/main" val="20002"/>
                    </a:ext>
                  </a:extLst>
                </a:gridCol>
                <a:gridCol w="2384022">
                  <a:extLst>
                    <a:ext uri="{9D8B030D-6E8A-4147-A177-3AD203B41FA5}">
                      <a16:colId xmlns:a16="http://schemas.microsoft.com/office/drawing/2014/main" val="20003"/>
                    </a:ext>
                  </a:extLst>
                </a:gridCol>
                <a:gridCol w="2239238">
                  <a:extLst>
                    <a:ext uri="{9D8B030D-6E8A-4147-A177-3AD203B41FA5}">
                      <a16:colId xmlns:a16="http://schemas.microsoft.com/office/drawing/2014/main" val="20005"/>
                    </a:ext>
                  </a:extLst>
                </a:gridCol>
              </a:tblGrid>
              <a:tr h="3981565">
                <a:tc rowSpan="3">
                  <a:txBody>
                    <a:bodyPr/>
                    <a:lstStyle/>
                    <a:p>
                      <a:pPr algn="l">
                        <a:defRPr sz="1800" b="1">
                          <a:solidFill>
                            <a:srgbClr val="FF0000"/>
                          </a:solidFill>
                          <a:latin typeface="+mn-lt"/>
                          <a:ea typeface="+mn-ea"/>
                          <a:cs typeface="+mn-cs"/>
                        </a:defRPr>
                      </a:pPr>
                      <a:r>
                        <a:rPr lang="en-US" sz="1400" b="1" kern="1200" dirty="0">
                          <a:solidFill>
                            <a:srgbClr val="FF0000"/>
                          </a:solidFill>
                          <a:latin typeface="+mj-lt"/>
                          <a:ea typeface="+mj-ea"/>
                          <a:cs typeface="+mj-cs"/>
                        </a:rPr>
                        <a:t>Problem</a:t>
                      </a:r>
                      <a:endParaRPr lang="en-US" sz="1400" b="0" kern="1200" dirty="0">
                        <a:solidFill>
                          <a:srgbClr val="FF0000"/>
                        </a:solidFill>
                        <a:latin typeface="+mj-lt"/>
                        <a:ea typeface="+mj-ea"/>
                        <a:cs typeface="+mj-cs"/>
                      </a:endParaRPr>
                    </a:p>
                    <a:p>
                      <a:pPr algn="l">
                        <a:defRPr sz="1800" b="1">
                          <a:solidFill>
                            <a:srgbClr val="FF0000"/>
                          </a:solidFill>
                          <a:latin typeface="+mn-lt"/>
                          <a:ea typeface="+mn-ea"/>
                          <a:cs typeface="+mn-cs"/>
                        </a:defRPr>
                      </a:pPr>
                      <a:r>
                        <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Day in and day out of the water usage is increasing due to the increase in population and so is the problem of exhaustion of ground water in major cities and many rural areas .keeping a check on amount of water used will help us to prevent from over usage of water</a:t>
                      </a:r>
                      <a:endParaRPr lang="en-US" sz="1400" b="0" kern="1200" dirty="0">
                        <a:solidFill>
                          <a:schemeClr val="tx1"/>
                        </a:solidFill>
                        <a:latin typeface="+mj-lt"/>
                        <a:ea typeface="+mj-ea"/>
                        <a:cs typeface="+mj-cs"/>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defRPr sz="1800" b="1">
                          <a:solidFill>
                            <a:srgbClr val="FF0000"/>
                          </a:solidFill>
                          <a:latin typeface="+mn-lt"/>
                          <a:ea typeface="+mn-ea"/>
                          <a:cs typeface="+mn-cs"/>
                        </a:defRPr>
                      </a:pPr>
                      <a:r>
                        <a:rPr sz="1300" dirty="0"/>
                        <a:t>Solution</a:t>
                      </a:r>
                    </a:p>
                    <a:p>
                      <a:pPr marL="0" marR="0" lvl="0" indent="0" algn="l" defTabSz="914400" rtl="0" eaLnBrk="1" fontAlgn="auto" latinLnBrk="0" hangingPunct="1">
                        <a:lnSpc>
                          <a:spcPct val="100000"/>
                        </a:lnSpc>
                        <a:spcBef>
                          <a:spcPts val="0"/>
                        </a:spcBef>
                        <a:spcAft>
                          <a:spcPts val="0"/>
                        </a:spcAft>
                        <a:buClrTx/>
                        <a:buSzTx/>
                        <a:buFontTx/>
                        <a:buNone/>
                        <a:tabLst/>
                        <a:defRPr sz="1800">
                          <a:latin typeface="+mn-lt"/>
                          <a:ea typeface="+mn-ea"/>
                          <a:cs typeface="+mn-cs"/>
                        </a:defRPr>
                      </a:pPr>
                      <a:r>
                        <a:rPr lang="en-IN" sz="1400" dirty="0">
                          <a:effectLst/>
                          <a:latin typeface="Calibri" panose="020F0502020204030204" pitchFamily="34" charset="0"/>
                          <a:ea typeface="Calibri" panose="020F0502020204030204" pitchFamily="34" charset="0"/>
                          <a:cs typeface="Times New Roman" panose="02020603050405020304" pitchFamily="18" charset="0"/>
                        </a:rPr>
                        <a:t>smart water usage monitoring system as a solution for this problem. This is a mobile application based system through which we can directly monitor the water usage at any place and any time. Moreover this application will notify us when the water usage exceeds the predetermined limit. This system will enable us to monitor the level of water in our tank and hence will prevent from overflowing of the tanks while filling them.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rowSpan="3">
                  <a:txBody>
                    <a:bodyPr/>
                    <a:lstStyle/>
                    <a:p>
                      <a:pPr algn="l">
                        <a:defRPr sz="1800" b="1">
                          <a:solidFill>
                            <a:srgbClr val="FF0000"/>
                          </a:solidFill>
                          <a:latin typeface="+mn-lt"/>
                          <a:ea typeface="+mn-ea"/>
                          <a:cs typeface="+mn-cs"/>
                        </a:defRPr>
                      </a:pPr>
                      <a:r>
                        <a:rPr sz="1300" dirty="0"/>
                        <a:t>Unique Value Proposition</a:t>
                      </a:r>
                    </a:p>
                    <a:p>
                      <a:pPr marL="285750" indent="-285750" algn="l">
                        <a:buFont typeface="Arial" panose="020B0604020202020204" pitchFamily="34" charset="0"/>
                        <a:buChar char="•"/>
                        <a:defRPr sz="1800">
                          <a:latin typeface="+mn-lt"/>
                          <a:ea typeface="+mn-ea"/>
                          <a:cs typeface="+mn-cs"/>
                        </a:defRPr>
                      </a:pPr>
                      <a:r>
                        <a:rPr lang="en-US" sz="1400" kern="1200">
                          <a:solidFill>
                            <a:srgbClr val="000000"/>
                          </a:solidFill>
                          <a:latin typeface="+mn-lt"/>
                          <a:ea typeface="+mj-ea"/>
                          <a:cs typeface="+mj-cs"/>
                        </a:rPr>
                        <a:t>Our </a:t>
                      </a:r>
                      <a:r>
                        <a:rPr lang="en-US" sz="1400" kern="1200" dirty="0">
                          <a:solidFill>
                            <a:srgbClr val="000000"/>
                          </a:solidFill>
                          <a:latin typeface="+mn-lt"/>
                          <a:ea typeface="+mj-ea"/>
                          <a:cs typeface="+mj-cs"/>
                        </a:rPr>
                        <a:t>product is a IOT based system which is a first of its kind in water waste management system.</a:t>
                      </a:r>
                    </a:p>
                    <a:p>
                      <a:pPr marL="285750" indent="-285750" algn="l">
                        <a:buFont typeface="Arial" panose="020B0604020202020204" pitchFamily="34" charset="0"/>
                        <a:buChar char="•"/>
                        <a:defRPr sz="1800">
                          <a:latin typeface="+mn-lt"/>
                          <a:ea typeface="+mn-ea"/>
                          <a:cs typeface="+mn-cs"/>
                        </a:defRPr>
                      </a:pPr>
                      <a:r>
                        <a:rPr lang="en-US" sz="1400" kern="1200" dirty="0">
                          <a:solidFill>
                            <a:srgbClr val="000000"/>
                          </a:solidFill>
                          <a:latin typeface="+mn-lt"/>
                          <a:ea typeface="+mj-ea"/>
                          <a:cs typeface="+mj-cs"/>
                        </a:rPr>
                        <a:t>The smart water level indicator is accurate and is very much economical compared to other indicators</a:t>
                      </a:r>
                    </a:p>
                    <a:p>
                      <a:pPr algn="l">
                        <a:defRPr sz="1800">
                          <a:latin typeface="+mn-lt"/>
                          <a:ea typeface="+mn-ea"/>
                          <a:cs typeface="+mn-cs"/>
                        </a:defRPr>
                      </a:pPr>
                      <a:endParaRPr lang="en-US" sz="1400" kern="1200" dirty="0">
                        <a:solidFill>
                          <a:srgbClr val="000000"/>
                        </a:solidFill>
                        <a:latin typeface="+mn-lt"/>
                        <a:ea typeface="+mj-ea"/>
                        <a:cs typeface="+mj-cs"/>
                      </a:endParaRPr>
                    </a:p>
                    <a:p>
                      <a:pPr algn="l">
                        <a:defRPr sz="1800">
                          <a:latin typeface="+mn-lt"/>
                          <a:ea typeface="+mn-ea"/>
                          <a:cs typeface="+mn-cs"/>
                        </a:defRPr>
                      </a:pPr>
                      <a:endParaRPr sz="1300" dirty="0"/>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rowSpan="2">
                  <a:txBody>
                    <a:bodyPr/>
                    <a:lstStyle/>
                    <a:p>
                      <a:pPr algn="l">
                        <a:defRPr sz="1800" b="1">
                          <a:solidFill>
                            <a:srgbClr val="FF0000"/>
                          </a:solidFill>
                          <a:latin typeface="+mn-lt"/>
                          <a:ea typeface="+mn-ea"/>
                          <a:cs typeface="+mn-cs"/>
                        </a:defRPr>
                      </a:pPr>
                      <a:r>
                        <a:rPr lang="en-US" sz="1300" dirty="0"/>
                        <a:t>Unfair Advantage</a:t>
                      </a:r>
                      <a:endParaRPr lang="en-US" sz="1300" b="0" dirty="0">
                        <a:solidFill>
                          <a:schemeClr val="tx1"/>
                        </a:solidFill>
                      </a:endParaRPr>
                    </a:p>
                    <a:p>
                      <a:pPr algn="l">
                        <a:defRPr sz="1800" b="1">
                          <a:solidFill>
                            <a:srgbClr val="FF0000"/>
                          </a:solidFill>
                          <a:latin typeface="+mn-lt"/>
                          <a:ea typeface="+mn-ea"/>
                          <a:cs typeface="+mn-cs"/>
                        </a:defRPr>
                      </a:pPr>
                      <a:r>
                        <a:rPr lang="en-US" sz="1400" b="0" dirty="0">
                          <a:solidFill>
                            <a:schemeClr val="tx1"/>
                          </a:solidFill>
                        </a:rPr>
                        <a:t>The smart system integrated with Internet of Things and on board intelligence ensures that no data is lost in any case of power disturbances/loss. The unique algorithm developed for the system enhances the above ability and maintains data continuity</a:t>
                      </a:r>
                      <a:r>
                        <a:rPr lang="en-US" sz="1300" b="0" dirty="0">
                          <a:solidFill>
                            <a:schemeClr val="tx1"/>
                          </a:solidFill>
                        </a:rPr>
                        <a:t>.</a:t>
                      </a:r>
                    </a:p>
                    <a:p>
                      <a:pPr algn="l">
                        <a:defRPr sz="1800" b="1">
                          <a:solidFill>
                            <a:srgbClr val="FF0000"/>
                          </a:solidFill>
                          <a:latin typeface="+mn-lt"/>
                          <a:ea typeface="+mn-ea"/>
                          <a:cs typeface="+mn-cs"/>
                        </a:defRPr>
                      </a:pPr>
                      <a:endParaRPr lang="en-US" sz="1300" dirty="0"/>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rowSpan="3">
                  <a:txBody>
                    <a:bodyPr/>
                    <a:lstStyle/>
                    <a:p>
                      <a:pPr algn="l">
                        <a:defRPr sz="1800" b="1">
                          <a:solidFill>
                            <a:srgbClr val="FF0000"/>
                          </a:solidFill>
                          <a:latin typeface="+mn-lt"/>
                          <a:ea typeface="+mn-ea"/>
                          <a:cs typeface="+mn-cs"/>
                        </a:defRPr>
                      </a:pPr>
                      <a:r>
                        <a:rPr sz="1300" dirty="0"/>
                        <a:t>Customer Segments</a:t>
                      </a:r>
                    </a:p>
                    <a:p>
                      <a:pPr marL="285750" indent="-285750" algn="l">
                        <a:buFont typeface="Arial" panose="020B0604020202020204" pitchFamily="34" charset="0"/>
                        <a:buChar char="•"/>
                        <a:defRPr sz="1800">
                          <a:latin typeface="+mn-lt"/>
                          <a:ea typeface="+mn-ea"/>
                          <a:cs typeface="+mn-cs"/>
                        </a:defRPr>
                      </a:pPr>
                      <a:r>
                        <a:rPr lang="en-US" sz="1400" kern="1200" dirty="0">
                          <a:solidFill>
                            <a:srgbClr val="000000"/>
                          </a:solidFill>
                          <a:latin typeface="+mn-lt"/>
                          <a:ea typeface="+mj-ea"/>
                          <a:cs typeface="+mj-cs"/>
                        </a:rPr>
                        <a:t>People in urban area are the primary customers of it as they are facing the real water crisis</a:t>
                      </a:r>
                    </a:p>
                    <a:p>
                      <a:pPr marL="285750" indent="-285750" algn="l">
                        <a:buFont typeface="Arial" panose="020B0604020202020204" pitchFamily="34" charset="0"/>
                        <a:buChar char="•"/>
                        <a:defRPr sz="1800">
                          <a:latin typeface="+mn-lt"/>
                          <a:ea typeface="+mn-ea"/>
                          <a:cs typeface="+mn-cs"/>
                        </a:defRPr>
                      </a:pPr>
                      <a:r>
                        <a:rPr lang="en-US" sz="1400" kern="1200" dirty="0">
                          <a:solidFill>
                            <a:srgbClr val="000000"/>
                          </a:solidFill>
                          <a:latin typeface="+mn-lt"/>
                          <a:ea typeface="+mj-ea"/>
                          <a:cs typeface="+mj-cs"/>
                        </a:rPr>
                        <a:t>Can be used in industries for knowing the flow of various raw materials and wastes.</a:t>
                      </a:r>
                    </a:p>
                    <a:p>
                      <a:pPr marL="285750" indent="-285750" algn="l">
                        <a:buFont typeface="Arial" panose="020B0604020202020204" pitchFamily="34" charset="0"/>
                        <a:buChar char="•"/>
                        <a:defRPr sz="1800">
                          <a:latin typeface="+mn-lt"/>
                          <a:ea typeface="+mn-ea"/>
                          <a:cs typeface="+mn-cs"/>
                        </a:defRPr>
                      </a:pPr>
                      <a:r>
                        <a:rPr lang="en-US" sz="1400" kern="1200" dirty="0">
                          <a:solidFill>
                            <a:srgbClr val="000000"/>
                          </a:solidFill>
                          <a:latin typeface="+mn-lt"/>
                          <a:ea typeface="+mj-ea"/>
                          <a:cs typeface="+mj-cs"/>
                        </a:rPr>
                        <a:t>To keep a check of amount of effluent released in industries</a:t>
                      </a:r>
                    </a:p>
                    <a:p>
                      <a:pPr marL="285750" indent="-285750" algn="l">
                        <a:buFont typeface="Arial" panose="020B0604020202020204" pitchFamily="34" charset="0"/>
                        <a:buChar char="•"/>
                        <a:defRPr sz="1800">
                          <a:latin typeface="+mn-lt"/>
                          <a:ea typeface="+mn-ea"/>
                          <a:cs typeface="+mn-cs"/>
                        </a:defRPr>
                      </a:pPr>
                      <a:endParaRPr lang="en-US" sz="1400" kern="1200" dirty="0">
                        <a:solidFill>
                          <a:srgbClr val="000000"/>
                        </a:solidFill>
                        <a:latin typeface="+mj-lt"/>
                        <a:ea typeface="+mj-ea"/>
                        <a:cs typeface="+mj-cs"/>
                      </a:endParaRPr>
                    </a:p>
                  </a:txBody>
                  <a:tcPr marL="45720" marR="4572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2298">
                <a:tc vMerge="1">
                  <a:txBody>
                    <a:bodyPr/>
                    <a:lstStyle/>
                    <a:p>
                      <a:endParaRPr lang="en-IN"/>
                    </a:p>
                  </a:txBody>
                  <a:tcPr/>
                </a:tc>
                <a:tc rowSpan="2">
                  <a:txBody>
                    <a:bodyPr/>
                    <a:lstStyle/>
                    <a:p>
                      <a:pPr algn="l">
                        <a:defRPr sz="1800" b="1">
                          <a:solidFill>
                            <a:srgbClr val="FF0000"/>
                          </a:solidFill>
                          <a:latin typeface="+mn-lt"/>
                          <a:ea typeface="+mn-ea"/>
                          <a:cs typeface="+mn-cs"/>
                        </a:defRPr>
                      </a:pPr>
                      <a:r>
                        <a:rPr lang="en-IN" sz="1300" dirty="0"/>
                        <a:t>Team</a:t>
                      </a:r>
                    </a:p>
                    <a:p>
                      <a:pPr algn="l">
                        <a:defRPr sz="1800">
                          <a:latin typeface="+mn-lt"/>
                          <a:ea typeface="+mn-ea"/>
                          <a:cs typeface="+mn-cs"/>
                        </a:defRPr>
                      </a:pPr>
                      <a:r>
                        <a:rPr lang="sv-SE" sz="1400" kern="1200" dirty="0">
                          <a:solidFill>
                            <a:srgbClr val="000000"/>
                          </a:solidFill>
                          <a:latin typeface="+mj-lt"/>
                          <a:ea typeface="+mj-ea"/>
                          <a:cs typeface="+mj-cs"/>
                        </a:rPr>
                        <a:t>1.D AJAY CHANDRA</a:t>
                      </a:r>
                    </a:p>
                    <a:p>
                      <a:pPr algn="l">
                        <a:defRPr sz="1800">
                          <a:latin typeface="+mn-lt"/>
                          <a:ea typeface="+mn-ea"/>
                          <a:cs typeface="+mn-cs"/>
                        </a:defRPr>
                      </a:pPr>
                      <a:r>
                        <a:rPr lang="sv-SE" sz="1400" kern="1200" dirty="0">
                          <a:solidFill>
                            <a:srgbClr val="000000"/>
                          </a:solidFill>
                          <a:latin typeface="+mj-lt"/>
                          <a:ea typeface="+mj-ea"/>
                          <a:cs typeface="+mj-cs"/>
                        </a:rPr>
                        <a:t>2.K RANGANADH</a:t>
                      </a:r>
                    </a:p>
                    <a:p>
                      <a:pPr algn="l">
                        <a:defRPr sz="1800">
                          <a:latin typeface="+mn-lt"/>
                          <a:ea typeface="+mn-ea"/>
                          <a:cs typeface="+mn-cs"/>
                        </a:defRPr>
                      </a:pPr>
                      <a:endParaRPr lang="sv-SE" sz="1400" kern="1200" dirty="0">
                        <a:solidFill>
                          <a:srgbClr val="000000"/>
                        </a:solidFill>
                        <a:latin typeface="+mj-lt"/>
                        <a:ea typeface="+mj-ea"/>
                        <a:cs typeface="+mj-cs"/>
                      </a:endParaRPr>
                    </a:p>
                  </a:txBody>
                  <a:tcPr marL="45720" marR="457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690242877"/>
                  </a:ext>
                </a:extLst>
              </a:tr>
              <a:tr h="1502770">
                <a:tc vMerge="1">
                  <a:txBody>
                    <a:bodyPr/>
                    <a:lstStyle/>
                    <a:p>
                      <a:endParaRPr lang="en-US"/>
                    </a:p>
                  </a:txBody>
                  <a:tcPr>
                    <a:lnT w="12700" cap="flat" cmpd="sng" algn="ctr">
                      <a:solidFill>
                        <a:srgbClr val="000000"/>
                      </a:solidFill>
                      <a:prstDash val="solid"/>
                      <a:round/>
                      <a:headEnd type="none" w="med" len="med"/>
                      <a:tailEnd type="none" w="med" len="med"/>
                    </a:lnT>
                  </a:tcPr>
                </a:tc>
                <a:tc vMerge="1">
                  <a:txBody>
                    <a:bodyPr/>
                    <a:lstStyle/>
                    <a:p>
                      <a:pPr algn="l">
                        <a:defRPr sz="1800" b="1">
                          <a:solidFill>
                            <a:srgbClr val="FF0000"/>
                          </a:solidFill>
                          <a:latin typeface="+mn-lt"/>
                          <a:ea typeface="+mn-ea"/>
                          <a:cs typeface="+mn-cs"/>
                        </a:defRPr>
                      </a:pPr>
                      <a:r>
                        <a:rPr sz="1300" dirty="0"/>
                        <a:t>Team</a:t>
                      </a:r>
                    </a:p>
                    <a:p>
                      <a:pPr marL="342900" indent="-342900" algn="l">
                        <a:buAutoNum type="arabicPeriod"/>
                        <a:defRPr sz="1800">
                          <a:latin typeface="+mn-lt"/>
                          <a:ea typeface="+mn-ea"/>
                          <a:cs typeface="+mn-cs"/>
                        </a:defRPr>
                      </a:pPr>
                      <a:r>
                        <a:rPr lang="en-US" sz="1300" dirty="0"/>
                        <a:t>P. </a:t>
                      </a:r>
                      <a:r>
                        <a:rPr lang="en-US" sz="1300" dirty="0" err="1"/>
                        <a:t>Lochan</a:t>
                      </a:r>
                      <a:endParaRPr lang="en-US" sz="1300" dirty="0"/>
                    </a:p>
                    <a:p>
                      <a:pPr marL="342900" indent="-342900" algn="l">
                        <a:buAutoNum type="arabicPeriod"/>
                        <a:defRPr sz="1800">
                          <a:latin typeface="+mn-lt"/>
                          <a:ea typeface="+mn-ea"/>
                          <a:cs typeface="+mn-cs"/>
                        </a:defRPr>
                      </a:pPr>
                      <a:r>
                        <a:rPr lang="en-US" sz="1300" dirty="0"/>
                        <a:t>K. </a:t>
                      </a:r>
                      <a:r>
                        <a:rPr lang="en-US" sz="1300" dirty="0" err="1"/>
                        <a:t>Mallikarjun</a:t>
                      </a:r>
                      <a:r>
                        <a:rPr lang="en-US" sz="1300" dirty="0"/>
                        <a:t> </a:t>
                      </a:r>
                    </a:p>
                    <a:p>
                      <a:pPr marL="342900" indent="-342900" algn="l">
                        <a:buAutoNum type="arabicPeriod"/>
                        <a:defRPr sz="1800">
                          <a:latin typeface="+mn-lt"/>
                          <a:ea typeface="+mn-ea"/>
                          <a:cs typeface="+mn-cs"/>
                        </a:defRPr>
                      </a:pPr>
                      <a:r>
                        <a:rPr lang="en-US" sz="1300" dirty="0"/>
                        <a:t>D.</a:t>
                      </a:r>
                      <a:r>
                        <a:rPr lang="en-US" sz="1300" baseline="0" dirty="0"/>
                        <a:t> </a:t>
                      </a:r>
                      <a:r>
                        <a:rPr lang="en-US" sz="1300" baseline="0" dirty="0" err="1"/>
                        <a:t>Srihitha</a:t>
                      </a:r>
                      <a:endParaRPr lang="en-US" sz="1300" baseline="0" dirty="0"/>
                    </a:p>
                    <a:p>
                      <a:pPr marL="342900" indent="-342900" algn="l">
                        <a:buAutoNum type="arabicPeriod"/>
                        <a:defRPr sz="1800">
                          <a:latin typeface="+mn-lt"/>
                          <a:ea typeface="+mn-ea"/>
                          <a:cs typeface="+mn-cs"/>
                        </a:defRPr>
                      </a:pPr>
                      <a:r>
                        <a:rPr lang="en-US" sz="1300" baseline="0" dirty="0"/>
                        <a:t>B. </a:t>
                      </a:r>
                      <a:r>
                        <a:rPr lang="en-US" sz="1300" baseline="0" dirty="0" err="1"/>
                        <a:t>Vinayak</a:t>
                      </a:r>
                      <a:endParaRPr lang="en-US" sz="1300" baseline="0" dirty="0"/>
                    </a:p>
                    <a:p>
                      <a:pPr marL="342900" indent="-342900" algn="l">
                        <a:buAutoNum type="arabicPeriod"/>
                        <a:defRPr sz="1800">
                          <a:latin typeface="+mn-lt"/>
                          <a:ea typeface="+mn-ea"/>
                          <a:cs typeface="+mn-cs"/>
                        </a:defRPr>
                      </a:pPr>
                      <a:r>
                        <a:rPr lang="en-US" sz="1300" baseline="0" dirty="0"/>
                        <a:t>G. </a:t>
                      </a:r>
                      <a:r>
                        <a:rPr lang="en-US" sz="1300" baseline="0" dirty="0" err="1"/>
                        <a:t>Harshavardhan</a:t>
                      </a:r>
                      <a:endParaRPr lang="en-US" sz="1300" baseline="0" dirty="0"/>
                    </a:p>
                    <a:p>
                      <a:pPr marL="342900" indent="-342900" algn="l">
                        <a:buAutoNum type="arabicPeriod"/>
                        <a:defRPr sz="1800">
                          <a:latin typeface="+mn-lt"/>
                          <a:ea typeface="+mn-ea"/>
                          <a:cs typeface="+mn-cs"/>
                        </a:defRPr>
                      </a:pPr>
                      <a:r>
                        <a:rPr lang="en-US" sz="1300" baseline="0" dirty="0"/>
                        <a:t>G. Ashish</a:t>
                      </a:r>
                      <a:endParaRPr sz="1300" dirty="0"/>
                    </a:p>
                  </a:txBody>
                  <a:tcPr marL="45720" marR="45720" horzOverflow="overflow">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tcPr>
                </a:tc>
                <a:tc v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a:txBody>
                    <a:bodyPr/>
                    <a:lstStyle/>
                    <a:p>
                      <a:pPr algn="l">
                        <a:defRPr sz="1800" b="1">
                          <a:solidFill>
                            <a:srgbClr val="FF0000"/>
                          </a:solidFill>
                          <a:latin typeface="+mn-lt"/>
                          <a:ea typeface="+mn-ea"/>
                          <a:cs typeface="+mn-cs"/>
                        </a:defRPr>
                      </a:pPr>
                      <a:r>
                        <a:rPr lang="en-US" sz="1300" dirty="0"/>
                        <a:t>Market Size</a:t>
                      </a:r>
                    </a:p>
                    <a:p>
                      <a:pPr algn="l">
                        <a:defRPr sz="1800">
                          <a:solidFill>
                            <a:srgbClr val="FF0000"/>
                          </a:solidFill>
                          <a:latin typeface="+mn-lt"/>
                          <a:ea typeface="+mn-ea"/>
                          <a:cs typeface="+mn-cs"/>
                        </a:defRPr>
                      </a:pPr>
                      <a:r>
                        <a:rPr lang="en-US" sz="1300" baseline="0" dirty="0">
                          <a:solidFill>
                            <a:schemeClr val="tx1"/>
                          </a:solidFill>
                        </a:rPr>
                        <a:t>   Our potential buyers :</a:t>
                      </a:r>
                    </a:p>
                    <a:p>
                      <a:pPr marL="342900" indent="-342900" algn="l">
                        <a:buFont typeface="+mj-lt"/>
                        <a:buAutoNum type="arabicPeriod"/>
                        <a:defRPr sz="1800">
                          <a:solidFill>
                            <a:srgbClr val="FF0000"/>
                          </a:solidFill>
                          <a:latin typeface="+mn-lt"/>
                          <a:ea typeface="+mn-ea"/>
                          <a:cs typeface="+mn-cs"/>
                        </a:defRPr>
                      </a:pPr>
                      <a:r>
                        <a:rPr lang="en-US" sz="1300" baseline="0" dirty="0">
                          <a:solidFill>
                            <a:schemeClr val="tx1"/>
                          </a:solidFill>
                        </a:rPr>
                        <a:t>Residents of apartments or group housing </a:t>
                      </a:r>
                    </a:p>
                    <a:p>
                      <a:pPr marL="342900" indent="-342900" algn="l">
                        <a:buFont typeface="+mj-lt"/>
                        <a:buAutoNum type="arabicPeriod"/>
                        <a:defRPr sz="1800">
                          <a:solidFill>
                            <a:srgbClr val="FF0000"/>
                          </a:solidFill>
                          <a:latin typeface="+mn-lt"/>
                          <a:ea typeface="+mn-ea"/>
                          <a:cs typeface="+mn-cs"/>
                        </a:defRPr>
                      </a:pPr>
                      <a:r>
                        <a:rPr lang="en-US" sz="1300" baseline="0" dirty="0">
                          <a:solidFill>
                            <a:schemeClr val="tx1"/>
                          </a:solidFill>
                        </a:rPr>
                        <a:t>Industries dealing with liquids and effluents.</a:t>
                      </a:r>
                    </a:p>
                  </a:txBody>
                  <a:tcPr marL="45720" marR="45720" horzOverflow="overflow">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tcPr>
                </a:tc>
                <a:tc v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0001"/>
                  </a:ext>
                </a:extLst>
              </a:tr>
              <a:tr h="1301367">
                <a:tc gridSpan="3">
                  <a:txBody>
                    <a:bodyPr/>
                    <a:lstStyle/>
                    <a:p>
                      <a:pPr algn="l">
                        <a:defRPr sz="1800" b="1">
                          <a:solidFill>
                            <a:srgbClr val="FF0000"/>
                          </a:solidFill>
                          <a:latin typeface="+mn-lt"/>
                          <a:ea typeface="+mn-ea"/>
                          <a:cs typeface="+mn-cs"/>
                        </a:defRPr>
                      </a:pPr>
                      <a:r>
                        <a:rPr sz="1300" dirty="0"/>
                        <a:t>Cost Structure</a:t>
                      </a:r>
                    </a:p>
                    <a:p>
                      <a:pPr algn="l">
                        <a:defRPr sz="1800">
                          <a:latin typeface="+mn-lt"/>
                          <a:ea typeface="+mn-ea"/>
                          <a:cs typeface="+mn-cs"/>
                        </a:defRPr>
                      </a:pPr>
                      <a:endParaRPr sz="1300" dirty="0"/>
                    </a:p>
                    <a:p>
                      <a:pPr algn="l">
                        <a:defRPr sz="1400">
                          <a:latin typeface="+mn-lt"/>
                          <a:ea typeface="+mn-ea"/>
                          <a:cs typeface="+mn-cs"/>
                        </a:defRPr>
                      </a:pPr>
                      <a:r>
                        <a:rPr sz="1300" dirty="0"/>
                        <a:t>Customer Acquisition Costs</a:t>
                      </a:r>
                      <a:r>
                        <a:rPr lang="en-US" sz="1300" dirty="0"/>
                        <a:t>  =Rs2500/- </a:t>
                      </a:r>
                      <a:endParaRPr sz="1300" dirty="0"/>
                    </a:p>
                    <a:p>
                      <a:pPr algn="l">
                        <a:defRPr sz="1400">
                          <a:latin typeface="+mn-lt"/>
                          <a:ea typeface="+mn-ea"/>
                          <a:cs typeface="+mn-cs"/>
                        </a:defRPr>
                      </a:pPr>
                      <a:r>
                        <a:rPr sz="1300" dirty="0"/>
                        <a:t>Distribution Costs</a:t>
                      </a:r>
                      <a:r>
                        <a:rPr lang="en-US" sz="1300" dirty="0"/>
                        <a:t> = Rs1000/-</a:t>
                      </a:r>
                      <a:endParaRPr sz="1300" dirty="0"/>
                    </a:p>
                    <a:p>
                      <a:pPr algn="l">
                        <a:defRPr sz="1400">
                          <a:latin typeface="+mn-lt"/>
                          <a:ea typeface="+mn-ea"/>
                          <a:cs typeface="+mn-cs"/>
                        </a:defRPr>
                      </a:pPr>
                      <a:r>
                        <a:rPr sz="1300" dirty="0"/>
                        <a:t>Hosting</a:t>
                      </a:r>
                      <a:r>
                        <a:rPr lang="en-US" sz="1300" dirty="0"/>
                        <a:t>  = Rs1500/-</a:t>
                      </a:r>
                    </a:p>
                    <a:p>
                      <a:pPr algn="l">
                        <a:defRPr sz="1400">
                          <a:latin typeface="+mn-lt"/>
                          <a:ea typeface="+mn-ea"/>
                          <a:cs typeface="+mn-cs"/>
                        </a:defRPr>
                      </a:pPr>
                      <a:r>
                        <a:rPr sz="1300" dirty="0"/>
                        <a:t>Staffing</a:t>
                      </a:r>
                      <a:r>
                        <a:rPr lang="en-US" sz="1300" baseline="0" dirty="0"/>
                        <a:t> = Rs2000/-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hMerge="1">
                  <a:txBody>
                    <a:bodyPr/>
                    <a:lstStyle/>
                    <a:p>
                      <a:endParaRPr lang="en-US"/>
                    </a:p>
                  </a:txBody>
                  <a:tcPr/>
                </a:tc>
                <a:tc hMerge="1">
                  <a:txBody>
                    <a:bodyPr/>
                    <a:lstStyle/>
                    <a:p>
                      <a:endParaRPr lang="en-US"/>
                    </a:p>
                  </a:txBody>
                  <a:tcPr/>
                </a:tc>
                <a:tc gridSpan="2">
                  <a:txBody>
                    <a:bodyPr/>
                    <a:lstStyle/>
                    <a:p>
                      <a:pPr algn="l">
                        <a:defRPr sz="1800" b="1">
                          <a:solidFill>
                            <a:srgbClr val="FF0000"/>
                          </a:solidFill>
                          <a:latin typeface="+mn-lt"/>
                          <a:ea typeface="+mn-ea"/>
                          <a:cs typeface="+mn-cs"/>
                        </a:defRPr>
                      </a:pPr>
                      <a:r>
                        <a:rPr lang="en-US" sz="1300" dirty="0"/>
                        <a:t>  </a:t>
                      </a:r>
                      <a:r>
                        <a:rPr sz="1300" dirty="0"/>
                        <a:t>Revenue Streams</a:t>
                      </a:r>
                    </a:p>
                    <a:p>
                      <a:pPr algn="l">
                        <a:defRPr sz="1800">
                          <a:latin typeface="+mn-lt"/>
                          <a:ea typeface="+mn-ea"/>
                          <a:cs typeface="+mn-cs"/>
                        </a:defRPr>
                      </a:pPr>
                      <a:endParaRPr sz="1300" dirty="0"/>
                    </a:p>
                    <a:p>
                      <a:pPr algn="l">
                        <a:defRPr sz="1400">
                          <a:latin typeface="+mn-lt"/>
                          <a:ea typeface="+mn-ea"/>
                          <a:cs typeface="+mn-cs"/>
                        </a:defRPr>
                      </a:pPr>
                      <a:r>
                        <a:rPr sz="1300" dirty="0"/>
                        <a:t>Revenue Model</a:t>
                      </a:r>
                      <a:r>
                        <a:rPr lang="en-US" sz="1300" dirty="0"/>
                        <a:t>- Direct</a:t>
                      </a:r>
                      <a:r>
                        <a:rPr lang="en-US" sz="1300" baseline="0" dirty="0"/>
                        <a:t> sales</a:t>
                      </a:r>
                      <a:endParaRPr sz="1300" dirty="0"/>
                    </a:p>
                    <a:p>
                      <a:pPr algn="l">
                        <a:defRPr sz="1400">
                          <a:latin typeface="+mn-lt"/>
                          <a:ea typeface="+mn-ea"/>
                          <a:cs typeface="+mn-cs"/>
                        </a:defRPr>
                      </a:pPr>
                      <a:r>
                        <a:rPr lang="en-US" sz="1300" baseline="0" dirty="0"/>
                        <a:t> We plan to sell directly to the customers on their request and requirement. B2C concept.</a:t>
                      </a:r>
                      <a:endParaRPr sz="1300" dirty="0"/>
                    </a:p>
                    <a:p>
                      <a:pPr algn="l">
                        <a:defRPr sz="1400">
                          <a:latin typeface="+mn-lt"/>
                          <a:ea typeface="+mn-ea"/>
                          <a:cs typeface="+mn-cs"/>
                        </a:defRPr>
                      </a:pPr>
                      <a:r>
                        <a:rPr sz="1300" dirty="0"/>
                        <a:t>Gross Margin</a:t>
                      </a:r>
                      <a:r>
                        <a:rPr lang="en-US" sz="1300" dirty="0"/>
                        <a:t>-15%</a:t>
                      </a:r>
                      <a:endParaRPr sz="1300" dirty="0"/>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0002"/>
                  </a:ext>
                </a:extLst>
              </a:tr>
            </a:tbl>
          </a:graphicData>
        </a:graphic>
      </p:graphicFrame>
      <p:cxnSp>
        <p:nvCxnSpPr>
          <p:cNvPr id="4" name="Straight Connector 3">
            <a:extLst>
              <a:ext uri="{FF2B5EF4-FFF2-40B4-BE49-F238E27FC236}">
                <a16:creationId xmlns:a16="http://schemas.microsoft.com/office/drawing/2014/main" id="{8CF51461-71F3-42C2-A5D5-43AA302D04CA}"/>
              </a:ext>
            </a:extLst>
          </p:cNvPr>
          <p:cNvCxnSpPr>
            <a:cxnSpLocks/>
          </p:cNvCxnSpPr>
          <p:nvPr/>
        </p:nvCxnSpPr>
        <p:spPr>
          <a:xfrm>
            <a:off x="6921661" y="4027989"/>
            <a:ext cx="0" cy="1548000"/>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1249</TotalTime>
  <Words>344</Words>
  <Application>Microsoft Office PowerPoint</Application>
  <PresentationFormat>Widescreen</PresentationFormat>
  <Paragraphs>31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admin</dc:creator>
  <cp:lastModifiedBy>Dn Rao</cp:lastModifiedBy>
  <cp:revision>20</cp:revision>
  <dcterms:created xsi:type="dcterms:W3CDTF">2018-09-06T05:27:55Z</dcterms:created>
  <dcterms:modified xsi:type="dcterms:W3CDTF">2020-01-05T06:12:26Z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1033-10.2.0.7456</vt:lpwstr>
  </property>
</Properties>
</file>