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192" autoAdjust="0"/>
  </p:normalViewPr>
  <p:slideViewPr>
    <p:cSldViewPr snapToGrid="0">
      <p:cViewPr varScale="1">
        <p:scale>
          <a:sx n="103" d="100"/>
          <a:sy n="103" d="100"/>
        </p:scale>
        <p:origin x="8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988A6-3588-4A9C-859F-E9CF6619354B}" type="datetimeFigureOut">
              <a:rPr lang="en-US" smtClean="0"/>
              <a:t>11/24/2020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2D619-820A-4CFE-9BE5-7B125C06A6C4}" type="slidenum">
              <a:rPr lang="en-US" smtClean="0"/>
              <a:t>‹#›</a:t>
            </a:fld>
            <a:endParaRPr lang="en-US"/>
          </a:p>
        </p:txBody>
      </p:sp>
    </p:spTree>
    <p:extLst>
      <p:ext uri="{BB962C8B-B14F-4D97-AF65-F5344CB8AC3E}">
        <p14:creationId xmlns:p14="http://schemas.microsoft.com/office/powerpoint/2010/main" val="3784693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LDA </a:t>
            </a:r>
            <a:r>
              <a:rPr lang="en-US" dirty="0" smtClean="0"/>
              <a:t>: LDA is a topic</a:t>
            </a:r>
            <a:r>
              <a:rPr lang="en-US" baseline="0" dirty="0" smtClean="0"/>
              <a:t> modeling technique that generate topics based on the word frequency from the set of documents. </a:t>
            </a:r>
          </a:p>
          <a:p>
            <a:r>
              <a:rPr lang="en-US" baseline="0" dirty="0" smtClean="0"/>
              <a:t>LDA particularly useful finding the mixture of topics within the given document</a:t>
            </a:r>
          </a:p>
          <a:p>
            <a:endParaRPr lang="en-US" dirty="0" smtClean="0"/>
          </a:p>
          <a:p>
            <a:r>
              <a:rPr lang="en-US" dirty="0" smtClean="0"/>
              <a:t>Top2vec</a:t>
            </a:r>
            <a:r>
              <a:rPr lang="en-US" baseline="0" dirty="0" smtClean="0"/>
              <a:t> : </a:t>
            </a:r>
          </a:p>
          <a:p>
            <a:endParaRPr lang="en-US" baseline="0" dirty="0" smtClean="0"/>
          </a:p>
          <a:p>
            <a:r>
              <a:rPr lang="en-US" sz="1200" b="0" i="0" kern="1200" dirty="0" smtClean="0">
                <a:solidFill>
                  <a:schemeClr val="tx1"/>
                </a:solidFill>
                <a:effectLst/>
                <a:latin typeface="+mn-lt"/>
                <a:ea typeface="+mn-ea"/>
                <a:cs typeface="+mn-cs"/>
              </a:rPr>
              <a:t>The assumption the algorithm makes is that many semantically similar documents are indicative of an underlying topic. The first step is to create a joint embedding of document and word vectors. Once documents and words are embedded in a vector space the goal of the algorithm is to find dense clusters of documents, then identify which words attracted those documents together. Each dense area is a topic and the words that attracted the documents to the dense area are the topic words.</a:t>
            </a:r>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D52D619-820A-4CFE-9BE5-7B125C06A6C4}" type="slidenum">
              <a:rPr lang="en-US" smtClean="0"/>
              <a:t>5</a:t>
            </a:fld>
            <a:endParaRPr lang="en-US"/>
          </a:p>
        </p:txBody>
      </p:sp>
    </p:spTree>
    <p:extLst>
      <p:ext uri="{BB962C8B-B14F-4D97-AF65-F5344CB8AC3E}">
        <p14:creationId xmlns:p14="http://schemas.microsoft.com/office/powerpoint/2010/main" val="146396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Label </a:t>
            </a:r>
            <a:r>
              <a:rPr lang="en-US" sz="1200" b="1" kern="1200" dirty="0" err="1" smtClean="0">
                <a:solidFill>
                  <a:schemeClr val="tx1"/>
                </a:solidFill>
                <a:effectLst/>
                <a:latin typeface="+mn-lt"/>
                <a:ea typeface="+mn-ea"/>
                <a:cs typeface="+mn-cs"/>
              </a:rPr>
              <a:t>powerset</a:t>
            </a:r>
            <a:r>
              <a:rPr lang="en-US" sz="1200" b="1" kern="1200" dirty="0" smtClean="0">
                <a:solidFill>
                  <a:schemeClr val="tx1"/>
                </a:solidFill>
                <a:effectLst/>
                <a:latin typeface="+mn-lt"/>
                <a:ea typeface="+mn-ea"/>
                <a:cs typeface="+mn-cs"/>
              </a:rPr>
              <a:t> : </a:t>
            </a:r>
            <a:r>
              <a:rPr lang="en-US" sz="1200" b="0" kern="1200" dirty="0" smtClean="0">
                <a:solidFill>
                  <a:schemeClr val="tx1"/>
                </a:solidFill>
                <a:effectLst/>
                <a:latin typeface="+mn-lt"/>
                <a:ea typeface="+mn-ea"/>
                <a:cs typeface="+mn-cs"/>
              </a:rPr>
              <a:t>each</a:t>
            </a:r>
            <a:r>
              <a:rPr lang="en-US" sz="1200" b="0" kern="1200" baseline="0" dirty="0" smtClean="0">
                <a:solidFill>
                  <a:schemeClr val="tx1"/>
                </a:solidFill>
                <a:effectLst/>
                <a:latin typeface="+mn-lt"/>
                <a:ea typeface="+mn-ea"/>
                <a:cs typeface="+mn-cs"/>
              </a:rPr>
              <a:t> combination of label set will be considered as one independent labels however this approach has few drawbars especially in solving high dense labels because of information loss in creating </a:t>
            </a:r>
            <a:r>
              <a:rPr lang="en-US" sz="1200" b="0" kern="1200" baseline="0" dirty="0" err="1" smtClean="0">
                <a:solidFill>
                  <a:schemeClr val="tx1"/>
                </a:solidFill>
                <a:effectLst/>
                <a:latin typeface="+mn-lt"/>
                <a:ea typeface="+mn-ea"/>
                <a:cs typeface="+mn-cs"/>
              </a:rPr>
              <a:t>powerset</a:t>
            </a:r>
            <a:r>
              <a:rPr lang="en-US" sz="1200" b="0" kern="1200" baseline="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Binary relevance (BR):  </a:t>
            </a:r>
            <a:r>
              <a:rPr lang="en-US" sz="1200" b="0" kern="1200" dirty="0" smtClean="0">
                <a:solidFill>
                  <a:schemeClr val="tx1"/>
                </a:solidFill>
                <a:effectLst/>
                <a:latin typeface="+mn-lt"/>
                <a:ea typeface="+mn-ea"/>
                <a:cs typeface="+mn-cs"/>
              </a:rPr>
              <a:t>if you have n labels, a method to create n data sets each data set to predict one class.</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downside of that it ignores if there are any correlations between class labels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D52D619-820A-4CFE-9BE5-7B125C06A6C4}" type="slidenum">
              <a:rPr lang="en-US" smtClean="0"/>
              <a:t>6</a:t>
            </a:fld>
            <a:endParaRPr lang="en-US"/>
          </a:p>
        </p:txBody>
      </p:sp>
    </p:spTree>
    <p:extLst>
      <p:ext uri="{BB962C8B-B14F-4D97-AF65-F5344CB8AC3E}">
        <p14:creationId xmlns:p14="http://schemas.microsoft.com/office/powerpoint/2010/main" val="31030863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9966EB-BB0F-4E2B-B528-DB0F8A76BA7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D811E2-D5BD-4015-957A-C305431CEEC8}" type="slidenum">
              <a:rPr lang="en-US" smtClean="0"/>
              <a:t>‹#›</a:t>
            </a:fld>
            <a:endParaRPr lang="en-US"/>
          </a:p>
        </p:txBody>
      </p:sp>
    </p:spTree>
    <p:extLst>
      <p:ext uri="{BB962C8B-B14F-4D97-AF65-F5344CB8AC3E}">
        <p14:creationId xmlns:p14="http://schemas.microsoft.com/office/powerpoint/2010/main" val="30237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9966EB-BB0F-4E2B-B528-DB0F8A76BA7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811E2-D5BD-4015-957A-C305431CEEC8}" type="slidenum">
              <a:rPr lang="en-US" smtClean="0"/>
              <a:t>‹#›</a:t>
            </a:fld>
            <a:endParaRPr lang="en-US"/>
          </a:p>
        </p:txBody>
      </p:sp>
    </p:spTree>
    <p:extLst>
      <p:ext uri="{BB962C8B-B14F-4D97-AF65-F5344CB8AC3E}">
        <p14:creationId xmlns:p14="http://schemas.microsoft.com/office/powerpoint/2010/main" val="2662174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9966EB-BB0F-4E2B-B528-DB0F8A76BA7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811E2-D5BD-4015-957A-C305431CEEC8}" type="slidenum">
              <a:rPr lang="en-US" smtClean="0"/>
              <a:t>‹#›</a:t>
            </a:fld>
            <a:endParaRPr lang="en-US"/>
          </a:p>
        </p:txBody>
      </p:sp>
    </p:spTree>
    <p:extLst>
      <p:ext uri="{BB962C8B-B14F-4D97-AF65-F5344CB8AC3E}">
        <p14:creationId xmlns:p14="http://schemas.microsoft.com/office/powerpoint/2010/main" val="1476798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9966EB-BB0F-4E2B-B528-DB0F8A76BA7F}" type="datetimeFigureOut">
              <a:rPr lang="en-US" smtClean="0"/>
              <a:t>11/24/2020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D811E2-D5BD-4015-957A-C305431CEEC8}" type="slidenum">
              <a:rPr lang="en-US" smtClean="0"/>
              <a:t>‹#›</a:t>
            </a:fld>
            <a:endParaRPr lang="en-US"/>
          </a:p>
        </p:txBody>
      </p:sp>
    </p:spTree>
    <p:extLst>
      <p:ext uri="{BB962C8B-B14F-4D97-AF65-F5344CB8AC3E}">
        <p14:creationId xmlns:p14="http://schemas.microsoft.com/office/powerpoint/2010/main" val="283261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E39966EB-BB0F-4E2B-B528-DB0F8A76BA7F}" type="datetimeFigureOut">
              <a:rPr lang="en-US" smtClean="0"/>
              <a:t>11/24/2020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D811E2-D5BD-4015-957A-C305431CEEC8}" type="slidenum">
              <a:rPr lang="en-US" smtClean="0"/>
              <a:t>‹#›</a:t>
            </a:fld>
            <a:endParaRPr lang="en-US"/>
          </a:p>
        </p:txBody>
      </p:sp>
    </p:spTree>
    <p:extLst>
      <p:ext uri="{BB962C8B-B14F-4D97-AF65-F5344CB8AC3E}">
        <p14:creationId xmlns:p14="http://schemas.microsoft.com/office/powerpoint/2010/main" val="95250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9966EB-BB0F-4E2B-B528-DB0F8A76BA7F}"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D811E2-D5BD-4015-957A-C305431CEEC8}" type="slidenum">
              <a:rPr lang="en-US" smtClean="0"/>
              <a:t>‹#›</a:t>
            </a:fld>
            <a:endParaRPr lang="en-US"/>
          </a:p>
        </p:txBody>
      </p:sp>
    </p:spTree>
    <p:extLst>
      <p:ext uri="{BB962C8B-B14F-4D97-AF65-F5344CB8AC3E}">
        <p14:creationId xmlns:p14="http://schemas.microsoft.com/office/powerpoint/2010/main" val="404730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9966EB-BB0F-4E2B-B528-DB0F8A76BA7F}" type="datetimeFigureOut">
              <a:rPr lang="en-US" smtClean="0"/>
              <a:t>11/24/2020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D811E2-D5BD-4015-957A-C305431CEEC8}" type="slidenum">
              <a:rPr lang="en-US" smtClean="0"/>
              <a:t>‹#›</a:t>
            </a:fld>
            <a:endParaRPr lang="en-US"/>
          </a:p>
        </p:txBody>
      </p:sp>
    </p:spTree>
    <p:extLst>
      <p:ext uri="{BB962C8B-B14F-4D97-AF65-F5344CB8AC3E}">
        <p14:creationId xmlns:p14="http://schemas.microsoft.com/office/powerpoint/2010/main" val="328930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9966EB-BB0F-4E2B-B528-DB0F8A76BA7F}" type="datetimeFigureOut">
              <a:rPr lang="en-US" smtClean="0"/>
              <a:t>11/24/2020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811E2-D5BD-4015-957A-C305431CEEC8}" type="slidenum">
              <a:rPr lang="en-US" smtClean="0"/>
              <a:t>‹#›</a:t>
            </a:fld>
            <a:endParaRPr lang="en-US"/>
          </a:p>
        </p:txBody>
      </p:sp>
    </p:spTree>
    <p:extLst>
      <p:ext uri="{BB962C8B-B14F-4D97-AF65-F5344CB8AC3E}">
        <p14:creationId xmlns:p14="http://schemas.microsoft.com/office/powerpoint/2010/main" val="319654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966EB-BB0F-4E2B-B528-DB0F8A76BA7F}" type="datetimeFigureOut">
              <a:rPr lang="en-US" smtClean="0"/>
              <a:t>11/24/2020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D811E2-D5BD-4015-957A-C305431CEEC8}" type="slidenum">
              <a:rPr lang="en-US" smtClean="0"/>
              <a:t>‹#›</a:t>
            </a:fld>
            <a:endParaRPr lang="en-US"/>
          </a:p>
        </p:txBody>
      </p:sp>
    </p:spTree>
    <p:extLst>
      <p:ext uri="{BB962C8B-B14F-4D97-AF65-F5344CB8AC3E}">
        <p14:creationId xmlns:p14="http://schemas.microsoft.com/office/powerpoint/2010/main" val="197499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9966EB-BB0F-4E2B-B528-DB0F8A76BA7F}" type="datetimeFigureOut">
              <a:rPr lang="en-US" smtClean="0"/>
              <a:t>11/24/2020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D811E2-D5BD-4015-957A-C305431CEEC8}" type="slidenum">
              <a:rPr lang="en-US" smtClean="0"/>
              <a:t>‹#›</a:t>
            </a:fld>
            <a:endParaRPr lang="en-US"/>
          </a:p>
        </p:txBody>
      </p:sp>
    </p:spTree>
    <p:extLst>
      <p:ext uri="{BB962C8B-B14F-4D97-AF65-F5344CB8AC3E}">
        <p14:creationId xmlns:p14="http://schemas.microsoft.com/office/powerpoint/2010/main" val="1965431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9966EB-BB0F-4E2B-B528-DB0F8A76BA7F}" type="datetimeFigureOut">
              <a:rPr lang="en-US" smtClean="0"/>
              <a:t>11/24/2020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D811E2-D5BD-4015-957A-C305431CEEC8}" type="slidenum">
              <a:rPr lang="en-US" smtClean="0"/>
              <a:t>‹#›</a:t>
            </a:fld>
            <a:endParaRPr lang="en-US"/>
          </a:p>
        </p:txBody>
      </p:sp>
    </p:spTree>
    <p:extLst>
      <p:ext uri="{BB962C8B-B14F-4D97-AF65-F5344CB8AC3E}">
        <p14:creationId xmlns:p14="http://schemas.microsoft.com/office/powerpoint/2010/main" val="165342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39966EB-BB0F-4E2B-B528-DB0F8A76BA7F}" type="datetimeFigureOut">
              <a:rPr lang="en-US" smtClean="0"/>
              <a:t>11/24/2020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D811E2-D5BD-4015-957A-C305431CEEC8}" type="slidenum">
              <a:rPr lang="en-US" smtClean="0"/>
              <a:t>‹#›</a:t>
            </a:fld>
            <a:endParaRPr lang="en-US"/>
          </a:p>
        </p:txBody>
      </p:sp>
    </p:spTree>
    <p:extLst>
      <p:ext uri="{BB962C8B-B14F-4D97-AF65-F5344CB8AC3E}">
        <p14:creationId xmlns:p14="http://schemas.microsoft.com/office/powerpoint/2010/main" val="34103941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Autofit/>
          </a:bodyPr>
          <a:lstStyle/>
          <a:p>
            <a:r>
              <a:rPr lang="en-US" sz="2800" b="1" dirty="0"/>
              <a:t>AUTOMATIC IDENTIFICATION OF CLASS COHERENT AND HIGHRARACHIY TO IMPROVE MULTI-CLASS CLASSIFICATION PROBLEM</a:t>
            </a:r>
            <a:r>
              <a:rPr lang="en-US" sz="2800" b="1" dirty="0" smtClean="0"/>
              <a:t>.</a:t>
            </a:r>
            <a:endParaRPr lang="en-US" sz="2800" dirty="0"/>
          </a:p>
        </p:txBody>
      </p:sp>
      <p:sp>
        <p:nvSpPr>
          <p:cNvPr id="3" name="Subtitle 2"/>
          <p:cNvSpPr>
            <a:spLocks noGrp="1"/>
          </p:cNvSpPr>
          <p:nvPr>
            <p:ph type="subTitle" idx="1"/>
          </p:nvPr>
        </p:nvSpPr>
        <p:spPr>
          <a:xfrm>
            <a:off x="991471" y="4545875"/>
            <a:ext cx="7891272" cy="1397726"/>
          </a:xfrm>
        </p:spPr>
        <p:txBody>
          <a:bodyPr>
            <a:normAutofit/>
          </a:bodyPr>
          <a:lstStyle/>
          <a:p>
            <a:r>
              <a:rPr lang="en-US" dirty="0" smtClean="0"/>
              <a:t>Ranganadh Kodali</a:t>
            </a:r>
          </a:p>
          <a:p>
            <a:r>
              <a:rPr lang="en-US" b="1" dirty="0"/>
              <a:t>Student ID : </a:t>
            </a:r>
            <a:r>
              <a:rPr lang="en-US" b="1" dirty="0" smtClean="0"/>
              <a:t>927723</a:t>
            </a:r>
          </a:p>
          <a:p>
            <a:r>
              <a:rPr lang="en-GB" sz="1700" dirty="0"/>
              <a:t>LIVERPOOL JOHN MOORES UNIVERSITY (LJMU</a:t>
            </a:r>
            <a:r>
              <a:rPr lang="en-GB" sz="1700" dirty="0" smtClean="0"/>
              <a:t>)</a:t>
            </a:r>
            <a:r>
              <a:rPr lang="en-US" sz="1700" dirty="0"/>
              <a:t> </a:t>
            </a:r>
            <a:r>
              <a:rPr lang="en-US" sz="1900" dirty="0" smtClean="0">
                <a:cs typeface="Times New Roman" panose="02020603050405020304" pitchFamily="18" charset="0"/>
              </a:rPr>
              <a:t>- </a:t>
            </a:r>
            <a:r>
              <a:rPr lang="en-US" sz="1900" dirty="0">
                <a:cs typeface="Times New Roman" panose="02020603050405020304" pitchFamily="18" charset="0"/>
              </a:rPr>
              <a:t>Masters in Data Science</a:t>
            </a:r>
          </a:p>
          <a:p>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822421699"/>
      </p:ext>
    </p:extLst>
  </p:cSld>
  <p:clrMapOvr>
    <a:masterClrMapping/>
  </p:clrMapOvr>
  <mc:AlternateContent xmlns:mc="http://schemas.openxmlformats.org/markup-compatibility/2006">
    <mc:Choice xmlns:p14="http://schemas.microsoft.com/office/powerpoint/2010/main" Requires="p14">
      <p:transition spd="slow" p14:dur="2000" advTm="6479"/>
    </mc:Choice>
    <mc:Fallback>
      <p:transition spd="slow" advTm="64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GB" dirty="0"/>
              <a:t>METHODOLOGY</a:t>
            </a:r>
            <a:endParaRPr lang="en-US" dirty="0"/>
          </a:p>
        </p:txBody>
      </p:sp>
      <p:sp>
        <p:nvSpPr>
          <p:cNvPr id="3" name="Title 1"/>
          <p:cNvSpPr txBox="1">
            <a:spLocks/>
          </p:cNvSpPr>
          <p:nvPr/>
        </p:nvSpPr>
        <p:spPr>
          <a:xfrm>
            <a:off x="0" y="1129937"/>
            <a:ext cx="4108269"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Proposed method  (label tuning)</a:t>
            </a:r>
            <a:endParaRPr lang="en-US" sz="1900" dirty="0"/>
          </a:p>
        </p:txBody>
      </p:sp>
    </p:spTree>
    <p:extLst>
      <p:ext uri="{BB962C8B-B14F-4D97-AF65-F5344CB8AC3E}">
        <p14:creationId xmlns:p14="http://schemas.microsoft.com/office/powerpoint/2010/main" val="67149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GB" dirty="0"/>
              <a:t>METHODOLOGY</a:t>
            </a:r>
            <a:endParaRPr lang="en-US" dirty="0"/>
          </a:p>
        </p:txBody>
      </p:sp>
      <p:sp>
        <p:nvSpPr>
          <p:cNvPr id="3" name="Title 1"/>
          <p:cNvSpPr txBox="1">
            <a:spLocks/>
          </p:cNvSpPr>
          <p:nvPr/>
        </p:nvSpPr>
        <p:spPr>
          <a:xfrm>
            <a:off x="0" y="1129937"/>
            <a:ext cx="4108269"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Proposed method –cont.. (model design)</a:t>
            </a:r>
            <a:endParaRPr lang="en-US" sz="1900" dirty="0"/>
          </a:p>
        </p:txBody>
      </p:sp>
    </p:spTree>
    <p:extLst>
      <p:ext uri="{BB962C8B-B14F-4D97-AF65-F5344CB8AC3E}">
        <p14:creationId xmlns:p14="http://schemas.microsoft.com/office/powerpoint/2010/main" val="426378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GB" dirty="0" smtClean="0"/>
              <a:t>Model analysis</a:t>
            </a:r>
            <a:endParaRPr lang="en-US" dirty="0"/>
          </a:p>
        </p:txBody>
      </p:sp>
      <p:sp>
        <p:nvSpPr>
          <p:cNvPr id="3" name="Title 1"/>
          <p:cNvSpPr txBox="1">
            <a:spLocks/>
          </p:cNvSpPr>
          <p:nvPr/>
        </p:nvSpPr>
        <p:spPr>
          <a:xfrm>
            <a:off x="0" y="1129937"/>
            <a:ext cx="4108269"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Pre-processing</a:t>
            </a:r>
            <a:endParaRPr lang="en-US" sz="1900" dirty="0"/>
          </a:p>
        </p:txBody>
      </p:sp>
    </p:spTree>
    <p:extLst>
      <p:ext uri="{BB962C8B-B14F-4D97-AF65-F5344CB8AC3E}">
        <p14:creationId xmlns:p14="http://schemas.microsoft.com/office/powerpoint/2010/main" val="105642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GB" dirty="0" smtClean="0"/>
              <a:t>Model analysis</a:t>
            </a:r>
            <a:endParaRPr lang="en-US" dirty="0"/>
          </a:p>
        </p:txBody>
      </p:sp>
      <p:sp>
        <p:nvSpPr>
          <p:cNvPr id="3" name="Title 1"/>
          <p:cNvSpPr txBox="1">
            <a:spLocks/>
          </p:cNvSpPr>
          <p:nvPr/>
        </p:nvSpPr>
        <p:spPr>
          <a:xfrm>
            <a:off x="0" y="1129937"/>
            <a:ext cx="4108269"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Feature engineering</a:t>
            </a:r>
            <a:endParaRPr lang="en-US" sz="1900" dirty="0"/>
          </a:p>
        </p:txBody>
      </p:sp>
    </p:spTree>
    <p:extLst>
      <p:ext uri="{BB962C8B-B14F-4D97-AF65-F5344CB8AC3E}">
        <p14:creationId xmlns:p14="http://schemas.microsoft.com/office/powerpoint/2010/main" val="315757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GB" dirty="0" smtClean="0"/>
              <a:t>Model analysis</a:t>
            </a:r>
            <a:endParaRPr lang="en-US" dirty="0"/>
          </a:p>
        </p:txBody>
      </p:sp>
      <p:sp>
        <p:nvSpPr>
          <p:cNvPr id="3" name="Title 1"/>
          <p:cNvSpPr txBox="1">
            <a:spLocks/>
          </p:cNvSpPr>
          <p:nvPr/>
        </p:nvSpPr>
        <p:spPr>
          <a:xfrm>
            <a:off x="0" y="1129937"/>
            <a:ext cx="4937760"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Label hierarchies and coherence elimination</a:t>
            </a:r>
            <a:endParaRPr lang="en-US" sz="1900" dirty="0"/>
          </a:p>
        </p:txBody>
      </p:sp>
    </p:spTree>
    <p:extLst>
      <p:ext uri="{BB962C8B-B14F-4D97-AF65-F5344CB8AC3E}">
        <p14:creationId xmlns:p14="http://schemas.microsoft.com/office/powerpoint/2010/main" val="213327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GB" dirty="0" smtClean="0"/>
              <a:t>Model analysis</a:t>
            </a:r>
            <a:endParaRPr lang="en-US" dirty="0"/>
          </a:p>
        </p:txBody>
      </p:sp>
      <p:sp>
        <p:nvSpPr>
          <p:cNvPr id="3" name="Title 1"/>
          <p:cNvSpPr txBox="1">
            <a:spLocks/>
          </p:cNvSpPr>
          <p:nvPr/>
        </p:nvSpPr>
        <p:spPr>
          <a:xfrm>
            <a:off x="0" y="1129937"/>
            <a:ext cx="4937760"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Model results and compressions</a:t>
            </a:r>
            <a:endParaRPr lang="en-US" sz="1900" dirty="0"/>
          </a:p>
        </p:txBody>
      </p:sp>
    </p:spTree>
    <p:extLst>
      <p:ext uri="{BB962C8B-B14F-4D97-AF65-F5344CB8AC3E}">
        <p14:creationId xmlns:p14="http://schemas.microsoft.com/office/powerpoint/2010/main" val="42295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US" b="1" dirty="0">
                <a:cs typeface="Lato Medium" panose="020F0602020204030203" pitchFamily="34" charset="0"/>
              </a:rPr>
              <a:t>Conclusions &amp; Our Contributions</a:t>
            </a:r>
            <a:endParaRPr lang="en-US" b="1" dirty="0">
              <a:cs typeface="Lato Medium" panose="020F0602020204030203" pitchFamily="34" charset="0"/>
            </a:endParaRPr>
          </a:p>
        </p:txBody>
      </p:sp>
      <p:sp>
        <p:nvSpPr>
          <p:cNvPr id="3" name="Title 1"/>
          <p:cNvSpPr txBox="1">
            <a:spLocks/>
          </p:cNvSpPr>
          <p:nvPr/>
        </p:nvSpPr>
        <p:spPr>
          <a:xfrm>
            <a:off x="0" y="1129937"/>
            <a:ext cx="4937760"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Research Findings</a:t>
            </a:r>
            <a:endParaRPr lang="en-US" sz="1900" dirty="0"/>
          </a:p>
        </p:txBody>
      </p:sp>
    </p:spTree>
    <p:extLst>
      <p:ext uri="{BB962C8B-B14F-4D97-AF65-F5344CB8AC3E}">
        <p14:creationId xmlns:p14="http://schemas.microsoft.com/office/powerpoint/2010/main" val="2643178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US" b="1" dirty="0">
                <a:cs typeface="Lato Medium" panose="020F0602020204030203" pitchFamily="34" charset="0"/>
              </a:rPr>
              <a:t>Conclusions &amp; Our Contributions</a:t>
            </a:r>
            <a:endParaRPr lang="en-US" b="1" dirty="0">
              <a:cs typeface="Lato Medium" panose="020F0602020204030203" pitchFamily="34" charset="0"/>
            </a:endParaRPr>
          </a:p>
        </p:txBody>
      </p:sp>
      <p:sp>
        <p:nvSpPr>
          <p:cNvPr id="3" name="Title 1"/>
          <p:cNvSpPr txBox="1">
            <a:spLocks/>
          </p:cNvSpPr>
          <p:nvPr/>
        </p:nvSpPr>
        <p:spPr>
          <a:xfrm>
            <a:off x="0" y="1129937"/>
            <a:ext cx="4937760"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Our contribution &amp; future </a:t>
            </a:r>
            <a:r>
              <a:rPr lang="en-US" sz="1900" dirty="0" err="1" smtClean="0">
                <a:solidFill>
                  <a:schemeClr val="accent1"/>
                </a:solidFill>
              </a:rPr>
              <a:t>recomendations</a:t>
            </a:r>
            <a:endParaRPr lang="en-US" sz="1900" dirty="0"/>
          </a:p>
        </p:txBody>
      </p:sp>
    </p:spTree>
    <p:extLst>
      <p:ext uri="{BB962C8B-B14F-4D97-AF65-F5344CB8AC3E}">
        <p14:creationId xmlns:p14="http://schemas.microsoft.com/office/powerpoint/2010/main" val="1493387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r>
              <a:rPr lang="en-US" dirty="0" smtClean="0"/>
              <a:t>Special Thanks to Thiess supervisor </a:t>
            </a:r>
            <a:r>
              <a:rPr lang="en-GB" b="1" dirty="0"/>
              <a:t>Sanchit </a:t>
            </a:r>
            <a:r>
              <a:rPr lang="en-GB" b="1" dirty="0" smtClean="0"/>
              <a:t>Aggarwal, </a:t>
            </a:r>
            <a:r>
              <a:rPr lang="en-US" dirty="0"/>
              <a:t>Prof. </a:t>
            </a:r>
            <a:r>
              <a:rPr lang="en-US" dirty="0" err="1"/>
              <a:t>Manoj</a:t>
            </a:r>
            <a:r>
              <a:rPr lang="en-US" dirty="0"/>
              <a:t> </a:t>
            </a:r>
            <a:r>
              <a:rPr lang="en-US" dirty="0" smtClean="0"/>
              <a:t>Jayabalan &amp; Upgrad</a:t>
            </a:r>
            <a:r>
              <a:rPr lang="en-US" dirty="0"/>
              <a:t> </a:t>
            </a:r>
            <a:r>
              <a:rPr lang="en-US" dirty="0" smtClean="0"/>
              <a:t>support staff.</a:t>
            </a:r>
            <a:endParaRPr lang="en-US" b="1" dirty="0"/>
          </a:p>
          <a:p>
            <a:endParaRPr lang="en-US" dirty="0"/>
          </a:p>
        </p:txBody>
      </p:sp>
    </p:spTree>
    <p:extLst>
      <p:ext uri="{BB962C8B-B14F-4D97-AF65-F5344CB8AC3E}">
        <p14:creationId xmlns:p14="http://schemas.microsoft.com/office/powerpoint/2010/main" val="60681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990" y="680575"/>
            <a:ext cx="10058400" cy="1187414"/>
          </a:xfrm>
        </p:spPr>
        <p:txBody>
          <a:bodyPr/>
          <a:lstStyle/>
          <a:p>
            <a:r>
              <a:rPr lang="en-US" dirty="0" smtClean="0"/>
              <a:t>Agenda</a:t>
            </a:r>
            <a:endParaRPr lang="en-US" dirty="0"/>
          </a:p>
        </p:txBody>
      </p:sp>
      <p:sp>
        <p:nvSpPr>
          <p:cNvPr id="43" name="Shape 1816"/>
          <p:cNvSpPr/>
          <p:nvPr/>
        </p:nvSpPr>
        <p:spPr>
          <a:xfrm>
            <a:off x="1207987" y="2328746"/>
            <a:ext cx="4131994" cy="858243"/>
          </a:xfrm>
          <a:prstGeom prst="rect">
            <a:avLst/>
          </a:prstGeom>
          <a:solidFill>
            <a:schemeClr val="bg1">
              <a:lumMod val="95000"/>
            </a:schemeClr>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sz="3200">
                <a:solidFill>
                  <a:srgbClr val="FFFFFF"/>
                </a:solidFill>
              </a:defRPr>
            </a:pPr>
            <a:endParaRPr sz="3200" dirty="0">
              <a:solidFill>
                <a:srgbClr val="FFFFFF"/>
              </a:solidFill>
              <a:latin typeface="Raleway"/>
              <a:cs typeface="Raleway"/>
            </a:endParaRPr>
          </a:p>
        </p:txBody>
      </p:sp>
      <p:sp>
        <p:nvSpPr>
          <p:cNvPr id="44" name="Rectangle 43"/>
          <p:cNvSpPr/>
          <p:nvPr/>
        </p:nvSpPr>
        <p:spPr>
          <a:xfrm>
            <a:off x="2513164" y="2374448"/>
            <a:ext cx="2650391" cy="6924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mj-lt"/>
                <a:cs typeface="Lato Medium" panose="020F0602020204030203" pitchFamily="34" charset="0"/>
              </a:rPr>
              <a:t>Background of the study</a:t>
            </a:r>
            <a:endParaRPr lang="en-US" sz="1200" b="1" dirty="0">
              <a:latin typeface="+mj-lt"/>
              <a:cs typeface="Lato Medium" panose="020F0602020204030203" pitchFamily="34" charset="0"/>
            </a:endParaRPr>
          </a:p>
          <a:p>
            <a:r>
              <a:rPr lang="en-US" sz="900" b="1" dirty="0">
                <a:latin typeface="Lato Medium" panose="020F0602020204030203" pitchFamily="34" charset="0"/>
                <a:cs typeface="Lato Medium" panose="020F0602020204030203" pitchFamily="34" charset="0"/>
              </a:rPr>
              <a:t> </a:t>
            </a:r>
          </a:p>
          <a:p>
            <a:pPr lvl="0"/>
            <a:r>
              <a:rPr lang="ms-MY" sz="900" dirty="0" smtClean="0">
                <a:ea typeface="Open Sans" panose="020B0606030504020204" pitchFamily="34" charset="0"/>
                <a:cs typeface="Lato Medium" panose="020F0602020204030203" pitchFamily="34" charset="0"/>
              </a:rPr>
              <a:t>This section will describe highlevel problem statement and motivations for the study</a:t>
            </a:r>
            <a:endParaRPr lang="en-US" sz="1500" b="1" dirty="0">
              <a:cs typeface="Lato Medium" panose="020F0602020204030203" pitchFamily="34" charset="0"/>
            </a:endParaRPr>
          </a:p>
        </p:txBody>
      </p:sp>
      <p:sp>
        <p:nvSpPr>
          <p:cNvPr id="45" name="Freeform 44"/>
          <p:cNvSpPr/>
          <p:nvPr/>
        </p:nvSpPr>
        <p:spPr>
          <a:xfrm>
            <a:off x="2180729" y="2676345"/>
            <a:ext cx="87451" cy="126353"/>
          </a:xfrm>
          <a:custGeom>
            <a:avLst/>
            <a:gdLst>
              <a:gd name="connsiteX0" fmla="*/ 0 w 314893"/>
              <a:gd name="connsiteY0" fmla="*/ 0 h 605563"/>
              <a:gd name="connsiteX1" fmla="*/ 314893 w 314893"/>
              <a:gd name="connsiteY1" fmla="*/ 314893 h 605563"/>
              <a:gd name="connsiteX2" fmla="*/ 24223 w 314893"/>
              <a:gd name="connsiteY2" fmla="*/ 605563 h 605563"/>
            </a:gdLst>
            <a:ahLst/>
            <a:cxnLst>
              <a:cxn ang="0">
                <a:pos x="connsiteX0" y="connsiteY0"/>
              </a:cxn>
              <a:cxn ang="0">
                <a:pos x="connsiteX1" y="connsiteY1"/>
              </a:cxn>
              <a:cxn ang="0">
                <a:pos x="connsiteX2" y="connsiteY2"/>
              </a:cxn>
            </a:cxnLst>
            <a:rect l="l" t="t" r="r" b="b"/>
            <a:pathLst>
              <a:path w="314893" h="605563">
                <a:moveTo>
                  <a:pt x="0" y="0"/>
                </a:moveTo>
                <a:lnTo>
                  <a:pt x="314893" y="314893"/>
                </a:lnTo>
                <a:lnTo>
                  <a:pt x="24223" y="605563"/>
                </a:lnTo>
              </a:path>
            </a:pathLst>
          </a:cu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sp>
        <p:nvSpPr>
          <p:cNvPr id="46" name="Shape 1816"/>
          <p:cNvSpPr/>
          <p:nvPr/>
        </p:nvSpPr>
        <p:spPr>
          <a:xfrm>
            <a:off x="1207987" y="3485758"/>
            <a:ext cx="4104425" cy="852516"/>
          </a:xfrm>
          <a:prstGeom prst="rect">
            <a:avLst/>
          </a:prstGeom>
          <a:solidFill>
            <a:schemeClr val="bg1">
              <a:lumMod val="95000"/>
            </a:schemeClr>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sz="3200">
                <a:solidFill>
                  <a:srgbClr val="FFFFFF"/>
                </a:solidFill>
              </a:defRPr>
            </a:pPr>
            <a:endParaRPr sz="3200" dirty="0">
              <a:solidFill>
                <a:srgbClr val="FFFFFF"/>
              </a:solidFill>
              <a:latin typeface="Raleway"/>
              <a:cs typeface="Raleway"/>
            </a:endParaRPr>
          </a:p>
        </p:txBody>
      </p:sp>
      <p:sp>
        <p:nvSpPr>
          <p:cNvPr id="47" name="Freeform 46"/>
          <p:cNvSpPr/>
          <p:nvPr/>
        </p:nvSpPr>
        <p:spPr>
          <a:xfrm>
            <a:off x="2173666" y="3824156"/>
            <a:ext cx="86868" cy="125510"/>
          </a:xfrm>
          <a:custGeom>
            <a:avLst/>
            <a:gdLst>
              <a:gd name="connsiteX0" fmla="*/ 0 w 314893"/>
              <a:gd name="connsiteY0" fmla="*/ 0 h 605563"/>
              <a:gd name="connsiteX1" fmla="*/ 314893 w 314893"/>
              <a:gd name="connsiteY1" fmla="*/ 314893 h 605563"/>
              <a:gd name="connsiteX2" fmla="*/ 24223 w 314893"/>
              <a:gd name="connsiteY2" fmla="*/ 605563 h 605563"/>
            </a:gdLst>
            <a:ahLst/>
            <a:cxnLst>
              <a:cxn ang="0">
                <a:pos x="connsiteX0" y="connsiteY0"/>
              </a:cxn>
              <a:cxn ang="0">
                <a:pos x="connsiteX1" y="connsiteY1"/>
              </a:cxn>
              <a:cxn ang="0">
                <a:pos x="connsiteX2" y="connsiteY2"/>
              </a:cxn>
            </a:cxnLst>
            <a:rect l="l" t="t" r="r" b="b"/>
            <a:pathLst>
              <a:path w="314893" h="605563">
                <a:moveTo>
                  <a:pt x="0" y="0"/>
                </a:moveTo>
                <a:lnTo>
                  <a:pt x="314893" y="314893"/>
                </a:lnTo>
                <a:lnTo>
                  <a:pt x="24223" y="605563"/>
                </a:lnTo>
              </a:path>
            </a:pathLst>
          </a:cu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sp>
        <p:nvSpPr>
          <p:cNvPr id="48" name="Shape 1816"/>
          <p:cNvSpPr/>
          <p:nvPr/>
        </p:nvSpPr>
        <p:spPr>
          <a:xfrm>
            <a:off x="1206952" y="4642772"/>
            <a:ext cx="4105551" cy="852750"/>
          </a:xfrm>
          <a:prstGeom prst="rect">
            <a:avLst/>
          </a:prstGeom>
          <a:solidFill>
            <a:schemeClr val="bg1">
              <a:lumMod val="95000"/>
            </a:schemeClr>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sz="3200">
                <a:solidFill>
                  <a:srgbClr val="FFFFFF"/>
                </a:solidFill>
              </a:defRPr>
            </a:pPr>
            <a:endParaRPr sz="3200" dirty="0">
              <a:solidFill>
                <a:srgbClr val="FFFFFF"/>
              </a:solidFill>
              <a:latin typeface="Raleway"/>
              <a:cs typeface="Raleway"/>
            </a:endParaRPr>
          </a:p>
        </p:txBody>
      </p:sp>
      <p:sp>
        <p:nvSpPr>
          <p:cNvPr id="49" name="Freeform 48"/>
          <p:cNvSpPr/>
          <p:nvPr/>
        </p:nvSpPr>
        <p:spPr>
          <a:xfrm>
            <a:off x="2174324" y="4983257"/>
            <a:ext cx="86892" cy="125544"/>
          </a:xfrm>
          <a:custGeom>
            <a:avLst/>
            <a:gdLst>
              <a:gd name="connsiteX0" fmla="*/ 0 w 314893"/>
              <a:gd name="connsiteY0" fmla="*/ 0 h 605563"/>
              <a:gd name="connsiteX1" fmla="*/ 314893 w 314893"/>
              <a:gd name="connsiteY1" fmla="*/ 314893 h 605563"/>
              <a:gd name="connsiteX2" fmla="*/ 24223 w 314893"/>
              <a:gd name="connsiteY2" fmla="*/ 605563 h 605563"/>
            </a:gdLst>
            <a:ahLst/>
            <a:cxnLst>
              <a:cxn ang="0">
                <a:pos x="connsiteX0" y="connsiteY0"/>
              </a:cxn>
              <a:cxn ang="0">
                <a:pos x="connsiteX1" y="connsiteY1"/>
              </a:cxn>
              <a:cxn ang="0">
                <a:pos x="connsiteX2" y="connsiteY2"/>
              </a:cxn>
            </a:cxnLst>
            <a:rect l="l" t="t" r="r" b="b"/>
            <a:pathLst>
              <a:path w="314893" h="605563">
                <a:moveTo>
                  <a:pt x="0" y="0"/>
                </a:moveTo>
                <a:lnTo>
                  <a:pt x="314893" y="314893"/>
                </a:lnTo>
                <a:lnTo>
                  <a:pt x="24223" y="605563"/>
                </a:lnTo>
              </a:path>
            </a:pathLst>
          </a:cu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sp>
        <p:nvSpPr>
          <p:cNvPr id="50" name="Shape 1816"/>
          <p:cNvSpPr/>
          <p:nvPr/>
        </p:nvSpPr>
        <p:spPr>
          <a:xfrm>
            <a:off x="6679999" y="2338817"/>
            <a:ext cx="4131994" cy="858243"/>
          </a:xfrm>
          <a:prstGeom prst="rect">
            <a:avLst/>
          </a:prstGeom>
          <a:solidFill>
            <a:schemeClr val="bg1">
              <a:lumMod val="95000"/>
            </a:schemeClr>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sz="3200">
                <a:solidFill>
                  <a:srgbClr val="FFFFFF"/>
                </a:solidFill>
              </a:defRPr>
            </a:pPr>
            <a:endParaRPr sz="3200" dirty="0">
              <a:solidFill>
                <a:srgbClr val="FFFFFF"/>
              </a:solidFill>
              <a:latin typeface="Raleway"/>
              <a:cs typeface="Raleway"/>
            </a:endParaRPr>
          </a:p>
        </p:txBody>
      </p:sp>
      <p:sp>
        <p:nvSpPr>
          <p:cNvPr id="51" name="Freeform 50"/>
          <p:cNvSpPr/>
          <p:nvPr/>
        </p:nvSpPr>
        <p:spPr>
          <a:xfrm>
            <a:off x="7652741" y="2686417"/>
            <a:ext cx="87451" cy="126353"/>
          </a:xfrm>
          <a:custGeom>
            <a:avLst/>
            <a:gdLst>
              <a:gd name="connsiteX0" fmla="*/ 0 w 314893"/>
              <a:gd name="connsiteY0" fmla="*/ 0 h 605563"/>
              <a:gd name="connsiteX1" fmla="*/ 314893 w 314893"/>
              <a:gd name="connsiteY1" fmla="*/ 314893 h 605563"/>
              <a:gd name="connsiteX2" fmla="*/ 24223 w 314893"/>
              <a:gd name="connsiteY2" fmla="*/ 605563 h 605563"/>
            </a:gdLst>
            <a:ahLst/>
            <a:cxnLst>
              <a:cxn ang="0">
                <a:pos x="connsiteX0" y="connsiteY0"/>
              </a:cxn>
              <a:cxn ang="0">
                <a:pos x="connsiteX1" y="connsiteY1"/>
              </a:cxn>
              <a:cxn ang="0">
                <a:pos x="connsiteX2" y="connsiteY2"/>
              </a:cxn>
            </a:cxnLst>
            <a:rect l="l" t="t" r="r" b="b"/>
            <a:pathLst>
              <a:path w="314893" h="605563">
                <a:moveTo>
                  <a:pt x="0" y="0"/>
                </a:moveTo>
                <a:lnTo>
                  <a:pt x="314893" y="314893"/>
                </a:lnTo>
                <a:lnTo>
                  <a:pt x="24223" y="605563"/>
                </a:lnTo>
              </a:path>
            </a:pathLst>
          </a:cu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sp>
        <p:nvSpPr>
          <p:cNvPr id="52" name="Shape 1816"/>
          <p:cNvSpPr/>
          <p:nvPr/>
        </p:nvSpPr>
        <p:spPr>
          <a:xfrm>
            <a:off x="6679998" y="3495830"/>
            <a:ext cx="4104425" cy="852516"/>
          </a:xfrm>
          <a:prstGeom prst="rect">
            <a:avLst/>
          </a:prstGeom>
          <a:solidFill>
            <a:schemeClr val="bg1">
              <a:lumMod val="95000"/>
            </a:schemeClr>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sz="3200">
                <a:solidFill>
                  <a:srgbClr val="FFFFFF"/>
                </a:solidFill>
              </a:defRPr>
            </a:pPr>
            <a:endParaRPr sz="3200" dirty="0">
              <a:solidFill>
                <a:srgbClr val="FFFFFF"/>
              </a:solidFill>
              <a:latin typeface="Raleway"/>
              <a:cs typeface="Raleway"/>
            </a:endParaRPr>
          </a:p>
        </p:txBody>
      </p:sp>
      <p:sp>
        <p:nvSpPr>
          <p:cNvPr id="53" name="Freeform 52"/>
          <p:cNvSpPr/>
          <p:nvPr/>
        </p:nvSpPr>
        <p:spPr>
          <a:xfrm>
            <a:off x="7645677" y="3834228"/>
            <a:ext cx="86868" cy="125510"/>
          </a:xfrm>
          <a:custGeom>
            <a:avLst/>
            <a:gdLst>
              <a:gd name="connsiteX0" fmla="*/ 0 w 314893"/>
              <a:gd name="connsiteY0" fmla="*/ 0 h 605563"/>
              <a:gd name="connsiteX1" fmla="*/ 314893 w 314893"/>
              <a:gd name="connsiteY1" fmla="*/ 314893 h 605563"/>
              <a:gd name="connsiteX2" fmla="*/ 24223 w 314893"/>
              <a:gd name="connsiteY2" fmla="*/ 605563 h 605563"/>
            </a:gdLst>
            <a:ahLst/>
            <a:cxnLst>
              <a:cxn ang="0">
                <a:pos x="connsiteX0" y="connsiteY0"/>
              </a:cxn>
              <a:cxn ang="0">
                <a:pos x="connsiteX1" y="connsiteY1"/>
              </a:cxn>
              <a:cxn ang="0">
                <a:pos x="connsiteX2" y="connsiteY2"/>
              </a:cxn>
            </a:cxnLst>
            <a:rect l="l" t="t" r="r" b="b"/>
            <a:pathLst>
              <a:path w="314893" h="605563">
                <a:moveTo>
                  <a:pt x="0" y="0"/>
                </a:moveTo>
                <a:lnTo>
                  <a:pt x="314893" y="314893"/>
                </a:lnTo>
                <a:lnTo>
                  <a:pt x="24223" y="605563"/>
                </a:lnTo>
              </a:path>
            </a:pathLst>
          </a:cu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sp>
        <p:nvSpPr>
          <p:cNvPr id="54" name="Shape 1816"/>
          <p:cNvSpPr/>
          <p:nvPr/>
        </p:nvSpPr>
        <p:spPr>
          <a:xfrm>
            <a:off x="6678963" y="4652844"/>
            <a:ext cx="4105551" cy="852750"/>
          </a:xfrm>
          <a:prstGeom prst="rect">
            <a:avLst/>
          </a:prstGeom>
          <a:solidFill>
            <a:schemeClr val="bg1">
              <a:lumMod val="95000"/>
            </a:schemeClr>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sz="3200">
                <a:solidFill>
                  <a:srgbClr val="FFFFFF"/>
                </a:solidFill>
              </a:defRPr>
            </a:pPr>
            <a:endParaRPr sz="3200" dirty="0">
              <a:solidFill>
                <a:srgbClr val="FFFFFF"/>
              </a:solidFill>
              <a:latin typeface="Raleway"/>
              <a:cs typeface="Raleway"/>
            </a:endParaRPr>
          </a:p>
        </p:txBody>
      </p:sp>
      <p:sp>
        <p:nvSpPr>
          <p:cNvPr id="55" name="Freeform 54"/>
          <p:cNvSpPr/>
          <p:nvPr/>
        </p:nvSpPr>
        <p:spPr>
          <a:xfrm>
            <a:off x="7646336" y="4993328"/>
            <a:ext cx="86892" cy="125544"/>
          </a:xfrm>
          <a:custGeom>
            <a:avLst/>
            <a:gdLst>
              <a:gd name="connsiteX0" fmla="*/ 0 w 314893"/>
              <a:gd name="connsiteY0" fmla="*/ 0 h 605563"/>
              <a:gd name="connsiteX1" fmla="*/ 314893 w 314893"/>
              <a:gd name="connsiteY1" fmla="*/ 314893 h 605563"/>
              <a:gd name="connsiteX2" fmla="*/ 24223 w 314893"/>
              <a:gd name="connsiteY2" fmla="*/ 605563 h 605563"/>
            </a:gdLst>
            <a:ahLst/>
            <a:cxnLst>
              <a:cxn ang="0">
                <a:pos x="connsiteX0" y="connsiteY0"/>
              </a:cxn>
              <a:cxn ang="0">
                <a:pos x="connsiteX1" y="connsiteY1"/>
              </a:cxn>
              <a:cxn ang="0">
                <a:pos x="connsiteX2" y="connsiteY2"/>
              </a:cxn>
            </a:cxnLst>
            <a:rect l="l" t="t" r="r" b="b"/>
            <a:pathLst>
              <a:path w="314893" h="605563">
                <a:moveTo>
                  <a:pt x="0" y="0"/>
                </a:moveTo>
                <a:lnTo>
                  <a:pt x="314893" y="314893"/>
                </a:lnTo>
                <a:lnTo>
                  <a:pt x="24223" y="605563"/>
                </a:lnTo>
              </a:path>
            </a:pathLst>
          </a:cu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dirty="0"/>
          </a:p>
        </p:txBody>
      </p:sp>
      <p:sp>
        <p:nvSpPr>
          <p:cNvPr id="56" name="Rectangle 55"/>
          <p:cNvSpPr/>
          <p:nvPr/>
        </p:nvSpPr>
        <p:spPr>
          <a:xfrm>
            <a:off x="2506040" y="3509366"/>
            <a:ext cx="2630862" cy="6924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mj-lt"/>
                <a:cs typeface="Lato Medium" panose="020F0602020204030203" pitchFamily="34" charset="0"/>
              </a:rPr>
              <a:t>Aims &amp; Objectives</a:t>
            </a:r>
            <a:endParaRPr lang="en-US" sz="1200" b="1" dirty="0">
              <a:latin typeface="+mj-lt"/>
              <a:cs typeface="Lato Medium" panose="020F0602020204030203" pitchFamily="34" charset="0"/>
            </a:endParaRPr>
          </a:p>
          <a:p>
            <a:r>
              <a:rPr lang="en-US" sz="900" b="1" dirty="0">
                <a:latin typeface="Lato Medium" panose="020F0602020204030203" pitchFamily="34" charset="0"/>
                <a:cs typeface="Lato Medium" panose="020F0602020204030203" pitchFamily="34" charset="0"/>
              </a:rPr>
              <a:t> </a:t>
            </a:r>
          </a:p>
          <a:p>
            <a:pPr lvl="0"/>
            <a:r>
              <a:rPr lang="ms-MY" sz="900" dirty="0" smtClean="0">
                <a:ea typeface="Open Sans" panose="020B0606030504020204" pitchFamily="34" charset="0"/>
                <a:cs typeface="Lato Medium" panose="020F0602020204030203" pitchFamily="34" charset="0"/>
              </a:rPr>
              <a:t>Explains what are the aims and objectives of the study.</a:t>
            </a:r>
            <a:endParaRPr lang="en-US" sz="1500" b="1" dirty="0">
              <a:cs typeface="Lato Medium" panose="020F0602020204030203" pitchFamily="34" charset="0"/>
            </a:endParaRPr>
          </a:p>
        </p:txBody>
      </p:sp>
      <p:sp>
        <p:nvSpPr>
          <p:cNvPr id="57" name="Rectangle 56"/>
          <p:cNvSpPr/>
          <p:nvPr/>
        </p:nvSpPr>
        <p:spPr>
          <a:xfrm>
            <a:off x="2506040" y="4672884"/>
            <a:ext cx="2630862"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mj-lt"/>
                <a:cs typeface="Lato Medium" panose="020F0602020204030203" pitchFamily="34" charset="0"/>
              </a:rPr>
              <a:t>Literature Review</a:t>
            </a:r>
            <a:endParaRPr lang="en-US" sz="1200" b="1" dirty="0">
              <a:latin typeface="+mj-lt"/>
              <a:cs typeface="Lato Medium" panose="020F0602020204030203" pitchFamily="34" charset="0"/>
            </a:endParaRPr>
          </a:p>
          <a:p>
            <a:r>
              <a:rPr lang="en-US" sz="900" b="1" dirty="0">
                <a:latin typeface="Lato Medium" panose="020F0602020204030203" pitchFamily="34" charset="0"/>
                <a:cs typeface="Lato Medium" panose="020F0602020204030203" pitchFamily="34" charset="0"/>
              </a:rPr>
              <a:t> </a:t>
            </a:r>
          </a:p>
          <a:p>
            <a:pPr lvl="0"/>
            <a:r>
              <a:rPr lang="ms-MY" sz="900" dirty="0" smtClean="0">
                <a:ea typeface="Open Sans" panose="020B0606030504020204" pitchFamily="34" charset="0"/>
                <a:cs typeface="Lato Medium" panose="020F0602020204030203" pitchFamily="34" charset="0"/>
              </a:rPr>
              <a:t>Review of techniques availible in news classification and gaps in comparesion with the problem statement</a:t>
            </a:r>
            <a:endParaRPr lang="en-US" sz="1500" b="1" dirty="0">
              <a:cs typeface="Lato Medium" panose="020F0602020204030203" pitchFamily="34" charset="0"/>
            </a:endParaRPr>
          </a:p>
        </p:txBody>
      </p:sp>
      <p:sp>
        <p:nvSpPr>
          <p:cNvPr id="58" name="Rectangle 57"/>
          <p:cNvSpPr/>
          <p:nvPr/>
        </p:nvSpPr>
        <p:spPr>
          <a:xfrm>
            <a:off x="7964290" y="2380579"/>
            <a:ext cx="2674100" cy="6924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mj-lt"/>
                <a:cs typeface="Lato Medium" panose="020F0602020204030203" pitchFamily="34" charset="0"/>
              </a:rPr>
              <a:t>Methodology</a:t>
            </a:r>
            <a:endParaRPr lang="en-US" sz="1200" b="1" dirty="0">
              <a:latin typeface="+mj-lt"/>
              <a:cs typeface="Lato Medium" panose="020F0602020204030203" pitchFamily="34" charset="0"/>
            </a:endParaRPr>
          </a:p>
          <a:p>
            <a:r>
              <a:rPr lang="en-US" sz="900" b="1" dirty="0">
                <a:latin typeface="Lato Medium" panose="020F0602020204030203" pitchFamily="34" charset="0"/>
                <a:cs typeface="Lato Medium" panose="020F0602020204030203" pitchFamily="34" charset="0"/>
              </a:rPr>
              <a:t> </a:t>
            </a:r>
          </a:p>
          <a:p>
            <a:pPr lvl="0"/>
            <a:r>
              <a:rPr lang="ms-MY" sz="900" dirty="0" smtClean="0">
                <a:ea typeface="Open Sans" panose="020B0606030504020204" pitchFamily="34" charset="0"/>
                <a:cs typeface="Lato Medium" panose="020F0602020204030203" pitchFamily="34" charset="0"/>
              </a:rPr>
              <a:t>This section will explain, proposed solution in detailed to fulfill the gaps identified in LR</a:t>
            </a:r>
            <a:endParaRPr lang="en-US" sz="1500" b="1" dirty="0">
              <a:cs typeface="Lato Medium" panose="020F0602020204030203" pitchFamily="34" charset="0"/>
            </a:endParaRPr>
          </a:p>
        </p:txBody>
      </p:sp>
      <p:sp>
        <p:nvSpPr>
          <p:cNvPr id="59" name="Rectangle 58"/>
          <p:cNvSpPr/>
          <p:nvPr/>
        </p:nvSpPr>
        <p:spPr>
          <a:xfrm>
            <a:off x="7957166" y="3515497"/>
            <a:ext cx="2654570" cy="6924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mj-lt"/>
                <a:cs typeface="Lato Medium" panose="020F0602020204030203" pitchFamily="34" charset="0"/>
              </a:rPr>
              <a:t>Model analysis</a:t>
            </a:r>
            <a:endParaRPr lang="en-US" sz="1200" b="1" dirty="0">
              <a:latin typeface="+mj-lt"/>
              <a:cs typeface="Lato Medium" panose="020F0602020204030203" pitchFamily="34" charset="0"/>
            </a:endParaRPr>
          </a:p>
          <a:p>
            <a:r>
              <a:rPr lang="en-US" sz="900" b="1" dirty="0">
                <a:latin typeface="Lato Medium" panose="020F0602020204030203" pitchFamily="34" charset="0"/>
                <a:cs typeface="Lato Medium" panose="020F0602020204030203" pitchFamily="34" charset="0"/>
              </a:rPr>
              <a:t> </a:t>
            </a:r>
          </a:p>
          <a:p>
            <a:pPr lvl="0"/>
            <a:r>
              <a:rPr lang="ms-MY" sz="900" dirty="0" smtClean="0">
                <a:ea typeface="Open Sans" panose="020B0606030504020204" pitchFamily="34" charset="0"/>
                <a:cs typeface="Lato Medium" panose="020F0602020204030203" pitchFamily="34" charset="0"/>
              </a:rPr>
              <a:t>Detailed analysis on various subtasks in proposed solution and model performence</a:t>
            </a:r>
            <a:endParaRPr lang="en-US" sz="1500" b="1" dirty="0">
              <a:cs typeface="Lato Medium" panose="020F0602020204030203" pitchFamily="34" charset="0"/>
            </a:endParaRPr>
          </a:p>
        </p:txBody>
      </p:sp>
      <p:sp>
        <p:nvSpPr>
          <p:cNvPr id="60" name="Rectangle 59"/>
          <p:cNvSpPr/>
          <p:nvPr/>
        </p:nvSpPr>
        <p:spPr>
          <a:xfrm>
            <a:off x="7957166" y="4679015"/>
            <a:ext cx="2654570" cy="6924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latin typeface="+mj-lt"/>
                <a:cs typeface="Lato Medium" panose="020F0602020204030203" pitchFamily="34" charset="0"/>
              </a:rPr>
              <a:t>Conclusions &amp; Our Contributions</a:t>
            </a:r>
            <a:endParaRPr lang="en-US" sz="1200" b="1" dirty="0">
              <a:latin typeface="+mj-lt"/>
              <a:cs typeface="Lato Medium" panose="020F0602020204030203" pitchFamily="34" charset="0"/>
            </a:endParaRPr>
          </a:p>
          <a:p>
            <a:r>
              <a:rPr lang="en-US" sz="900" b="1" dirty="0">
                <a:latin typeface="Lato Medium" panose="020F0602020204030203" pitchFamily="34" charset="0"/>
                <a:cs typeface="Lato Medium" panose="020F0602020204030203" pitchFamily="34" charset="0"/>
              </a:rPr>
              <a:t> </a:t>
            </a:r>
          </a:p>
          <a:p>
            <a:pPr lvl="0"/>
            <a:r>
              <a:rPr lang="ms-MY" sz="900" dirty="0" smtClean="0">
                <a:ea typeface="Open Sans" panose="020B0606030504020204" pitchFamily="34" charset="0"/>
                <a:cs typeface="Lato Medium" panose="020F0602020204030203" pitchFamily="34" charset="0"/>
              </a:rPr>
              <a:t>Explain overall finding of the research and elements of our contribution.</a:t>
            </a:r>
            <a:endParaRPr lang="en-US" sz="1500" b="1" dirty="0">
              <a:cs typeface="Lato Medium" panose="020F0602020204030203" pitchFamily="34" charset="0"/>
            </a:endParaRPr>
          </a:p>
        </p:txBody>
      </p:sp>
      <p:sp>
        <p:nvSpPr>
          <p:cNvPr id="61" name="Rectangle 60"/>
          <p:cNvSpPr/>
          <p:nvPr/>
        </p:nvSpPr>
        <p:spPr>
          <a:xfrm>
            <a:off x="1287095" y="2395106"/>
            <a:ext cx="778502" cy="7219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latin typeface="Simple-Line-Icons" panose="02000503000000000000" pitchFamily="2" charset="2"/>
              </a:rPr>
              <a:t></a:t>
            </a:r>
            <a:endParaRPr lang="en-US" sz="1350" dirty="0"/>
          </a:p>
        </p:txBody>
      </p:sp>
      <p:sp>
        <p:nvSpPr>
          <p:cNvPr id="62" name="Rectangle 61"/>
          <p:cNvSpPr/>
          <p:nvPr/>
        </p:nvSpPr>
        <p:spPr>
          <a:xfrm>
            <a:off x="1284746" y="3550277"/>
            <a:ext cx="778502" cy="7219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latin typeface="Simple-Line-Icons" panose="02000503000000000000" pitchFamily="2" charset="2"/>
              </a:rPr>
              <a:t></a:t>
            </a:r>
            <a:endParaRPr lang="en-US" sz="1350" dirty="0"/>
          </a:p>
        </p:txBody>
      </p:sp>
      <p:sp>
        <p:nvSpPr>
          <p:cNvPr id="63" name="Rectangle 62"/>
          <p:cNvSpPr/>
          <p:nvPr/>
        </p:nvSpPr>
        <p:spPr>
          <a:xfrm>
            <a:off x="1281992" y="4699981"/>
            <a:ext cx="778502" cy="721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latin typeface="Simple-Line-Icons" panose="02000503000000000000" pitchFamily="2" charset="2"/>
              </a:rPr>
              <a:t></a:t>
            </a:r>
            <a:endParaRPr lang="en-AU" sz="1350" dirty="0">
              <a:latin typeface="FontAwesome" pitchFamily="2" charset="0"/>
            </a:endParaRPr>
          </a:p>
        </p:txBody>
      </p:sp>
      <p:sp>
        <p:nvSpPr>
          <p:cNvPr id="64" name="Rectangle 63"/>
          <p:cNvSpPr/>
          <p:nvPr/>
        </p:nvSpPr>
        <p:spPr>
          <a:xfrm>
            <a:off x="6772110" y="2401237"/>
            <a:ext cx="778502" cy="7219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latin typeface="Simple-Line-Icons" panose="02000503000000000000" pitchFamily="2" charset="2"/>
              </a:rPr>
              <a:t></a:t>
            </a:r>
            <a:endParaRPr lang="en-US" sz="1350" dirty="0"/>
          </a:p>
        </p:txBody>
      </p:sp>
      <p:sp>
        <p:nvSpPr>
          <p:cNvPr id="65" name="Rectangle 64"/>
          <p:cNvSpPr/>
          <p:nvPr/>
        </p:nvSpPr>
        <p:spPr>
          <a:xfrm>
            <a:off x="6772110" y="3556408"/>
            <a:ext cx="778502" cy="7219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latin typeface="Simple-Line-Icons" panose="02000503000000000000" pitchFamily="2" charset="2"/>
              </a:rPr>
              <a:t></a:t>
            </a:r>
            <a:endParaRPr lang="en-US" sz="1350" dirty="0"/>
          </a:p>
        </p:txBody>
      </p:sp>
      <p:sp>
        <p:nvSpPr>
          <p:cNvPr id="66" name="Rectangle 65"/>
          <p:cNvSpPr/>
          <p:nvPr/>
        </p:nvSpPr>
        <p:spPr>
          <a:xfrm>
            <a:off x="6772110" y="4706112"/>
            <a:ext cx="778502" cy="72199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350" dirty="0">
                <a:latin typeface="Simple-Line-Icons" panose="02000503000000000000" pitchFamily="2" charset="2"/>
              </a:rPr>
              <a:t></a:t>
            </a:r>
            <a:endParaRPr lang="en-US" sz="1350" dirty="0"/>
          </a:p>
        </p:txBody>
      </p:sp>
      <p:pic>
        <p:nvPicPr>
          <p:cNvPr id="67" name="Audio 66">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263564776"/>
      </p:ext>
    </p:extLst>
  </p:cSld>
  <p:clrMapOvr>
    <a:masterClrMapping/>
  </p:clrMapOvr>
  <mc:AlternateContent xmlns:mc="http://schemas.openxmlformats.org/markup-compatibility/2006">
    <mc:Choice xmlns:p14="http://schemas.microsoft.com/office/powerpoint/2010/main" Requires="p14">
      <p:transition spd="slow" p14:dur="2000" advTm="4693"/>
    </mc:Choice>
    <mc:Fallback>
      <p:transition spd="slow" advTm="46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151"/>
          <p:cNvSpPr/>
          <p:nvPr/>
        </p:nvSpPr>
        <p:spPr>
          <a:xfrm>
            <a:off x="4152137" y="1688766"/>
            <a:ext cx="8039863" cy="449802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0" y="0"/>
            <a:ext cx="12192000" cy="1129937"/>
          </a:xfrm>
        </p:spPr>
        <p:txBody>
          <a:bodyPr/>
          <a:lstStyle/>
          <a:p>
            <a:r>
              <a:rPr lang="en-US" dirty="0" smtClean="0"/>
              <a:t>Background </a:t>
            </a:r>
            <a:endParaRPr lang="en-US" dirty="0"/>
          </a:p>
        </p:txBody>
      </p:sp>
      <p:sp>
        <p:nvSpPr>
          <p:cNvPr id="3" name="Title 1"/>
          <p:cNvSpPr txBox="1">
            <a:spLocks/>
          </p:cNvSpPr>
          <p:nvPr/>
        </p:nvSpPr>
        <p:spPr>
          <a:xfrm>
            <a:off x="0" y="1129937"/>
            <a:ext cx="1695993"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dirty="0" smtClean="0">
                <a:solidFill>
                  <a:schemeClr val="accent1"/>
                </a:solidFill>
              </a:rPr>
              <a:t>Introduction</a:t>
            </a:r>
            <a:r>
              <a:rPr lang="en-US" sz="2000" dirty="0" smtClean="0"/>
              <a:t> </a:t>
            </a:r>
            <a:endParaRPr lang="en-US" sz="2000" dirty="0"/>
          </a:p>
        </p:txBody>
      </p:sp>
      <p:grpSp>
        <p:nvGrpSpPr>
          <p:cNvPr id="142" name="Group 141"/>
          <p:cNvGrpSpPr/>
          <p:nvPr/>
        </p:nvGrpSpPr>
        <p:grpSpPr>
          <a:xfrm>
            <a:off x="7277842" y="2433298"/>
            <a:ext cx="2280562" cy="3753489"/>
            <a:chOff x="4644262" y="1847372"/>
            <a:chExt cx="2882323" cy="4169707"/>
          </a:xfrm>
        </p:grpSpPr>
        <p:sp>
          <p:nvSpPr>
            <p:cNvPr id="109" name="Freeform 5"/>
            <p:cNvSpPr>
              <a:spLocks/>
            </p:cNvSpPr>
            <p:nvPr/>
          </p:nvSpPr>
          <p:spPr bwMode="auto">
            <a:xfrm>
              <a:off x="5098366" y="4743528"/>
              <a:ext cx="2081691" cy="531173"/>
            </a:xfrm>
            <a:custGeom>
              <a:avLst/>
              <a:gdLst>
                <a:gd name="T0" fmla="*/ 831 w 1419"/>
                <a:gd name="T1" fmla="*/ 0 h 362"/>
                <a:gd name="T2" fmla="*/ 831 w 1419"/>
                <a:gd name="T3" fmla="*/ 24 h 362"/>
                <a:gd name="T4" fmla="*/ 835 w 1419"/>
                <a:gd name="T5" fmla="*/ 37 h 362"/>
                <a:gd name="T6" fmla="*/ 847 w 1419"/>
                <a:gd name="T7" fmla="*/ 60 h 362"/>
                <a:gd name="T8" fmla="*/ 858 w 1419"/>
                <a:gd name="T9" fmla="*/ 99 h 362"/>
                <a:gd name="T10" fmla="*/ 858 w 1419"/>
                <a:gd name="T11" fmla="*/ 100 h 362"/>
                <a:gd name="T12" fmla="*/ 858 w 1419"/>
                <a:gd name="T13" fmla="*/ 101 h 362"/>
                <a:gd name="T14" fmla="*/ 858 w 1419"/>
                <a:gd name="T15" fmla="*/ 101 h 362"/>
                <a:gd name="T16" fmla="*/ 791 w 1419"/>
                <a:gd name="T17" fmla="*/ 154 h 362"/>
                <a:gd name="T18" fmla="*/ 724 w 1419"/>
                <a:gd name="T19" fmla="*/ 96 h 362"/>
                <a:gd name="T20" fmla="*/ 724 w 1419"/>
                <a:gd name="T21" fmla="*/ 96 h 362"/>
                <a:gd name="T22" fmla="*/ 735 w 1419"/>
                <a:gd name="T23" fmla="*/ 60 h 362"/>
                <a:gd name="T24" fmla="*/ 746 w 1419"/>
                <a:gd name="T25" fmla="*/ 39 h 362"/>
                <a:gd name="T26" fmla="*/ 750 w 1419"/>
                <a:gd name="T27" fmla="*/ 24 h 362"/>
                <a:gd name="T28" fmla="*/ 751 w 1419"/>
                <a:gd name="T29" fmla="*/ 24 h 362"/>
                <a:gd name="T30" fmla="*/ 751 w 1419"/>
                <a:gd name="T31" fmla="*/ 0 h 362"/>
                <a:gd name="T32" fmla="*/ 30 w 1419"/>
                <a:gd name="T33" fmla="*/ 0 h 362"/>
                <a:gd name="T34" fmla="*/ 0 w 1419"/>
                <a:gd name="T35" fmla="*/ 161 h 362"/>
                <a:gd name="T36" fmla="*/ 876 w 1419"/>
                <a:gd name="T37" fmla="*/ 362 h 362"/>
                <a:gd name="T38" fmla="*/ 953 w 1419"/>
                <a:gd name="T39" fmla="*/ 133 h 362"/>
                <a:gd name="T40" fmla="*/ 1362 w 1419"/>
                <a:gd name="T41" fmla="*/ 133 h 362"/>
                <a:gd name="T42" fmla="*/ 1419 w 1419"/>
                <a:gd name="T43" fmla="*/ 0 h 362"/>
                <a:gd name="T44" fmla="*/ 831 w 1419"/>
                <a:gd name="T45"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19" h="362">
                  <a:moveTo>
                    <a:pt x="831" y="0"/>
                  </a:moveTo>
                  <a:cubicBezTo>
                    <a:pt x="831" y="24"/>
                    <a:pt x="831" y="24"/>
                    <a:pt x="831" y="24"/>
                  </a:cubicBezTo>
                  <a:cubicBezTo>
                    <a:pt x="835" y="37"/>
                    <a:pt x="835" y="37"/>
                    <a:pt x="835" y="37"/>
                  </a:cubicBezTo>
                  <a:cubicBezTo>
                    <a:pt x="838" y="46"/>
                    <a:pt x="840" y="50"/>
                    <a:pt x="847" y="60"/>
                  </a:cubicBezTo>
                  <a:cubicBezTo>
                    <a:pt x="856" y="71"/>
                    <a:pt x="859" y="84"/>
                    <a:pt x="858" y="99"/>
                  </a:cubicBezTo>
                  <a:cubicBezTo>
                    <a:pt x="858" y="99"/>
                    <a:pt x="858" y="100"/>
                    <a:pt x="858" y="100"/>
                  </a:cubicBezTo>
                  <a:cubicBezTo>
                    <a:pt x="858" y="101"/>
                    <a:pt x="858" y="101"/>
                    <a:pt x="858" y="101"/>
                  </a:cubicBezTo>
                  <a:cubicBezTo>
                    <a:pt x="858" y="101"/>
                    <a:pt x="858" y="101"/>
                    <a:pt x="858" y="101"/>
                  </a:cubicBezTo>
                  <a:cubicBezTo>
                    <a:pt x="855" y="130"/>
                    <a:pt x="826" y="154"/>
                    <a:pt x="791" y="154"/>
                  </a:cubicBezTo>
                  <a:cubicBezTo>
                    <a:pt x="754" y="154"/>
                    <a:pt x="724" y="128"/>
                    <a:pt x="724" y="96"/>
                  </a:cubicBezTo>
                  <a:cubicBezTo>
                    <a:pt x="724" y="96"/>
                    <a:pt x="724" y="96"/>
                    <a:pt x="724" y="96"/>
                  </a:cubicBezTo>
                  <a:cubicBezTo>
                    <a:pt x="723" y="82"/>
                    <a:pt x="727" y="71"/>
                    <a:pt x="735" y="60"/>
                  </a:cubicBezTo>
                  <a:cubicBezTo>
                    <a:pt x="741" y="51"/>
                    <a:pt x="744" y="47"/>
                    <a:pt x="746" y="39"/>
                  </a:cubicBezTo>
                  <a:cubicBezTo>
                    <a:pt x="750" y="24"/>
                    <a:pt x="750" y="24"/>
                    <a:pt x="750" y="24"/>
                  </a:cubicBezTo>
                  <a:cubicBezTo>
                    <a:pt x="751" y="24"/>
                    <a:pt x="751" y="24"/>
                    <a:pt x="751" y="24"/>
                  </a:cubicBezTo>
                  <a:cubicBezTo>
                    <a:pt x="751" y="0"/>
                    <a:pt x="751" y="0"/>
                    <a:pt x="751" y="0"/>
                  </a:cubicBezTo>
                  <a:cubicBezTo>
                    <a:pt x="30" y="0"/>
                    <a:pt x="30" y="0"/>
                    <a:pt x="30" y="0"/>
                  </a:cubicBezTo>
                  <a:cubicBezTo>
                    <a:pt x="18" y="87"/>
                    <a:pt x="0" y="161"/>
                    <a:pt x="0" y="161"/>
                  </a:cubicBezTo>
                  <a:cubicBezTo>
                    <a:pt x="876" y="362"/>
                    <a:pt x="876" y="362"/>
                    <a:pt x="876" y="362"/>
                  </a:cubicBezTo>
                  <a:cubicBezTo>
                    <a:pt x="876" y="362"/>
                    <a:pt x="908" y="149"/>
                    <a:pt x="953" y="133"/>
                  </a:cubicBezTo>
                  <a:cubicBezTo>
                    <a:pt x="997" y="117"/>
                    <a:pt x="1278" y="237"/>
                    <a:pt x="1362" y="133"/>
                  </a:cubicBezTo>
                  <a:cubicBezTo>
                    <a:pt x="1399" y="87"/>
                    <a:pt x="1414" y="40"/>
                    <a:pt x="1419" y="0"/>
                  </a:cubicBezTo>
                  <a:lnTo>
                    <a:pt x="831"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10" name="Freeform 6"/>
            <p:cNvSpPr>
              <a:spLocks/>
            </p:cNvSpPr>
            <p:nvPr/>
          </p:nvSpPr>
          <p:spPr bwMode="auto">
            <a:xfrm>
              <a:off x="6583122" y="2520191"/>
              <a:ext cx="730995" cy="633614"/>
            </a:xfrm>
            <a:custGeom>
              <a:avLst/>
              <a:gdLst>
                <a:gd name="T0" fmla="*/ 382 w 498"/>
                <a:gd name="T1" fmla="*/ 0 h 432"/>
                <a:gd name="T2" fmla="*/ 0 w 498"/>
                <a:gd name="T3" fmla="*/ 0 h 432"/>
                <a:gd name="T4" fmla="*/ 0 w 498"/>
                <a:gd name="T5" fmla="*/ 432 h 432"/>
                <a:gd name="T6" fmla="*/ 65 w 498"/>
                <a:gd name="T7" fmla="*/ 432 h 432"/>
                <a:gd name="T8" fmla="*/ 65 w 498"/>
                <a:gd name="T9" fmla="*/ 420 h 432"/>
                <a:gd name="T10" fmla="*/ 62 w 498"/>
                <a:gd name="T11" fmla="*/ 407 h 432"/>
                <a:gd name="T12" fmla="*/ 49 w 498"/>
                <a:gd name="T13" fmla="*/ 384 h 432"/>
                <a:gd name="T14" fmla="*/ 39 w 498"/>
                <a:gd name="T15" fmla="*/ 345 h 432"/>
                <a:gd name="T16" fmla="*/ 39 w 498"/>
                <a:gd name="T17" fmla="*/ 344 h 432"/>
                <a:gd name="T18" fmla="*/ 39 w 498"/>
                <a:gd name="T19" fmla="*/ 343 h 432"/>
                <a:gd name="T20" fmla="*/ 39 w 498"/>
                <a:gd name="T21" fmla="*/ 343 h 432"/>
                <a:gd name="T22" fmla="*/ 106 w 498"/>
                <a:gd name="T23" fmla="*/ 290 h 432"/>
                <a:gd name="T24" fmla="*/ 173 w 498"/>
                <a:gd name="T25" fmla="*/ 348 h 432"/>
                <a:gd name="T26" fmla="*/ 173 w 498"/>
                <a:gd name="T27" fmla="*/ 348 h 432"/>
                <a:gd name="T28" fmla="*/ 162 w 498"/>
                <a:gd name="T29" fmla="*/ 384 h 432"/>
                <a:gd name="T30" fmla="*/ 150 w 498"/>
                <a:gd name="T31" fmla="*/ 405 h 432"/>
                <a:gd name="T32" fmla="*/ 146 w 498"/>
                <a:gd name="T33" fmla="*/ 420 h 432"/>
                <a:gd name="T34" fmla="*/ 146 w 498"/>
                <a:gd name="T35" fmla="*/ 420 h 432"/>
                <a:gd name="T36" fmla="*/ 146 w 498"/>
                <a:gd name="T37" fmla="*/ 432 h 432"/>
                <a:gd name="T38" fmla="*/ 491 w 498"/>
                <a:gd name="T39" fmla="*/ 432 h 432"/>
                <a:gd name="T40" fmla="*/ 382 w 498"/>
                <a:gd name="T41"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8" h="432">
                  <a:moveTo>
                    <a:pt x="382" y="0"/>
                  </a:moveTo>
                  <a:cubicBezTo>
                    <a:pt x="0" y="0"/>
                    <a:pt x="0" y="0"/>
                    <a:pt x="0" y="0"/>
                  </a:cubicBezTo>
                  <a:cubicBezTo>
                    <a:pt x="0" y="432"/>
                    <a:pt x="0" y="432"/>
                    <a:pt x="0" y="432"/>
                  </a:cubicBezTo>
                  <a:cubicBezTo>
                    <a:pt x="65" y="432"/>
                    <a:pt x="65" y="432"/>
                    <a:pt x="65" y="432"/>
                  </a:cubicBezTo>
                  <a:cubicBezTo>
                    <a:pt x="65" y="420"/>
                    <a:pt x="65" y="420"/>
                    <a:pt x="65" y="420"/>
                  </a:cubicBezTo>
                  <a:cubicBezTo>
                    <a:pt x="62" y="407"/>
                    <a:pt x="62" y="407"/>
                    <a:pt x="62" y="407"/>
                  </a:cubicBezTo>
                  <a:cubicBezTo>
                    <a:pt x="59" y="398"/>
                    <a:pt x="56" y="394"/>
                    <a:pt x="49" y="384"/>
                  </a:cubicBezTo>
                  <a:cubicBezTo>
                    <a:pt x="41" y="373"/>
                    <a:pt x="37" y="360"/>
                    <a:pt x="39" y="345"/>
                  </a:cubicBezTo>
                  <a:cubicBezTo>
                    <a:pt x="39" y="345"/>
                    <a:pt x="39" y="344"/>
                    <a:pt x="39" y="344"/>
                  </a:cubicBezTo>
                  <a:cubicBezTo>
                    <a:pt x="39" y="343"/>
                    <a:pt x="39" y="343"/>
                    <a:pt x="39" y="343"/>
                  </a:cubicBezTo>
                  <a:cubicBezTo>
                    <a:pt x="39" y="343"/>
                    <a:pt x="39" y="343"/>
                    <a:pt x="39" y="343"/>
                  </a:cubicBezTo>
                  <a:cubicBezTo>
                    <a:pt x="42" y="314"/>
                    <a:pt x="71" y="290"/>
                    <a:pt x="106" y="290"/>
                  </a:cubicBezTo>
                  <a:cubicBezTo>
                    <a:pt x="143" y="290"/>
                    <a:pt x="173" y="316"/>
                    <a:pt x="173" y="348"/>
                  </a:cubicBezTo>
                  <a:cubicBezTo>
                    <a:pt x="173" y="348"/>
                    <a:pt x="173" y="348"/>
                    <a:pt x="173" y="348"/>
                  </a:cubicBezTo>
                  <a:cubicBezTo>
                    <a:pt x="173" y="362"/>
                    <a:pt x="170" y="373"/>
                    <a:pt x="162" y="384"/>
                  </a:cubicBezTo>
                  <a:cubicBezTo>
                    <a:pt x="156" y="393"/>
                    <a:pt x="153" y="397"/>
                    <a:pt x="150" y="405"/>
                  </a:cubicBezTo>
                  <a:cubicBezTo>
                    <a:pt x="146" y="420"/>
                    <a:pt x="146" y="420"/>
                    <a:pt x="146" y="420"/>
                  </a:cubicBezTo>
                  <a:cubicBezTo>
                    <a:pt x="146" y="420"/>
                    <a:pt x="146" y="420"/>
                    <a:pt x="146" y="420"/>
                  </a:cubicBezTo>
                  <a:cubicBezTo>
                    <a:pt x="146" y="432"/>
                    <a:pt x="146" y="432"/>
                    <a:pt x="146" y="432"/>
                  </a:cubicBezTo>
                  <a:cubicBezTo>
                    <a:pt x="491" y="432"/>
                    <a:pt x="491" y="432"/>
                    <a:pt x="491" y="432"/>
                  </a:cubicBezTo>
                  <a:cubicBezTo>
                    <a:pt x="498" y="320"/>
                    <a:pt x="483" y="157"/>
                    <a:pt x="382"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11" name="Freeform 9"/>
            <p:cNvSpPr>
              <a:spLocks/>
            </p:cNvSpPr>
            <p:nvPr/>
          </p:nvSpPr>
          <p:spPr bwMode="auto">
            <a:xfrm>
              <a:off x="5422130" y="1847372"/>
              <a:ext cx="1642841" cy="565319"/>
            </a:xfrm>
            <a:custGeom>
              <a:avLst/>
              <a:gdLst>
                <a:gd name="T0" fmla="*/ 793 w 1120"/>
                <a:gd name="T1" fmla="*/ 146 h 385"/>
                <a:gd name="T2" fmla="*/ 0 w 1120"/>
                <a:gd name="T3" fmla="*/ 136 h 385"/>
                <a:gd name="T4" fmla="*/ 0 w 1120"/>
                <a:gd name="T5" fmla="*/ 385 h 385"/>
                <a:gd name="T6" fmla="*/ 603 w 1120"/>
                <a:gd name="T7" fmla="*/ 385 h 385"/>
                <a:gd name="T8" fmla="*/ 603 w 1120"/>
                <a:gd name="T9" fmla="*/ 342 h 385"/>
                <a:gd name="T10" fmla="*/ 600 w 1120"/>
                <a:gd name="T11" fmla="*/ 330 h 385"/>
                <a:gd name="T12" fmla="*/ 587 w 1120"/>
                <a:gd name="T13" fmla="*/ 307 h 385"/>
                <a:gd name="T14" fmla="*/ 577 w 1120"/>
                <a:gd name="T15" fmla="*/ 267 h 385"/>
                <a:gd name="T16" fmla="*/ 577 w 1120"/>
                <a:gd name="T17" fmla="*/ 266 h 385"/>
                <a:gd name="T18" fmla="*/ 577 w 1120"/>
                <a:gd name="T19" fmla="*/ 266 h 385"/>
                <a:gd name="T20" fmla="*/ 577 w 1120"/>
                <a:gd name="T21" fmla="*/ 266 h 385"/>
                <a:gd name="T22" fmla="*/ 644 w 1120"/>
                <a:gd name="T23" fmla="*/ 212 h 385"/>
                <a:gd name="T24" fmla="*/ 711 w 1120"/>
                <a:gd name="T25" fmla="*/ 270 h 385"/>
                <a:gd name="T26" fmla="*/ 711 w 1120"/>
                <a:gd name="T27" fmla="*/ 270 h 385"/>
                <a:gd name="T28" fmla="*/ 700 w 1120"/>
                <a:gd name="T29" fmla="*/ 307 h 385"/>
                <a:gd name="T30" fmla="*/ 688 w 1120"/>
                <a:gd name="T31" fmla="*/ 327 h 385"/>
                <a:gd name="T32" fmla="*/ 684 w 1120"/>
                <a:gd name="T33" fmla="*/ 342 h 385"/>
                <a:gd name="T34" fmla="*/ 684 w 1120"/>
                <a:gd name="T35" fmla="*/ 342 h 385"/>
                <a:gd name="T36" fmla="*/ 684 w 1120"/>
                <a:gd name="T37" fmla="*/ 385 h 385"/>
                <a:gd name="T38" fmla="*/ 1120 w 1120"/>
                <a:gd name="T39" fmla="*/ 385 h 385"/>
                <a:gd name="T40" fmla="*/ 793 w 1120"/>
                <a:gd name="T41" fmla="*/ 14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0" h="385">
                  <a:moveTo>
                    <a:pt x="793" y="146"/>
                  </a:moveTo>
                  <a:cubicBezTo>
                    <a:pt x="476" y="0"/>
                    <a:pt x="207" y="32"/>
                    <a:pt x="0" y="136"/>
                  </a:cubicBezTo>
                  <a:cubicBezTo>
                    <a:pt x="0" y="385"/>
                    <a:pt x="0" y="385"/>
                    <a:pt x="0" y="385"/>
                  </a:cubicBezTo>
                  <a:cubicBezTo>
                    <a:pt x="603" y="385"/>
                    <a:pt x="603" y="385"/>
                    <a:pt x="603" y="385"/>
                  </a:cubicBezTo>
                  <a:cubicBezTo>
                    <a:pt x="603" y="342"/>
                    <a:pt x="603" y="342"/>
                    <a:pt x="603" y="342"/>
                  </a:cubicBezTo>
                  <a:cubicBezTo>
                    <a:pt x="600" y="330"/>
                    <a:pt x="600" y="330"/>
                    <a:pt x="600" y="330"/>
                  </a:cubicBezTo>
                  <a:cubicBezTo>
                    <a:pt x="597" y="320"/>
                    <a:pt x="594" y="316"/>
                    <a:pt x="587" y="307"/>
                  </a:cubicBezTo>
                  <a:cubicBezTo>
                    <a:pt x="579" y="295"/>
                    <a:pt x="575" y="282"/>
                    <a:pt x="577" y="267"/>
                  </a:cubicBezTo>
                  <a:cubicBezTo>
                    <a:pt x="577" y="267"/>
                    <a:pt x="577" y="267"/>
                    <a:pt x="577" y="266"/>
                  </a:cubicBezTo>
                  <a:cubicBezTo>
                    <a:pt x="577" y="266"/>
                    <a:pt x="577" y="266"/>
                    <a:pt x="577" y="266"/>
                  </a:cubicBezTo>
                  <a:cubicBezTo>
                    <a:pt x="577" y="266"/>
                    <a:pt x="577" y="266"/>
                    <a:pt x="577" y="266"/>
                  </a:cubicBezTo>
                  <a:cubicBezTo>
                    <a:pt x="580" y="236"/>
                    <a:pt x="609" y="212"/>
                    <a:pt x="644" y="212"/>
                  </a:cubicBezTo>
                  <a:cubicBezTo>
                    <a:pt x="681" y="212"/>
                    <a:pt x="711" y="238"/>
                    <a:pt x="711" y="270"/>
                  </a:cubicBezTo>
                  <a:cubicBezTo>
                    <a:pt x="711" y="270"/>
                    <a:pt x="711" y="270"/>
                    <a:pt x="711" y="270"/>
                  </a:cubicBezTo>
                  <a:cubicBezTo>
                    <a:pt x="712" y="284"/>
                    <a:pt x="708" y="296"/>
                    <a:pt x="700" y="307"/>
                  </a:cubicBezTo>
                  <a:cubicBezTo>
                    <a:pt x="694" y="315"/>
                    <a:pt x="691" y="319"/>
                    <a:pt x="688" y="327"/>
                  </a:cubicBezTo>
                  <a:cubicBezTo>
                    <a:pt x="684" y="342"/>
                    <a:pt x="684" y="342"/>
                    <a:pt x="684" y="342"/>
                  </a:cubicBezTo>
                  <a:cubicBezTo>
                    <a:pt x="684" y="342"/>
                    <a:pt x="684" y="342"/>
                    <a:pt x="684" y="342"/>
                  </a:cubicBezTo>
                  <a:cubicBezTo>
                    <a:pt x="684" y="385"/>
                    <a:pt x="684" y="385"/>
                    <a:pt x="684" y="385"/>
                  </a:cubicBezTo>
                  <a:cubicBezTo>
                    <a:pt x="1120" y="385"/>
                    <a:pt x="1120" y="385"/>
                    <a:pt x="1120" y="385"/>
                  </a:cubicBezTo>
                  <a:cubicBezTo>
                    <a:pt x="1046" y="297"/>
                    <a:pt x="941" y="215"/>
                    <a:pt x="793" y="14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12" name="Freeform 13"/>
            <p:cNvSpPr>
              <a:spLocks/>
            </p:cNvSpPr>
            <p:nvPr/>
          </p:nvSpPr>
          <p:spPr bwMode="auto">
            <a:xfrm>
              <a:off x="5984920" y="4002415"/>
              <a:ext cx="295939" cy="634878"/>
            </a:xfrm>
            <a:custGeom>
              <a:avLst/>
              <a:gdLst>
                <a:gd name="T0" fmla="*/ 234 w 234"/>
                <a:gd name="T1" fmla="*/ 0 h 502"/>
                <a:gd name="T2" fmla="*/ 0 w 234"/>
                <a:gd name="T3" fmla="*/ 0 h 502"/>
                <a:gd name="T4" fmla="*/ 0 w 234"/>
                <a:gd name="T5" fmla="*/ 502 h 502"/>
                <a:gd name="T6" fmla="*/ 0 w 234"/>
                <a:gd name="T7" fmla="*/ 502 h 502"/>
                <a:gd name="T8" fmla="*/ 234 w 234"/>
                <a:gd name="T9" fmla="*/ 0 h 502"/>
              </a:gdLst>
              <a:ahLst/>
              <a:cxnLst>
                <a:cxn ang="0">
                  <a:pos x="T0" y="T1"/>
                </a:cxn>
                <a:cxn ang="0">
                  <a:pos x="T2" y="T3"/>
                </a:cxn>
                <a:cxn ang="0">
                  <a:pos x="T4" y="T5"/>
                </a:cxn>
                <a:cxn ang="0">
                  <a:pos x="T6" y="T7"/>
                </a:cxn>
                <a:cxn ang="0">
                  <a:pos x="T8" y="T9"/>
                </a:cxn>
              </a:cxnLst>
              <a:rect l="0" t="0" r="r" b="b"/>
              <a:pathLst>
                <a:path w="234" h="502">
                  <a:moveTo>
                    <a:pt x="234" y="0"/>
                  </a:moveTo>
                  <a:lnTo>
                    <a:pt x="0" y="0"/>
                  </a:lnTo>
                  <a:lnTo>
                    <a:pt x="0" y="502"/>
                  </a:lnTo>
                  <a:lnTo>
                    <a:pt x="0" y="502"/>
                  </a:lnTo>
                  <a:lnTo>
                    <a:pt x="2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13" name="Freeform 18"/>
            <p:cNvSpPr>
              <a:spLocks/>
            </p:cNvSpPr>
            <p:nvPr/>
          </p:nvSpPr>
          <p:spPr bwMode="auto">
            <a:xfrm>
              <a:off x="4968103" y="2109164"/>
              <a:ext cx="345263" cy="303528"/>
            </a:xfrm>
            <a:custGeom>
              <a:avLst/>
              <a:gdLst>
                <a:gd name="T0" fmla="*/ 235 w 235"/>
                <a:gd name="T1" fmla="*/ 207 h 207"/>
                <a:gd name="T2" fmla="*/ 235 w 235"/>
                <a:gd name="T3" fmla="*/ 0 h 207"/>
                <a:gd name="T4" fmla="*/ 0 w 235"/>
                <a:gd name="T5" fmla="*/ 207 h 207"/>
                <a:gd name="T6" fmla="*/ 235 w 235"/>
                <a:gd name="T7" fmla="*/ 207 h 207"/>
              </a:gdLst>
              <a:ahLst/>
              <a:cxnLst>
                <a:cxn ang="0">
                  <a:pos x="T0" y="T1"/>
                </a:cxn>
                <a:cxn ang="0">
                  <a:pos x="T2" y="T3"/>
                </a:cxn>
                <a:cxn ang="0">
                  <a:pos x="T4" y="T5"/>
                </a:cxn>
                <a:cxn ang="0">
                  <a:pos x="T6" y="T7"/>
                </a:cxn>
              </a:cxnLst>
              <a:rect l="0" t="0" r="r" b="b"/>
              <a:pathLst>
                <a:path w="235" h="207">
                  <a:moveTo>
                    <a:pt x="235" y="207"/>
                  </a:moveTo>
                  <a:cubicBezTo>
                    <a:pt x="235" y="0"/>
                    <a:pt x="235" y="0"/>
                    <a:pt x="235" y="0"/>
                  </a:cubicBezTo>
                  <a:cubicBezTo>
                    <a:pt x="141" y="58"/>
                    <a:pt x="62" y="132"/>
                    <a:pt x="0" y="207"/>
                  </a:cubicBezTo>
                  <a:lnTo>
                    <a:pt x="235" y="20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14" name="Freeform 20"/>
            <p:cNvSpPr>
              <a:spLocks/>
            </p:cNvSpPr>
            <p:nvPr/>
          </p:nvSpPr>
          <p:spPr bwMode="auto">
            <a:xfrm>
              <a:off x="5422129" y="2520191"/>
              <a:ext cx="902994" cy="633614"/>
            </a:xfrm>
            <a:custGeom>
              <a:avLst/>
              <a:gdLst>
                <a:gd name="T0" fmla="*/ 714 w 714"/>
                <a:gd name="T1" fmla="*/ 0 h 501"/>
                <a:gd name="T2" fmla="*/ 0 w 714"/>
                <a:gd name="T3" fmla="*/ 0 h 501"/>
                <a:gd name="T4" fmla="*/ 0 w 714"/>
                <a:gd name="T5" fmla="*/ 501 h 501"/>
                <a:gd name="T6" fmla="*/ 433 w 714"/>
                <a:gd name="T7" fmla="*/ 501 h 501"/>
                <a:gd name="T8" fmla="*/ 714 w 714"/>
                <a:gd name="T9" fmla="*/ 0 h 501"/>
              </a:gdLst>
              <a:ahLst/>
              <a:cxnLst>
                <a:cxn ang="0">
                  <a:pos x="T0" y="T1"/>
                </a:cxn>
                <a:cxn ang="0">
                  <a:pos x="T2" y="T3"/>
                </a:cxn>
                <a:cxn ang="0">
                  <a:pos x="T4" y="T5"/>
                </a:cxn>
                <a:cxn ang="0">
                  <a:pos x="T6" y="T7"/>
                </a:cxn>
                <a:cxn ang="0">
                  <a:pos x="T8" y="T9"/>
                </a:cxn>
              </a:cxnLst>
              <a:rect l="0" t="0" r="r" b="b"/>
              <a:pathLst>
                <a:path w="714" h="501">
                  <a:moveTo>
                    <a:pt x="714" y="0"/>
                  </a:moveTo>
                  <a:lnTo>
                    <a:pt x="0" y="0"/>
                  </a:lnTo>
                  <a:lnTo>
                    <a:pt x="0" y="501"/>
                  </a:lnTo>
                  <a:lnTo>
                    <a:pt x="433" y="501"/>
                  </a:lnTo>
                  <a:lnTo>
                    <a:pt x="7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15" name="Freeform 22"/>
            <p:cNvSpPr>
              <a:spLocks/>
            </p:cNvSpPr>
            <p:nvPr/>
          </p:nvSpPr>
          <p:spPr bwMode="auto">
            <a:xfrm>
              <a:off x="4655723" y="5251937"/>
              <a:ext cx="2174014" cy="765142"/>
            </a:xfrm>
            <a:custGeom>
              <a:avLst/>
              <a:gdLst>
                <a:gd name="T0" fmla="*/ 0 w 1719"/>
                <a:gd name="T1" fmla="*/ 605 h 605"/>
                <a:gd name="T2" fmla="*/ 224 w 1719"/>
                <a:gd name="T3" fmla="*/ 0 h 605"/>
                <a:gd name="T4" fmla="*/ 1440 w 1719"/>
                <a:gd name="T5" fmla="*/ 261 h 605"/>
                <a:gd name="T6" fmla="*/ 1440 w 1719"/>
                <a:gd name="T7" fmla="*/ 218 h 605"/>
                <a:gd name="T8" fmla="*/ 1719 w 1719"/>
                <a:gd name="T9" fmla="*/ 605 h 605"/>
                <a:gd name="T10" fmla="*/ 0 w 1719"/>
                <a:gd name="T11" fmla="*/ 605 h 605"/>
              </a:gdLst>
              <a:ahLst/>
              <a:cxnLst>
                <a:cxn ang="0">
                  <a:pos x="T0" y="T1"/>
                </a:cxn>
                <a:cxn ang="0">
                  <a:pos x="T2" y="T3"/>
                </a:cxn>
                <a:cxn ang="0">
                  <a:pos x="T4" y="T5"/>
                </a:cxn>
                <a:cxn ang="0">
                  <a:pos x="T6" y="T7"/>
                </a:cxn>
                <a:cxn ang="0">
                  <a:pos x="T8" y="T9"/>
                </a:cxn>
                <a:cxn ang="0">
                  <a:pos x="T10" y="T11"/>
                </a:cxn>
              </a:cxnLst>
              <a:rect l="0" t="0" r="r" b="b"/>
              <a:pathLst>
                <a:path w="1719" h="605">
                  <a:moveTo>
                    <a:pt x="0" y="605"/>
                  </a:moveTo>
                  <a:lnTo>
                    <a:pt x="224" y="0"/>
                  </a:lnTo>
                  <a:lnTo>
                    <a:pt x="1440" y="261"/>
                  </a:lnTo>
                  <a:lnTo>
                    <a:pt x="1440" y="218"/>
                  </a:lnTo>
                  <a:lnTo>
                    <a:pt x="1719" y="605"/>
                  </a:lnTo>
                  <a:lnTo>
                    <a:pt x="0" y="605"/>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sz="1800" dirty="0"/>
            </a:p>
          </p:txBody>
        </p:sp>
        <p:sp>
          <p:nvSpPr>
            <p:cNvPr id="116" name="Freeform 23"/>
            <p:cNvSpPr>
              <a:spLocks/>
            </p:cNvSpPr>
            <p:nvPr/>
          </p:nvSpPr>
          <p:spPr bwMode="auto">
            <a:xfrm>
              <a:off x="4939015" y="4868734"/>
              <a:ext cx="1537871" cy="713289"/>
            </a:xfrm>
            <a:custGeom>
              <a:avLst/>
              <a:gdLst>
                <a:gd name="T0" fmla="*/ 1216 w 1216"/>
                <a:gd name="T1" fmla="*/ 564 h 564"/>
                <a:gd name="T2" fmla="*/ 0 w 1216"/>
                <a:gd name="T3" fmla="*/ 303 h 564"/>
                <a:gd name="T4" fmla="*/ 102 w 1216"/>
                <a:gd name="T5" fmla="*/ 0 h 564"/>
                <a:gd name="T6" fmla="*/ 1216 w 1216"/>
                <a:gd name="T7" fmla="*/ 260 h 564"/>
                <a:gd name="T8" fmla="*/ 1216 w 1216"/>
                <a:gd name="T9" fmla="*/ 564 h 564"/>
              </a:gdLst>
              <a:ahLst/>
              <a:cxnLst>
                <a:cxn ang="0">
                  <a:pos x="T0" y="T1"/>
                </a:cxn>
                <a:cxn ang="0">
                  <a:pos x="T2" y="T3"/>
                </a:cxn>
                <a:cxn ang="0">
                  <a:pos x="T4" y="T5"/>
                </a:cxn>
                <a:cxn ang="0">
                  <a:pos x="T6" y="T7"/>
                </a:cxn>
                <a:cxn ang="0">
                  <a:pos x="T8" y="T9"/>
                </a:cxn>
              </a:cxnLst>
              <a:rect l="0" t="0" r="r" b="b"/>
              <a:pathLst>
                <a:path w="1216" h="564">
                  <a:moveTo>
                    <a:pt x="1216" y="564"/>
                  </a:moveTo>
                  <a:lnTo>
                    <a:pt x="0" y="303"/>
                  </a:lnTo>
                  <a:lnTo>
                    <a:pt x="102" y="0"/>
                  </a:lnTo>
                  <a:lnTo>
                    <a:pt x="1216" y="260"/>
                  </a:lnTo>
                  <a:lnTo>
                    <a:pt x="1216" y="564"/>
                  </a:lnTo>
                  <a:close/>
                </a:path>
              </a:pathLst>
            </a:custGeom>
            <a:solidFill>
              <a:schemeClr val="bg1">
                <a:lumMod val="85000"/>
              </a:schemeClr>
            </a:solidFill>
            <a:ln>
              <a:noFill/>
            </a:ln>
            <a:extLst/>
          </p:spPr>
          <p:txBody>
            <a:bodyPr vert="horz" wrap="square" lIns="91440" tIns="45720" rIns="91440" bIns="45720" numCol="1" anchor="t" anchorCtr="0" compatLnSpc="1">
              <a:prstTxWarp prst="textNoShape">
                <a:avLst/>
              </a:prstTxWarp>
            </a:bodyPr>
            <a:lstStyle/>
            <a:p>
              <a:endParaRPr lang="en-US" sz="1800" dirty="0"/>
            </a:p>
          </p:txBody>
        </p:sp>
        <p:sp>
          <p:nvSpPr>
            <p:cNvPr id="117" name="Freeform 116"/>
            <p:cNvSpPr>
              <a:spLocks/>
            </p:cNvSpPr>
            <p:nvPr/>
          </p:nvSpPr>
          <p:spPr bwMode="auto">
            <a:xfrm>
              <a:off x="5422130" y="2928688"/>
              <a:ext cx="1367137" cy="967493"/>
            </a:xfrm>
            <a:custGeom>
              <a:avLst/>
              <a:gdLst>
                <a:gd name="connsiteX0" fmla="*/ 875170 w 1367137"/>
                <a:gd name="connsiteY0" fmla="*/ 0 h 967493"/>
                <a:gd name="connsiteX1" fmla="*/ 940741 w 1367137"/>
                <a:gd name="connsiteY1" fmla="*/ 52782 h 967493"/>
                <a:gd name="connsiteX2" fmla="*/ 930541 w 1367137"/>
                <a:gd name="connsiteY2" fmla="*/ 95300 h 967493"/>
                <a:gd name="connsiteX3" fmla="*/ 908684 w 1367137"/>
                <a:gd name="connsiteY3" fmla="*/ 136352 h 967493"/>
                <a:gd name="connsiteX4" fmla="*/ 901398 w 1367137"/>
                <a:gd name="connsiteY4" fmla="*/ 162743 h 967493"/>
                <a:gd name="connsiteX5" fmla="*/ 901398 w 1367137"/>
                <a:gd name="connsiteY5" fmla="*/ 331350 h 967493"/>
                <a:gd name="connsiteX6" fmla="*/ 1054757 w 1367137"/>
                <a:gd name="connsiteY6" fmla="*/ 331350 h 967493"/>
                <a:gd name="connsiteX7" fmla="*/ 1054757 w 1367137"/>
                <a:gd name="connsiteY7" fmla="*/ 471137 h 967493"/>
                <a:gd name="connsiteX8" fmla="*/ 1074553 w 1367137"/>
                <a:gd name="connsiteY8" fmla="*/ 470966 h 967493"/>
                <a:gd name="connsiteX9" fmla="*/ 1202403 w 1367137"/>
                <a:gd name="connsiteY9" fmla="*/ 469855 h 967493"/>
                <a:gd name="connsiteX10" fmla="*/ 1231820 w 1367137"/>
                <a:gd name="connsiteY10" fmla="*/ 462512 h 967493"/>
                <a:gd name="connsiteX11" fmla="*/ 1270062 w 1367137"/>
                <a:gd name="connsiteY11" fmla="*/ 441950 h 967493"/>
                <a:gd name="connsiteX12" fmla="*/ 1308304 w 1367137"/>
                <a:gd name="connsiteY12" fmla="*/ 430201 h 967493"/>
                <a:gd name="connsiteX13" fmla="*/ 1367137 w 1367137"/>
                <a:gd name="connsiteY13" fmla="*/ 497760 h 967493"/>
                <a:gd name="connsiteX14" fmla="*/ 1312716 w 1367137"/>
                <a:gd name="connsiteY14" fmla="*/ 563851 h 967493"/>
                <a:gd name="connsiteX15" fmla="*/ 1270062 w 1367137"/>
                <a:gd name="connsiteY15" fmla="*/ 553571 h 967493"/>
                <a:gd name="connsiteX16" fmla="*/ 1228879 w 1367137"/>
                <a:gd name="connsiteY16" fmla="*/ 530072 h 967493"/>
                <a:gd name="connsiteX17" fmla="*/ 1228879 w 1367137"/>
                <a:gd name="connsiteY17" fmla="*/ 531540 h 967493"/>
                <a:gd name="connsiteX18" fmla="*/ 1202403 w 1367137"/>
                <a:gd name="connsiteY18" fmla="*/ 524197 h 967493"/>
                <a:gd name="connsiteX19" fmla="*/ 1089089 w 1367137"/>
                <a:gd name="connsiteY19" fmla="*/ 524197 h 967493"/>
                <a:gd name="connsiteX20" fmla="*/ 1054757 w 1367137"/>
                <a:gd name="connsiteY20" fmla="*/ 524197 h 967493"/>
                <a:gd name="connsiteX21" fmla="*/ 1054757 w 1367137"/>
                <a:gd name="connsiteY21" fmla="*/ 967493 h 967493"/>
                <a:gd name="connsiteX22" fmla="*/ 212712 w 1367137"/>
                <a:gd name="connsiteY22" fmla="*/ 967493 h 967493"/>
                <a:gd name="connsiteX23" fmla="*/ 212712 w 1367137"/>
                <a:gd name="connsiteY23" fmla="*/ 935172 h 967493"/>
                <a:gd name="connsiteX24" fmla="*/ 218580 w 1367137"/>
                <a:gd name="connsiteY24" fmla="*/ 913135 h 967493"/>
                <a:gd name="connsiteX25" fmla="*/ 236183 w 1367137"/>
                <a:gd name="connsiteY25" fmla="*/ 883751 h 967493"/>
                <a:gd name="connsiteX26" fmla="*/ 252320 w 1367137"/>
                <a:gd name="connsiteY26" fmla="*/ 829393 h 967493"/>
                <a:gd name="connsiteX27" fmla="*/ 154033 w 1367137"/>
                <a:gd name="connsiteY27" fmla="*/ 745651 h 967493"/>
                <a:gd name="connsiteX28" fmla="*/ 55745 w 1367137"/>
                <a:gd name="connsiteY28" fmla="*/ 823516 h 967493"/>
                <a:gd name="connsiteX29" fmla="*/ 55745 w 1367137"/>
                <a:gd name="connsiteY29" fmla="*/ 826455 h 967493"/>
                <a:gd name="connsiteX30" fmla="*/ 70415 w 1367137"/>
                <a:gd name="connsiteY30" fmla="*/ 883751 h 967493"/>
                <a:gd name="connsiteX31" fmla="*/ 89486 w 1367137"/>
                <a:gd name="connsiteY31" fmla="*/ 917542 h 967493"/>
                <a:gd name="connsiteX32" fmla="*/ 93886 w 1367137"/>
                <a:gd name="connsiteY32" fmla="*/ 935172 h 967493"/>
                <a:gd name="connsiteX33" fmla="*/ 93886 w 1367137"/>
                <a:gd name="connsiteY33" fmla="*/ 967493 h 967493"/>
                <a:gd name="connsiteX34" fmla="*/ 0 w 1367137"/>
                <a:gd name="connsiteY34" fmla="*/ 967493 h 967493"/>
                <a:gd name="connsiteX35" fmla="*/ 0 w 1367137"/>
                <a:gd name="connsiteY35" fmla="*/ 331350 h 967493"/>
                <a:gd name="connsiteX36" fmla="*/ 706605 w 1367137"/>
                <a:gd name="connsiteY36" fmla="*/ 331350 h 967493"/>
                <a:gd name="connsiteX37" fmla="*/ 848941 w 1367137"/>
                <a:gd name="connsiteY37" fmla="*/ 331350 h 967493"/>
                <a:gd name="connsiteX38" fmla="*/ 848941 w 1367137"/>
                <a:gd name="connsiteY38" fmla="*/ 162743 h 967493"/>
                <a:gd name="connsiteX39" fmla="*/ 841655 w 1367137"/>
                <a:gd name="connsiteY39" fmla="*/ 133420 h 967493"/>
                <a:gd name="connsiteX40" fmla="*/ 840198 w 1367137"/>
                <a:gd name="connsiteY40" fmla="*/ 133420 h 967493"/>
                <a:gd name="connsiteX41" fmla="*/ 819798 w 1367137"/>
                <a:gd name="connsiteY41" fmla="*/ 95300 h 967493"/>
                <a:gd name="connsiteX42" fmla="*/ 809598 w 1367137"/>
                <a:gd name="connsiteY42" fmla="*/ 57180 h 967493"/>
                <a:gd name="connsiteX43" fmla="*/ 875170 w 1367137"/>
                <a:gd name="connsiteY43" fmla="*/ 0 h 9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67137" h="967493">
                  <a:moveTo>
                    <a:pt x="875170" y="0"/>
                  </a:moveTo>
                  <a:cubicBezTo>
                    <a:pt x="910141" y="0"/>
                    <a:pt x="939284" y="23458"/>
                    <a:pt x="940741" y="52782"/>
                  </a:cubicBezTo>
                  <a:cubicBezTo>
                    <a:pt x="942198" y="68909"/>
                    <a:pt x="939284" y="83571"/>
                    <a:pt x="930541" y="95300"/>
                  </a:cubicBezTo>
                  <a:cubicBezTo>
                    <a:pt x="918884" y="111428"/>
                    <a:pt x="914513" y="120224"/>
                    <a:pt x="908684" y="136352"/>
                  </a:cubicBezTo>
                  <a:cubicBezTo>
                    <a:pt x="908684" y="136352"/>
                    <a:pt x="908684" y="136352"/>
                    <a:pt x="901398" y="162743"/>
                  </a:cubicBezTo>
                  <a:cubicBezTo>
                    <a:pt x="901398" y="162743"/>
                    <a:pt x="901398" y="162743"/>
                    <a:pt x="901398" y="331350"/>
                  </a:cubicBezTo>
                  <a:lnTo>
                    <a:pt x="1054757" y="331350"/>
                  </a:lnTo>
                  <a:lnTo>
                    <a:pt x="1054757" y="471137"/>
                  </a:lnTo>
                  <a:lnTo>
                    <a:pt x="1074553" y="470966"/>
                  </a:lnTo>
                  <a:cubicBezTo>
                    <a:pt x="1099330" y="470750"/>
                    <a:pt x="1138974" y="470406"/>
                    <a:pt x="1202403" y="469855"/>
                  </a:cubicBezTo>
                  <a:cubicBezTo>
                    <a:pt x="1202403" y="469855"/>
                    <a:pt x="1202403" y="469855"/>
                    <a:pt x="1231820" y="462512"/>
                  </a:cubicBezTo>
                  <a:cubicBezTo>
                    <a:pt x="1246529" y="456637"/>
                    <a:pt x="1255354" y="452231"/>
                    <a:pt x="1270062" y="441950"/>
                  </a:cubicBezTo>
                  <a:cubicBezTo>
                    <a:pt x="1281829" y="433138"/>
                    <a:pt x="1293595" y="428732"/>
                    <a:pt x="1308304" y="430201"/>
                  </a:cubicBezTo>
                  <a:cubicBezTo>
                    <a:pt x="1340662" y="430201"/>
                    <a:pt x="1367137" y="461043"/>
                    <a:pt x="1367137" y="497760"/>
                  </a:cubicBezTo>
                  <a:cubicBezTo>
                    <a:pt x="1367137" y="533009"/>
                    <a:pt x="1343604" y="560914"/>
                    <a:pt x="1312716" y="563851"/>
                  </a:cubicBezTo>
                  <a:cubicBezTo>
                    <a:pt x="1296537" y="565320"/>
                    <a:pt x="1283300" y="562383"/>
                    <a:pt x="1270062" y="553571"/>
                  </a:cubicBezTo>
                  <a:cubicBezTo>
                    <a:pt x="1253883" y="540352"/>
                    <a:pt x="1246529" y="535946"/>
                    <a:pt x="1228879" y="530072"/>
                  </a:cubicBezTo>
                  <a:cubicBezTo>
                    <a:pt x="1228879" y="530072"/>
                    <a:pt x="1228879" y="530072"/>
                    <a:pt x="1228879" y="531540"/>
                  </a:cubicBezTo>
                  <a:lnTo>
                    <a:pt x="1202403" y="524197"/>
                  </a:lnTo>
                  <a:cubicBezTo>
                    <a:pt x="1202403" y="524197"/>
                    <a:pt x="1202403" y="524197"/>
                    <a:pt x="1089089" y="524197"/>
                  </a:cubicBezTo>
                  <a:lnTo>
                    <a:pt x="1054757" y="524197"/>
                  </a:lnTo>
                  <a:lnTo>
                    <a:pt x="1054757" y="967493"/>
                  </a:lnTo>
                  <a:cubicBezTo>
                    <a:pt x="1054757" y="967493"/>
                    <a:pt x="1054757" y="967493"/>
                    <a:pt x="212712" y="967493"/>
                  </a:cubicBezTo>
                  <a:cubicBezTo>
                    <a:pt x="212712" y="967493"/>
                    <a:pt x="212712" y="967493"/>
                    <a:pt x="212712" y="935172"/>
                  </a:cubicBezTo>
                  <a:cubicBezTo>
                    <a:pt x="212712" y="935172"/>
                    <a:pt x="212712" y="935172"/>
                    <a:pt x="218580" y="913135"/>
                  </a:cubicBezTo>
                  <a:cubicBezTo>
                    <a:pt x="222980" y="901381"/>
                    <a:pt x="225914" y="895505"/>
                    <a:pt x="236183" y="883751"/>
                  </a:cubicBezTo>
                  <a:cubicBezTo>
                    <a:pt x="247919" y="867591"/>
                    <a:pt x="252320" y="849961"/>
                    <a:pt x="252320" y="829393"/>
                  </a:cubicBezTo>
                  <a:cubicBezTo>
                    <a:pt x="252320" y="783849"/>
                    <a:pt x="208311" y="745651"/>
                    <a:pt x="154033" y="745651"/>
                  </a:cubicBezTo>
                  <a:cubicBezTo>
                    <a:pt x="102688" y="745651"/>
                    <a:pt x="60146" y="779442"/>
                    <a:pt x="55745" y="823516"/>
                  </a:cubicBezTo>
                  <a:cubicBezTo>
                    <a:pt x="55745" y="824985"/>
                    <a:pt x="55745" y="824985"/>
                    <a:pt x="55745" y="826455"/>
                  </a:cubicBezTo>
                  <a:cubicBezTo>
                    <a:pt x="52811" y="847023"/>
                    <a:pt x="58679" y="866122"/>
                    <a:pt x="70415" y="883751"/>
                  </a:cubicBezTo>
                  <a:cubicBezTo>
                    <a:pt x="80684" y="896974"/>
                    <a:pt x="83618" y="902850"/>
                    <a:pt x="89486" y="917542"/>
                  </a:cubicBezTo>
                  <a:cubicBezTo>
                    <a:pt x="89486" y="917542"/>
                    <a:pt x="89486" y="917542"/>
                    <a:pt x="93886" y="935172"/>
                  </a:cubicBezTo>
                  <a:cubicBezTo>
                    <a:pt x="93886" y="935172"/>
                    <a:pt x="93886" y="935172"/>
                    <a:pt x="93886" y="967493"/>
                  </a:cubicBezTo>
                  <a:cubicBezTo>
                    <a:pt x="93886" y="967493"/>
                    <a:pt x="93886" y="967493"/>
                    <a:pt x="0" y="967493"/>
                  </a:cubicBezTo>
                  <a:cubicBezTo>
                    <a:pt x="0" y="967493"/>
                    <a:pt x="0" y="967493"/>
                    <a:pt x="0" y="331350"/>
                  </a:cubicBezTo>
                  <a:cubicBezTo>
                    <a:pt x="0" y="331350"/>
                    <a:pt x="0" y="331350"/>
                    <a:pt x="706605" y="331350"/>
                  </a:cubicBezTo>
                  <a:lnTo>
                    <a:pt x="848941" y="331350"/>
                  </a:lnTo>
                  <a:cubicBezTo>
                    <a:pt x="848941" y="331350"/>
                    <a:pt x="848941" y="331350"/>
                    <a:pt x="848941" y="162743"/>
                  </a:cubicBezTo>
                  <a:cubicBezTo>
                    <a:pt x="848941" y="162743"/>
                    <a:pt x="848941" y="162743"/>
                    <a:pt x="841655" y="133420"/>
                  </a:cubicBezTo>
                  <a:cubicBezTo>
                    <a:pt x="841655" y="133420"/>
                    <a:pt x="841655" y="133420"/>
                    <a:pt x="840198" y="133420"/>
                  </a:cubicBezTo>
                  <a:cubicBezTo>
                    <a:pt x="835827" y="118758"/>
                    <a:pt x="829998" y="109961"/>
                    <a:pt x="819798" y="95300"/>
                  </a:cubicBezTo>
                  <a:cubicBezTo>
                    <a:pt x="811056" y="83571"/>
                    <a:pt x="808141" y="71842"/>
                    <a:pt x="809598" y="57180"/>
                  </a:cubicBezTo>
                  <a:cubicBezTo>
                    <a:pt x="809598" y="24925"/>
                    <a:pt x="838741" y="0"/>
                    <a:pt x="875170"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noAutofit/>
            </a:bodyPr>
            <a:lstStyle/>
            <a:p>
              <a:endParaRPr lang="en-US" sz="1800" dirty="0"/>
            </a:p>
          </p:txBody>
        </p:sp>
        <p:sp>
          <p:nvSpPr>
            <p:cNvPr id="118" name="Freeform 117"/>
            <p:cNvSpPr>
              <a:spLocks/>
            </p:cNvSpPr>
            <p:nvPr/>
          </p:nvSpPr>
          <p:spPr bwMode="auto">
            <a:xfrm>
              <a:off x="4835310" y="3700152"/>
              <a:ext cx="1042111" cy="937140"/>
            </a:xfrm>
            <a:custGeom>
              <a:avLst/>
              <a:gdLst>
                <a:gd name="connsiteX0" fmla="*/ 740582 w 1042111"/>
                <a:gd name="connsiteY0" fmla="*/ 0 h 937140"/>
                <a:gd name="connsiteX1" fmla="*/ 806672 w 1042111"/>
                <a:gd name="connsiteY1" fmla="*/ 54289 h 937140"/>
                <a:gd name="connsiteX2" fmla="*/ 794923 w 1042111"/>
                <a:gd name="connsiteY2" fmla="*/ 96840 h 937140"/>
                <a:gd name="connsiteX3" fmla="*/ 772893 w 1042111"/>
                <a:gd name="connsiteY3" fmla="*/ 137923 h 937140"/>
                <a:gd name="connsiteX4" fmla="*/ 767018 w 1042111"/>
                <a:gd name="connsiteY4" fmla="*/ 162866 h 937140"/>
                <a:gd name="connsiteX5" fmla="*/ 767018 w 1042111"/>
                <a:gd name="connsiteY5" fmla="*/ 280821 h 937140"/>
                <a:gd name="connsiteX6" fmla="*/ 767018 w 1042111"/>
                <a:gd name="connsiteY6" fmla="*/ 302262 h 937140"/>
                <a:gd name="connsiteX7" fmla="*/ 833111 w 1042111"/>
                <a:gd name="connsiteY7" fmla="*/ 302262 h 937140"/>
                <a:gd name="connsiteX8" fmla="*/ 1042110 w 1042111"/>
                <a:gd name="connsiteY8" fmla="*/ 302262 h 937140"/>
                <a:gd name="connsiteX9" fmla="*/ 1042110 w 1042111"/>
                <a:gd name="connsiteY9" fmla="*/ 302263 h 937140"/>
                <a:gd name="connsiteX10" fmla="*/ 1042111 w 1042111"/>
                <a:gd name="connsiteY10" fmla="*/ 302262 h 937140"/>
                <a:gd name="connsiteX11" fmla="*/ 1042111 w 1042111"/>
                <a:gd name="connsiteY11" fmla="*/ 937140 h 937140"/>
                <a:gd name="connsiteX12" fmla="*/ 1042110 w 1042111"/>
                <a:gd name="connsiteY12" fmla="*/ 937140 h 937140"/>
                <a:gd name="connsiteX13" fmla="*/ 1040702 w 1042111"/>
                <a:gd name="connsiteY13" fmla="*/ 937140 h 937140"/>
                <a:gd name="connsiteX14" fmla="*/ 1040702 w 1042111"/>
                <a:gd name="connsiteY14" fmla="*/ 937140 h 937140"/>
                <a:gd name="connsiteX15" fmla="*/ 1030843 w 1042111"/>
                <a:gd name="connsiteY15" fmla="*/ 937140 h 937140"/>
                <a:gd name="connsiteX16" fmla="*/ 1030838 w 1042111"/>
                <a:gd name="connsiteY16" fmla="*/ 937140 h 937140"/>
                <a:gd name="connsiteX17" fmla="*/ 1004082 w 1042111"/>
                <a:gd name="connsiteY17" fmla="*/ 937140 h 937140"/>
                <a:gd name="connsiteX18" fmla="*/ 1004063 w 1042111"/>
                <a:gd name="connsiteY18" fmla="*/ 937140 h 937140"/>
                <a:gd name="connsiteX19" fmla="*/ 981723 w 1042111"/>
                <a:gd name="connsiteY19" fmla="*/ 937140 h 937140"/>
                <a:gd name="connsiteX20" fmla="*/ 981693 w 1042111"/>
                <a:gd name="connsiteY20" fmla="*/ 937140 h 937140"/>
                <a:gd name="connsiteX21" fmla="*/ 951970 w 1042111"/>
                <a:gd name="connsiteY21" fmla="*/ 937140 h 937140"/>
                <a:gd name="connsiteX22" fmla="*/ 951924 w 1042111"/>
                <a:gd name="connsiteY22" fmla="*/ 937140 h 937140"/>
                <a:gd name="connsiteX23" fmla="*/ 913766 w 1042111"/>
                <a:gd name="connsiteY23" fmla="*/ 937140 h 937140"/>
                <a:gd name="connsiteX24" fmla="*/ 913700 w 1042111"/>
                <a:gd name="connsiteY24" fmla="*/ 937140 h 937140"/>
                <a:gd name="connsiteX25" fmla="*/ 866055 w 1042111"/>
                <a:gd name="connsiteY25" fmla="*/ 937140 h 937140"/>
                <a:gd name="connsiteX26" fmla="*/ 865964 w 1042111"/>
                <a:gd name="connsiteY26" fmla="*/ 937140 h 937140"/>
                <a:gd name="connsiteX27" fmla="*/ 807781 w 1042111"/>
                <a:gd name="connsiteY27" fmla="*/ 937140 h 937140"/>
                <a:gd name="connsiteX28" fmla="*/ 807660 w 1042111"/>
                <a:gd name="connsiteY28" fmla="*/ 937140 h 937140"/>
                <a:gd name="connsiteX29" fmla="*/ 737887 w 1042111"/>
                <a:gd name="connsiteY29" fmla="*/ 937140 h 937140"/>
                <a:gd name="connsiteX30" fmla="*/ 737729 w 1042111"/>
                <a:gd name="connsiteY30" fmla="*/ 937140 h 937140"/>
                <a:gd name="connsiteX31" fmla="*/ 655316 w 1042111"/>
                <a:gd name="connsiteY31" fmla="*/ 937140 h 937140"/>
                <a:gd name="connsiteX32" fmla="*/ 655116 w 1042111"/>
                <a:gd name="connsiteY32" fmla="*/ 937140 h 937140"/>
                <a:gd name="connsiteX33" fmla="*/ 559014 w 1042111"/>
                <a:gd name="connsiteY33" fmla="*/ 937140 h 937140"/>
                <a:gd name="connsiteX34" fmla="*/ 558764 w 1042111"/>
                <a:gd name="connsiteY34" fmla="*/ 937140 h 937140"/>
                <a:gd name="connsiteX35" fmla="*/ 447923 w 1042111"/>
                <a:gd name="connsiteY35" fmla="*/ 937140 h 937140"/>
                <a:gd name="connsiteX36" fmla="*/ 447615 w 1042111"/>
                <a:gd name="connsiteY36" fmla="*/ 937140 h 937140"/>
                <a:gd name="connsiteX37" fmla="*/ 320987 w 1042111"/>
                <a:gd name="connsiteY37" fmla="*/ 937140 h 937140"/>
                <a:gd name="connsiteX38" fmla="*/ 320613 w 1042111"/>
                <a:gd name="connsiteY38" fmla="*/ 937140 h 937140"/>
                <a:gd name="connsiteX39" fmla="*/ 325012 w 1042111"/>
                <a:gd name="connsiteY39" fmla="*/ 831327 h 937140"/>
                <a:gd name="connsiteX40" fmla="*/ 323202 w 1042111"/>
                <a:gd name="connsiteY40" fmla="*/ 777915 h 937140"/>
                <a:gd name="connsiteX41" fmla="*/ 319975 w 1042111"/>
                <a:gd name="connsiteY41" fmla="*/ 753187 h 937140"/>
                <a:gd name="connsiteX42" fmla="*/ 314183 w 1042111"/>
                <a:gd name="connsiteY42" fmla="*/ 721555 h 937140"/>
                <a:gd name="connsiteX43" fmla="*/ 308725 w 1042111"/>
                <a:gd name="connsiteY43" fmla="*/ 703337 h 937140"/>
                <a:gd name="connsiteX44" fmla="*/ 290823 w 1042111"/>
                <a:gd name="connsiteY44" fmla="*/ 670540 h 937140"/>
                <a:gd name="connsiteX45" fmla="*/ 288351 w 1042111"/>
                <a:gd name="connsiteY45" fmla="*/ 666729 h 937140"/>
                <a:gd name="connsiteX46" fmla="*/ 288618 w 1042111"/>
                <a:gd name="connsiteY46" fmla="*/ 666600 h 937140"/>
                <a:gd name="connsiteX47" fmla="*/ 201785 w 1042111"/>
                <a:gd name="connsiteY47" fmla="*/ 576095 h 937140"/>
                <a:gd name="connsiteX48" fmla="*/ 0 w 1042111"/>
                <a:gd name="connsiteY48" fmla="*/ 302262 h 937140"/>
                <a:gd name="connsiteX49" fmla="*/ 290208 w 1042111"/>
                <a:gd name="connsiteY49" fmla="*/ 302262 h 937140"/>
                <a:gd name="connsiteX50" fmla="*/ 290208 w 1042111"/>
                <a:gd name="connsiteY50" fmla="*/ 325776 h 937140"/>
                <a:gd name="connsiteX51" fmla="*/ 284345 w 1042111"/>
                <a:gd name="connsiteY51" fmla="*/ 349290 h 937140"/>
                <a:gd name="connsiteX52" fmla="*/ 266757 w 1042111"/>
                <a:gd name="connsiteY52" fmla="*/ 378683 h 937140"/>
                <a:gd name="connsiteX53" fmla="*/ 250634 w 1042111"/>
                <a:gd name="connsiteY53" fmla="*/ 431589 h 937140"/>
                <a:gd name="connsiteX54" fmla="*/ 348836 w 1042111"/>
                <a:gd name="connsiteY54" fmla="*/ 516827 h 937140"/>
                <a:gd name="connsiteX55" fmla="*/ 447037 w 1042111"/>
                <a:gd name="connsiteY55" fmla="*/ 438937 h 937140"/>
                <a:gd name="connsiteX56" fmla="*/ 447037 w 1042111"/>
                <a:gd name="connsiteY56" fmla="*/ 437468 h 937140"/>
                <a:gd name="connsiteX57" fmla="*/ 447037 w 1042111"/>
                <a:gd name="connsiteY57" fmla="*/ 435998 h 937140"/>
                <a:gd name="connsiteX58" fmla="*/ 432380 w 1042111"/>
                <a:gd name="connsiteY58" fmla="*/ 378683 h 937140"/>
                <a:gd name="connsiteX59" fmla="*/ 413326 w 1042111"/>
                <a:gd name="connsiteY59" fmla="*/ 344881 h 937140"/>
                <a:gd name="connsiteX60" fmla="*/ 408929 w 1042111"/>
                <a:gd name="connsiteY60" fmla="*/ 325776 h 937140"/>
                <a:gd name="connsiteX61" fmla="*/ 408929 w 1042111"/>
                <a:gd name="connsiteY61" fmla="*/ 302262 h 937140"/>
                <a:gd name="connsiteX62" fmla="*/ 676053 w 1042111"/>
                <a:gd name="connsiteY62" fmla="*/ 302262 h 937140"/>
                <a:gd name="connsiteX63" fmla="*/ 712677 w 1042111"/>
                <a:gd name="connsiteY63" fmla="*/ 302262 h 937140"/>
                <a:gd name="connsiteX64" fmla="*/ 712677 w 1042111"/>
                <a:gd name="connsiteY64" fmla="*/ 295952 h 937140"/>
                <a:gd name="connsiteX65" fmla="*/ 712677 w 1042111"/>
                <a:gd name="connsiteY65" fmla="*/ 162866 h 937140"/>
                <a:gd name="connsiteX66" fmla="*/ 705334 w 1042111"/>
                <a:gd name="connsiteY66" fmla="*/ 134988 h 937140"/>
                <a:gd name="connsiteX67" fmla="*/ 683304 w 1042111"/>
                <a:gd name="connsiteY67" fmla="*/ 96840 h 937140"/>
                <a:gd name="connsiteX68" fmla="*/ 673023 w 1042111"/>
                <a:gd name="connsiteY68" fmla="*/ 57223 h 937140"/>
                <a:gd name="connsiteX69" fmla="*/ 740582 w 1042111"/>
                <a:gd name="connsiteY69" fmla="*/ 0 h 93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042111" h="937140">
                  <a:moveTo>
                    <a:pt x="740582" y="0"/>
                  </a:moveTo>
                  <a:cubicBezTo>
                    <a:pt x="775830" y="0"/>
                    <a:pt x="803735" y="23476"/>
                    <a:pt x="806672" y="54289"/>
                  </a:cubicBezTo>
                  <a:cubicBezTo>
                    <a:pt x="808141" y="70429"/>
                    <a:pt x="805204" y="83634"/>
                    <a:pt x="794923" y="96840"/>
                  </a:cubicBezTo>
                  <a:cubicBezTo>
                    <a:pt x="783174" y="111512"/>
                    <a:pt x="778768" y="120316"/>
                    <a:pt x="772893" y="137923"/>
                  </a:cubicBezTo>
                  <a:lnTo>
                    <a:pt x="767018" y="162866"/>
                  </a:lnTo>
                  <a:cubicBezTo>
                    <a:pt x="767018" y="162866"/>
                    <a:pt x="767018" y="162866"/>
                    <a:pt x="767018" y="280821"/>
                  </a:cubicBezTo>
                  <a:lnTo>
                    <a:pt x="767018" y="302262"/>
                  </a:lnTo>
                  <a:lnTo>
                    <a:pt x="833111" y="302262"/>
                  </a:lnTo>
                  <a:cubicBezTo>
                    <a:pt x="893708" y="302262"/>
                    <a:pt x="962963" y="302262"/>
                    <a:pt x="1042110" y="302262"/>
                  </a:cubicBezTo>
                  <a:lnTo>
                    <a:pt x="1042110" y="302263"/>
                  </a:lnTo>
                  <a:lnTo>
                    <a:pt x="1042111" y="302262"/>
                  </a:lnTo>
                  <a:cubicBezTo>
                    <a:pt x="1042111" y="302262"/>
                    <a:pt x="1042111" y="302262"/>
                    <a:pt x="1042111" y="937140"/>
                  </a:cubicBezTo>
                  <a:lnTo>
                    <a:pt x="1042110" y="937140"/>
                  </a:lnTo>
                  <a:lnTo>
                    <a:pt x="1040702" y="937140"/>
                  </a:lnTo>
                  <a:lnTo>
                    <a:pt x="1040702" y="937140"/>
                  </a:lnTo>
                  <a:lnTo>
                    <a:pt x="1030843" y="937140"/>
                  </a:lnTo>
                  <a:lnTo>
                    <a:pt x="1030838" y="937140"/>
                  </a:lnTo>
                  <a:lnTo>
                    <a:pt x="1004082" y="937140"/>
                  </a:lnTo>
                  <a:lnTo>
                    <a:pt x="1004063" y="937140"/>
                  </a:lnTo>
                  <a:lnTo>
                    <a:pt x="981723" y="937140"/>
                  </a:lnTo>
                  <a:lnTo>
                    <a:pt x="981693" y="937140"/>
                  </a:lnTo>
                  <a:lnTo>
                    <a:pt x="951970" y="937140"/>
                  </a:lnTo>
                  <a:lnTo>
                    <a:pt x="951924" y="937140"/>
                  </a:lnTo>
                  <a:lnTo>
                    <a:pt x="913766" y="937140"/>
                  </a:lnTo>
                  <a:lnTo>
                    <a:pt x="913700" y="937140"/>
                  </a:lnTo>
                  <a:lnTo>
                    <a:pt x="866055" y="937140"/>
                  </a:lnTo>
                  <a:lnTo>
                    <a:pt x="865964" y="937140"/>
                  </a:lnTo>
                  <a:lnTo>
                    <a:pt x="807781" y="937140"/>
                  </a:lnTo>
                  <a:lnTo>
                    <a:pt x="807660" y="937140"/>
                  </a:lnTo>
                  <a:lnTo>
                    <a:pt x="737887" y="937140"/>
                  </a:lnTo>
                  <a:lnTo>
                    <a:pt x="737729" y="937140"/>
                  </a:lnTo>
                  <a:lnTo>
                    <a:pt x="655316" y="937140"/>
                  </a:lnTo>
                  <a:lnTo>
                    <a:pt x="655116" y="937140"/>
                  </a:lnTo>
                  <a:lnTo>
                    <a:pt x="559014" y="937140"/>
                  </a:lnTo>
                  <a:lnTo>
                    <a:pt x="558764" y="937140"/>
                  </a:lnTo>
                  <a:lnTo>
                    <a:pt x="447923" y="937140"/>
                  </a:lnTo>
                  <a:lnTo>
                    <a:pt x="447615" y="937140"/>
                  </a:lnTo>
                  <a:lnTo>
                    <a:pt x="320987" y="937140"/>
                  </a:lnTo>
                  <a:lnTo>
                    <a:pt x="320613" y="937140"/>
                  </a:lnTo>
                  <a:cubicBezTo>
                    <a:pt x="323546" y="900400"/>
                    <a:pt x="325012" y="865129"/>
                    <a:pt x="325012" y="831327"/>
                  </a:cubicBezTo>
                  <a:cubicBezTo>
                    <a:pt x="325012" y="812589"/>
                    <a:pt x="324462" y="794678"/>
                    <a:pt x="323202" y="777915"/>
                  </a:cubicBezTo>
                  <a:lnTo>
                    <a:pt x="319975" y="753187"/>
                  </a:lnTo>
                  <a:lnTo>
                    <a:pt x="314183" y="721555"/>
                  </a:lnTo>
                  <a:lnTo>
                    <a:pt x="308725" y="703337"/>
                  </a:lnTo>
                  <a:lnTo>
                    <a:pt x="290823" y="670540"/>
                  </a:lnTo>
                  <a:lnTo>
                    <a:pt x="288351" y="666729"/>
                  </a:lnTo>
                  <a:lnTo>
                    <a:pt x="288618" y="666600"/>
                  </a:lnTo>
                  <a:lnTo>
                    <a:pt x="201785" y="576095"/>
                  </a:lnTo>
                  <a:cubicBezTo>
                    <a:pt x="120095" y="485230"/>
                    <a:pt x="53864" y="393746"/>
                    <a:pt x="0" y="302262"/>
                  </a:cubicBezTo>
                  <a:cubicBezTo>
                    <a:pt x="0" y="302262"/>
                    <a:pt x="0" y="302262"/>
                    <a:pt x="290208" y="302262"/>
                  </a:cubicBezTo>
                  <a:cubicBezTo>
                    <a:pt x="290208" y="302262"/>
                    <a:pt x="290208" y="302262"/>
                    <a:pt x="290208" y="325776"/>
                  </a:cubicBezTo>
                  <a:cubicBezTo>
                    <a:pt x="290208" y="325776"/>
                    <a:pt x="290208" y="325776"/>
                    <a:pt x="284345" y="349290"/>
                  </a:cubicBezTo>
                  <a:cubicBezTo>
                    <a:pt x="279948" y="359578"/>
                    <a:pt x="277016" y="366926"/>
                    <a:pt x="266757" y="378683"/>
                  </a:cubicBezTo>
                  <a:cubicBezTo>
                    <a:pt x="255031" y="394849"/>
                    <a:pt x="250634" y="412484"/>
                    <a:pt x="250634" y="431589"/>
                  </a:cubicBezTo>
                  <a:cubicBezTo>
                    <a:pt x="250634" y="478617"/>
                    <a:pt x="294605" y="516827"/>
                    <a:pt x="348836" y="516827"/>
                  </a:cubicBezTo>
                  <a:cubicBezTo>
                    <a:pt x="401601" y="516827"/>
                    <a:pt x="442640" y="483026"/>
                    <a:pt x="447037" y="438937"/>
                  </a:cubicBezTo>
                  <a:cubicBezTo>
                    <a:pt x="447037" y="438937"/>
                    <a:pt x="447037" y="438937"/>
                    <a:pt x="447037" y="437468"/>
                  </a:cubicBezTo>
                  <a:cubicBezTo>
                    <a:pt x="447037" y="437468"/>
                    <a:pt x="447037" y="437468"/>
                    <a:pt x="447037" y="435998"/>
                  </a:cubicBezTo>
                  <a:cubicBezTo>
                    <a:pt x="449969" y="413954"/>
                    <a:pt x="444106" y="396318"/>
                    <a:pt x="432380" y="378683"/>
                  </a:cubicBezTo>
                  <a:cubicBezTo>
                    <a:pt x="422120" y="365456"/>
                    <a:pt x="419189" y="359578"/>
                    <a:pt x="413326" y="344881"/>
                  </a:cubicBezTo>
                  <a:cubicBezTo>
                    <a:pt x="413326" y="344881"/>
                    <a:pt x="413326" y="344881"/>
                    <a:pt x="408929" y="325776"/>
                  </a:cubicBezTo>
                  <a:cubicBezTo>
                    <a:pt x="408929" y="325776"/>
                    <a:pt x="408929" y="325776"/>
                    <a:pt x="408929" y="302262"/>
                  </a:cubicBezTo>
                  <a:cubicBezTo>
                    <a:pt x="408929" y="302262"/>
                    <a:pt x="408929" y="302262"/>
                    <a:pt x="676053" y="302262"/>
                  </a:cubicBezTo>
                  <a:lnTo>
                    <a:pt x="712677" y="302262"/>
                  </a:lnTo>
                  <a:lnTo>
                    <a:pt x="712677" y="295952"/>
                  </a:lnTo>
                  <a:cubicBezTo>
                    <a:pt x="712677" y="270160"/>
                    <a:pt x="712677" y="228893"/>
                    <a:pt x="712677" y="162866"/>
                  </a:cubicBezTo>
                  <a:cubicBezTo>
                    <a:pt x="712677" y="162866"/>
                    <a:pt x="712677" y="162866"/>
                    <a:pt x="705334" y="134988"/>
                  </a:cubicBezTo>
                  <a:cubicBezTo>
                    <a:pt x="699459" y="120316"/>
                    <a:pt x="695053" y="111512"/>
                    <a:pt x="683304" y="96840"/>
                  </a:cubicBezTo>
                  <a:cubicBezTo>
                    <a:pt x="675960" y="85101"/>
                    <a:pt x="671554" y="71896"/>
                    <a:pt x="673023" y="57223"/>
                  </a:cubicBezTo>
                  <a:cubicBezTo>
                    <a:pt x="673023" y="26411"/>
                    <a:pt x="703865" y="0"/>
                    <a:pt x="740582" y="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noAutofit/>
            </a:bodyPr>
            <a:lstStyle/>
            <a:p>
              <a:endParaRPr lang="en-US" sz="1800" dirty="0"/>
            </a:p>
          </p:txBody>
        </p:sp>
        <p:sp>
          <p:nvSpPr>
            <p:cNvPr id="119" name="Freeform 118"/>
            <p:cNvSpPr>
              <a:spLocks/>
            </p:cNvSpPr>
            <p:nvPr/>
          </p:nvSpPr>
          <p:spPr bwMode="auto">
            <a:xfrm>
              <a:off x="6583121" y="2972953"/>
              <a:ext cx="918170" cy="923229"/>
            </a:xfrm>
            <a:custGeom>
              <a:avLst/>
              <a:gdLst>
                <a:gd name="connsiteX0" fmla="*/ 155558 w 918170"/>
                <a:gd name="connsiteY0" fmla="*/ 0 h 923229"/>
                <a:gd name="connsiteX1" fmla="*/ 221129 w 918170"/>
                <a:gd name="connsiteY1" fmla="*/ 52846 h 923229"/>
                <a:gd name="connsiteX2" fmla="*/ 210929 w 918170"/>
                <a:gd name="connsiteY2" fmla="*/ 95417 h 923229"/>
                <a:gd name="connsiteX3" fmla="*/ 187615 w 918170"/>
                <a:gd name="connsiteY3" fmla="*/ 136520 h 923229"/>
                <a:gd name="connsiteX4" fmla="*/ 189072 w 918170"/>
                <a:gd name="connsiteY4" fmla="*/ 136520 h 923229"/>
                <a:gd name="connsiteX5" fmla="*/ 181786 w 918170"/>
                <a:gd name="connsiteY5" fmla="*/ 162943 h 923229"/>
                <a:gd name="connsiteX6" fmla="*/ 181786 w 918170"/>
                <a:gd name="connsiteY6" fmla="*/ 274068 h 923229"/>
                <a:gd name="connsiteX7" fmla="*/ 181786 w 918170"/>
                <a:gd name="connsiteY7" fmla="*/ 287086 h 923229"/>
                <a:gd name="connsiteX8" fmla="*/ 229728 w 918170"/>
                <a:gd name="connsiteY8" fmla="*/ 287086 h 923229"/>
                <a:gd name="connsiteX9" fmla="*/ 706962 w 918170"/>
                <a:gd name="connsiteY9" fmla="*/ 287086 h 923229"/>
                <a:gd name="connsiteX10" fmla="*/ 684961 w 918170"/>
                <a:gd name="connsiteY10" fmla="*/ 391396 h 923229"/>
                <a:gd name="connsiteX11" fmla="*/ 918170 w 918170"/>
                <a:gd name="connsiteY11" fmla="*/ 923229 h 923229"/>
                <a:gd name="connsiteX12" fmla="*/ 573490 w 918170"/>
                <a:gd name="connsiteY12" fmla="*/ 923229 h 923229"/>
                <a:gd name="connsiteX13" fmla="*/ 573490 w 918170"/>
                <a:gd name="connsiteY13" fmla="*/ 879155 h 923229"/>
                <a:gd name="connsiteX14" fmla="*/ 579357 w 918170"/>
                <a:gd name="connsiteY14" fmla="*/ 857117 h 923229"/>
                <a:gd name="connsiteX15" fmla="*/ 596957 w 918170"/>
                <a:gd name="connsiteY15" fmla="*/ 826265 h 923229"/>
                <a:gd name="connsiteX16" fmla="*/ 613091 w 918170"/>
                <a:gd name="connsiteY16" fmla="*/ 773376 h 923229"/>
                <a:gd name="connsiteX17" fmla="*/ 514821 w 918170"/>
                <a:gd name="connsiteY17" fmla="*/ 688165 h 923229"/>
                <a:gd name="connsiteX18" fmla="*/ 416550 w 918170"/>
                <a:gd name="connsiteY18" fmla="*/ 766030 h 923229"/>
                <a:gd name="connsiteX19" fmla="*/ 416550 w 918170"/>
                <a:gd name="connsiteY19" fmla="*/ 767499 h 923229"/>
                <a:gd name="connsiteX20" fmla="*/ 416550 w 918170"/>
                <a:gd name="connsiteY20" fmla="*/ 768968 h 923229"/>
                <a:gd name="connsiteX21" fmla="*/ 431217 w 918170"/>
                <a:gd name="connsiteY21" fmla="*/ 826265 h 923229"/>
                <a:gd name="connsiteX22" fmla="*/ 450285 w 918170"/>
                <a:gd name="connsiteY22" fmla="*/ 860056 h 923229"/>
                <a:gd name="connsiteX23" fmla="*/ 454685 w 918170"/>
                <a:gd name="connsiteY23" fmla="*/ 879155 h 923229"/>
                <a:gd name="connsiteX24" fmla="*/ 454685 w 918170"/>
                <a:gd name="connsiteY24" fmla="*/ 923229 h 923229"/>
                <a:gd name="connsiteX25" fmla="*/ 0 w 918170"/>
                <a:gd name="connsiteY25" fmla="*/ 923229 h 923229"/>
                <a:gd name="connsiteX26" fmla="*/ 0 w 918170"/>
                <a:gd name="connsiteY26" fmla="*/ 511866 h 923229"/>
                <a:gd name="connsiteX27" fmla="*/ 41068 w 918170"/>
                <a:gd name="connsiteY27" fmla="*/ 511866 h 923229"/>
                <a:gd name="connsiteX28" fmla="*/ 64536 w 918170"/>
                <a:gd name="connsiteY28" fmla="*/ 517743 h 923229"/>
                <a:gd name="connsiteX29" fmla="*/ 93871 w 918170"/>
                <a:gd name="connsiteY29" fmla="*/ 535373 h 923229"/>
                <a:gd name="connsiteX30" fmla="*/ 146673 w 918170"/>
                <a:gd name="connsiteY30" fmla="*/ 551534 h 923229"/>
                <a:gd name="connsiteX31" fmla="*/ 231743 w 918170"/>
                <a:gd name="connsiteY31" fmla="*/ 453100 h 923229"/>
                <a:gd name="connsiteX32" fmla="*/ 154006 w 918170"/>
                <a:gd name="connsiteY32" fmla="*/ 354667 h 923229"/>
                <a:gd name="connsiteX33" fmla="*/ 151073 w 918170"/>
                <a:gd name="connsiteY33" fmla="*/ 354667 h 923229"/>
                <a:gd name="connsiteX34" fmla="*/ 93871 w 918170"/>
                <a:gd name="connsiteY34" fmla="*/ 369359 h 923229"/>
                <a:gd name="connsiteX35" fmla="*/ 60135 w 918170"/>
                <a:gd name="connsiteY35" fmla="*/ 388458 h 923229"/>
                <a:gd name="connsiteX36" fmla="*/ 41068 w 918170"/>
                <a:gd name="connsiteY36" fmla="*/ 392865 h 923229"/>
                <a:gd name="connsiteX37" fmla="*/ 0 w 918170"/>
                <a:gd name="connsiteY37" fmla="*/ 392865 h 923229"/>
                <a:gd name="connsiteX38" fmla="*/ 0 w 918170"/>
                <a:gd name="connsiteY38" fmla="*/ 287086 h 923229"/>
                <a:gd name="connsiteX39" fmla="*/ 125824 w 918170"/>
                <a:gd name="connsiteY39" fmla="*/ 287086 h 923229"/>
                <a:gd name="connsiteX40" fmla="*/ 128963 w 918170"/>
                <a:gd name="connsiteY40" fmla="*/ 287086 h 923229"/>
                <a:gd name="connsiteX41" fmla="*/ 128715 w 918170"/>
                <a:gd name="connsiteY41" fmla="*/ 258841 h 923229"/>
                <a:gd name="connsiteX42" fmla="*/ 127872 w 918170"/>
                <a:gd name="connsiteY42" fmla="*/ 162943 h 923229"/>
                <a:gd name="connsiteX43" fmla="*/ 120586 w 918170"/>
                <a:gd name="connsiteY43" fmla="*/ 133584 h 923229"/>
                <a:gd name="connsiteX44" fmla="*/ 100186 w 918170"/>
                <a:gd name="connsiteY44" fmla="*/ 95417 h 923229"/>
                <a:gd name="connsiteX45" fmla="*/ 88529 w 918170"/>
                <a:gd name="connsiteY45" fmla="*/ 57250 h 923229"/>
                <a:gd name="connsiteX46" fmla="*/ 155558 w 918170"/>
                <a:gd name="connsiteY46" fmla="*/ 0 h 92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918170" h="923229">
                  <a:moveTo>
                    <a:pt x="155558" y="0"/>
                  </a:moveTo>
                  <a:cubicBezTo>
                    <a:pt x="190529" y="0"/>
                    <a:pt x="218215" y="23487"/>
                    <a:pt x="221129" y="52846"/>
                  </a:cubicBezTo>
                  <a:cubicBezTo>
                    <a:pt x="222586" y="70462"/>
                    <a:pt x="219672" y="83673"/>
                    <a:pt x="210929" y="95417"/>
                  </a:cubicBezTo>
                  <a:cubicBezTo>
                    <a:pt x="199272" y="111564"/>
                    <a:pt x="193443" y="120372"/>
                    <a:pt x="187615" y="136520"/>
                  </a:cubicBezTo>
                  <a:cubicBezTo>
                    <a:pt x="187615" y="136520"/>
                    <a:pt x="187615" y="136520"/>
                    <a:pt x="189072" y="136520"/>
                  </a:cubicBezTo>
                  <a:lnTo>
                    <a:pt x="181786" y="162943"/>
                  </a:lnTo>
                  <a:cubicBezTo>
                    <a:pt x="181786" y="162943"/>
                    <a:pt x="181786" y="162943"/>
                    <a:pt x="181786" y="274068"/>
                  </a:cubicBezTo>
                  <a:lnTo>
                    <a:pt x="181786" y="287086"/>
                  </a:lnTo>
                  <a:lnTo>
                    <a:pt x="229728" y="287086"/>
                  </a:lnTo>
                  <a:cubicBezTo>
                    <a:pt x="334150" y="287086"/>
                    <a:pt x="486036" y="287086"/>
                    <a:pt x="706962" y="287086"/>
                  </a:cubicBezTo>
                  <a:cubicBezTo>
                    <a:pt x="696695" y="353198"/>
                    <a:pt x="683494" y="364951"/>
                    <a:pt x="684961" y="391396"/>
                  </a:cubicBezTo>
                  <a:cubicBezTo>
                    <a:pt x="692295" y="536842"/>
                    <a:pt x="918170" y="923229"/>
                    <a:pt x="918170" y="923229"/>
                  </a:cubicBezTo>
                  <a:cubicBezTo>
                    <a:pt x="918170" y="923229"/>
                    <a:pt x="918170" y="923229"/>
                    <a:pt x="573490" y="923229"/>
                  </a:cubicBezTo>
                  <a:cubicBezTo>
                    <a:pt x="573490" y="923229"/>
                    <a:pt x="573490" y="923229"/>
                    <a:pt x="573490" y="879155"/>
                  </a:cubicBezTo>
                  <a:cubicBezTo>
                    <a:pt x="573490" y="879155"/>
                    <a:pt x="573490" y="879155"/>
                    <a:pt x="579357" y="857117"/>
                  </a:cubicBezTo>
                  <a:cubicBezTo>
                    <a:pt x="583757" y="845364"/>
                    <a:pt x="586690" y="839487"/>
                    <a:pt x="596957" y="826265"/>
                  </a:cubicBezTo>
                  <a:cubicBezTo>
                    <a:pt x="608691" y="810104"/>
                    <a:pt x="613091" y="792475"/>
                    <a:pt x="613091" y="773376"/>
                  </a:cubicBezTo>
                  <a:cubicBezTo>
                    <a:pt x="613091" y="726363"/>
                    <a:pt x="569090" y="688165"/>
                    <a:pt x="514821" y="688165"/>
                  </a:cubicBezTo>
                  <a:cubicBezTo>
                    <a:pt x="462019" y="688165"/>
                    <a:pt x="420950" y="721955"/>
                    <a:pt x="416550" y="766030"/>
                  </a:cubicBezTo>
                  <a:cubicBezTo>
                    <a:pt x="416550" y="766030"/>
                    <a:pt x="416550" y="766030"/>
                    <a:pt x="416550" y="767499"/>
                  </a:cubicBezTo>
                  <a:cubicBezTo>
                    <a:pt x="416550" y="767499"/>
                    <a:pt x="416550" y="768968"/>
                    <a:pt x="416550" y="768968"/>
                  </a:cubicBezTo>
                  <a:cubicBezTo>
                    <a:pt x="413617" y="791005"/>
                    <a:pt x="419484" y="808635"/>
                    <a:pt x="431217" y="826265"/>
                  </a:cubicBezTo>
                  <a:cubicBezTo>
                    <a:pt x="441485" y="839487"/>
                    <a:pt x="444418" y="846833"/>
                    <a:pt x="450285" y="860056"/>
                  </a:cubicBezTo>
                  <a:lnTo>
                    <a:pt x="454685" y="879155"/>
                  </a:lnTo>
                  <a:cubicBezTo>
                    <a:pt x="454685" y="879155"/>
                    <a:pt x="454685" y="879155"/>
                    <a:pt x="454685" y="923229"/>
                  </a:cubicBezTo>
                  <a:cubicBezTo>
                    <a:pt x="454685" y="923229"/>
                    <a:pt x="454685" y="923229"/>
                    <a:pt x="0" y="923229"/>
                  </a:cubicBezTo>
                  <a:cubicBezTo>
                    <a:pt x="0" y="923229"/>
                    <a:pt x="0" y="923229"/>
                    <a:pt x="0" y="511866"/>
                  </a:cubicBezTo>
                  <a:cubicBezTo>
                    <a:pt x="0" y="511866"/>
                    <a:pt x="0" y="511866"/>
                    <a:pt x="41068" y="511866"/>
                  </a:cubicBezTo>
                  <a:cubicBezTo>
                    <a:pt x="41068" y="511866"/>
                    <a:pt x="41068" y="511866"/>
                    <a:pt x="64536" y="517743"/>
                  </a:cubicBezTo>
                  <a:cubicBezTo>
                    <a:pt x="76269" y="522151"/>
                    <a:pt x="82136" y="526558"/>
                    <a:pt x="93871" y="535373"/>
                  </a:cubicBezTo>
                  <a:cubicBezTo>
                    <a:pt x="110005" y="547126"/>
                    <a:pt x="127605" y="551534"/>
                    <a:pt x="146673" y="551534"/>
                  </a:cubicBezTo>
                  <a:cubicBezTo>
                    <a:pt x="193608" y="551534"/>
                    <a:pt x="231743" y="507459"/>
                    <a:pt x="231743" y="453100"/>
                  </a:cubicBezTo>
                  <a:cubicBezTo>
                    <a:pt x="231743" y="401680"/>
                    <a:pt x="198008" y="359075"/>
                    <a:pt x="154006" y="354667"/>
                  </a:cubicBezTo>
                  <a:cubicBezTo>
                    <a:pt x="152540" y="354667"/>
                    <a:pt x="152540" y="354667"/>
                    <a:pt x="151073" y="354667"/>
                  </a:cubicBezTo>
                  <a:cubicBezTo>
                    <a:pt x="130539" y="351729"/>
                    <a:pt x="111471" y="357605"/>
                    <a:pt x="93871" y="369359"/>
                  </a:cubicBezTo>
                  <a:cubicBezTo>
                    <a:pt x="80670" y="379643"/>
                    <a:pt x="74803" y="382581"/>
                    <a:pt x="60135" y="388458"/>
                  </a:cubicBezTo>
                  <a:cubicBezTo>
                    <a:pt x="60135" y="388458"/>
                    <a:pt x="60135" y="388458"/>
                    <a:pt x="41068" y="392865"/>
                  </a:cubicBezTo>
                  <a:cubicBezTo>
                    <a:pt x="41068" y="392865"/>
                    <a:pt x="41068" y="392865"/>
                    <a:pt x="0" y="392865"/>
                  </a:cubicBezTo>
                  <a:cubicBezTo>
                    <a:pt x="0" y="392865"/>
                    <a:pt x="0" y="392865"/>
                    <a:pt x="0" y="287086"/>
                  </a:cubicBezTo>
                  <a:cubicBezTo>
                    <a:pt x="0" y="287086"/>
                    <a:pt x="0" y="287086"/>
                    <a:pt x="125824" y="287086"/>
                  </a:cubicBezTo>
                  <a:lnTo>
                    <a:pt x="128963" y="287086"/>
                  </a:lnTo>
                  <a:lnTo>
                    <a:pt x="128715" y="258841"/>
                  </a:lnTo>
                  <a:cubicBezTo>
                    <a:pt x="128510" y="235514"/>
                    <a:pt x="128237" y="204412"/>
                    <a:pt x="127872" y="162943"/>
                  </a:cubicBezTo>
                  <a:cubicBezTo>
                    <a:pt x="127872" y="162943"/>
                    <a:pt x="127872" y="162943"/>
                    <a:pt x="120586" y="133584"/>
                  </a:cubicBezTo>
                  <a:cubicBezTo>
                    <a:pt x="114758" y="118904"/>
                    <a:pt x="110386" y="110096"/>
                    <a:pt x="100186" y="95417"/>
                  </a:cubicBezTo>
                  <a:cubicBezTo>
                    <a:pt x="91444" y="83673"/>
                    <a:pt x="88529" y="71930"/>
                    <a:pt x="88529" y="57250"/>
                  </a:cubicBezTo>
                  <a:cubicBezTo>
                    <a:pt x="88529" y="24955"/>
                    <a:pt x="119129" y="0"/>
                    <a:pt x="155558"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sz="1800" dirty="0"/>
            </a:p>
          </p:txBody>
        </p:sp>
        <p:sp>
          <p:nvSpPr>
            <p:cNvPr id="120" name="Freeform 119"/>
            <p:cNvSpPr>
              <a:spLocks/>
            </p:cNvSpPr>
            <p:nvPr/>
          </p:nvSpPr>
          <p:spPr bwMode="auto">
            <a:xfrm>
              <a:off x="5984920" y="3688771"/>
              <a:ext cx="1541665" cy="1253315"/>
            </a:xfrm>
            <a:custGeom>
              <a:avLst/>
              <a:gdLst>
                <a:gd name="connsiteX0" fmla="*/ 1113667 w 1541665"/>
                <a:gd name="connsiteY0" fmla="*/ 0 h 1253315"/>
                <a:gd name="connsiteX1" fmla="*/ 1179758 w 1541665"/>
                <a:gd name="connsiteY1" fmla="*/ 52768 h 1253315"/>
                <a:gd name="connsiteX2" fmla="*/ 1168008 w 1541665"/>
                <a:gd name="connsiteY2" fmla="*/ 95275 h 1253315"/>
                <a:gd name="connsiteX3" fmla="*/ 1145978 w 1541665"/>
                <a:gd name="connsiteY3" fmla="*/ 136317 h 1253315"/>
                <a:gd name="connsiteX4" fmla="*/ 1140103 w 1541665"/>
                <a:gd name="connsiteY4" fmla="*/ 162701 h 1253315"/>
                <a:gd name="connsiteX5" fmla="*/ 1139119 w 1541665"/>
                <a:gd name="connsiteY5" fmla="*/ 288392 h 1253315"/>
                <a:gd name="connsiteX6" fmla="*/ 1138922 w 1541665"/>
                <a:gd name="connsiteY6" fmla="*/ 313644 h 1253315"/>
                <a:gd name="connsiteX7" fmla="*/ 1147451 w 1541665"/>
                <a:gd name="connsiteY7" fmla="*/ 313644 h 1253315"/>
                <a:gd name="connsiteX8" fmla="*/ 1541665 w 1541665"/>
                <a:gd name="connsiteY8" fmla="*/ 313644 h 1253315"/>
                <a:gd name="connsiteX9" fmla="*/ 1306968 w 1541665"/>
                <a:gd name="connsiteY9" fmla="*/ 406231 h 1253315"/>
                <a:gd name="connsiteX10" fmla="*/ 1292300 w 1541665"/>
                <a:gd name="connsiteY10" fmla="*/ 438562 h 1253315"/>
                <a:gd name="connsiteX11" fmla="*/ 1268830 w 1541665"/>
                <a:gd name="connsiteY11" fmla="*/ 512044 h 1253315"/>
                <a:gd name="connsiteX12" fmla="*/ 1301101 w 1541665"/>
                <a:gd name="connsiteY12" fmla="*/ 606100 h 1253315"/>
                <a:gd name="connsiteX13" fmla="*/ 1251228 w 1541665"/>
                <a:gd name="connsiteY13" fmla="*/ 700156 h 1253315"/>
                <a:gd name="connsiteX14" fmla="*/ 1276164 w 1541665"/>
                <a:gd name="connsiteY14" fmla="*/ 779515 h 1253315"/>
                <a:gd name="connsiteX15" fmla="*/ 1195487 w 1541665"/>
                <a:gd name="connsiteY15" fmla="*/ 850057 h 1253315"/>
                <a:gd name="connsiteX16" fmla="*/ 1194020 w 1541665"/>
                <a:gd name="connsiteY16" fmla="*/ 948522 h 1253315"/>
                <a:gd name="connsiteX17" fmla="*/ 1135346 w 1541665"/>
                <a:gd name="connsiteY17" fmla="*/ 948522 h 1253315"/>
                <a:gd name="connsiteX18" fmla="*/ 374753 w 1541665"/>
                <a:gd name="connsiteY18" fmla="*/ 948522 h 1253315"/>
                <a:gd name="connsiteX19" fmla="*/ 300344 w 1541665"/>
                <a:gd name="connsiteY19" fmla="*/ 948522 h 1253315"/>
                <a:gd name="connsiteX20" fmla="*/ 300344 w 1541665"/>
                <a:gd name="connsiteY20" fmla="*/ 962197 h 1253315"/>
                <a:gd name="connsiteX21" fmla="*/ 300344 w 1541665"/>
                <a:gd name="connsiteY21" fmla="*/ 1090671 h 1253315"/>
                <a:gd name="connsiteX22" fmla="*/ 307688 w 1541665"/>
                <a:gd name="connsiteY22" fmla="*/ 1119976 h 1253315"/>
                <a:gd name="connsiteX23" fmla="*/ 329718 w 1541665"/>
                <a:gd name="connsiteY23" fmla="*/ 1158073 h 1253315"/>
                <a:gd name="connsiteX24" fmla="*/ 339999 w 1541665"/>
                <a:gd name="connsiteY24" fmla="*/ 1196170 h 1253315"/>
                <a:gd name="connsiteX25" fmla="*/ 273908 w 1541665"/>
                <a:gd name="connsiteY25" fmla="*/ 1253315 h 1253315"/>
                <a:gd name="connsiteX26" fmla="*/ 207818 w 1541665"/>
                <a:gd name="connsiteY26" fmla="*/ 1200566 h 1253315"/>
                <a:gd name="connsiteX27" fmla="*/ 218098 w 1541665"/>
                <a:gd name="connsiteY27" fmla="*/ 1158073 h 1253315"/>
                <a:gd name="connsiteX28" fmla="*/ 240129 w 1541665"/>
                <a:gd name="connsiteY28" fmla="*/ 1117046 h 1253315"/>
                <a:gd name="connsiteX29" fmla="*/ 247472 w 1541665"/>
                <a:gd name="connsiteY29" fmla="*/ 1090671 h 1253315"/>
                <a:gd name="connsiteX30" fmla="*/ 247472 w 1541665"/>
                <a:gd name="connsiteY30" fmla="*/ 976804 h 1253315"/>
                <a:gd name="connsiteX31" fmla="*/ 247472 w 1541665"/>
                <a:gd name="connsiteY31" fmla="*/ 948522 h 1253315"/>
                <a:gd name="connsiteX32" fmla="*/ 199850 w 1541665"/>
                <a:gd name="connsiteY32" fmla="*/ 948522 h 1253315"/>
                <a:gd name="connsiteX33" fmla="*/ 0 w 1541665"/>
                <a:gd name="connsiteY33" fmla="*/ 948522 h 1253315"/>
                <a:gd name="connsiteX34" fmla="*/ 0 w 1541665"/>
                <a:gd name="connsiteY34" fmla="*/ 313644 h 1253315"/>
                <a:gd name="connsiteX35" fmla="*/ 274384 w 1541665"/>
                <a:gd name="connsiteY35" fmla="*/ 313644 h 1253315"/>
                <a:gd name="connsiteX36" fmla="*/ 295939 w 1541665"/>
                <a:gd name="connsiteY36" fmla="*/ 313644 h 1253315"/>
                <a:gd name="connsiteX37" fmla="*/ 376383 w 1541665"/>
                <a:gd name="connsiteY37" fmla="*/ 313644 h 1253315"/>
                <a:gd name="connsiteX38" fmla="*/ 978449 w 1541665"/>
                <a:gd name="connsiteY38" fmla="*/ 313644 h 1253315"/>
                <a:gd name="connsiteX39" fmla="*/ 1085762 w 1541665"/>
                <a:gd name="connsiteY39" fmla="*/ 313644 h 1253315"/>
                <a:gd name="connsiteX40" fmla="*/ 1085762 w 1541665"/>
                <a:gd name="connsiteY40" fmla="*/ 304515 h 1253315"/>
                <a:gd name="connsiteX41" fmla="*/ 1085762 w 1541665"/>
                <a:gd name="connsiteY41" fmla="*/ 162701 h 1253315"/>
                <a:gd name="connsiteX42" fmla="*/ 1078419 w 1541665"/>
                <a:gd name="connsiteY42" fmla="*/ 133386 h 1253315"/>
                <a:gd name="connsiteX43" fmla="*/ 1056389 w 1541665"/>
                <a:gd name="connsiteY43" fmla="*/ 95275 h 1253315"/>
                <a:gd name="connsiteX44" fmla="*/ 1046108 w 1541665"/>
                <a:gd name="connsiteY44" fmla="*/ 57165 h 1253315"/>
                <a:gd name="connsiteX45" fmla="*/ 1113667 w 1541665"/>
                <a:gd name="connsiteY45" fmla="*/ 0 h 1253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41665" h="1253315">
                  <a:moveTo>
                    <a:pt x="1113667" y="0"/>
                  </a:moveTo>
                  <a:cubicBezTo>
                    <a:pt x="1147447" y="0"/>
                    <a:pt x="1176820" y="23452"/>
                    <a:pt x="1179758" y="52768"/>
                  </a:cubicBezTo>
                  <a:cubicBezTo>
                    <a:pt x="1181226" y="68891"/>
                    <a:pt x="1178289" y="83549"/>
                    <a:pt x="1168008" y="95275"/>
                  </a:cubicBezTo>
                  <a:cubicBezTo>
                    <a:pt x="1156259" y="111399"/>
                    <a:pt x="1151853" y="120194"/>
                    <a:pt x="1145978" y="136317"/>
                  </a:cubicBezTo>
                  <a:lnTo>
                    <a:pt x="1140103" y="162701"/>
                  </a:lnTo>
                  <a:cubicBezTo>
                    <a:pt x="1140103" y="162701"/>
                    <a:pt x="1140103" y="162701"/>
                    <a:pt x="1139119" y="288392"/>
                  </a:cubicBezTo>
                  <a:lnTo>
                    <a:pt x="1138922" y="313644"/>
                  </a:lnTo>
                  <a:lnTo>
                    <a:pt x="1147451" y="313644"/>
                  </a:lnTo>
                  <a:cubicBezTo>
                    <a:pt x="1266153" y="313644"/>
                    <a:pt x="1397134" y="313644"/>
                    <a:pt x="1541665" y="313644"/>
                  </a:cubicBezTo>
                  <a:cubicBezTo>
                    <a:pt x="1541665" y="313644"/>
                    <a:pt x="1541665" y="313644"/>
                    <a:pt x="1306968" y="406231"/>
                  </a:cubicBezTo>
                  <a:cubicBezTo>
                    <a:pt x="1306968" y="406231"/>
                    <a:pt x="1306968" y="406231"/>
                    <a:pt x="1292300" y="438562"/>
                  </a:cubicBezTo>
                  <a:cubicBezTo>
                    <a:pt x="1292300" y="438562"/>
                    <a:pt x="1292300" y="438562"/>
                    <a:pt x="1268830" y="512044"/>
                  </a:cubicBezTo>
                  <a:cubicBezTo>
                    <a:pt x="1268830" y="512044"/>
                    <a:pt x="1290833" y="586994"/>
                    <a:pt x="1301101" y="606100"/>
                  </a:cubicBezTo>
                  <a:cubicBezTo>
                    <a:pt x="1324571" y="654597"/>
                    <a:pt x="1251228" y="700156"/>
                    <a:pt x="1251228" y="700156"/>
                  </a:cubicBezTo>
                  <a:cubicBezTo>
                    <a:pt x="1251228" y="700156"/>
                    <a:pt x="1301101" y="723670"/>
                    <a:pt x="1276164" y="779515"/>
                  </a:cubicBezTo>
                  <a:cubicBezTo>
                    <a:pt x="1264430" y="803029"/>
                    <a:pt x="1195487" y="850057"/>
                    <a:pt x="1195487" y="850057"/>
                  </a:cubicBezTo>
                  <a:cubicBezTo>
                    <a:pt x="1195487" y="850057"/>
                    <a:pt x="1195487" y="850057"/>
                    <a:pt x="1194020" y="948522"/>
                  </a:cubicBezTo>
                  <a:cubicBezTo>
                    <a:pt x="1194020" y="948522"/>
                    <a:pt x="1194020" y="948522"/>
                    <a:pt x="1135346" y="948522"/>
                  </a:cubicBezTo>
                  <a:cubicBezTo>
                    <a:pt x="1135346" y="948522"/>
                    <a:pt x="1135346" y="948522"/>
                    <a:pt x="374753" y="948522"/>
                  </a:cubicBezTo>
                  <a:lnTo>
                    <a:pt x="300344" y="948522"/>
                  </a:lnTo>
                  <a:lnTo>
                    <a:pt x="300344" y="962197"/>
                  </a:lnTo>
                  <a:cubicBezTo>
                    <a:pt x="300344" y="987095"/>
                    <a:pt x="300344" y="1026932"/>
                    <a:pt x="300344" y="1090671"/>
                  </a:cubicBezTo>
                  <a:cubicBezTo>
                    <a:pt x="300344" y="1090671"/>
                    <a:pt x="300344" y="1090671"/>
                    <a:pt x="307688" y="1119976"/>
                  </a:cubicBezTo>
                  <a:cubicBezTo>
                    <a:pt x="313562" y="1134629"/>
                    <a:pt x="317968" y="1143420"/>
                    <a:pt x="329718" y="1158073"/>
                  </a:cubicBezTo>
                  <a:cubicBezTo>
                    <a:pt x="338530" y="1169795"/>
                    <a:pt x="341467" y="1181517"/>
                    <a:pt x="339999" y="1196170"/>
                  </a:cubicBezTo>
                  <a:cubicBezTo>
                    <a:pt x="339999" y="1228406"/>
                    <a:pt x="310625" y="1253315"/>
                    <a:pt x="273908" y="1253315"/>
                  </a:cubicBezTo>
                  <a:cubicBezTo>
                    <a:pt x="238660" y="1253315"/>
                    <a:pt x="209286" y="1229871"/>
                    <a:pt x="207818" y="1200566"/>
                  </a:cubicBezTo>
                  <a:cubicBezTo>
                    <a:pt x="204880" y="1182982"/>
                    <a:pt x="209286" y="1169795"/>
                    <a:pt x="218098" y="1158073"/>
                  </a:cubicBezTo>
                  <a:cubicBezTo>
                    <a:pt x="229848" y="1141955"/>
                    <a:pt x="234254" y="1133163"/>
                    <a:pt x="240129" y="1117046"/>
                  </a:cubicBezTo>
                  <a:lnTo>
                    <a:pt x="247472" y="1090671"/>
                  </a:lnTo>
                  <a:cubicBezTo>
                    <a:pt x="247472" y="1090671"/>
                    <a:pt x="247472" y="1090671"/>
                    <a:pt x="247472" y="976804"/>
                  </a:cubicBezTo>
                  <a:lnTo>
                    <a:pt x="247472" y="948522"/>
                  </a:lnTo>
                  <a:lnTo>
                    <a:pt x="199850" y="948522"/>
                  </a:lnTo>
                  <a:cubicBezTo>
                    <a:pt x="137484" y="948522"/>
                    <a:pt x="70959" y="948522"/>
                    <a:pt x="0" y="948522"/>
                  </a:cubicBezTo>
                  <a:cubicBezTo>
                    <a:pt x="0" y="948522"/>
                    <a:pt x="0" y="948522"/>
                    <a:pt x="0" y="313644"/>
                  </a:cubicBezTo>
                  <a:cubicBezTo>
                    <a:pt x="0" y="313644"/>
                    <a:pt x="0" y="313644"/>
                    <a:pt x="274384" y="313644"/>
                  </a:cubicBezTo>
                  <a:lnTo>
                    <a:pt x="295939" y="313644"/>
                  </a:lnTo>
                  <a:lnTo>
                    <a:pt x="376383" y="313644"/>
                  </a:lnTo>
                  <a:cubicBezTo>
                    <a:pt x="517527" y="313644"/>
                    <a:pt x="711599" y="313644"/>
                    <a:pt x="978449" y="313644"/>
                  </a:cubicBezTo>
                  <a:lnTo>
                    <a:pt x="1085762" y="313644"/>
                  </a:lnTo>
                  <a:lnTo>
                    <a:pt x="1085762" y="304515"/>
                  </a:lnTo>
                  <a:cubicBezTo>
                    <a:pt x="1085762" y="277032"/>
                    <a:pt x="1085762" y="233059"/>
                    <a:pt x="1085762" y="162701"/>
                  </a:cubicBezTo>
                  <a:cubicBezTo>
                    <a:pt x="1085762" y="162701"/>
                    <a:pt x="1085762" y="162701"/>
                    <a:pt x="1078419" y="133386"/>
                  </a:cubicBezTo>
                  <a:cubicBezTo>
                    <a:pt x="1072544" y="118728"/>
                    <a:pt x="1068138" y="109933"/>
                    <a:pt x="1056389" y="95275"/>
                  </a:cubicBezTo>
                  <a:cubicBezTo>
                    <a:pt x="1049045" y="83549"/>
                    <a:pt x="1044639" y="71823"/>
                    <a:pt x="1046108" y="57165"/>
                  </a:cubicBezTo>
                  <a:cubicBezTo>
                    <a:pt x="1046108" y="24918"/>
                    <a:pt x="1076950" y="0"/>
                    <a:pt x="1113667"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sz="1800" dirty="0"/>
            </a:p>
          </p:txBody>
        </p:sp>
        <p:sp>
          <p:nvSpPr>
            <p:cNvPr id="121" name="Freeform 38"/>
            <p:cNvSpPr>
              <a:spLocks/>
            </p:cNvSpPr>
            <p:nvPr/>
          </p:nvSpPr>
          <p:spPr bwMode="auto">
            <a:xfrm>
              <a:off x="4654459" y="2520191"/>
              <a:ext cx="658907" cy="633614"/>
            </a:xfrm>
            <a:custGeom>
              <a:avLst/>
              <a:gdLst>
                <a:gd name="T0" fmla="*/ 449 w 449"/>
                <a:gd name="T1" fmla="*/ 0 h 432"/>
                <a:gd name="T2" fmla="*/ 159 w 449"/>
                <a:gd name="T3" fmla="*/ 0 h 432"/>
                <a:gd name="T4" fmla="*/ 99 w 449"/>
                <a:gd name="T5" fmla="*/ 103 h 432"/>
                <a:gd name="T6" fmla="*/ 0 w 449"/>
                <a:gd name="T7" fmla="*/ 432 h 432"/>
                <a:gd name="T8" fmla="*/ 271 w 449"/>
                <a:gd name="T9" fmla="*/ 432 h 432"/>
                <a:gd name="T10" fmla="*/ 271 w 449"/>
                <a:gd name="T11" fmla="*/ 391 h 432"/>
                <a:gd name="T12" fmla="*/ 268 w 449"/>
                <a:gd name="T13" fmla="*/ 378 h 432"/>
                <a:gd name="T14" fmla="*/ 255 w 449"/>
                <a:gd name="T15" fmla="*/ 355 h 432"/>
                <a:gd name="T16" fmla="*/ 244 w 449"/>
                <a:gd name="T17" fmla="*/ 316 h 432"/>
                <a:gd name="T18" fmla="*/ 245 w 449"/>
                <a:gd name="T19" fmla="*/ 315 h 432"/>
                <a:gd name="T20" fmla="*/ 245 w 449"/>
                <a:gd name="T21" fmla="*/ 314 h 432"/>
                <a:gd name="T22" fmla="*/ 245 w 449"/>
                <a:gd name="T23" fmla="*/ 314 h 432"/>
                <a:gd name="T24" fmla="*/ 311 w 449"/>
                <a:gd name="T25" fmla="*/ 261 h 432"/>
                <a:gd name="T26" fmla="*/ 379 w 449"/>
                <a:gd name="T27" fmla="*/ 319 h 432"/>
                <a:gd name="T28" fmla="*/ 378 w 449"/>
                <a:gd name="T29" fmla="*/ 319 h 432"/>
                <a:gd name="T30" fmla="*/ 368 w 449"/>
                <a:gd name="T31" fmla="*/ 355 h 432"/>
                <a:gd name="T32" fmla="*/ 356 w 449"/>
                <a:gd name="T33" fmla="*/ 376 h 432"/>
                <a:gd name="T34" fmla="*/ 352 w 449"/>
                <a:gd name="T35" fmla="*/ 391 h 432"/>
                <a:gd name="T36" fmla="*/ 352 w 449"/>
                <a:gd name="T37" fmla="*/ 391 h 432"/>
                <a:gd name="T38" fmla="*/ 352 w 449"/>
                <a:gd name="T39" fmla="*/ 432 h 432"/>
                <a:gd name="T40" fmla="*/ 449 w 449"/>
                <a:gd name="T41" fmla="*/ 432 h 432"/>
                <a:gd name="T42" fmla="*/ 449 w 449"/>
                <a:gd name="T43" fmla="*/ 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9" h="432">
                  <a:moveTo>
                    <a:pt x="449" y="0"/>
                  </a:moveTo>
                  <a:cubicBezTo>
                    <a:pt x="159" y="0"/>
                    <a:pt x="159" y="0"/>
                    <a:pt x="159" y="0"/>
                  </a:cubicBezTo>
                  <a:cubicBezTo>
                    <a:pt x="135" y="35"/>
                    <a:pt x="115" y="70"/>
                    <a:pt x="99" y="103"/>
                  </a:cubicBezTo>
                  <a:cubicBezTo>
                    <a:pt x="54" y="195"/>
                    <a:pt x="15" y="308"/>
                    <a:pt x="0" y="432"/>
                  </a:cubicBezTo>
                  <a:cubicBezTo>
                    <a:pt x="271" y="432"/>
                    <a:pt x="271" y="432"/>
                    <a:pt x="271" y="432"/>
                  </a:cubicBezTo>
                  <a:cubicBezTo>
                    <a:pt x="271" y="391"/>
                    <a:pt x="271" y="391"/>
                    <a:pt x="271" y="391"/>
                  </a:cubicBezTo>
                  <a:cubicBezTo>
                    <a:pt x="268" y="378"/>
                    <a:pt x="268" y="378"/>
                    <a:pt x="268" y="378"/>
                  </a:cubicBezTo>
                  <a:cubicBezTo>
                    <a:pt x="264" y="369"/>
                    <a:pt x="262" y="365"/>
                    <a:pt x="255" y="355"/>
                  </a:cubicBezTo>
                  <a:cubicBezTo>
                    <a:pt x="246" y="344"/>
                    <a:pt x="243" y="331"/>
                    <a:pt x="244" y="316"/>
                  </a:cubicBezTo>
                  <a:cubicBezTo>
                    <a:pt x="244" y="316"/>
                    <a:pt x="245" y="315"/>
                    <a:pt x="245" y="315"/>
                  </a:cubicBezTo>
                  <a:cubicBezTo>
                    <a:pt x="245" y="314"/>
                    <a:pt x="245" y="314"/>
                    <a:pt x="245" y="314"/>
                  </a:cubicBezTo>
                  <a:cubicBezTo>
                    <a:pt x="245" y="314"/>
                    <a:pt x="245" y="314"/>
                    <a:pt x="245" y="314"/>
                  </a:cubicBezTo>
                  <a:cubicBezTo>
                    <a:pt x="247" y="284"/>
                    <a:pt x="276" y="261"/>
                    <a:pt x="311" y="261"/>
                  </a:cubicBezTo>
                  <a:cubicBezTo>
                    <a:pt x="348" y="261"/>
                    <a:pt x="379" y="287"/>
                    <a:pt x="379" y="319"/>
                  </a:cubicBezTo>
                  <a:cubicBezTo>
                    <a:pt x="378" y="319"/>
                    <a:pt x="378" y="319"/>
                    <a:pt x="378" y="319"/>
                  </a:cubicBezTo>
                  <a:cubicBezTo>
                    <a:pt x="379" y="332"/>
                    <a:pt x="376" y="344"/>
                    <a:pt x="368" y="355"/>
                  </a:cubicBezTo>
                  <a:cubicBezTo>
                    <a:pt x="361" y="364"/>
                    <a:pt x="359" y="368"/>
                    <a:pt x="356" y="376"/>
                  </a:cubicBezTo>
                  <a:cubicBezTo>
                    <a:pt x="352" y="391"/>
                    <a:pt x="352" y="391"/>
                    <a:pt x="352" y="391"/>
                  </a:cubicBezTo>
                  <a:cubicBezTo>
                    <a:pt x="352" y="391"/>
                    <a:pt x="352" y="391"/>
                    <a:pt x="352" y="391"/>
                  </a:cubicBezTo>
                  <a:cubicBezTo>
                    <a:pt x="352" y="432"/>
                    <a:pt x="352" y="432"/>
                    <a:pt x="352" y="432"/>
                  </a:cubicBezTo>
                  <a:cubicBezTo>
                    <a:pt x="449" y="432"/>
                    <a:pt x="449" y="432"/>
                    <a:pt x="449" y="432"/>
                  </a:cubicBezTo>
                  <a:lnTo>
                    <a:pt x="449"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22" name="Freeform 121"/>
            <p:cNvSpPr>
              <a:spLocks/>
            </p:cNvSpPr>
            <p:nvPr/>
          </p:nvSpPr>
          <p:spPr bwMode="auto">
            <a:xfrm>
              <a:off x="5422130" y="2186309"/>
              <a:ext cx="1054757" cy="967494"/>
            </a:xfrm>
            <a:custGeom>
              <a:avLst/>
              <a:gdLst>
                <a:gd name="connsiteX0" fmla="*/ 0 w 1054757"/>
                <a:gd name="connsiteY0" fmla="*/ 333881 h 967494"/>
                <a:gd name="connsiteX1" fmla="*/ 2060 w 1054757"/>
                <a:gd name="connsiteY1" fmla="*/ 333881 h 967494"/>
                <a:gd name="connsiteX2" fmla="*/ 16481 w 1054757"/>
                <a:gd name="connsiteY2" fmla="*/ 333881 h 967494"/>
                <a:gd name="connsiteX3" fmla="*/ 55622 w 1054757"/>
                <a:gd name="connsiteY3" fmla="*/ 333881 h 967494"/>
                <a:gd name="connsiteX4" fmla="*/ 131845 w 1054757"/>
                <a:gd name="connsiteY4" fmla="*/ 333881 h 967494"/>
                <a:gd name="connsiteX5" fmla="*/ 187724 w 1054757"/>
                <a:gd name="connsiteY5" fmla="*/ 333881 h 967494"/>
                <a:gd name="connsiteX6" fmla="*/ 257509 w 1054757"/>
                <a:gd name="connsiteY6" fmla="*/ 333881 h 967494"/>
                <a:gd name="connsiteX7" fmla="*/ 342745 w 1054757"/>
                <a:gd name="connsiteY7" fmla="*/ 333881 h 967494"/>
                <a:gd name="connsiteX8" fmla="*/ 444976 w 1054757"/>
                <a:gd name="connsiteY8" fmla="*/ 333881 h 967494"/>
                <a:gd name="connsiteX9" fmla="*/ 565747 w 1054757"/>
                <a:gd name="connsiteY9" fmla="*/ 333881 h 967494"/>
                <a:gd name="connsiteX10" fmla="*/ 706605 w 1054757"/>
                <a:gd name="connsiteY10" fmla="*/ 333881 h 967494"/>
                <a:gd name="connsiteX11" fmla="*/ 869093 w 1054757"/>
                <a:gd name="connsiteY11" fmla="*/ 333881 h 967494"/>
                <a:gd name="connsiteX12" fmla="*/ 902994 w 1054757"/>
                <a:gd name="connsiteY12" fmla="*/ 333881 h 967494"/>
                <a:gd name="connsiteX13" fmla="*/ 1054757 w 1054757"/>
                <a:gd name="connsiteY13" fmla="*/ 333881 h 967494"/>
                <a:gd name="connsiteX14" fmla="*/ 1054757 w 1054757"/>
                <a:gd name="connsiteY14" fmla="*/ 967494 h 967494"/>
                <a:gd name="connsiteX15" fmla="*/ 934465 w 1054757"/>
                <a:gd name="connsiteY15" fmla="*/ 967494 h 967494"/>
                <a:gd name="connsiteX16" fmla="*/ 934465 w 1054757"/>
                <a:gd name="connsiteY16" fmla="*/ 905893 h 967494"/>
                <a:gd name="connsiteX17" fmla="*/ 935932 w 1054757"/>
                <a:gd name="connsiteY17" fmla="*/ 905893 h 967494"/>
                <a:gd name="connsiteX18" fmla="*/ 940333 w 1054757"/>
                <a:gd name="connsiteY18" fmla="*/ 883892 h 967494"/>
                <a:gd name="connsiteX19" fmla="*/ 957937 w 1054757"/>
                <a:gd name="connsiteY19" fmla="*/ 853092 h 967494"/>
                <a:gd name="connsiteX20" fmla="*/ 974073 w 1054757"/>
                <a:gd name="connsiteY20" fmla="*/ 800291 h 967494"/>
                <a:gd name="connsiteX21" fmla="*/ 875786 w 1054757"/>
                <a:gd name="connsiteY21" fmla="*/ 715222 h 967494"/>
                <a:gd name="connsiteX22" fmla="*/ 777498 w 1054757"/>
                <a:gd name="connsiteY22" fmla="*/ 792957 h 967494"/>
                <a:gd name="connsiteX23" fmla="*/ 777498 w 1054757"/>
                <a:gd name="connsiteY23" fmla="*/ 794424 h 967494"/>
                <a:gd name="connsiteX24" fmla="*/ 777498 w 1054757"/>
                <a:gd name="connsiteY24" fmla="*/ 795891 h 967494"/>
                <a:gd name="connsiteX25" fmla="*/ 793635 w 1054757"/>
                <a:gd name="connsiteY25" fmla="*/ 853092 h 967494"/>
                <a:gd name="connsiteX26" fmla="*/ 811239 w 1054757"/>
                <a:gd name="connsiteY26" fmla="*/ 886826 h 967494"/>
                <a:gd name="connsiteX27" fmla="*/ 817107 w 1054757"/>
                <a:gd name="connsiteY27" fmla="*/ 905893 h 967494"/>
                <a:gd name="connsiteX28" fmla="*/ 817107 w 1054757"/>
                <a:gd name="connsiteY28" fmla="*/ 967494 h 967494"/>
                <a:gd name="connsiteX29" fmla="*/ 551587 w 1054757"/>
                <a:gd name="connsiteY29" fmla="*/ 967494 h 967494"/>
                <a:gd name="connsiteX30" fmla="*/ 547614 w 1054757"/>
                <a:gd name="connsiteY30" fmla="*/ 967494 h 967494"/>
                <a:gd name="connsiteX31" fmla="*/ 472390 w 1054757"/>
                <a:gd name="connsiteY31" fmla="*/ 967494 h 967494"/>
                <a:gd name="connsiteX32" fmla="*/ 378830 w 1054757"/>
                <a:gd name="connsiteY32" fmla="*/ 967494 h 967494"/>
                <a:gd name="connsiteX33" fmla="*/ 269709 w 1054757"/>
                <a:gd name="connsiteY33" fmla="*/ 967494 h 967494"/>
                <a:gd name="connsiteX34" fmla="*/ 143832 w 1054757"/>
                <a:gd name="connsiteY34" fmla="*/ 967494 h 967494"/>
                <a:gd name="connsiteX35" fmla="*/ 0 w 1054757"/>
                <a:gd name="connsiteY35" fmla="*/ 967494 h 967494"/>
                <a:gd name="connsiteX36" fmla="*/ 0 w 1054757"/>
                <a:gd name="connsiteY36" fmla="*/ 966257 h 967494"/>
                <a:gd name="connsiteX37" fmla="*/ 0 w 1054757"/>
                <a:gd name="connsiteY37" fmla="*/ 957594 h 967494"/>
                <a:gd name="connsiteX38" fmla="*/ 0 w 1054757"/>
                <a:gd name="connsiteY38" fmla="*/ 934081 h 967494"/>
                <a:gd name="connsiteX39" fmla="*/ 0 w 1054757"/>
                <a:gd name="connsiteY39" fmla="*/ 888292 h 967494"/>
                <a:gd name="connsiteX40" fmla="*/ 0 w 1054757"/>
                <a:gd name="connsiteY40" fmla="*/ 854725 h 967494"/>
                <a:gd name="connsiteX41" fmla="*/ 0 w 1054757"/>
                <a:gd name="connsiteY41" fmla="*/ 812803 h 967494"/>
                <a:gd name="connsiteX42" fmla="*/ 0 w 1054757"/>
                <a:gd name="connsiteY42" fmla="*/ 761601 h 967494"/>
                <a:gd name="connsiteX43" fmla="*/ 0 w 1054757"/>
                <a:gd name="connsiteY43" fmla="*/ 700189 h 967494"/>
                <a:gd name="connsiteX44" fmla="*/ 0 w 1054757"/>
                <a:gd name="connsiteY44" fmla="*/ 627639 h 967494"/>
                <a:gd name="connsiteX45" fmla="*/ 0 w 1054757"/>
                <a:gd name="connsiteY45" fmla="*/ 543023 h 967494"/>
                <a:gd name="connsiteX46" fmla="*/ 0 w 1054757"/>
                <a:gd name="connsiteY46" fmla="*/ 445413 h 967494"/>
                <a:gd name="connsiteX47" fmla="*/ 944096 w 1054757"/>
                <a:gd name="connsiteY47" fmla="*/ 0 h 967494"/>
                <a:gd name="connsiteX48" fmla="*/ 1010286 w 1054757"/>
                <a:gd name="connsiteY48" fmla="*/ 54421 h 967494"/>
                <a:gd name="connsiteX49" fmla="*/ 999990 w 1054757"/>
                <a:gd name="connsiteY49" fmla="*/ 97075 h 967494"/>
                <a:gd name="connsiteX50" fmla="*/ 976456 w 1054757"/>
                <a:gd name="connsiteY50" fmla="*/ 138259 h 967494"/>
                <a:gd name="connsiteX51" fmla="*/ 977926 w 1054757"/>
                <a:gd name="connsiteY51" fmla="*/ 138259 h 967494"/>
                <a:gd name="connsiteX52" fmla="*/ 970572 w 1054757"/>
                <a:gd name="connsiteY52" fmla="*/ 163263 h 967494"/>
                <a:gd name="connsiteX53" fmla="*/ 970572 w 1054757"/>
                <a:gd name="connsiteY53" fmla="*/ 333880 h 967494"/>
                <a:gd name="connsiteX54" fmla="*/ 917620 w 1054757"/>
                <a:gd name="connsiteY54" fmla="*/ 333880 h 967494"/>
                <a:gd name="connsiteX55" fmla="*/ 916149 w 1054757"/>
                <a:gd name="connsiteY55" fmla="*/ 163263 h 967494"/>
                <a:gd name="connsiteX56" fmla="*/ 908794 w 1054757"/>
                <a:gd name="connsiteY56" fmla="*/ 135317 h 967494"/>
                <a:gd name="connsiteX57" fmla="*/ 888201 w 1054757"/>
                <a:gd name="connsiteY57" fmla="*/ 97075 h 967494"/>
                <a:gd name="connsiteX58" fmla="*/ 876434 w 1054757"/>
                <a:gd name="connsiteY58" fmla="*/ 57363 h 967494"/>
                <a:gd name="connsiteX59" fmla="*/ 944096 w 1054757"/>
                <a:gd name="connsiteY59" fmla="*/ 0 h 96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54757" h="967494">
                  <a:moveTo>
                    <a:pt x="0" y="333881"/>
                  </a:moveTo>
                  <a:lnTo>
                    <a:pt x="2060" y="333881"/>
                  </a:lnTo>
                  <a:lnTo>
                    <a:pt x="16481" y="333881"/>
                  </a:lnTo>
                  <a:lnTo>
                    <a:pt x="55622" y="333881"/>
                  </a:lnTo>
                  <a:lnTo>
                    <a:pt x="131845" y="333881"/>
                  </a:lnTo>
                  <a:lnTo>
                    <a:pt x="187724" y="333881"/>
                  </a:lnTo>
                  <a:lnTo>
                    <a:pt x="257509" y="333881"/>
                  </a:lnTo>
                  <a:lnTo>
                    <a:pt x="342745" y="333881"/>
                  </a:lnTo>
                  <a:lnTo>
                    <a:pt x="444976" y="333881"/>
                  </a:lnTo>
                  <a:lnTo>
                    <a:pt x="565747" y="333881"/>
                  </a:lnTo>
                  <a:lnTo>
                    <a:pt x="706605" y="333881"/>
                  </a:lnTo>
                  <a:lnTo>
                    <a:pt x="869093" y="333881"/>
                  </a:lnTo>
                  <a:lnTo>
                    <a:pt x="902994" y="333881"/>
                  </a:lnTo>
                  <a:lnTo>
                    <a:pt x="1054757" y="333881"/>
                  </a:lnTo>
                  <a:cubicBezTo>
                    <a:pt x="1054757" y="333881"/>
                    <a:pt x="1054757" y="333881"/>
                    <a:pt x="1054757" y="967494"/>
                  </a:cubicBezTo>
                  <a:cubicBezTo>
                    <a:pt x="1054757" y="967494"/>
                    <a:pt x="1054757" y="967494"/>
                    <a:pt x="934465" y="967494"/>
                  </a:cubicBezTo>
                  <a:cubicBezTo>
                    <a:pt x="934465" y="967494"/>
                    <a:pt x="934465" y="967494"/>
                    <a:pt x="934465" y="905893"/>
                  </a:cubicBezTo>
                  <a:cubicBezTo>
                    <a:pt x="934465" y="905893"/>
                    <a:pt x="934465" y="905893"/>
                    <a:pt x="935932" y="905893"/>
                  </a:cubicBezTo>
                  <a:cubicBezTo>
                    <a:pt x="935932" y="905893"/>
                    <a:pt x="935932" y="905893"/>
                    <a:pt x="940333" y="883892"/>
                  </a:cubicBezTo>
                  <a:cubicBezTo>
                    <a:pt x="944734" y="872159"/>
                    <a:pt x="949135" y="866292"/>
                    <a:pt x="957937" y="853092"/>
                  </a:cubicBezTo>
                  <a:cubicBezTo>
                    <a:pt x="969673" y="836958"/>
                    <a:pt x="975540" y="819358"/>
                    <a:pt x="974073" y="800291"/>
                  </a:cubicBezTo>
                  <a:cubicBezTo>
                    <a:pt x="974073" y="753356"/>
                    <a:pt x="930064" y="715222"/>
                    <a:pt x="875786" y="715222"/>
                  </a:cubicBezTo>
                  <a:cubicBezTo>
                    <a:pt x="824442" y="715222"/>
                    <a:pt x="781899" y="748956"/>
                    <a:pt x="777498" y="792957"/>
                  </a:cubicBezTo>
                  <a:cubicBezTo>
                    <a:pt x="777498" y="792957"/>
                    <a:pt x="777498" y="792957"/>
                    <a:pt x="777498" y="794424"/>
                  </a:cubicBezTo>
                  <a:cubicBezTo>
                    <a:pt x="777498" y="794424"/>
                    <a:pt x="777498" y="795891"/>
                    <a:pt x="777498" y="795891"/>
                  </a:cubicBezTo>
                  <a:cubicBezTo>
                    <a:pt x="776031" y="817891"/>
                    <a:pt x="780432" y="836958"/>
                    <a:pt x="793635" y="853092"/>
                  </a:cubicBezTo>
                  <a:cubicBezTo>
                    <a:pt x="803904" y="866292"/>
                    <a:pt x="806838" y="873626"/>
                    <a:pt x="811239" y="886826"/>
                  </a:cubicBezTo>
                  <a:cubicBezTo>
                    <a:pt x="811239" y="886826"/>
                    <a:pt x="811239" y="886826"/>
                    <a:pt x="817107" y="905893"/>
                  </a:cubicBezTo>
                  <a:cubicBezTo>
                    <a:pt x="817107" y="905893"/>
                    <a:pt x="817107" y="905893"/>
                    <a:pt x="817107" y="967494"/>
                  </a:cubicBezTo>
                  <a:cubicBezTo>
                    <a:pt x="817107" y="967494"/>
                    <a:pt x="817107" y="967494"/>
                    <a:pt x="551587" y="967494"/>
                  </a:cubicBezTo>
                  <a:lnTo>
                    <a:pt x="547614" y="967494"/>
                  </a:lnTo>
                  <a:lnTo>
                    <a:pt x="472390" y="967494"/>
                  </a:lnTo>
                  <a:lnTo>
                    <a:pt x="378830" y="967494"/>
                  </a:lnTo>
                  <a:lnTo>
                    <a:pt x="269709" y="967494"/>
                  </a:lnTo>
                  <a:lnTo>
                    <a:pt x="143832" y="967494"/>
                  </a:lnTo>
                  <a:lnTo>
                    <a:pt x="0" y="967494"/>
                  </a:lnTo>
                  <a:lnTo>
                    <a:pt x="0" y="966257"/>
                  </a:lnTo>
                  <a:lnTo>
                    <a:pt x="0" y="957594"/>
                  </a:lnTo>
                  <a:lnTo>
                    <a:pt x="0" y="934081"/>
                  </a:lnTo>
                  <a:lnTo>
                    <a:pt x="0" y="888292"/>
                  </a:lnTo>
                  <a:lnTo>
                    <a:pt x="0" y="854725"/>
                  </a:lnTo>
                  <a:lnTo>
                    <a:pt x="0" y="812803"/>
                  </a:lnTo>
                  <a:lnTo>
                    <a:pt x="0" y="761601"/>
                  </a:lnTo>
                  <a:lnTo>
                    <a:pt x="0" y="700189"/>
                  </a:lnTo>
                  <a:lnTo>
                    <a:pt x="0" y="627639"/>
                  </a:lnTo>
                  <a:lnTo>
                    <a:pt x="0" y="543023"/>
                  </a:lnTo>
                  <a:lnTo>
                    <a:pt x="0" y="445413"/>
                  </a:lnTo>
                  <a:close/>
                  <a:moveTo>
                    <a:pt x="944096" y="0"/>
                  </a:moveTo>
                  <a:cubicBezTo>
                    <a:pt x="979397" y="0"/>
                    <a:pt x="1007345" y="23533"/>
                    <a:pt x="1010286" y="54421"/>
                  </a:cubicBezTo>
                  <a:cubicBezTo>
                    <a:pt x="1011757" y="70600"/>
                    <a:pt x="1008815" y="83838"/>
                    <a:pt x="999990" y="97075"/>
                  </a:cubicBezTo>
                  <a:cubicBezTo>
                    <a:pt x="988223" y="111784"/>
                    <a:pt x="983810" y="120609"/>
                    <a:pt x="976456" y="138259"/>
                  </a:cubicBezTo>
                  <a:cubicBezTo>
                    <a:pt x="976456" y="138259"/>
                    <a:pt x="976456" y="138259"/>
                    <a:pt x="977926" y="138259"/>
                  </a:cubicBezTo>
                  <a:lnTo>
                    <a:pt x="970572" y="163263"/>
                  </a:lnTo>
                  <a:cubicBezTo>
                    <a:pt x="970572" y="163263"/>
                    <a:pt x="970572" y="163263"/>
                    <a:pt x="970572" y="333880"/>
                  </a:cubicBezTo>
                  <a:cubicBezTo>
                    <a:pt x="970572" y="333880"/>
                    <a:pt x="970572" y="333880"/>
                    <a:pt x="917620" y="333880"/>
                  </a:cubicBezTo>
                  <a:cubicBezTo>
                    <a:pt x="917620" y="333880"/>
                    <a:pt x="917620" y="333880"/>
                    <a:pt x="916149" y="163263"/>
                  </a:cubicBezTo>
                  <a:cubicBezTo>
                    <a:pt x="916149" y="163263"/>
                    <a:pt x="916149" y="163263"/>
                    <a:pt x="908794" y="135317"/>
                  </a:cubicBezTo>
                  <a:cubicBezTo>
                    <a:pt x="902910" y="119138"/>
                    <a:pt x="898498" y="111784"/>
                    <a:pt x="888201" y="97075"/>
                  </a:cubicBezTo>
                  <a:cubicBezTo>
                    <a:pt x="879376" y="85308"/>
                    <a:pt x="876434" y="72071"/>
                    <a:pt x="876434" y="57363"/>
                  </a:cubicBezTo>
                  <a:cubicBezTo>
                    <a:pt x="876434" y="26475"/>
                    <a:pt x="907323" y="0"/>
                    <a:pt x="944096" y="0"/>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noAutofit/>
            </a:bodyPr>
            <a:lstStyle/>
            <a:p>
              <a:endParaRPr lang="en-US" sz="1800" dirty="0"/>
            </a:p>
          </p:txBody>
        </p:sp>
        <p:sp>
          <p:nvSpPr>
            <p:cNvPr id="123" name="Freeform 122"/>
            <p:cNvSpPr>
              <a:spLocks/>
            </p:cNvSpPr>
            <p:nvPr/>
          </p:nvSpPr>
          <p:spPr bwMode="auto">
            <a:xfrm>
              <a:off x="4644262" y="2929952"/>
              <a:ext cx="669102" cy="1259638"/>
            </a:xfrm>
            <a:custGeom>
              <a:avLst/>
              <a:gdLst>
                <a:gd name="connsiteX0" fmla="*/ 466016 w 669102"/>
                <a:gd name="connsiteY0" fmla="*/ 0 h 1259638"/>
                <a:gd name="connsiteX1" fmla="*/ 533575 w 669102"/>
                <a:gd name="connsiteY1" fmla="*/ 52814 h 1259638"/>
                <a:gd name="connsiteX2" fmla="*/ 532107 w 669102"/>
                <a:gd name="connsiteY2" fmla="*/ 52814 h 1259638"/>
                <a:gd name="connsiteX3" fmla="*/ 521826 w 669102"/>
                <a:gd name="connsiteY3" fmla="*/ 95358 h 1259638"/>
                <a:gd name="connsiteX4" fmla="*/ 499796 w 669102"/>
                <a:gd name="connsiteY4" fmla="*/ 136436 h 1259638"/>
                <a:gd name="connsiteX5" fmla="*/ 493921 w 669102"/>
                <a:gd name="connsiteY5" fmla="*/ 162843 h 1259638"/>
                <a:gd name="connsiteX6" fmla="*/ 492452 w 669102"/>
                <a:gd name="connsiteY6" fmla="*/ 330086 h 1259638"/>
                <a:gd name="connsiteX7" fmla="*/ 551551 w 669102"/>
                <a:gd name="connsiteY7" fmla="*/ 330086 h 1259638"/>
                <a:gd name="connsiteX8" fmla="*/ 669102 w 669102"/>
                <a:gd name="connsiteY8" fmla="*/ 330086 h 1259638"/>
                <a:gd name="connsiteX9" fmla="*/ 669102 w 669102"/>
                <a:gd name="connsiteY9" fmla="*/ 966229 h 1259638"/>
                <a:gd name="connsiteX10" fmla="*/ 573757 w 669102"/>
                <a:gd name="connsiteY10" fmla="*/ 966229 h 1259638"/>
                <a:gd name="connsiteX11" fmla="*/ 567273 w 669102"/>
                <a:gd name="connsiteY11" fmla="*/ 966229 h 1259638"/>
                <a:gd name="connsiteX12" fmla="*/ 567273 w 669102"/>
                <a:gd name="connsiteY12" fmla="*/ 1002174 h 1259638"/>
                <a:gd name="connsiteX13" fmla="*/ 567273 w 669102"/>
                <a:gd name="connsiteY13" fmla="*/ 1096493 h 1259638"/>
                <a:gd name="connsiteX14" fmla="*/ 574617 w 669102"/>
                <a:gd name="connsiteY14" fmla="*/ 1125888 h 1259638"/>
                <a:gd name="connsiteX15" fmla="*/ 596647 w 669102"/>
                <a:gd name="connsiteY15" fmla="*/ 1164102 h 1259638"/>
                <a:gd name="connsiteX16" fmla="*/ 606927 w 669102"/>
                <a:gd name="connsiteY16" fmla="*/ 1202317 h 1259638"/>
                <a:gd name="connsiteX17" fmla="*/ 539368 w 669102"/>
                <a:gd name="connsiteY17" fmla="*/ 1259638 h 1259638"/>
                <a:gd name="connsiteX18" fmla="*/ 473278 w 669102"/>
                <a:gd name="connsiteY18" fmla="*/ 1206726 h 1259638"/>
                <a:gd name="connsiteX19" fmla="*/ 485027 w 669102"/>
                <a:gd name="connsiteY19" fmla="*/ 1164102 h 1259638"/>
                <a:gd name="connsiteX20" fmla="*/ 507057 w 669102"/>
                <a:gd name="connsiteY20" fmla="*/ 1122949 h 1259638"/>
                <a:gd name="connsiteX21" fmla="*/ 512932 w 669102"/>
                <a:gd name="connsiteY21" fmla="*/ 1096493 h 1259638"/>
                <a:gd name="connsiteX22" fmla="*/ 512932 w 669102"/>
                <a:gd name="connsiteY22" fmla="*/ 987198 h 1259638"/>
                <a:gd name="connsiteX23" fmla="*/ 512932 w 669102"/>
                <a:gd name="connsiteY23" fmla="*/ 966229 h 1259638"/>
                <a:gd name="connsiteX24" fmla="*/ 495022 w 669102"/>
                <a:gd name="connsiteY24" fmla="*/ 966229 h 1259638"/>
                <a:gd name="connsiteX25" fmla="*/ 133389 w 669102"/>
                <a:gd name="connsiteY25" fmla="*/ 966229 h 1259638"/>
                <a:gd name="connsiteX26" fmla="*/ 1295 w 669102"/>
                <a:gd name="connsiteY26" fmla="*/ 330086 h 1259638"/>
                <a:gd name="connsiteX27" fmla="*/ 359491 w 669102"/>
                <a:gd name="connsiteY27" fmla="*/ 330086 h 1259638"/>
                <a:gd name="connsiteX28" fmla="*/ 439580 w 669102"/>
                <a:gd name="connsiteY28" fmla="*/ 330086 h 1259638"/>
                <a:gd name="connsiteX29" fmla="*/ 439580 w 669102"/>
                <a:gd name="connsiteY29" fmla="*/ 162843 h 1259638"/>
                <a:gd name="connsiteX30" fmla="*/ 432237 w 669102"/>
                <a:gd name="connsiteY30" fmla="*/ 133502 h 1259638"/>
                <a:gd name="connsiteX31" fmla="*/ 410207 w 669102"/>
                <a:gd name="connsiteY31" fmla="*/ 95358 h 1259638"/>
                <a:gd name="connsiteX32" fmla="*/ 399926 w 669102"/>
                <a:gd name="connsiteY32" fmla="*/ 57215 h 1259638"/>
                <a:gd name="connsiteX33" fmla="*/ 466016 w 669102"/>
                <a:gd name="connsiteY33" fmla="*/ 0 h 125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69102" h="1259638">
                  <a:moveTo>
                    <a:pt x="466016" y="0"/>
                  </a:moveTo>
                  <a:cubicBezTo>
                    <a:pt x="501265" y="0"/>
                    <a:pt x="530638" y="23473"/>
                    <a:pt x="533575" y="52814"/>
                  </a:cubicBezTo>
                  <a:cubicBezTo>
                    <a:pt x="533575" y="52814"/>
                    <a:pt x="533575" y="52814"/>
                    <a:pt x="532107" y="52814"/>
                  </a:cubicBezTo>
                  <a:cubicBezTo>
                    <a:pt x="535044" y="68951"/>
                    <a:pt x="532107" y="83622"/>
                    <a:pt x="521826" y="95358"/>
                  </a:cubicBezTo>
                  <a:cubicBezTo>
                    <a:pt x="510077" y="111496"/>
                    <a:pt x="505671" y="120298"/>
                    <a:pt x="499796" y="136436"/>
                  </a:cubicBezTo>
                  <a:lnTo>
                    <a:pt x="493921" y="162843"/>
                  </a:lnTo>
                  <a:cubicBezTo>
                    <a:pt x="493921" y="162843"/>
                    <a:pt x="493921" y="162843"/>
                    <a:pt x="492452" y="330086"/>
                  </a:cubicBezTo>
                  <a:lnTo>
                    <a:pt x="551551" y="330086"/>
                  </a:lnTo>
                  <a:cubicBezTo>
                    <a:pt x="588235" y="330086"/>
                    <a:pt x="627364" y="330086"/>
                    <a:pt x="669102" y="330086"/>
                  </a:cubicBezTo>
                  <a:lnTo>
                    <a:pt x="669102" y="966229"/>
                  </a:lnTo>
                  <a:cubicBezTo>
                    <a:pt x="669102" y="966229"/>
                    <a:pt x="669102" y="966229"/>
                    <a:pt x="573757" y="966229"/>
                  </a:cubicBezTo>
                  <a:lnTo>
                    <a:pt x="567273" y="966229"/>
                  </a:lnTo>
                  <a:lnTo>
                    <a:pt x="567273" y="1002174"/>
                  </a:lnTo>
                  <a:cubicBezTo>
                    <a:pt x="567273" y="1025116"/>
                    <a:pt x="567273" y="1055706"/>
                    <a:pt x="567273" y="1096493"/>
                  </a:cubicBezTo>
                  <a:cubicBezTo>
                    <a:pt x="567273" y="1096493"/>
                    <a:pt x="567273" y="1096493"/>
                    <a:pt x="574617" y="1125888"/>
                  </a:cubicBezTo>
                  <a:cubicBezTo>
                    <a:pt x="580491" y="1140586"/>
                    <a:pt x="584897" y="1149405"/>
                    <a:pt x="596647" y="1164102"/>
                  </a:cubicBezTo>
                  <a:cubicBezTo>
                    <a:pt x="603990" y="1175861"/>
                    <a:pt x="608396" y="1187619"/>
                    <a:pt x="606927" y="1202317"/>
                  </a:cubicBezTo>
                  <a:cubicBezTo>
                    <a:pt x="606927" y="1234652"/>
                    <a:pt x="576085" y="1259638"/>
                    <a:pt x="539368" y="1259638"/>
                  </a:cubicBezTo>
                  <a:cubicBezTo>
                    <a:pt x="505589" y="1259638"/>
                    <a:pt x="476215" y="1236122"/>
                    <a:pt x="473278" y="1206726"/>
                  </a:cubicBezTo>
                  <a:cubicBezTo>
                    <a:pt x="471809" y="1190559"/>
                    <a:pt x="474746" y="1177330"/>
                    <a:pt x="485027" y="1164102"/>
                  </a:cubicBezTo>
                  <a:cubicBezTo>
                    <a:pt x="496777" y="1147935"/>
                    <a:pt x="501183" y="1140586"/>
                    <a:pt x="507057" y="1122949"/>
                  </a:cubicBezTo>
                  <a:lnTo>
                    <a:pt x="512932" y="1096493"/>
                  </a:lnTo>
                  <a:cubicBezTo>
                    <a:pt x="512932" y="1096493"/>
                    <a:pt x="512932" y="1096493"/>
                    <a:pt x="512932" y="987198"/>
                  </a:cubicBezTo>
                  <a:lnTo>
                    <a:pt x="512932" y="966229"/>
                  </a:lnTo>
                  <a:lnTo>
                    <a:pt x="495022" y="966229"/>
                  </a:lnTo>
                  <a:cubicBezTo>
                    <a:pt x="415894" y="966229"/>
                    <a:pt x="300799" y="966229"/>
                    <a:pt x="133389" y="966229"/>
                  </a:cubicBezTo>
                  <a:cubicBezTo>
                    <a:pt x="27714" y="745856"/>
                    <a:pt x="-7511" y="529891"/>
                    <a:pt x="1295" y="330086"/>
                  </a:cubicBezTo>
                  <a:cubicBezTo>
                    <a:pt x="1295" y="330086"/>
                    <a:pt x="1295" y="330086"/>
                    <a:pt x="359491" y="330086"/>
                  </a:cubicBezTo>
                  <a:lnTo>
                    <a:pt x="439580" y="330086"/>
                  </a:lnTo>
                  <a:cubicBezTo>
                    <a:pt x="439580" y="330086"/>
                    <a:pt x="439580" y="330086"/>
                    <a:pt x="439580" y="162843"/>
                  </a:cubicBezTo>
                  <a:cubicBezTo>
                    <a:pt x="439580" y="162843"/>
                    <a:pt x="439580" y="162843"/>
                    <a:pt x="432237" y="133502"/>
                  </a:cubicBezTo>
                  <a:cubicBezTo>
                    <a:pt x="426362" y="118831"/>
                    <a:pt x="421956" y="110029"/>
                    <a:pt x="410207" y="95358"/>
                  </a:cubicBezTo>
                  <a:cubicBezTo>
                    <a:pt x="402863" y="83622"/>
                    <a:pt x="398457" y="71886"/>
                    <a:pt x="399926" y="57215"/>
                  </a:cubicBezTo>
                  <a:cubicBezTo>
                    <a:pt x="399926" y="24940"/>
                    <a:pt x="429299" y="0"/>
                    <a:pt x="466016"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noAutofit/>
            </a:bodyPr>
            <a:lstStyle/>
            <a:p>
              <a:endParaRPr lang="en-US" sz="1800" dirty="0"/>
            </a:p>
          </p:txBody>
        </p:sp>
      </p:grpSp>
      <p:grpSp>
        <p:nvGrpSpPr>
          <p:cNvPr id="124" name="Group 123"/>
          <p:cNvGrpSpPr/>
          <p:nvPr/>
        </p:nvGrpSpPr>
        <p:grpSpPr>
          <a:xfrm>
            <a:off x="4778703" y="3120995"/>
            <a:ext cx="2453588" cy="1100301"/>
            <a:chOff x="1206234" y="1693068"/>
            <a:chExt cx="3271450" cy="1467069"/>
          </a:xfrm>
        </p:grpSpPr>
        <p:sp>
          <p:nvSpPr>
            <p:cNvPr id="125" name="Rectangle 124"/>
            <p:cNvSpPr/>
            <p:nvPr/>
          </p:nvSpPr>
          <p:spPr>
            <a:xfrm>
              <a:off x="1242026" y="1693068"/>
              <a:ext cx="3235658" cy="1467069"/>
            </a:xfrm>
            <a:prstGeom prst="rect">
              <a:avLst/>
            </a:prstGeom>
            <a:noFill/>
            <a:ln>
              <a:noFill/>
            </a:ln>
          </p:spPr>
          <p:txBody>
            <a:bodyPr wrap="square" numCol="1" spcCol="356616">
              <a:spAutoFit/>
            </a:bodyPr>
            <a:lstStyle/>
            <a:p>
              <a:pPr indent="-457189"/>
              <a:r>
                <a:rPr lang="ms-MY" sz="1050" b="1" dirty="0" smtClean="0">
                  <a:solidFill>
                    <a:schemeClr val="accent2"/>
                  </a:solidFill>
                  <a:latin typeface="Lato Medium" panose="020F0602020204030203" pitchFamily="34" charset="0"/>
                  <a:ea typeface="Open Sans" panose="020B0606030504020204" pitchFamily="34" charset="0"/>
                  <a:cs typeface="Lato Medium" panose="020F0602020204030203" pitchFamily="34" charset="0"/>
                </a:rPr>
                <a:t>1. Wealth of Information</a:t>
              </a:r>
              <a:endParaRPr lang="ms-MY" sz="1050" b="1" dirty="0">
                <a:solidFill>
                  <a:schemeClr val="accent2"/>
                </a:solidFill>
                <a:latin typeface="Lato Medium" panose="020F0602020204030203" pitchFamily="34" charset="0"/>
                <a:ea typeface="Open Sans" panose="020B0606030504020204" pitchFamily="34" charset="0"/>
                <a:cs typeface="Lato Medium" panose="020F0602020204030203" pitchFamily="34" charset="0"/>
              </a:endParaRPr>
            </a:p>
            <a:p>
              <a:pPr indent="-457189"/>
              <a:r>
                <a:rPr lang="ms-MY" sz="1100" dirty="0" smtClean="0">
                  <a:ea typeface="Open Sans" panose="020B0606030504020204" pitchFamily="34" charset="0"/>
                  <a:cs typeface="Open Sans" panose="020B0606030504020204" pitchFamily="34" charset="0"/>
                </a:rPr>
                <a:t>Increase in news cirulation in the form of digital articles (blogs, micro blogging, news items) as well increase in unorgnized news distribution.</a:t>
              </a:r>
              <a:endParaRPr lang="ms-MY" sz="1050" dirty="0">
                <a:ea typeface="Open Sans" panose="020B0606030504020204" pitchFamily="34" charset="0"/>
                <a:cs typeface="Open Sans" panose="020B0606030504020204" pitchFamily="34" charset="0"/>
              </a:endParaRPr>
            </a:p>
          </p:txBody>
        </p:sp>
        <p:cxnSp>
          <p:nvCxnSpPr>
            <p:cNvPr id="126" name="Straight Connector 125"/>
            <p:cNvCxnSpPr/>
            <p:nvPr/>
          </p:nvCxnSpPr>
          <p:spPr>
            <a:xfrm>
              <a:off x="1206234" y="1741708"/>
              <a:ext cx="0" cy="826396"/>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4729526" y="4579222"/>
            <a:ext cx="2453588" cy="1100301"/>
            <a:chOff x="1206234" y="1693068"/>
            <a:chExt cx="3271450" cy="1467069"/>
          </a:xfrm>
        </p:grpSpPr>
        <p:sp>
          <p:nvSpPr>
            <p:cNvPr id="128" name="Rectangle 127"/>
            <p:cNvSpPr/>
            <p:nvPr/>
          </p:nvSpPr>
          <p:spPr>
            <a:xfrm>
              <a:off x="1242026" y="1693068"/>
              <a:ext cx="3235658" cy="1467069"/>
            </a:xfrm>
            <a:prstGeom prst="rect">
              <a:avLst/>
            </a:prstGeom>
            <a:noFill/>
            <a:ln>
              <a:noFill/>
            </a:ln>
          </p:spPr>
          <p:txBody>
            <a:bodyPr wrap="square" numCol="1" spcCol="356616">
              <a:spAutoFit/>
            </a:bodyPr>
            <a:lstStyle/>
            <a:p>
              <a:pPr indent="-457189"/>
              <a:r>
                <a:rPr lang="ms-MY" sz="1050" b="1" dirty="0">
                  <a:solidFill>
                    <a:schemeClr val="accent2"/>
                  </a:solidFill>
                  <a:latin typeface="Lato Medium" panose="020F0602020204030203" pitchFamily="34" charset="0"/>
                  <a:ea typeface="Open Sans" panose="020B0606030504020204" pitchFamily="34" charset="0"/>
                  <a:cs typeface="Lato Medium" panose="020F0602020204030203" pitchFamily="34" charset="0"/>
                </a:rPr>
                <a:t>2. Multiple contexts of news</a:t>
              </a:r>
              <a:endParaRPr lang="ms-MY" sz="1050" b="1" dirty="0">
                <a:solidFill>
                  <a:schemeClr val="accent2"/>
                </a:solidFill>
                <a:latin typeface="Lato Medium" panose="020F0602020204030203" pitchFamily="34" charset="0"/>
                <a:ea typeface="Open Sans" panose="020B0606030504020204" pitchFamily="34" charset="0"/>
                <a:cs typeface="Lato Medium" panose="020F0602020204030203" pitchFamily="34" charset="0"/>
              </a:endParaRPr>
            </a:p>
            <a:p>
              <a:pPr indent="-457189"/>
              <a:r>
                <a:rPr lang="ms-MY" sz="1100" dirty="0">
                  <a:ea typeface="Open Sans" panose="020B0606030504020204" pitchFamily="34" charset="0"/>
                  <a:cs typeface="Open Sans" panose="020B0606030504020204" pitchFamily="34" charset="0"/>
                </a:rPr>
                <a:t>News </a:t>
              </a:r>
              <a:r>
                <a:rPr lang="ms-MY" sz="1100" dirty="0" smtClean="0">
                  <a:ea typeface="Open Sans" panose="020B0606030504020204" pitchFamily="34" charset="0"/>
                  <a:cs typeface="Open Sans" panose="020B0606030504020204" pitchFamily="34" charset="0"/>
                </a:rPr>
                <a:t>items may typical representing multiple news context. Identifiying machines to recongnize these classifications became importent </a:t>
              </a:r>
              <a:endParaRPr lang="ms-MY" sz="1100" dirty="0">
                <a:ea typeface="Open Sans" panose="020B0606030504020204" pitchFamily="34" charset="0"/>
                <a:cs typeface="Open Sans" panose="020B0606030504020204" pitchFamily="34" charset="0"/>
              </a:endParaRPr>
            </a:p>
          </p:txBody>
        </p:sp>
        <p:cxnSp>
          <p:nvCxnSpPr>
            <p:cNvPr id="129" name="Straight Connector 128"/>
            <p:cNvCxnSpPr/>
            <p:nvPr/>
          </p:nvCxnSpPr>
          <p:spPr>
            <a:xfrm>
              <a:off x="1206234" y="1741708"/>
              <a:ext cx="0" cy="826396"/>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3" name="Group 132"/>
          <p:cNvGrpSpPr/>
          <p:nvPr/>
        </p:nvGrpSpPr>
        <p:grpSpPr>
          <a:xfrm>
            <a:off x="9604736" y="3106107"/>
            <a:ext cx="2493401" cy="1223412"/>
            <a:chOff x="8495248" y="1980849"/>
            <a:chExt cx="3042963" cy="1631216"/>
          </a:xfrm>
        </p:grpSpPr>
        <p:sp>
          <p:nvSpPr>
            <p:cNvPr id="134" name="Rectangle 133"/>
            <p:cNvSpPr/>
            <p:nvPr/>
          </p:nvSpPr>
          <p:spPr>
            <a:xfrm>
              <a:off x="8495248" y="1980849"/>
              <a:ext cx="2977349" cy="1631216"/>
            </a:xfrm>
            <a:prstGeom prst="rect">
              <a:avLst/>
            </a:prstGeom>
            <a:noFill/>
            <a:ln>
              <a:noFill/>
            </a:ln>
          </p:spPr>
          <p:txBody>
            <a:bodyPr wrap="square" numCol="1" spcCol="356616">
              <a:spAutoFit/>
            </a:bodyPr>
            <a:lstStyle/>
            <a:p>
              <a:pPr indent="-457189" algn="r"/>
              <a:r>
                <a:rPr lang="ms-MY" sz="1050" b="1" dirty="0">
                  <a:solidFill>
                    <a:schemeClr val="accent2"/>
                  </a:solidFill>
                  <a:latin typeface="Lato Medium" panose="020F0602020204030203" pitchFamily="34" charset="0"/>
                  <a:ea typeface="Open Sans" panose="020B0606030504020204" pitchFamily="34" charset="0"/>
                  <a:cs typeface="Lato Medium" panose="020F0602020204030203" pitchFamily="34" charset="0"/>
                </a:rPr>
                <a:t>Order of context .3</a:t>
              </a:r>
              <a:endParaRPr lang="ms-MY" sz="1050" b="1" dirty="0">
                <a:solidFill>
                  <a:schemeClr val="accent2"/>
                </a:solidFill>
                <a:latin typeface="Lato Medium" panose="020F0602020204030203" pitchFamily="34" charset="0"/>
                <a:ea typeface="Open Sans" panose="020B0606030504020204" pitchFamily="34" charset="0"/>
                <a:cs typeface="Lato Medium" panose="020F0602020204030203" pitchFamily="34" charset="0"/>
              </a:endParaRPr>
            </a:p>
            <a:p>
              <a:pPr indent="-457189" algn="r"/>
              <a:r>
                <a:rPr lang="ms-MY" sz="1050" dirty="0" smtClean="0">
                  <a:ea typeface="Open Sans" panose="020B0606030504020204" pitchFamily="34" charset="0"/>
                  <a:cs typeface="Open Sans" panose="020B0606030504020204" pitchFamily="34" charset="0"/>
                </a:rPr>
                <a:t>Identify the context weigths covering in the news item, for example politics and health on same article, weigths will help to determine importent context of the article</a:t>
              </a:r>
              <a:endParaRPr lang="ms-MY" sz="1050" dirty="0">
                <a:ea typeface="Open Sans" panose="020B0606030504020204" pitchFamily="34" charset="0"/>
                <a:cs typeface="Open Sans" panose="020B0606030504020204" pitchFamily="34" charset="0"/>
              </a:endParaRPr>
            </a:p>
          </p:txBody>
        </p:sp>
        <p:cxnSp>
          <p:nvCxnSpPr>
            <p:cNvPr id="135" name="Straight Connector 134"/>
            <p:cNvCxnSpPr/>
            <p:nvPr/>
          </p:nvCxnSpPr>
          <p:spPr>
            <a:xfrm>
              <a:off x="11538211" y="2000305"/>
              <a:ext cx="0" cy="82639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9679656" y="4530466"/>
            <a:ext cx="2493402" cy="738664"/>
            <a:chOff x="8495247" y="1980849"/>
            <a:chExt cx="3042964" cy="984885"/>
          </a:xfrm>
        </p:grpSpPr>
        <p:sp>
          <p:nvSpPr>
            <p:cNvPr id="140" name="Rectangle 139"/>
            <p:cNvSpPr/>
            <p:nvPr/>
          </p:nvSpPr>
          <p:spPr>
            <a:xfrm>
              <a:off x="8495247" y="1980849"/>
              <a:ext cx="2977349" cy="984885"/>
            </a:xfrm>
            <a:prstGeom prst="rect">
              <a:avLst/>
            </a:prstGeom>
            <a:noFill/>
            <a:ln>
              <a:noFill/>
            </a:ln>
          </p:spPr>
          <p:txBody>
            <a:bodyPr wrap="square" numCol="1" spcCol="356616">
              <a:spAutoFit/>
            </a:bodyPr>
            <a:lstStyle/>
            <a:p>
              <a:pPr indent="-457189" algn="r"/>
              <a:r>
                <a:rPr lang="ms-MY" sz="1050" b="1" dirty="0">
                  <a:solidFill>
                    <a:schemeClr val="accent2"/>
                  </a:solidFill>
                  <a:latin typeface="Lato Medium" panose="020F0602020204030203" pitchFamily="34" charset="0"/>
                  <a:ea typeface="Open Sans" panose="020B0606030504020204" pitchFamily="34" charset="0"/>
                  <a:cs typeface="Lato Medium" panose="020F0602020204030203" pitchFamily="34" charset="0"/>
                </a:rPr>
                <a:t>Puzzle </a:t>
              </a:r>
              <a:r>
                <a:rPr lang="ms-MY" sz="1050" b="1" dirty="0" smtClean="0">
                  <a:solidFill>
                    <a:schemeClr val="accent2"/>
                  </a:solidFill>
                  <a:latin typeface="Lato Medium" panose="020F0602020204030203" pitchFamily="34" charset="0"/>
                  <a:ea typeface="Open Sans" panose="020B0606030504020204" pitchFamily="34" charset="0"/>
                  <a:cs typeface="Lato Medium" panose="020F0602020204030203" pitchFamily="34" charset="0"/>
                </a:rPr>
                <a:t>.4</a:t>
              </a:r>
              <a:endParaRPr lang="ms-MY" sz="1050" b="1" dirty="0">
                <a:solidFill>
                  <a:schemeClr val="accent2"/>
                </a:solidFill>
                <a:latin typeface="Lato Medium" panose="020F0602020204030203" pitchFamily="34" charset="0"/>
                <a:ea typeface="Open Sans" panose="020B0606030504020204" pitchFamily="34" charset="0"/>
                <a:cs typeface="Lato Medium" panose="020F0602020204030203" pitchFamily="34" charset="0"/>
              </a:endParaRPr>
            </a:p>
            <a:p>
              <a:pPr indent="-457189" algn="r"/>
              <a:r>
                <a:rPr lang="ms-MY" sz="1050" dirty="0" smtClean="0">
                  <a:ea typeface="Open Sans" panose="020B0606030504020204" pitchFamily="34" charset="0"/>
                  <a:cs typeface="Open Sans" panose="020B0606030504020204" pitchFamily="34" charset="0"/>
                </a:rPr>
                <a:t>At times, metadata such as classes or #tags need to be dynamically update to match the current situation</a:t>
              </a:r>
              <a:endParaRPr lang="ms-MY" sz="1050" dirty="0">
                <a:ea typeface="Open Sans" panose="020B0606030504020204" pitchFamily="34" charset="0"/>
                <a:cs typeface="Open Sans" panose="020B0606030504020204" pitchFamily="34" charset="0"/>
              </a:endParaRPr>
            </a:p>
          </p:txBody>
        </p:sp>
        <p:cxnSp>
          <p:nvCxnSpPr>
            <p:cNvPr id="141" name="Straight Connector 140"/>
            <p:cNvCxnSpPr/>
            <p:nvPr/>
          </p:nvCxnSpPr>
          <p:spPr>
            <a:xfrm>
              <a:off x="11538211" y="2000305"/>
              <a:ext cx="0" cy="826396"/>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45" name="Rectangle 144"/>
          <p:cNvSpPr/>
          <p:nvPr/>
        </p:nvSpPr>
        <p:spPr>
          <a:xfrm>
            <a:off x="0" y="2160684"/>
            <a:ext cx="4152137" cy="10776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6" name="TextBox 145"/>
          <p:cNvSpPr txBox="1"/>
          <p:nvPr/>
        </p:nvSpPr>
        <p:spPr>
          <a:xfrm>
            <a:off x="160519" y="2259266"/>
            <a:ext cx="3596185" cy="923330"/>
          </a:xfrm>
          <a:prstGeom prst="rect">
            <a:avLst/>
          </a:prstGeom>
          <a:noFill/>
        </p:spPr>
        <p:txBody>
          <a:bodyPr wrap="square" rtlCol="0">
            <a:spAutoFit/>
          </a:bodyPr>
          <a:lstStyle/>
          <a:p>
            <a:r>
              <a:rPr lang="en-US" dirty="0" smtClean="0">
                <a:solidFill>
                  <a:schemeClr val="bg1"/>
                </a:solidFill>
              </a:rPr>
              <a:t>Information retrieval (IR) is a complex job from text documents. </a:t>
            </a:r>
            <a:endParaRPr lang="en-US" dirty="0">
              <a:solidFill>
                <a:schemeClr val="bg1"/>
              </a:solidFill>
            </a:endParaRPr>
          </a:p>
        </p:txBody>
      </p:sp>
      <p:sp>
        <p:nvSpPr>
          <p:cNvPr id="147" name="Rectangle 146"/>
          <p:cNvSpPr/>
          <p:nvPr/>
        </p:nvSpPr>
        <p:spPr>
          <a:xfrm>
            <a:off x="0" y="3452794"/>
            <a:ext cx="4152137" cy="10776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8" name="TextBox 147"/>
          <p:cNvSpPr txBox="1"/>
          <p:nvPr/>
        </p:nvSpPr>
        <p:spPr>
          <a:xfrm>
            <a:off x="160519" y="3551376"/>
            <a:ext cx="3596185" cy="923330"/>
          </a:xfrm>
          <a:prstGeom prst="rect">
            <a:avLst/>
          </a:prstGeom>
          <a:noFill/>
        </p:spPr>
        <p:txBody>
          <a:bodyPr wrap="square" rtlCol="0">
            <a:spAutoFit/>
          </a:bodyPr>
          <a:lstStyle/>
          <a:p>
            <a:r>
              <a:rPr lang="en-US" dirty="0" smtClean="0">
                <a:solidFill>
                  <a:schemeClr val="bg1"/>
                </a:solidFill>
              </a:rPr>
              <a:t>Document labeling is a common tool for efficient IR on current digital times</a:t>
            </a:r>
            <a:endParaRPr lang="en-US" dirty="0">
              <a:solidFill>
                <a:schemeClr val="bg1"/>
              </a:solidFill>
            </a:endParaRPr>
          </a:p>
        </p:txBody>
      </p:sp>
      <p:sp>
        <p:nvSpPr>
          <p:cNvPr id="150" name="Rectangle 149"/>
          <p:cNvSpPr/>
          <p:nvPr/>
        </p:nvSpPr>
        <p:spPr>
          <a:xfrm>
            <a:off x="0" y="4880842"/>
            <a:ext cx="4152137" cy="10776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1" name="TextBox 150"/>
          <p:cNvSpPr txBox="1"/>
          <p:nvPr/>
        </p:nvSpPr>
        <p:spPr>
          <a:xfrm>
            <a:off x="160519" y="4979424"/>
            <a:ext cx="3596185" cy="923330"/>
          </a:xfrm>
          <a:prstGeom prst="rect">
            <a:avLst/>
          </a:prstGeom>
          <a:noFill/>
        </p:spPr>
        <p:txBody>
          <a:bodyPr wrap="square" rtlCol="0">
            <a:spAutoFit/>
          </a:bodyPr>
          <a:lstStyle/>
          <a:p>
            <a:r>
              <a:rPr lang="en-US" dirty="0" smtClean="0">
                <a:solidFill>
                  <a:schemeClr val="bg1"/>
                </a:solidFill>
              </a:rPr>
              <a:t>Current social media platforms enable users to create #tags for information categorization</a:t>
            </a:r>
            <a:endParaRPr lang="en-US" dirty="0">
              <a:solidFill>
                <a:schemeClr val="bg1"/>
              </a:solidFill>
            </a:endParaRPr>
          </a:p>
        </p:txBody>
      </p:sp>
      <p:sp>
        <p:nvSpPr>
          <p:cNvPr id="153" name="Title 1"/>
          <p:cNvSpPr txBox="1">
            <a:spLocks/>
          </p:cNvSpPr>
          <p:nvPr/>
        </p:nvSpPr>
        <p:spPr>
          <a:xfrm>
            <a:off x="4537881" y="1654529"/>
            <a:ext cx="5773003"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dirty="0" smtClean="0">
                <a:solidFill>
                  <a:schemeClr val="accent1"/>
                </a:solidFill>
              </a:rPr>
              <a:t>Challenges in news categorizations  </a:t>
            </a:r>
            <a:r>
              <a:rPr lang="en-US" sz="2000" dirty="0" smtClean="0"/>
              <a:t> </a:t>
            </a:r>
            <a:endParaRPr lang="en-US" sz="2000" dirty="0"/>
          </a:p>
        </p:txBody>
      </p:sp>
      <p:pic>
        <p:nvPicPr>
          <p:cNvPr id="154" name="Audio 15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1151969944"/>
      </p:ext>
    </p:extLst>
  </p:cSld>
  <p:clrMapOvr>
    <a:masterClrMapping/>
  </p:clrMapOvr>
  <mc:AlternateContent xmlns:mc="http://schemas.openxmlformats.org/markup-compatibility/2006">
    <mc:Choice xmlns:p14="http://schemas.microsoft.com/office/powerpoint/2010/main" Requires="p14">
      <p:transition spd="slow" p14:dur="2000" advTm="1795"/>
    </mc:Choice>
    <mc:Fallback>
      <p:transition spd="slow" advTm="17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lstStyle/>
          <a:p>
            <a:r>
              <a:rPr lang="en-US" dirty="0" smtClean="0"/>
              <a:t>Background </a:t>
            </a:r>
            <a:endParaRPr lang="en-US" dirty="0"/>
          </a:p>
        </p:txBody>
      </p:sp>
      <p:sp>
        <p:nvSpPr>
          <p:cNvPr id="3" name="Title 1"/>
          <p:cNvSpPr txBox="1">
            <a:spLocks/>
          </p:cNvSpPr>
          <p:nvPr/>
        </p:nvSpPr>
        <p:spPr>
          <a:xfrm>
            <a:off x="0" y="1129937"/>
            <a:ext cx="1695993" cy="479407"/>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2000" dirty="0" smtClean="0">
                <a:solidFill>
                  <a:schemeClr val="accent1"/>
                </a:solidFill>
              </a:rPr>
              <a:t>AIM &amp; Objectives</a:t>
            </a:r>
            <a:r>
              <a:rPr lang="en-US" sz="2000" dirty="0" smtClean="0"/>
              <a:t> </a:t>
            </a:r>
            <a:endParaRPr lang="en-US" sz="2000" dirty="0"/>
          </a:p>
        </p:txBody>
      </p:sp>
      <p:grpSp>
        <p:nvGrpSpPr>
          <p:cNvPr id="10" name="Group 9"/>
          <p:cNvGrpSpPr/>
          <p:nvPr/>
        </p:nvGrpSpPr>
        <p:grpSpPr>
          <a:xfrm>
            <a:off x="1917509" y="3500114"/>
            <a:ext cx="9423782" cy="490004"/>
            <a:chOff x="1917509" y="3500114"/>
            <a:chExt cx="9423782" cy="490004"/>
          </a:xfrm>
        </p:grpSpPr>
        <p:sp>
          <p:nvSpPr>
            <p:cNvPr id="4" name="Teardrop 3"/>
            <p:cNvSpPr/>
            <p:nvPr/>
          </p:nvSpPr>
          <p:spPr>
            <a:xfrm>
              <a:off x="1917509" y="3500114"/>
              <a:ext cx="513921" cy="471385"/>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bel" panose="02000506030000020004" pitchFamily="2" charset="0"/>
                </a:rPr>
                <a:t>1</a:t>
              </a:r>
              <a:endParaRPr lang="en-US" sz="2000" dirty="0">
                <a:solidFill>
                  <a:schemeClr val="bg1"/>
                </a:solidFill>
                <a:latin typeface="Abel" panose="02000506030000020004" pitchFamily="2" charset="0"/>
              </a:endParaRPr>
            </a:p>
          </p:txBody>
        </p:sp>
        <p:sp>
          <p:nvSpPr>
            <p:cNvPr id="5" name="Rectangle 4"/>
            <p:cNvSpPr/>
            <p:nvPr/>
          </p:nvSpPr>
          <p:spPr>
            <a:xfrm>
              <a:off x="2536519" y="3574620"/>
              <a:ext cx="8804772" cy="415498"/>
            </a:xfrm>
            <a:prstGeom prst="rect">
              <a:avLst/>
            </a:prstGeom>
          </p:spPr>
          <p:txBody>
            <a:bodyPr wrap="square">
              <a:spAutoFit/>
            </a:bodyPr>
            <a:lstStyle/>
            <a:p>
              <a:r>
                <a:rPr lang="en-US" sz="1050" dirty="0" smtClean="0">
                  <a:ea typeface="Lato Light"/>
                  <a:cs typeface="Lato Light"/>
                </a:rPr>
                <a:t>Implement</a:t>
              </a:r>
              <a:r>
                <a:rPr lang="en-US" sz="1050" dirty="0" smtClean="0">
                  <a:ea typeface="Lato Light"/>
                  <a:cs typeface="Lato Light"/>
                </a:rPr>
                <a:t> statistical framework for identifying label classifications, through the mixed knowledge of human labeling and unsupervised techniques.</a:t>
              </a:r>
              <a:endParaRPr lang="en-US" sz="1050" dirty="0">
                <a:ea typeface="Lato Light"/>
                <a:cs typeface="Lato Light"/>
              </a:endParaRPr>
            </a:p>
          </p:txBody>
        </p:sp>
      </p:grpSp>
      <p:sp>
        <p:nvSpPr>
          <p:cNvPr id="6" name="Rectangle 5"/>
          <p:cNvSpPr/>
          <p:nvPr/>
        </p:nvSpPr>
        <p:spPr>
          <a:xfrm>
            <a:off x="0" y="1771722"/>
            <a:ext cx="12192000" cy="14150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Box 6"/>
          <p:cNvSpPr txBox="1"/>
          <p:nvPr/>
        </p:nvSpPr>
        <p:spPr>
          <a:xfrm>
            <a:off x="164420" y="1879071"/>
            <a:ext cx="11863159" cy="1200329"/>
          </a:xfrm>
          <a:prstGeom prst="rect">
            <a:avLst/>
          </a:prstGeom>
          <a:noFill/>
        </p:spPr>
        <p:txBody>
          <a:bodyPr wrap="square" rtlCol="0">
            <a:spAutoFit/>
          </a:bodyPr>
          <a:lstStyle/>
          <a:p>
            <a:pPr algn="just"/>
            <a:r>
              <a:rPr lang="en-US" dirty="0" smtClean="0">
                <a:solidFill>
                  <a:schemeClr val="bg1"/>
                </a:solidFill>
              </a:rPr>
              <a:t>The main aim of the study, to propose the method for identify label coherence &amp; hierarchical relationships between the labels. With the intention to compress the  dense class labels to the finite set for enabling  machine learning model on learning higher quality results without loosing granularity of details present in the news classifications</a:t>
            </a:r>
            <a:endParaRPr lang="en-US" dirty="0">
              <a:solidFill>
                <a:schemeClr val="bg1"/>
              </a:solidFill>
            </a:endParaRPr>
          </a:p>
        </p:txBody>
      </p:sp>
      <p:grpSp>
        <p:nvGrpSpPr>
          <p:cNvPr id="11" name="Group 10"/>
          <p:cNvGrpSpPr/>
          <p:nvPr/>
        </p:nvGrpSpPr>
        <p:grpSpPr>
          <a:xfrm>
            <a:off x="1917509" y="4284862"/>
            <a:ext cx="9423782" cy="471385"/>
            <a:chOff x="1917509" y="3500114"/>
            <a:chExt cx="9423782" cy="471385"/>
          </a:xfrm>
        </p:grpSpPr>
        <p:sp>
          <p:nvSpPr>
            <p:cNvPr id="12" name="Teardrop 11"/>
            <p:cNvSpPr/>
            <p:nvPr/>
          </p:nvSpPr>
          <p:spPr>
            <a:xfrm>
              <a:off x="1917509" y="3500114"/>
              <a:ext cx="513921" cy="471385"/>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bel" panose="02000506030000020004" pitchFamily="2" charset="0"/>
                </a:rPr>
                <a:t>2</a:t>
              </a:r>
              <a:endParaRPr lang="en-US" sz="2000" dirty="0">
                <a:solidFill>
                  <a:schemeClr val="bg1"/>
                </a:solidFill>
                <a:latin typeface="Abel" panose="02000506030000020004" pitchFamily="2" charset="0"/>
              </a:endParaRPr>
            </a:p>
          </p:txBody>
        </p:sp>
        <p:sp>
          <p:nvSpPr>
            <p:cNvPr id="13" name="Rectangle 12"/>
            <p:cNvSpPr/>
            <p:nvPr/>
          </p:nvSpPr>
          <p:spPr>
            <a:xfrm>
              <a:off x="2536519" y="3574620"/>
              <a:ext cx="8804772" cy="253916"/>
            </a:xfrm>
            <a:prstGeom prst="rect">
              <a:avLst/>
            </a:prstGeom>
          </p:spPr>
          <p:txBody>
            <a:bodyPr wrap="square">
              <a:spAutoFit/>
            </a:bodyPr>
            <a:lstStyle/>
            <a:p>
              <a:r>
                <a:rPr lang="en-US" sz="1050" dirty="0" smtClean="0">
                  <a:ea typeface="Lato Light"/>
                  <a:cs typeface="Lato Light"/>
                </a:rPr>
                <a:t>To develop a procedure for identifying</a:t>
              </a:r>
              <a:r>
                <a:rPr lang="en-US" sz="1050" dirty="0" smtClean="0">
                  <a:ea typeface="Lato Light"/>
                  <a:cs typeface="Lato Light"/>
                </a:rPr>
                <a:t> label hierarchies</a:t>
              </a:r>
              <a:endParaRPr lang="en-US" sz="1050" dirty="0">
                <a:ea typeface="Lato Light"/>
                <a:cs typeface="Lato Light"/>
              </a:endParaRPr>
            </a:p>
          </p:txBody>
        </p:sp>
      </p:grpSp>
      <p:grpSp>
        <p:nvGrpSpPr>
          <p:cNvPr id="14" name="Group 13"/>
          <p:cNvGrpSpPr/>
          <p:nvPr/>
        </p:nvGrpSpPr>
        <p:grpSpPr>
          <a:xfrm>
            <a:off x="1917509" y="4982534"/>
            <a:ext cx="9423782" cy="471385"/>
            <a:chOff x="1917509" y="3500114"/>
            <a:chExt cx="9423782" cy="471385"/>
          </a:xfrm>
        </p:grpSpPr>
        <p:sp>
          <p:nvSpPr>
            <p:cNvPr id="15" name="Teardrop 14"/>
            <p:cNvSpPr/>
            <p:nvPr/>
          </p:nvSpPr>
          <p:spPr>
            <a:xfrm>
              <a:off x="1917509" y="3500114"/>
              <a:ext cx="513921" cy="471385"/>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latin typeface="Abel" panose="02000506030000020004" pitchFamily="2" charset="0"/>
                </a:rPr>
                <a:t>3</a:t>
              </a:r>
              <a:endParaRPr lang="en-US" sz="2000" dirty="0">
                <a:solidFill>
                  <a:schemeClr val="bg1"/>
                </a:solidFill>
                <a:latin typeface="Abel" panose="02000506030000020004" pitchFamily="2" charset="0"/>
              </a:endParaRPr>
            </a:p>
          </p:txBody>
        </p:sp>
        <p:sp>
          <p:nvSpPr>
            <p:cNvPr id="16" name="Rectangle 15"/>
            <p:cNvSpPr/>
            <p:nvPr/>
          </p:nvSpPr>
          <p:spPr>
            <a:xfrm>
              <a:off x="2536519" y="3574620"/>
              <a:ext cx="8804772" cy="253916"/>
            </a:xfrm>
            <a:prstGeom prst="rect">
              <a:avLst/>
            </a:prstGeom>
          </p:spPr>
          <p:txBody>
            <a:bodyPr wrap="square">
              <a:spAutoFit/>
            </a:bodyPr>
            <a:lstStyle/>
            <a:p>
              <a:r>
                <a:rPr lang="en-US" sz="1050" dirty="0" smtClean="0">
                  <a:ea typeface="Lato Light"/>
                  <a:cs typeface="Lato Light"/>
                </a:rPr>
                <a:t>To implement suitable model development for predicting multi—label and multi-class classifications.</a:t>
              </a:r>
              <a:endParaRPr lang="en-US" sz="1050" dirty="0">
                <a:ea typeface="Lato Light"/>
                <a:cs typeface="Lato Light"/>
              </a:endParaRPr>
            </a:p>
          </p:txBody>
        </p:sp>
      </p:grpSp>
      <p:grpSp>
        <p:nvGrpSpPr>
          <p:cNvPr id="17" name="Group 16"/>
          <p:cNvGrpSpPr/>
          <p:nvPr/>
        </p:nvGrpSpPr>
        <p:grpSpPr>
          <a:xfrm>
            <a:off x="1917509" y="5824146"/>
            <a:ext cx="9423782" cy="471385"/>
            <a:chOff x="1917509" y="3500114"/>
            <a:chExt cx="9423782" cy="471385"/>
          </a:xfrm>
        </p:grpSpPr>
        <p:sp>
          <p:nvSpPr>
            <p:cNvPr id="18" name="Teardrop 17"/>
            <p:cNvSpPr/>
            <p:nvPr/>
          </p:nvSpPr>
          <p:spPr>
            <a:xfrm>
              <a:off x="1917509" y="3500114"/>
              <a:ext cx="513921" cy="471385"/>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bel" panose="02000506030000020004" pitchFamily="2" charset="0"/>
                </a:rPr>
                <a:t>4</a:t>
              </a:r>
              <a:endParaRPr lang="en-US" sz="2000" dirty="0">
                <a:solidFill>
                  <a:schemeClr val="bg1"/>
                </a:solidFill>
                <a:latin typeface="Abel" panose="02000506030000020004" pitchFamily="2" charset="0"/>
              </a:endParaRPr>
            </a:p>
          </p:txBody>
        </p:sp>
        <p:sp>
          <p:nvSpPr>
            <p:cNvPr id="19" name="Rectangle 18"/>
            <p:cNvSpPr/>
            <p:nvPr/>
          </p:nvSpPr>
          <p:spPr>
            <a:xfrm>
              <a:off x="2536519" y="3574620"/>
              <a:ext cx="8804772" cy="253916"/>
            </a:xfrm>
            <a:prstGeom prst="rect">
              <a:avLst/>
            </a:prstGeom>
          </p:spPr>
          <p:txBody>
            <a:bodyPr wrap="square">
              <a:spAutoFit/>
            </a:bodyPr>
            <a:lstStyle/>
            <a:p>
              <a:r>
                <a:rPr lang="en-US" sz="1050" dirty="0" smtClean="0">
                  <a:ea typeface="Lato Light"/>
                  <a:cs typeface="Lato Light"/>
                </a:rPr>
                <a:t>To implement neural</a:t>
              </a:r>
              <a:r>
                <a:rPr lang="en-US" sz="1050" dirty="0" smtClean="0">
                  <a:ea typeface="Lato Light"/>
                  <a:cs typeface="Lato Light"/>
                </a:rPr>
                <a:t> network for classifying high dense labels as well as finite label sets.</a:t>
              </a:r>
              <a:endParaRPr lang="en-US" sz="1050" dirty="0">
                <a:ea typeface="Lato Light"/>
                <a:cs typeface="Lato Light"/>
              </a:endParaRPr>
            </a:p>
          </p:txBody>
        </p:sp>
      </p:grpSp>
    </p:spTree>
    <p:extLst>
      <p:ext uri="{BB962C8B-B14F-4D97-AF65-F5344CB8AC3E}">
        <p14:creationId xmlns:p14="http://schemas.microsoft.com/office/powerpoint/2010/main" val="129561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US" dirty="0"/>
              <a:t>Literature </a:t>
            </a:r>
            <a:r>
              <a:rPr lang="en-US" dirty="0" smtClean="0"/>
              <a:t>Review </a:t>
            </a:r>
            <a:endParaRPr lang="en-US" dirty="0"/>
          </a:p>
        </p:txBody>
      </p:sp>
      <p:sp>
        <p:nvSpPr>
          <p:cNvPr id="3" name="Title 1"/>
          <p:cNvSpPr txBox="1">
            <a:spLocks/>
          </p:cNvSpPr>
          <p:nvPr/>
        </p:nvSpPr>
        <p:spPr>
          <a:xfrm>
            <a:off x="0" y="1129937"/>
            <a:ext cx="4108269"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Text processing &amp; feature engineering</a:t>
            </a:r>
            <a:endParaRPr lang="en-US" sz="1900" dirty="0"/>
          </a:p>
        </p:txBody>
      </p:sp>
      <p:sp>
        <p:nvSpPr>
          <p:cNvPr id="6" name="Oval 5"/>
          <p:cNvSpPr/>
          <p:nvPr/>
        </p:nvSpPr>
        <p:spPr>
          <a:xfrm>
            <a:off x="130536" y="1853215"/>
            <a:ext cx="594647" cy="594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Simple-Line-Icons" panose="02000503000000000000" pitchFamily="2" charset="2"/>
              </a:rPr>
              <a:t>1</a:t>
            </a:r>
            <a:endParaRPr lang="en-US" sz="2000" dirty="0">
              <a:solidFill>
                <a:schemeClr val="bg1"/>
              </a:solidFill>
            </a:endParaRPr>
          </a:p>
        </p:txBody>
      </p:sp>
      <p:grpSp>
        <p:nvGrpSpPr>
          <p:cNvPr id="22" name="Group 21"/>
          <p:cNvGrpSpPr/>
          <p:nvPr/>
        </p:nvGrpSpPr>
        <p:grpSpPr>
          <a:xfrm>
            <a:off x="518404" y="2086833"/>
            <a:ext cx="3219384" cy="4017103"/>
            <a:chOff x="518404" y="2086833"/>
            <a:chExt cx="3219384" cy="4017103"/>
          </a:xfrm>
        </p:grpSpPr>
        <p:grpSp>
          <p:nvGrpSpPr>
            <p:cNvPr id="18" name="Group 17"/>
            <p:cNvGrpSpPr/>
            <p:nvPr/>
          </p:nvGrpSpPr>
          <p:grpSpPr>
            <a:xfrm>
              <a:off x="518404" y="2086833"/>
              <a:ext cx="3219384" cy="4017103"/>
              <a:chOff x="518404" y="2086833"/>
              <a:chExt cx="3219384" cy="4017103"/>
            </a:xfrm>
          </p:grpSpPr>
          <p:sp>
            <p:nvSpPr>
              <p:cNvPr id="5" name="Rounded Rectangle 4"/>
              <p:cNvSpPr/>
              <p:nvPr/>
            </p:nvSpPr>
            <p:spPr>
              <a:xfrm>
                <a:off x="518404" y="2086833"/>
                <a:ext cx="3219384" cy="4017103"/>
              </a:xfrm>
              <a:prstGeom prst="roundRect">
                <a:avLst>
                  <a:gd name="adj" fmla="val 116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053"/>
              </a:p>
            </p:txBody>
          </p:sp>
          <p:sp>
            <p:nvSpPr>
              <p:cNvPr id="7" name="TextBox 6"/>
              <p:cNvSpPr txBox="1"/>
              <p:nvPr/>
            </p:nvSpPr>
            <p:spPr>
              <a:xfrm>
                <a:off x="745840" y="2201525"/>
                <a:ext cx="1069973" cy="307777"/>
              </a:xfrm>
              <a:prstGeom prst="rect">
                <a:avLst/>
              </a:prstGeom>
              <a:noFill/>
            </p:spPr>
            <p:txBody>
              <a:bodyPr wrap="none" rtlCol="0">
                <a:spAutoFit/>
              </a:bodyPr>
              <a:lstStyle/>
              <a:p>
                <a:r>
                  <a:rPr lang="en-MY" sz="1400" dirty="0" smtClean="0">
                    <a:latin typeface="+mj-lt"/>
                  </a:rPr>
                  <a:t>Text processing</a:t>
                </a:r>
                <a:endParaRPr lang="en-MY" sz="1400" dirty="0">
                  <a:latin typeface="+mj-lt"/>
                </a:endParaRPr>
              </a:p>
            </p:txBody>
          </p:sp>
        </p:grpSp>
        <p:sp>
          <p:nvSpPr>
            <p:cNvPr id="8" name="Rectangle 7"/>
            <p:cNvSpPr/>
            <p:nvPr/>
          </p:nvSpPr>
          <p:spPr>
            <a:xfrm>
              <a:off x="621683" y="2721434"/>
              <a:ext cx="2967734" cy="3139321"/>
            </a:xfrm>
            <a:prstGeom prst="rect">
              <a:avLst/>
            </a:prstGeom>
          </p:spPr>
          <p:txBody>
            <a:bodyPr wrap="square">
              <a:spAutoFit/>
            </a:bodyPr>
            <a:lstStyle/>
            <a:p>
              <a:r>
                <a:rPr lang="ms-MY" sz="900" dirty="0" smtClean="0"/>
                <a:t>Natural language text contains several syntatatical &amp; symantical sentence frameing text. That may be importent for language construction. But it create a unnessary complex in document classifications.</a:t>
              </a:r>
            </a:p>
            <a:p>
              <a:endParaRPr lang="ms-MY" sz="900" dirty="0"/>
            </a:p>
            <a:p>
              <a:endParaRPr lang="ms-MY" sz="900" dirty="0" smtClean="0"/>
            </a:p>
            <a:p>
              <a:endParaRPr lang="ms-MY" sz="900" dirty="0"/>
            </a:p>
            <a:p>
              <a:r>
                <a:rPr lang="ms-MY" sz="900" b="1" i="1" dirty="0" smtClean="0">
                  <a:solidFill>
                    <a:schemeClr val="accent1"/>
                  </a:solidFill>
                </a:rPr>
                <a:t> </a:t>
              </a:r>
              <a:r>
                <a:rPr lang="en-US" sz="900" i="1" dirty="0" err="1" smtClean="0">
                  <a:solidFill>
                    <a:schemeClr val="accent1"/>
                  </a:solidFill>
                </a:rPr>
                <a:t>Dudhabaware</a:t>
              </a:r>
              <a:r>
                <a:rPr lang="en-US" sz="900" i="1" dirty="0" smtClean="0">
                  <a:solidFill>
                    <a:schemeClr val="accent1"/>
                  </a:solidFill>
                </a:rPr>
                <a:t> </a:t>
              </a:r>
              <a:r>
                <a:rPr lang="en-US" sz="900" i="1" dirty="0">
                  <a:solidFill>
                    <a:schemeClr val="accent1"/>
                  </a:solidFill>
                </a:rPr>
                <a:t>and </a:t>
              </a:r>
              <a:r>
                <a:rPr lang="en-US" sz="900" i="1" dirty="0" err="1">
                  <a:solidFill>
                    <a:schemeClr val="accent1"/>
                  </a:solidFill>
                </a:rPr>
                <a:t>Madankar</a:t>
              </a:r>
              <a:r>
                <a:rPr lang="en-US" sz="900" i="1" dirty="0">
                  <a:solidFill>
                    <a:schemeClr val="accent1"/>
                  </a:solidFill>
                </a:rPr>
                <a:t>, 2015; </a:t>
              </a:r>
              <a:r>
                <a:rPr lang="en-US" sz="900" i="1" dirty="0" err="1">
                  <a:solidFill>
                    <a:schemeClr val="accent1"/>
                  </a:solidFill>
                </a:rPr>
                <a:t>Lourdusamy</a:t>
              </a:r>
              <a:r>
                <a:rPr lang="en-US" sz="900" i="1" dirty="0">
                  <a:solidFill>
                    <a:schemeClr val="accent1"/>
                  </a:solidFill>
                </a:rPr>
                <a:t> and Abraham, </a:t>
              </a:r>
              <a:r>
                <a:rPr lang="en-US" sz="900" i="1" dirty="0" smtClean="0">
                  <a:solidFill>
                    <a:schemeClr val="accent1"/>
                  </a:solidFill>
                </a:rPr>
                <a:t>2018</a:t>
              </a:r>
              <a:r>
                <a:rPr lang="en-US" sz="900" dirty="0" smtClean="0"/>
                <a:t>, suggested following basic text processing steps will make document classification task easy and help in removing the  words that really not helping in constructing news classifications. </a:t>
              </a:r>
            </a:p>
            <a:p>
              <a:endParaRPr lang="en-US" sz="900" dirty="0"/>
            </a:p>
            <a:p>
              <a:endParaRPr lang="en-US" sz="900" dirty="0" smtClean="0"/>
            </a:p>
            <a:p>
              <a:pPr marL="171450" indent="-171450">
                <a:buFont typeface="Arial" panose="020B0604020202020204" pitchFamily="34" charset="0"/>
                <a:buChar char="•"/>
              </a:pPr>
              <a:r>
                <a:rPr lang="en-US" sz="900" dirty="0" smtClean="0"/>
                <a:t>Tokenization </a:t>
              </a:r>
            </a:p>
            <a:p>
              <a:pPr marL="171450" indent="-171450">
                <a:buFont typeface="Arial" panose="020B0604020202020204" pitchFamily="34" charset="0"/>
                <a:buChar char="•"/>
              </a:pPr>
              <a:endParaRPr lang="en-US" sz="900" dirty="0" smtClean="0"/>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smtClean="0"/>
                <a:t>Removal of Stop words</a:t>
              </a:r>
            </a:p>
            <a:p>
              <a:pPr marL="171450" indent="-171450">
                <a:buFont typeface="Arial" panose="020B0604020202020204" pitchFamily="34" charset="0"/>
                <a:buChar char="•"/>
              </a:pPr>
              <a:endParaRPr lang="en-US" sz="900" dirty="0" smtClean="0"/>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smtClean="0"/>
                <a:t>Lemmatization and stemming </a:t>
              </a:r>
            </a:p>
            <a:p>
              <a:endParaRPr lang="en-MY" sz="900" dirty="0"/>
            </a:p>
          </p:txBody>
        </p:sp>
      </p:grpSp>
      <p:sp>
        <p:nvSpPr>
          <p:cNvPr id="28" name="Oval 27"/>
          <p:cNvSpPr/>
          <p:nvPr/>
        </p:nvSpPr>
        <p:spPr>
          <a:xfrm>
            <a:off x="4161159" y="1853215"/>
            <a:ext cx="594647" cy="594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2</a:t>
            </a:r>
            <a:endParaRPr lang="en-US" sz="2000" dirty="0">
              <a:solidFill>
                <a:schemeClr val="bg1"/>
              </a:solidFill>
            </a:endParaRPr>
          </a:p>
        </p:txBody>
      </p:sp>
      <p:grpSp>
        <p:nvGrpSpPr>
          <p:cNvPr id="29" name="Group 28"/>
          <p:cNvGrpSpPr/>
          <p:nvPr/>
        </p:nvGrpSpPr>
        <p:grpSpPr>
          <a:xfrm>
            <a:off x="4549027" y="2086833"/>
            <a:ext cx="3219384" cy="4050921"/>
            <a:chOff x="518404" y="2086833"/>
            <a:chExt cx="3219384" cy="4050921"/>
          </a:xfrm>
        </p:grpSpPr>
        <p:grpSp>
          <p:nvGrpSpPr>
            <p:cNvPr id="30" name="Group 29"/>
            <p:cNvGrpSpPr/>
            <p:nvPr/>
          </p:nvGrpSpPr>
          <p:grpSpPr>
            <a:xfrm>
              <a:off x="518404" y="2086833"/>
              <a:ext cx="3219384" cy="4017103"/>
              <a:chOff x="518404" y="2086833"/>
              <a:chExt cx="3219384" cy="4017103"/>
            </a:xfrm>
          </p:grpSpPr>
          <p:sp>
            <p:nvSpPr>
              <p:cNvPr id="32" name="Rounded Rectangle 31"/>
              <p:cNvSpPr/>
              <p:nvPr/>
            </p:nvSpPr>
            <p:spPr>
              <a:xfrm>
                <a:off x="518404" y="2086833"/>
                <a:ext cx="3219384" cy="4017103"/>
              </a:xfrm>
              <a:prstGeom prst="roundRect">
                <a:avLst>
                  <a:gd name="adj" fmla="val 116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053"/>
              </a:p>
            </p:txBody>
          </p:sp>
          <p:sp>
            <p:nvSpPr>
              <p:cNvPr id="33" name="TextBox 32"/>
              <p:cNvSpPr txBox="1"/>
              <p:nvPr/>
            </p:nvSpPr>
            <p:spPr>
              <a:xfrm>
                <a:off x="745840" y="2201525"/>
                <a:ext cx="1215461" cy="307777"/>
              </a:xfrm>
              <a:prstGeom prst="rect">
                <a:avLst/>
              </a:prstGeom>
              <a:noFill/>
            </p:spPr>
            <p:txBody>
              <a:bodyPr wrap="none" rtlCol="0">
                <a:spAutoFit/>
              </a:bodyPr>
              <a:lstStyle/>
              <a:p>
                <a:r>
                  <a:rPr lang="en-MY" sz="1400" dirty="0" smtClean="0">
                    <a:latin typeface="+mj-lt"/>
                  </a:rPr>
                  <a:t>Feature extraction</a:t>
                </a:r>
                <a:endParaRPr lang="en-MY" sz="1400" dirty="0">
                  <a:latin typeface="+mj-lt"/>
                </a:endParaRPr>
              </a:p>
            </p:txBody>
          </p:sp>
        </p:grpSp>
        <p:sp>
          <p:nvSpPr>
            <p:cNvPr id="31" name="Rectangle 30"/>
            <p:cNvSpPr/>
            <p:nvPr/>
          </p:nvSpPr>
          <p:spPr>
            <a:xfrm>
              <a:off x="621683" y="2721434"/>
              <a:ext cx="2967734" cy="3416320"/>
            </a:xfrm>
            <a:prstGeom prst="rect">
              <a:avLst/>
            </a:prstGeom>
          </p:spPr>
          <p:txBody>
            <a:bodyPr wrap="square">
              <a:spAutoFit/>
            </a:bodyPr>
            <a:lstStyle/>
            <a:p>
              <a:r>
                <a:rPr lang="ms-MY" sz="900" dirty="0" smtClean="0"/>
                <a:t>Feature extraction is one of the critical processing step in NLP tasks. Since it is a complex job for mathametical models to learn the text information. </a:t>
              </a:r>
              <a:endParaRPr lang="ms-MY" sz="900" dirty="0"/>
            </a:p>
            <a:p>
              <a:endParaRPr lang="ms-MY" sz="900" dirty="0" smtClean="0"/>
            </a:p>
            <a:p>
              <a:endParaRPr lang="ms-MY" sz="900" dirty="0"/>
            </a:p>
            <a:p>
              <a:r>
                <a:rPr lang="en-US" sz="900" i="1" dirty="0">
                  <a:solidFill>
                    <a:schemeClr val="accent1"/>
                  </a:solidFill>
                </a:rPr>
                <a:t>R et al., </a:t>
              </a:r>
              <a:r>
                <a:rPr lang="en-US" sz="900" i="1" dirty="0" smtClean="0">
                  <a:solidFill>
                    <a:schemeClr val="accent1"/>
                  </a:solidFill>
                </a:rPr>
                <a:t>2018</a:t>
              </a:r>
              <a:r>
                <a:rPr lang="en-US" sz="900" b="1" i="1" dirty="0" smtClean="0">
                  <a:solidFill>
                    <a:schemeClr val="accent1"/>
                  </a:solidFill>
                </a:rPr>
                <a:t>, </a:t>
              </a:r>
              <a:r>
                <a:rPr lang="en-US" sz="900" dirty="0" smtClean="0"/>
                <a:t>suggested legacy of few word embedding technique that can be used for creating features from the text documents. </a:t>
              </a:r>
              <a:endParaRPr lang="en-US" sz="900" b="1" i="1" dirty="0">
                <a:solidFill>
                  <a:schemeClr val="accent1"/>
                </a:solidFill>
              </a:endParaRPr>
            </a:p>
            <a:p>
              <a:endParaRPr lang="en-US" sz="900" dirty="0" smtClean="0"/>
            </a:p>
            <a:p>
              <a:pPr marL="171450" indent="-171450">
                <a:buFont typeface="Arial" panose="020B0604020202020204" pitchFamily="34" charset="0"/>
                <a:buChar char="•"/>
              </a:pPr>
              <a:r>
                <a:rPr lang="en-US" sz="900" dirty="0" smtClean="0"/>
                <a:t>Bag of Word method </a:t>
              </a:r>
            </a:p>
            <a:p>
              <a:pPr marL="171450" indent="-171450">
                <a:buFont typeface="Arial" panose="020B0604020202020204" pitchFamily="34" charset="0"/>
                <a:buChar char="•"/>
              </a:pPr>
              <a:endParaRPr lang="en-US" sz="900" dirty="0" smtClean="0"/>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smtClean="0"/>
                <a:t>Term </a:t>
              </a:r>
              <a:r>
                <a:rPr lang="en-US" sz="900" dirty="0"/>
                <a:t>frequency – Inverse frequency (TFIDF)</a:t>
              </a:r>
              <a:endParaRPr lang="en-US" sz="900" dirty="0" smtClean="0"/>
            </a:p>
            <a:p>
              <a:pPr marL="171450" indent="-171450">
                <a:buFont typeface="Arial" panose="020B0604020202020204" pitchFamily="34" charset="0"/>
                <a:buChar char="•"/>
              </a:pPr>
              <a:endParaRPr lang="en-US" sz="900" dirty="0" smtClean="0"/>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smtClean="0"/>
                <a:t>Word ending created with the help of other big corpus on n-grams &amp; skip </a:t>
              </a:r>
              <a:r>
                <a:rPr lang="en-US" sz="900" dirty="0" err="1" smtClean="0"/>
                <a:t>graps</a:t>
              </a:r>
              <a:r>
                <a:rPr lang="en-US" sz="900" dirty="0" smtClean="0"/>
                <a:t>.</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smtClean="0"/>
                <a:t>Word2vec </a:t>
              </a:r>
              <a:r>
                <a:rPr lang="en-US" sz="900" i="1" dirty="0">
                  <a:solidFill>
                    <a:schemeClr val="accent1"/>
                  </a:solidFill>
                </a:rPr>
                <a:t>Tomas 2013</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r>
                <a:rPr lang="en-US" sz="900" dirty="0"/>
                <a:t>Gove </a:t>
              </a:r>
              <a:r>
                <a:rPr lang="en-US" sz="900" i="1" dirty="0">
                  <a:solidFill>
                    <a:schemeClr val="accent1"/>
                  </a:solidFill>
                </a:rPr>
                <a:t>Jeffrey, Richard , Christopher </a:t>
              </a:r>
              <a:r>
                <a:rPr lang="en-US" sz="900" i="1" dirty="0">
                  <a:solidFill>
                    <a:schemeClr val="accent1"/>
                  </a:solidFill>
                </a:rPr>
                <a:t>,</a:t>
              </a:r>
              <a:r>
                <a:rPr lang="en-US" sz="900" i="1" dirty="0" smtClean="0">
                  <a:solidFill>
                    <a:schemeClr val="accent1"/>
                  </a:solidFill>
                </a:rPr>
                <a:t>2014</a:t>
              </a:r>
            </a:p>
            <a:p>
              <a:pPr marL="171450" indent="-171450">
                <a:buFont typeface="Arial" panose="020B0604020202020204" pitchFamily="34" charset="0"/>
                <a:buChar char="•"/>
              </a:pPr>
              <a:endParaRPr lang="en-US" sz="900" b="1" i="1" dirty="0">
                <a:solidFill>
                  <a:schemeClr val="accent1"/>
                </a:solidFill>
              </a:endParaRPr>
            </a:p>
            <a:p>
              <a:pPr marL="171450" indent="-171450">
                <a:buFont typeface="Arial" panose="020B0604020202020204" pitchFamily="34" charset="0"/>
                <a:buChar char="•"/>
              </a:pPr>
              <a:r>
                <a:rPr lang="en-US" sz="900" dirty="0" smtClean="0"/>
                <a:t>Pre-trained vs fine tuned vectorization </a:t>
              </a:r>
              <a:endParaRPr lang="en-US" sz="900" dirty="0" smtClean="0"/>
            </a:p>
            <a:p>
              <a:endParaRPr lang="en-MY" sz="900" dirty="0"/>
            </a:p>
          </p:txBody>
        </p:sp>
      </p:grpSp>
      <p:sp>
        <p:nvSpPr>
          <p:cNvPr id="34" name="Oval 33"/>
          <p:cNvSpPr/>
          <p:nvPr/>
        </p:nvSpPr>
        <p:spPr>
          <a:xfrm>
            <a:off x="8191782" y="1853215"/>
            <a:ext cx="594647" cy="594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3</a:t>
            </a:r>
            <a:endParaRPr lang="en-US" sz="2000" dirty="0">
              <a:solidFill>
                <a:schemeClr val="bg1"/>
              </a:solidFill>
            </a:endParaRPr>
          </a:p>
        </p:txBody>
      </p:sp>
      <p:grpSp>
        <p:nvGrpSpPr>
          <p:cNvPr id="35" name="Group 34"/>
          <p:cNvGrpSpPr/>
          <p:nvPr/>
        </p:nvGrpSpPr>
        <p:grpSpPr>
          <a:xfrm>
            <a:off x="8579650" y="2086833"/>
            <a:ext cx="3219384" cy="4017103"/>
            <a:chOff x="518404" y="2086833"/>
            <a:chExt cx="3219384" cy="4017103"/>
          </a:xfrm>
        </p:grpSpPr>
        <p:grpSp>
          <p:nvGrpSpPr>
            <p:cNvPr id="36" name="Group 35"/>
            <p:cNvGrpSpPr/>
            <p:nvPr/>
          </p:nvGrpSpPr>
          <p:grpSpPr>
            <a:xfrm>
              <a:off x="518404" y="2086833"/>
              <a:ext cx="3219384" cy="4017103"/>
              <a:chOff x="518404" y="2086833"/>
              <a:chExt cx="3219384" cy="4017103"/>
            </a:xfrm>
          </p:grpSpPr>
          <p:sp>
            <p:nvSpPr>
              <p:cNvPr id="38" name="Rounded Rectangle 37"/>
              <p:cNvSpPr/>
              <p:nvPr/>
            </p:nvSpPr>
            <p:spPr>
              <a:xfrm>
                <a:off x="518404" y="2086833"/>
                <a:ext cx="3219384" cy="4017103"/>
              </a:xfrm>
              <a:prstGeom prst="roundRect">
                <a:avLst>
                  <a:gd name="adj" fmla="val 116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053"/>
              </a:p>
            </p:txBody>
          </p:sp>
          <p:sp>
            <p:nvSpPr>
              <p:cNvPr id="39" name="TextBox 38"/>
              <p:cNvSpPr txBox="1"/>
              <p:nvPr/>
            </p:nvSpPr>
            <p:spPr>
              <a:xfrm>
                <a:off x="745840" y="2201525"/>
                <a:ext cx="1089209" cy="307777"/>
              </a:xfrm>
              <a:prstGeom prst="rect">
                <a:avLst/>
              </a:prstGeom>
              <a:noFill/>
            </p:spPr>
            <p:txBody>
              <a:bodyPr wrap="none" rtlCol="0">
                <a:spAutoFit/>
              </a:bodyPr>
              <a:lstStyle/>
              <a:p>
                <a:r>
                  <a:rPr lang="en-MY" sz="1400" dirty="0" smtClean="0">
                    <a:latin typeface="+mj-lt"/>
                  </a:rPr>
                  <a:t>Topic Modelling</a:t>
                </a:r>
                <a:endParaRPr lang="en-MY" sz="1400" dirty="0">
                  <a:latin typeface="+mj-lt"/>
                </a:endParaRPr>
              </a:p>
            </p:txBody>
          </p:sp>
        </p:grpSp>
        <p:sp>
          <p:nvSpPr>
            <p:cNvPr id="37" name="Rectangle 36"/>
            <p:cNvSpPr/>
            <p:nvPr/>
          </p:nvSpPr>
          <p:spPr>
            <a:xfrm>
              <a:off x="621683" y="2721434"/>
              <a:ext cx="2967734" cy="2446824"/>
            </a:xfrm>
            <a:prstGeom prst="rect">
              <a:avLst/>
            </a:prstGeom>
          </p:spPr>
          <p:txBody>
            <a:bodyPr wrap="square">
              <a:spAutoFit/>
            </a:bodyPr>
            <a:lstStyle/>
            <a:p>
              <a:r>
                <a:rPr lang="ms-MY" sz="900" dirty="0" smtClean="0"/>
                <a:t>It is way of learning the number of topics present in the document set based on the frequency of words that appeared in mixed set of documents. This will enable to identify the similarities amount of document sets, also enable to extract information asosiated to the perticlural topics through unsupervised apparoch.</a:t>
              </a:r>
              <a:endParaRPr lang="ms-MY" sz="900" dirty="0" smtClean="0"/>
            </a:p>
            <a:p>
              <a:endParaRPr lang="ms-MY" sz="900" dirty="0"/>
            </a:p>
            <a:p>
              <a:endParaRPr lang="ms-MY" sz="900" dirty="0" smtClean="0"/>
            </a:p>
            <a:p>
              <a:endParaRPr lang="ms-MY" sz="900" dirty="0"/>
            </a:p>
            <a:p>
              <a:pPr marL="171450" indent="-171450">
                <a:buFont typeface="Arial" panose="020B0604020202020204" pitchFamily="34" charset="0"/>
                <a:buChar char="•"/>
              </a:pPr>
              <a:r>
                <a:rPr lang="ms-MY" sz="900" dirty="0" smtClean="0"/>
                <a:t>L</a:t>
              </a:r>
              <a:r>
                <a:rPr lang="ms-MY" sz="900" dirty="0" smtClean="0"/>
                <a:t>atent </a:t>
              </a:r>
              <a:r>
                <a:rPr lang="ms-MY" sz="900" dirty="0"/>
                <a:t>Dirichlet allocation (LDA)</a:t>
              </a:r>
              <a:r>
                <a:rPr lang="ms-MY" sz="900" b="1" i="1" dirty="0" smtClean="0">
                  <a:solidFill>
                    <a:schemeClr val="accent1"/>
                  </a:solidFill>
                </a:rPr>
                <a:t> </a:t>
              </a:r>
              <a:r>
                <a:rPr lang="en-US" sz="900" i="1" dirty="0">
                  <a:solidFill>
                    <a:schemeClr val="accent1"/>
                  </a:solidFill>
                </a:rPr>
                <a:t>David, Andrew, </a:t>
              </a:r>
              <a:r>
                <a:rPr lang="en-US" sz="900" i="1" dirty="0">
                  <a:solidFill>
                    <a:schemeClr val="accent1"/>
                  </a:solidFill>
                </a:rPr>
                <a:t>Michael 2003</a:t>
              </a:r>
              <a:endParaRPr lang="en-US" sz="900" i="1" dirty="0">
                <a:solidFill>
                  <a:schemeClr val="accent1"/>
                </a:solidFill>
              </a:endParaRPr>
            </a:p>
            <a:p>
              <a:endParaRPr lang="en-US" sz="900" dirty="0" smtClean="0"/>
            </a:p>
            <a:p>
              <a:endParaRPr lang="en-US" sz="900" dirty="0" smtClean="0"/>
            </a:p>
            <a:p>
              <a:pPr marL="171450" indent="-171450">
                <a:buFont typeface="Arial" panose="020B0604020202020204" pitchFamily="34" charset="0"/>
                <a:buChar char="•"/>
              </a:pPr>
              <a:r>
                <a:rPr lang="en-US" sz="900" dirty="0"/>
                <a:t>Top2Vec  </a:t>
              </a:r>
              <a:r>
                <a:rPr lang="en-US" sz="900" dirty="0" err="1" smtClean="0">
                  <a:solidFill>
                    <a:schemeClr val="accent1"/>
                  </a:solidFill>
                </a:rPr>
                <a:t>Angelov</a:t>
              </a:r>
              <a:r>
                <a:rPr lang="en-US" sz="900" dirty="0" smtClean="0">
                  <a:solidFill>
                    <a:schemeClr val="accent1"/>
                  </a:solidFill>
                </a:rPr>
                <a:t> 2020</a:t>
              </a:r>
              <a:endParaRPr lang="en-US" sz="900" dirty="0" smtClean="0">
                <a:solidFill>
                  <a:schemeClr val="accent1"/>
                </a:solidFill>
              </a:endParaRPr>
            </a:p>
            <a:p>
              <a:pPr marL="171450" indent="-171450">
                <a:buFont typeface="Arial" panose="020B0604020202020204" pitchFamily="34" charset="0"/>
                <a:buChar char="•"/>
              </a:pPr>
              <a:endParaRPr lang="en-US" sz="900" dirty="0" smtClean="0"/>
            </a:p>
            <a:p>
              <a:endParaRPr lang="en-MY" sz="900" dirty="0"/>
            </a:p>
          </p:txBody>
        </p:sp>
      </p:grpSp>
    </p:spTree>
    <p:extLst>
      <p:ext uri="{BB962C8B-B14F-4D97-AF65-F5344CB8AC3E}">
        <p14:creationId xmlns:p14="http://schemas.microsoft.com/office/powerpoint/2010/main" val="2052924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US" dirty="0"/>
              <a:t>Literature </a:t>
            </a:r>
            <a:r>
              <a:rPr lang="en-US" dirty="0" smtClean="0"/>
              <a:t>Review </a:t>
            </a:r>
            <a:endParaRPr lang="en-US" dirty="0"/>
          </a:p>
        </p:txBody>
      </p:sp>
      <p:sp>
        <p:nvSpPr>
          <p:cNvPr id="3" name="Title 1"/>
          <p:cNvSpPr txBox="1">
            <a:spLocks/>
          </p:cNvSpPr>
          <p:nvPr/>
        </p:nvSpPr>
        <p:spPr>
          <a:xfrm>
            <a:off x="0" y="749209"/>
            <a:ext cx="4108269"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Solving Multi-label learnings</a:t>
            </a:r>
            <a:endParaRPr lang="en-US" sz="1900" dirty="0"/>
          </a:p>
        </p:txBody>
      </p:sp>
      <p:sp>
        <p:nvSpPr>
          <p:cNvPr id="4" name="Oval 3"/>
          <p:cNvSpPr/>
          <p:nvPr/>
        </p:nvSpPr>
        <p:spPr>
          <a:xfrm>
            <a:off x="888818" y="1481550"/>
            <a:ext cx="540088" cy="4962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Simple-Line-Icons" panose="02000503000000000000" pitchFamily="2" charset="2"/>
              </a:rPr>
              <a:t>1</a:t>
            </a:r>
            <a:endParaRPr lang="en-US" sz="2000" dirty="0">
              <a:solidFill>
                <a:schemeClr val="bg1"/>
              </a:solidFill>
            </a:endParaRPr>
          </a:p>
        </p:txBody>
      </p:sp>
      <p:grpSp>
        <p:nvGrpSpPr>
          <p:cNvPr id="5" name="Group 4"/>
          <p:cNvGrpSpPr/>
          <p:nvPr/>
        </p:nvGrpSpPr>
        <p:grpSpPr>
          <a:xfrm>
            <a:off x="1098267" y="1670562"/>
            <a:ext cx="4744973" cy="4202413"/>
            <a:chOff x="518404" y="2086833"/>
            <a:chExt cx="3219384" cy="4017103"/>
          </a:xfrm>
        </p:grpSpPr>
        <p:grpSp>
          <p:nvGrpSpPr>
            <p:cNvPr id="6" name="Group 5"/>
            <p:cNvGrpSpPr/>
            <p:nvPr/>
          </p:nvGrpSpPr>
          <p:grpSpPr>
            <a:xfrm>
              <a:off x="518404" y="2086833"/>
              <a:ext cx="3219384" cy="4017103"/>
              <a:chOff x="518404" y="2086833"/>
              <a:chExt cx="3219384" cy="4017103"/>
            </a:xfrm>
          </p:grpSpPr>
          <p:sp>
            <p:nvSpPr>
              <p:cNvPr id="8" name="Rounded Rectangle 7"/>
              <p:cNvSpPr/>
              <p:nvPr/>
            </p:nvSpPr>
            <p:spPr>
              <a:xfrm>
                <a:off x="518404" y="2086833"/>
                <a:ext cx="3219384" cy="4017103"/>
              </a:xfrm>
              <a:prstGeom prst="roundRect">
                <a:avLst>
                  <a:gd name="adj" fmla="val 116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053"/>
              </a:p>
            </p:txBody>
          </p:sp>
          <p:sp>
            <p:nvSpPr>
              <p:cNvPr id="9" name="TextBox 8"/>
              <p:cNvSpPr txBox="1"/>
              <p:nvPr/>
            </p:nvSpPr>
            <p:spPr>
              <a:xfrm>
                <a:off x="745840" y="2201525"/>
                <a:ext cx="1948791" cy="307777"/>
              </a:xfrm>
              <a:prstGeom prst="rect">
                <a:avLst/>
              </a:prstGeom>
              <a:noFill/>
            </p:spPr>
            <p:txBody>
              <a:bodyPr wrap="none" rtlCol="0">
                <a:spAutoFit/>
              </a:bodyPr>
              <a:lstStyle/>
              <a:p>
                <a:r>
                  <a:rPr lang="en-MY" sz="1400" dirty="0" smtClean="0">
                    <a:latin typeface="+mj-lt"/>
                  </a:rPr>
                  <a:t>Simple problem transformation technique</a:t>
                </a:r>
                <a:endParaRPr lang="en-MY" sz="1400" dirty="0">
                  <a:latin typeface="+mj-lt"/>
                </a:endParaRPr>
              </a:p>
            </p:txBody>
          </p:sp>
        </p:grpSp>
        <p:sp>
          <p:nvSpPr>
            <p:cNvPr id="7" name="Rectangle 6"/>
            <p:cNvSpPr/>
            <p:nvPr/>
          </p:nvSpPr>
          <p:spPr>
            <a:xfrm>
              <a:off x="621683" y="2721434"/>
              <a:ext cx="2967734" cy="3051933"/>
            </a:xfrm>
            <a:prstGeom prst="rect">
              <a:avLst/>
            </a:prstGeom>
          </p:spPr>
          <p:txBody>
            <a:bodyPr wrap="square">
              <a:spAutoFit/>
            </a:bodyPr>
            <a:lstStyle/>
            <a:p>
              <a:pPr algn="just"/>
              <a:r>
                <a:rPr lang="ms-MY" sz="900" dirty="0" smtClean="0"/>
                <a:t>Most of the time classification usually refer as binary class classification, however problems like news categories to have document to be represented multiple different type of classes and some times obsevation belongs to the two set of class labels.</a:t>
              </a:r>
              <a:endParaRPr lang="ms-MY" sz="900" dirty="0" smtClean="0"/>
            </a:p>
            <a:p>
              <a:pPr algn="just"/>
              <a:endParaRPr lang="ms-MY" sz="900" dirty="0"/>
            </a:p>
            <a:p>
              <a:r>
                <a:rPr lang="ms-MY" sz="900" dirty="0" smtClean="0"/>
                <a:t>(</a:t>
              </a:r>
              <a:r>
                <a:rPr lang="ms-MY" sz="900" dirty="0"/>
                <a:t>Prajapati et al., 2012</a:t>
              </a:r>
              <a:r>
                <a:rPr lang="ms-MY" sz="900" dirty="0" smtClean="0"/>
                <a:t>) sugested varioation of MLL solutions </a:t>
              </a:r>
              <a:endParaRPr lang="ms-MY" sz="900" dirty="0" smtClean="0"/>
            </a:p>
            <a:p>
              <a:endParaRPr lang="ms-MY" sz="900" dirty="0" smtClean="0"/>
            </a:p>
            <a:p>
              <a:pPr marL="228600" indent="-228600">
                <a:buAutoNum type="arabicPeriod"/>
              </a:pPr>
              <a:r>
                <a:rPr lang="ms-MY" sz="900" dirty="0" smtClean="0"/>
                <a:t>Simple problem transferomation </a:t>
              </a:r>
            </a:p>
            <a:p>
              <a:endParaRPr lang="ms-MY" sz="900" dirty="0"/>
            </a:p>
            <a:p>
              <a:r>
                <a:rPr lang="ms-MY" sz="900" dirty="0"/>
                <a:t>	Label powerset, Binary relevance </a:t>
              </a:r>
            </a:p>
            <a:p>
              <a:pPr marL="228600" indent="-228600">
                <a:buAutoNum type="arabicPeriod"/>
              </a:pPr>
              <a:endParaRPr lang="ms-MY" sz="900" dirty="0" smtClean="0"/>
            </a:p>
            <a:p>
              <a:r>
                <a:rPr lang="ms-MY" sz="900" dirty="0" smtClean="0"/>
                <a:t>2.     Algorithem tuning approch </a:t>
              </a:r>
            </a:p>
            <a:p>
              <a:pPr lvl="1"/>
              <a:endParaRPr lang="ms-MY" sz="900" dirty="0" smtClean="0"/>
            </a:p>
            <a:p>
              <a:pPr lvl="1"/>
              <a:r>
                <a:rPr lang="ms-MY" sz="900" dirty="0"/>
                <a:t>Boostexter, custimization of adaboost </a:t>
              </a:r>
              <a:r>
                <a:rPr lang="ms-MY" sz="900" dirty="0">
                  <a:solidFill>
                    <a:schemeClr val="accent1"/>
                  </a:solidFill>
                </a:rPr>
                <a:t>Schapire and Singer, </a:t>
              </a:r>
              <a:r>
                <a:rPr lang="ms-MY" sz="900" dirty="0" smtClean="0">
                  <a:solidFill>
                    <a:schemeClr val="accent1"/>
                  </a:solidFill>
                </a:rPr>
                <a:t>2000</a:t>
              </a:r>
            </a:p>
            <a:p>
              <a:pPr lvl="1"/>
              <a:endParaRPr lang="ms-MY" sz="900" dirty="0">
                <a:solidFill>
                  <a:schemeClr val="accent1"/>
                </a:solidFill>
              </a:endParaRPr>
            </a:p>
            <a:p>
              <a:pPr lvl="1"/>
              <a:r>
                <a:rPr lang="en-US" sz="900" dirty="0"/>
                <a:t>neural network implementation (BP-MLL</a:t>
              </a:r>
              <a:r>
                <a:rPr lang="en-US" sz="900" dirty="0" smtClean="0"/>
                <a:t>)</a:t>
              </a:r>
              <a:r>
                <a:rPr lang="en-US" sz="900" dirty="0" smtClean="0">
                  <a:solidFill>
                    <a:schemeClr val="accent1"/>
                  </a:solidFill>
                </a:rPr>
                <a:t> Zhang </a:t>
              </a:r>
              <a:r>
                <a:rPr lang="en-US" sz="900" dirty="0">
                  <a:solidFill>
                    <a:schemeClr val="accent1"/>
                  </a:solidFill>
                </a:rPr>
                <a:t>and </a:t>
              </a:r>
              <a:r>
                <a:rPr lang="en-US" sz="900" dirty="0" smtClean="0">
                  <a:solidFill>
                    <a:schemeClr val="accent1"/>
                  </a:solidFill>
                </a:rPr>
                <a:t>Zhou</a:t>
              </a:r>
            </a:p>
            <a:p>
              <a:pPr lvl="1"/>
              <a:endParaRPr lang="en-US" sz="900" dirty="0">
                <a:solidFill>
                  <a:schemeClr val="accent1"/>
                </a:solidFill>
              </a:endParaRPr>
            </a:p>
            <a:p>
              <a:pPr lvl="1"/>
              <a:r>
                <a:rPr lang="ms-MY" sz="900" dirty="0"/>
                <a:t>SVM kernal optmizers, ML-KNN optmization of nearest neighbor </a:t>
              </a:r>
              <a:endParaRPr lang="ms-MY" sz="900" dirty="0" smtClean="0"/>
            </a:p>
            <a:p>
              <a:pPr lvl="1"/>
              <a:endParaRPr lang="ms-MY" sz="900" dirty="0"/>
            </a:p>
            <a:p>
              <a:pPr lvl="1"/>
              <a:endParaRPr lang="ms-MY" sz="900" dirty="0" smtClean="0">
                <a:solidFill>
                  <a:schemeClr val="accent1"/>
                </a:solidFill>
              </a:endParaRPr>
            </a:p>
            <a:p>
              <a:r>
                <a:rPr lang="ms-MY" sz="900" dirty="0" smtClean="0"/>
                <a:t>3.         Different activation functions to compute ranking loss between labels, sigmoid over softmax</a:t>
              </a:r>
              <a:endParaRPr lang="ms-MY" sz="900" dirty="0"/>
            </a:p>
            <a:p>
              <a:pPr lvl="1"/>
              <a:endParaRPr lang="ms-MY" sz="900" dirty="0">
                <a:solidFill>
                  <a:schemeClr val="accent1"/>
                </a:solidFill>
              </a:endParaRPr>
            </a:p>
          </p:txBody>
        </p:sp>
      </p:grpSp>
      <p:sp>
        <p:nvSpPr>
          <p:cNvPr id="17" name="Oval 16"/>
          <p:cNvSpPr/>
          <p:nvPr/>
        </p:nvSpPr>
        <p:spPr>
          <a:xfrm>
            <a:off x="6743208" y="1481550"/>
            <a:ext cx="540088" cy="4962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2</a:t>
            </a:r>
            <a:endParaRPr lang="en-US" sz="2000" dirty="0">
              <a:solidFill>
                <a:schemeClr val="bg1"/>
              </a:solidFill>
            </a:endParaRPr>
          </a:p>
        </p:txBody>
      </p:sp>
      <p:grpSp>
        <p:nvGrpSpPr>
          <p:cNvPr id="18" name="Group 17"/>
          <p:cNvGrpSpPr/>
          <p:nvPr/>
        </p:nvGrpSpPr>
        <p:grpSpPr>
          <a:xfrm>
            <a:off x="6952657" y="1670562"/>
            <a:ext cx="4744973" cy="4202413"/>
            <a:chOff x="518404" y="2086833"/>
            <a:chExt cx="3219384" cy="4017103"/>
          </a:xfrm>
        </p:grpSpPr>
        <p:grpSp>
          <p:nvGrpSpPr>
            <p:cNvPr id="19" name="Group 18"/>
            <p:cNvGrpSpPr/>
            <p:nvPr/>
          </p:nvGrpSpPr>
          <p:grpSpPr>
            <a:xfrm>
              <a:off x="518404" y="2086833"/>
              <a:ext cx="3219384" cy="4017103"/>
              <a:chOff x="518404" y="2086833"/>
              <a:chExt cx="3219384" cy="4017103"/>
            </a:xfrm>
          </p:grpSpPr>
          <p:sp>
            <p:nvSpPr>
              <p:cNvPr id="21" name="Rounded Rectangle 20"/>
              <p:cNvSpPr/>
              <p:nvPr/>
            </p:nvSpPr>
            <p:spPr>
              <a:xfrm>
                <a:off x="518404" y="2086833"/>
                <a:ext cx="3219384" cy="4017103"/>
              </a:xfrm>
              <a:prstGeom prst="roundRect">
                <a:avLst>
                  <a:gd name="adj" fmla="val 116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053"/>
              </a:p>
            </p:txBody>
          </p:sp>
          <p:sp>
            <p:nvSpPr>
              <p:cNvPr id="22" name="TextBox 21"/>
              <p:cNvSpPr txBox="1"/>
              <p:nvPr/>
            </p:nvSpPr>
            <p:spPr>
              <a:xfrm>
                <a:off x="745840" y="2201525"/>
                <a:ext cx="1181928" cy="294205"/>
              </a:xfrm>
              <a:prstGeom prst="rect">
                <a:avLst/>
              </a:prstGeom>
              <a:noFill/>
            </p:spPr>
            <p:txBody>
              <a:bodyPr wrap="none" rtlCol="0">
                <a:spAutoFit/>
              </a:bodyPr>
              <a:lstStyle/>
              <a:p>
                <a:r>
                  <a:rPr lang="en-MY" sz="1400" dirty="0">
                    <a:latin typeface="+mj-lt"/>
                  </a:rPr>
                  <a:t>Hierarchical classification </a:t>
                </a:r>
                <a:endParaRPr lang="en-MY" sz="1400" dirty="0">
                  <a:latin typeface="+mj-lt"/>
                </a:endParaRPr>
              </a:p>
            </p:txBody>
          </p:sp>
        </p:grpSp>
        <p:sp>
          <p:nvSpPr>
            <p:cNvPr id="20" name="Rectangle 19"/>
            <p:cNvSpPr/>
            <p:nvPr/>
          </p:nvSpPr>
          <p:spPr>
            <a:xfrm>
              <a:off x="621683" y="2721434"/>
              <a:ext cx="2967734" cy="3051933"/>
            </a:xfrm>
            <a:prstGeom prst="rect">
              <a:avLst/>
            </a:prstGeom>
          </p:spPr>
          <p:txBody>
            <a:bodyPr wrap="square">
              <a:spAutoFit/>
            </a:bodyPr>
            <a:lstStyle/>
            <a:p>
              <a:pPr algn="just"/>
              <a:r>
                <a:rPr lang="ms-MY" sz="900" dirty="0" smtClean="0"/>
                <a:t>Most of the time classification usually refer as binary class classification, however problems like news categories to have document to be represented multiple different type of classes and some times obsevation belongs to the two set of class labels.</a:t>
              </a:r>
              <a:endParaRPr lang="ms-MY" sz="900" dirty="0" smtClean="0"/>
            </a:p>
            <a:p>
              <a:pPr algn="just"/>
              <a:endParaRPr lang="ms-MY" sz="900" dirty="0"/>
            </a:p>
            <a:p>
              <a:r>
                <a:rPr lang="ms-MY" sz="900" dirty="0" smtClean="0"/>
                <a:t>(</a:t>
              </a:r>
              <a:r>
                <a:rPr lang="ms-MY" sz="900" dirty="0"/>
                <a:t>Prajapati et al., 2012</a:t>
              </a:r>
              <a:r>
                <a:rPr lang="ms-MY" sz="900" dirty="0" smtClean="0"/>
                <a:t>) sugested varioation of MLL solutions </a:t>
              </a:r>
              <a:endParaRPr lang="ms-MY" sz="900" dirty="0" smtClean="0"/>
            </a:p>
            <a:p>
              <a:endParaRPr lang="ms-MY" sz="900" dirty="0" smtClean="0"/>
            </a:p>
            <a:p>
              <a:pPr marL="228600" indent="-228600">
                <a:buAutoNum type="arabicPeriod"/>
              </a:pPr>
              <a:r>
                <a:rPr lang="ms-MY" sz="900" dirty="0" smtClean="0"/>
                <a:t>Simple problem transferomation </a:t>
              </a:r>
            </a:p>
            <a:p>
              <a:endParaRPr lang="ms-MY" sz="900" dirty="0"/>
            </a:p>
            <a:p>
              <a:r>
                <a:rPr lang="ms-MY" sz="900" dirty="0"/>
                <a:t>	Label powerset, Binary relevance </a:t>
              </a:r>
            </a:p>
            <a:p>
              <a:pPr marL="228600" indent="-228600">
                <a:buAutoNum type="arabicPeriod"/>
              </a:pPr>
              <a:endParaRPr lang="ms-MY" sz="900" dirty="0" smtClean="0"/>
            </a:p>
            <a:p>
              <a:r>
                <a:rPr lang="ms-MY" sz="900" dirty="0" smtClean="0"/>
                <a:t>2.     Algorithem tuning approch </a:t>
              </a:r>
            </a:p>
            <a:p>
              <a:pPr lvl="1"/>
              <a:endParaRPr lang="ms-MY" sz="900" dirty="0" smtClean="0"/>
            </a:p>
            <a:p>
              <a:pPr lvl="1"/>
              <a:r>
                <a:rPr lang="ms-MY" sz="900" dirty="0"/>
                <a:t>Boostexter, custimization of adaboost </a:t>
              </a:r>
              <a:r>
                <a:rPr lang="ms-MY" sz="900" dirty="0">
                  <a:solidFill>
                    <a:schemeClr val="accent1"/>
                  </a:solidFill>
                </a:rPr>
                <a:t>Schapire and Singer, </a:t>
              </a:r>
              <a:r>
                <a:rPr lang="ms-MY" sz="900" dirty="0" smtClean="0">
                  <a:solidFill>
                    <a:schemeClr val="accent1"/>
                  </a:solidFill>
                </a:rPr>
                <a:t>2000</a:t>
              </a:r>
            </a:p>
            <a:p>
              <a:pPr lvl="1"/>
              <a:endParaRPr lang="ms-MY" sz="900" dirty="0">
                <a:solidFill>
                  <a:schemeClr val="accent1"/>
                </a:solidFill>
              </a:endParaRPr>
            </a:p>
            <a:p>
              <a:pPr lvl="1"/>
              <a:r>
                <a:rPr lang="en-US" sz="900" dirty="0"/>
                <a:t>neural network implementation (BP-MLL</a:t>
              </a:r>
              <a:r>
                <a:rPr lang="en-US" sz="900" dirty="0" smtClean="0"/>
                <a:t>)</a:t>
              </a:r>
              <a:r>
                <a:rPr lang="en-US" sz="900" dirty="0" smtClean="0">
                  <a:solidFill>
                    <a:schemeClr val="accent1"/>
                  </a:solidFill>
                </a:rPr>
                <a:t> Zhang </a:t>
              </a:r>
              <a:r>
                <a:rPr lang="en-US" sz="900" dirty="0">
                  <a:solidFill>
                    <a:schemeClr val="accent1"/>
                  </a:solidFill>
                </a:rPr>
                <a:t>and </a:t>
              </a:r>
              <a:r>
                <a:rPr lang="en-US" sz="900" dirty="0" smtClean="0">
                  <a:solidFill>
                    <a:schemeClr val="accent1"/>
                  </a:solidFill>
                </a:rPr>
                <a:t>Zhou</a:t>
              </a:r>
            </a:p>
            <a:p>
              <a:pPr lvl="1"/>
              <a:endParaRPr lang="en-US" sz="900" dirty="0">
                <a:solidFill>
                  <a:schemeClr val="accent1"/>
                </a:solidFill>
              </a:endParaRPr>
            </a:p>
            <a:p>
              <a:pPr lvl="1"/>
              <a:r>
                <a:rPr lang="ms-MY" sz="900" dirty="0"/>
                <a:t>SVM kernal optmizers, ML-KNN optmization of nearest neighbor </a:t>
              </a:r>
              <a:endParaRPr lang="ms-MY" sz="900" dirty="0" smtClean="0"/>
            </a:p>
            <a:p>
              <a:pPr lvl="1"/>
              <a:endParaRPr lang="ms-MY" sz="900" dirty="0"/>
            </a:p>
            <a:p>
              <a:pPr lvl="1"/>
              <a:endParaRPr lang="ms-MY" sz="900" dirty="0" smtClean="0">
                <a:solidFill>
                  <a:schemeClr val="accent1"/>
                </a:solidFill>
              </a:endParaRPr>
            </a:p>
            <a:p>
              <a:r>
                <a:rPr lang="ms-MY" sz="900" dirty="0" smtClean="0"/>
                <a:t>3.         Different activation functions to compute ranking loss between labels, sigmoid over softmax</a:t>
              </a:r>
              <a:endParaRPr lang="ms-MY" sz="900" dirty="0"/>
            </a:p>
            <a:p>
              <a:pPr lvl="1"/>
              <a:endParaRPr lang="ms-MY" sz="900" dirty="0">
                <a:solidFill>
                  <a:schemeClr val="accent1"/>
                </a:solidFill>
              </a:endParaRPr>
            </a:p>
          </p:txBody>
        </p:sp>
      </p:grpSp>
    </p:spTree>
    <p:extLst>
      <p:ext uri="{BB962C8B-B14F-4D97-AF65-F5344CB8AC3E}">
        <p14:creationId xmlns:p14="http://schemas.microsoft.com/office/powerpoint/2010/main" val="3176917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US" dirty="0"/>
              <a:t>Literature </a:t>
            </a:r>
            <a:r>
              <a:rPr lang="en-US" dirty="0" smtClean="0"/>
              <a:t>Review </a:t>
            </a:r>
            <a:endParaRPr lang="en-US" dirty="0"/>
          </a:p>
        </p:txBody>
      </p:sp>
      <p:sp>
        <p:nvSpPr>
          <p:cNvPr id="3" name="Title 1"/>
          <p:cNvSpPr txBox="1">
            <a:spLocks/>
          </p:cNvSpPr>
          <p:nvPr/>
        </p:nvSpPr>
        <p:spPr>
          <a:xfrm>
            <a:off x="0" y="1129937"/>
            <a:ext cx="4108269"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Hierarchical classifications</a:t>
            </a:r>
            <a:endParaRPr lang="en-US" sz="1900" dirty="0"/>
          </a:p>
        </p:txBody>
      </p:sp>
    </p:spTree>
    <p:extLst>
      <p:ext uri="{BB962C8B-B14F-4D97-AF65-F5344CB8AC3E}">
        <p14:creationId xmlns:p14="http://schemas.microsoft.com/office/powerpoint/2010/main" val="113606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US" dirty="0"/>
              <a:t>Literature </a:t>
            </a:r>
            <a:r>
              <a:rPr lang="en-US" dirty="0" smtClean="0"/>
              <a:t>Review </a:t>
            </a:r>
            <a:endParaRPr lang="en-US" dirty="0"/>
          </a:p>
        </p:txBody>
      </p:sp>
      <p:sp>
        <p:nvSpPr>
          <p:cNvPr id="3" name="Title 1"/>
          <p:cNvSpPr txBox="1">
            <a:spLocks/>
          </p:cNvSpPr>
          <p:nvPr/>
        </p:nvSpPr>
        <p:spPr>
          <a:xfrm>
            <a:off x="0" y="1129937"/>
            <a:ext cx="4108269"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Neural network implementation for </a:t>
            </a:r>
            <a:r>
              <a:rPr lang="en-US" sz="1900" dirty="0" err="1" smtClean="0">
                <a:solidFill>
                  <a:schemeClr val="accent1"/>
                </a:solidFill>
              </a:rPr>
              <a:t>mll</a:t>
            </a:r>
            <a:endParaRPr lang="en-US" sz="1900" dirty="0"/>
          </a:p>
        </p:txBody>
      </p:sp>
    </p:spTree>
    <p:extLst>
      <p:ext uri="{BB962C8B-B14F-4D97-AF65-F5344CB8AC3E}">
        <p14:creationId xmlns:p14="http://schemas.microsoft.com/office/powerpoint/2010/main" val="41355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9937"/>
          </a:xfrm>
        </p:spPr>
        <p:txBody>
          <a:bodyPr>
            <a:normAutofit/>
          </a:bodyPr>
          <a:lstStyle/>
          <a:p>
            <a:r>
              <a:rPr lang="en-GB" dirty="0"/>
              <a:t>METHODOLOGY</a:t>
            </a:r>
            <a:endParaRPr lang="en-US" dirty="0"/>
          </a:p>
        </p:txBody>
      </p:sp>
      <p:sp>
        <p:nvSpPr>
          <p:cNvPr id="3" name="Title 1"/>
          <p:cNvSpPr txBox="1">
            <a:spLocks/>
          </p:cNvSpPr>
          <p:nvPr/>
        </p:nvSpPr>
        <p:spPr>
          <a:xfrm>
            <a:off x="0" y="1129937"/>
            <a:ext cx="4108269" cy="4794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1900" dirty="0" smtClean="0">
                <a:solidFill>
                  <a:schemeClr val="accent1"/>
                </a:solidFill>
              </a:rPr>
              <a:t>Data set description &amp; </a:t>
            </a:r>
            <a:r>
              <a:rPr lang="en-US" sz="1900" dirty="0" err="1" smtClean="0">
                <a:solidFill>
                  <a:schemeClr val="accent1"/>
                </a:solidFill>
              </a:rPr>
              <a:t>eda</a:t>
            </a:r>
            <a:endParaRPr lang="en-US" sz="1900" dirty="0"/>
          </a:p>
        </p:txBody>
      </p:sp>
    </p:spTree>
    <p:extLst>
      <p:ext uri="{BB962C8B-B14F-4D97-AF65-F5344CB8AC3E}">
        <p14:creationId xmlns:p14="http://schemas.microsoft.com/office/powerpoint/2010/main" val="784062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291</TotalTime>
  <Words>1192</Words>
  <Application>Microsoft Office PowerPoint</Application>
  <PresentationFormat>Widescreen</PresentationFormat>
  <Paragraphs>183</Paragraphs>
  <Slides>18</Slides>
  <Notes>2</Notes>
  <HiddenSlides>0</HiddenSlides>
  <MMClips>3</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vt:i4>
      </vt:variant>
    </vt:vector>
  </HeadingPairs>
  <TitlesOfParts>
    <vt:vector size="32" baseType="lpstr">
      <vt:lpstr>Abel</vt:lpstr>
      <vt:lpstr>Arial</vt:lpstr>
      <vt:lpstr>Calibri</vt:lpstr>
      <vt:lpstr>FontAwesome</vt:lpstr>
      <vt:lpstr>Lato Light</vt:lpstr>
      <vt:lpstr>Lato Medium</vt:lpstr>
      <vt:lpstr>Open Sans</vt:lpstr>
      <vt:lpstr>Raleway</vt:lpstr>
      <vt:lpstr>Rockwell</vt:lpstr>
      <vt:lpstr>Rockwell Condensed</vt:lpstr>
      <vt:lpstr>Simple-Line-Icons</vt:lpstr>
      <vt:lpstr>Times New Roman</vt:lpstr>
      <vt:lpstr>Wingdings</vt:lpstr>
      <vt:lpstr>Wood Type</vt:lpstr>
      <vt:lpstr>AUTOMATIC IDENTIFICATION OF CLASS COHERENT AND HIGHRARACHIY TO IMPROVE MULTI-CLASS CLASSIFICATION PROBLEM.</vt:lpstr>
      <vt:lpstr>Agenda</vt:lpstr>
      <vt:lpstr>Background </vt:lpstr>
      <vt:lpstr>Background </vt:lpstr>
      <vt:lpstr>Literature Review </vt:lpstr>
      <vt:lpstr>Literature Review </vt:lpstr>
      <vt:lpstr>Literature Review </vt:lpstr>
      <vt:lpstr>Literature Review </vt:lpstr>
      <vt:lpstr>METHODOLOGY</vt:lpstr>
      <vt:lpstr>METHODOLOGY</vt:lpstr>
      <vt:lpstr>METHODOLOGY</vt:lpstr>
      <vt:lpstr>Model analysis</vt:lpstr>
      <vt:lpstr>Model analysis</vt:lpstr>
      <vt:lpstr>Model analysis</vt:lpstr>
      <vt:lpstr>Model analysis</vt:lpstr>
      <vt:lpstr>Conclusions &amp; Our Contributions</vt:lpstr>
      <vt:lpstr>Conclusions &amp; Our Contributions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Ranganadh Kodali</dc:creator>
  <cp:lastModifiedBy>Ranganadh Kodali</cp:lastModifiedBy>
  <cp:revision>23</cp:revision>
  <dcterms:created xsi:type="dcterms:W3CDTF">2020-11-24T06:41:00Z</dcterms:created>
  <dcterms:modified xsi:type="dcterms:W3CDTF">2020-11-24T11:32:31Z</dcterms:modified>
</cp:coreProperties>
</file>