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70" r:id="rId6"/>
    <p:sldId id="271" r:id="rId7"/>
    <p:sldId id="273" r:id="rId8"/>
    <p:sldId id="272" r:id="rId9"/>
    <p:sldId id="267" r:id="rId10"/>
    <p:sldId id="265" r:id="rId11"/>
    <p:sldId id="266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5D2E79-3E1F-1249-2729-6AA44A92BD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Lending CLub Case Study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592F3-D26E-FC62-F0FB-D783DAA0EF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1ACC1-6D6E-429F-A2F2-BEA93026CAA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9BD4F-2E8B-9724-D2BE-7A92367E68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705BC-5025-075E-01FC-4A8A80D67B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01136-92CB-48AD-999E-574D817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10730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Lending CLub Case Study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A0BA1-5161-40D7-81CA-60EF2D2721A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0A56D-854A-4404-8103-7DA5231B9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11397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4D1F-67C9-B8B1-CED3-6492489E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94EBA-DDF2-AC4A-F9A3-D56835867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21B1-3103-2478-2ED7-B03E8EA8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358A-5BD0-47D3-93EF-7353F6FEF23B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91B4A-02F6-DD94-815F-4D2CED52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                                                 Ranganath 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291E-EF0C-AEB4-2AD8-0449C668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E196-F24D-441C-88CD-B36B7948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7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59FA-A337-1ED5-21B5-155B8EF7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5274D-E495-C155-C1F6-8994D523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C028-C860-EA6C-CDFE-3D400CF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55F-195D-4564-AFAC-D68B1B1E7967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741E-1CCC-DA56-486F-98019A50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                                                 Ranganath 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FF39A-7E06-E938-E4AF-94BF3F21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E196-F24D-441C-88CD-B36B7948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26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36190-527B-572D-D031-E5A890BE0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4E83F-5884-055E-14BD-147131D32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B202-37DD-127B-D84E-3AB2BFB0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D50C-3491-4B08-A639-270F4BCB4E30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9BA8-83AE-416A-F1B1-0587EDA7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                                                 Ranganath 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C5ED1-5D19-0E9D-16F9-F300A0A1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E196-F24D-441C-88CD-B36B7948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25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3F2-8389-B7D9-E4B5-5A8C1405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A2AA-136B-906F-84CA-F970AFFEC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2843-7F50-EBED-83A4-674C52CD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D0DD-5531-41F3-A67A-FACE9E5152AC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5408-6295-CE76-60D6-6A4C354E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                                                 Ranganath 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4244-4B2A-673E-3F53-128DC18C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E196-F24D-441C-88CD-B36B7948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24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8B3E-4EA4-BE89-F63E-906BE4F9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5263-0D35-961D-C793-4B33A9D4F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5306F-C7C4-693D-988E-CA6A7907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720-8EAF-4892-8E3F-78B8896F4C4B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B0335-59B5-C6A1-FF54-63069A78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                                                 Ranganath 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4378-0291-80CE-4957-6316EEF6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E196-F24D-441C-88CD-B36B7948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2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BE84-54EA-10D9-1F99-D47C9F53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5C75-E2AD-D8F4-EFE7-305DE6660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4B289-3CDD-CBCF-5918-2711C4347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1153-46B2-FEE9-2EE6-59D520CB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927C-90E4-413E-93AD-17076B7B9B82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1DFD5-7EA8-4270-F5CD-3C00B419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                                                 Ranganath 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5F369-238F-70B8-5550-9FC9995B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E196-F24D-441C-88CD-B36B7948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9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2254-EB4A-62D9-5CF1-5BF9691C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639B7-C4C7-A372-F01A-F43915229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37DF4-3BAB-E6A2-EABB-822740BDD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BD0C4-5B2E-6FBD-387A-79AC8212D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31159-CD19-845D-C645-44EA1051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529D3-9D79-F413-2A2D-0A9C7F19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BC9-A9E1-4573-834C-6DAB1942B921}" type="datetime1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D2B5B-5095-8A66-371C-E0AC2D8A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                                                 Ranganath S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EB460-3F04-7B1C-206F-76B70A08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E196-F24D-441C-88CD-B36B7948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1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2E6C-2C0B-81DF-35DF-01F103BF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D9DFE-F429-9135-BC6D-2030F437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A05-1134-4907-B173-074DD5A8E32D}" type="datetime1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088FC-21A6-862F-B919-F0F4FE53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                                                 Ranganath 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F61E5-4B2F-6CD4-B156-A13C737B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E196-F24D-441C-88CD-B36B7948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27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479C2-2DDB-15BA-8F92-B9912DCB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3A8-FD25-46FF-938C-9F6707549872}" type="datetime1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79B2F-8FC6-8143-38A7-7AECE9D6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                                                 Ranganath 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50024-F39D-F1D2-B80E-F1A8E747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E196-F24D-441C-88CD-B36B7948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8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F448-5726-8365-4383-72D45905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F86B-B929-580F-E0D3-70831D058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B0384-8949-F8D1-16AF-70554D1F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F4207-2AF0-6E24-BD39-615BB3FA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F9D-C3E6-49CD-BE37-764F1B828BF8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07E5D-25F0-003C-FA5A-C87EA2EA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                                                 Ranganath 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B574D-DCB2-E4BF-72EA-265A08A3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E196-F24D-441C-88CD-B36B7948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12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B087-86C5-3279-CA6A-B4E27129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BDC76-7261-E9A2-0917-79A178E4F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D4991-6020-FE27-D1F4-7D945779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A2769-05C6-7952-042A-31802CFA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9C53-D2AE-4975-BB74-E18E815EFB9E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B5F58-DAB0-0BB2-93A0-27035B72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                                                 Ranganath 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F641F-13FF-803F-A9DD-93552E14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E196-F24D-441C-88CD-B36B7948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2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FD706-D1DE-ADAA-7DDD-1B25FD14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211C-B49D-6AD2-E459-9185F6CF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1858-25EC-05B1-1EC1-86DF86B1C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996C7-6E16-4747-9528-DBA1EBCE089D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FC0F-BBA6-D830-ACE0-089423D85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Lending CLub Case Study                                                 Ranganath 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0546-67EA-FCAF-5A75-E9947ED98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CE196-F24D-441C-88CD-B36B7948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07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8277-64DD-AC84-5A05-CF3550BEE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844D5-F3E2-72D0-8B92-2A14DC922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750641" cy="307397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Finding Factors of Loan Default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By : Ranganath</a:t>
            </a:r>
          </a:p>
          <a:p>
            <a:r>
              <a:rPr lang="en-IN" dirty="0"/>
              <a:t>                                                                                                   Date: 09/11/2022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37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66E9-18E3-CEA2-2727-C3E87AC9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Inference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C21AA-5500-7251-D2B0-A75F6796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People borrowing loans at exorbitant interest rates for debt consolidation are highest loan defaulters.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4791C-0682-590C-6167-FFD0B9887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6" y="2721134"/>
            <a:ext cx="3709382" cy="3455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29FEB8-4CAB-A58C-CB58-49581EB20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35" y="2721134"/>
            <a:ext cx="5879365" cy="333968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DB10CA-44AC-9883-2DD7-C7D1C47E3D64}"/>
              </a:ext>
            </a:extLst>
          </p:cNvPr>
          <p:cNvCxnSpPr/>
          <p:nvPr/>
        </p:nvCxnSpPr>
        <p:spPr>
          <a:xfrm>
            <a:off x="914400" y="1429305"/>
            <a:ext cx="10439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050C12DE-A610-1D91-12CB-84778E7E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10439400" cy="365125"/>
          </a:xfrm>
        </p:spPr>
        <p:txBody>
          <a:bodyPr/>
          <a:lstStyle/>
          <a:p>
            <a:r>
              <a:rPr lang="en-US" b="1" dirty="0"/>
              <a:t>Lending CLub Case Study                                                                                                                                                                                                                                Ranganath 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148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ABD6-1071-E12E-BDD9-BC066C9C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Inference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D5811-3D19-F53D-2AFB-AC3043A7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Rented borrower's with low and medium income defaults more. Mortgaged category has across the income levels default.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DB1F8-8102-6794-F314-CBAB6A3B8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92" y="2926304"/>
            <a:ext cx="3531828" cy="2905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91C6E-7545-1C3A-41C7-C9A4FB3C8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096" y="2926304"/>
            <a:ext cx="4749206" cy="33396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BED647-2B3D-392D-A808-83226ECFE64F}"/>
              </a:ext>
            </a:extLst>
          </p:cNvPr>
          <p:cNvCxnSpPr/>
          <p:nvPr/>
        </p:nvCxnSpPr>
        <p:spPr>
          <a:xfrm>
            <a:off x="914400" y="1429305"/>
            <a:ext cx="10439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43A11249-F7E5-BD8D-99E8-740C50C6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10439400" cy="365125"/>
          </a:xfrm>
        </p:spPr>
        <p:txBody>
          <a:bodyPr/>
          <a:lstStyle/>
          <a:p>
            <a:r>
              <a:rPr lang="en-US" b="1" dirty="0"/>
              <a:t>Lending CLub Case Study                                                                                                                                                                                                                                Ranganath 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3849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76D9-B94B-0408-AC76-5B5931AD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Inference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57F40-C26E-F4C1-EC2D-6C31BEB93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225"/>
            <a:ext cx="10515600" cy="4596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long term loans nearly defaults triply than the short term loans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19119-C6DE-263B-1E98-DFF81BC2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64" y="2410980"/>
            <a:ext cx="3885191" cy="390092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C86969-3C9B-CE27-6C34-93777C3D549A}"/>
              </a:ext>
            </a:extLst>
          </p:cNvPr>
          <p:cNvCxnSpPr/>
          <p:nvPr/>
        </p:nvCxnSpPr>
        <p:spPr>
          <a:xfrm>
            <a:off x="914400" y="1429305"/>
            <a:ext cx="10439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545A7DC4-E181-F1FA-8019-5AF9EA5D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10439400" cy="365125"/>
          </a:xfrm>
        </p:spPr>
        <p:txBody>
          <a:bodyPr/>
          <a:lstStyle/>
          <a:p>
            <a:r>
              <a:rPr lang="en-US" b="1" dirty="0"/>
              <a:t>Lending CLub Case Study                                                                                                                                                                                                                                Ranganath 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4292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0E44-AA53-018C-F862-3C20017B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993"/>
          </a:xfrm>
        </p:spPr>
        <p:txBody>
          <a:bodyPr>
            <a:normAutofit/>
          </a:bodyPr>
          <a:lstStyle/>
          <a:p>
            <a:r>
              <a:rPr lang="en-IN" sz="5400" b="1" dirty="0"/>
              <a:t>Inference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B6F825-27B5-293B-9DFB-C68F35B6E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550566"/>
            <a:ext cx="9593062" cy="185235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269AE9-15B8-0908-CA3C-3ED308540FF4}"/>
              </a:ext>
            </a:extLst>
          </p:cNvPr>
          <p:cNvSpPr txBox="1"/>
          <p:nvPr/>
        </p:nvSpPr>
        <p:spPr>
          <a:xfrm>
            <a:off x="1023151" y="1165571"/>
            <a:ext cx="94880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Though the defaults on absolute loan grades gives a different picture, the relative plot has the defaults increasing from Grade - A to Grade - G and the current grading of loans is satisfactory.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B9ACC9-594F-20F2-D0AF-D3945E115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34143"/>
            <a:ext cx="9593062" cy="171954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775D6E-3E89-0BDA-D0E2-E271B670810A}"/>
              </a:ext>
            </a:extLst>
          </p:cNvPr>
          <p:cNvCxnSpPr/>
          <p:nvPr/>
        </p:nvCxnSpPr>
        <p:spPr>
          <a:xfrm>
            <a:off x="914400" y="1118582"/>
            <a:ext cx="10439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5B0C8218-4FB7-185D-BDDB-F215AAE6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10439400" cy="365125"/>
          </a:xfrm>
        </p:spPr>
        <p:txBody>
          <a:bodyPr/>
          <a:lstStyle/>
          <a:p>
            <a:r>
              <a:rPr lang="en-US" b="1" dirty="0"/>
              <a:t>Lending CLub Case Study                                                                                                                                                                                                                                Ranganath 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372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91C5-044A-134C-FBD9-B17C3682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1790-06E8-5BF3-40C6-548AEE5C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511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6231-07F9-6CD1-FAC6-53E4EB2E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E7B4-283A-5971-7314-3A39623D8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045"/>
            <a:ext cx="10515600" cy="43659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4000" dirty="0"/>
              <a:t>The charged-off loan is still higher at 15%</a:t>
            </a:r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r>
              <a:rPr lang="en-IN" sz="4000" dirty="0"/>
              <a:t>To conduct EDA analysis and bring out the factors</a:t>
            </a:r>
          </a:p>
          <a:p>
            <a:pPr marL="0" indent="0">
              <a:buNone/>
            </a:pPr>
            <a:r>
              <a:rPr lang="en-IN" sz="4000" dirty="0"/>
              <a:t>affecting the loan defaults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CC17C0B-A1B5-A88A-46C7-84E56A48E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901" y="2430807"/>
            <a:ext cx="2924214" cy="262330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737764-8E09-2F63-E2EE-93CA69382776}"/>
              </a:ext>
            </a:extLst>
          </p:cNvPr>
          <p:cNvCxnSpPr/>
          <p:nvPr/>
        </p:nvCxnSpPr>
        <p:spPr>
          <a:xfrm>
            <a:off x="914400" y="1429305"/>
            <a:ext cx="10439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FD661E1-4DDC-E4A9-0ED4-2B7CAA77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10439400" cy="365125"/>
          </a:xfrm>
        </p:spPr>
        <p:txBody>
          <a:bodyPr/>
          <a:lstStyle/>
          <a:p>
            <a:r>
              <a:rPr lang="en-US" b="1" dirty="0"/>
              <a:t>Lending CLub Case Study                                                                                                                                                                                                                                Ranganath 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7766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09E4-92F1-F19F-7E4D-7E27E8C3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Steps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CE41-3945-1E4C-E95F-DF44111F7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800" dirty="0"/>
              <a:t> Data preparation</a:t>
            </a:r>
          </a:p>
          <a:p>
            <a:r>
              <a:rPr lang="en-IN" sz="4800" dirty="0"/>
              <a:t> Univariate analysis</a:t>
            </a:r>
          </a:p>
          <a:p>
            <a:r>
              <a:rPr lang="en-IN" sz="4800" dirty="0"/>
              <a:t> Segmented univariate analysis and   </a:t>
            </a:r>
          </a:p>
          <a:p>
            <a:pPr marL="0" indent="0">
              <a:buNone/>
            </a:pPr>
            <a:r>
              <a:rPr lang="en-IN" sz="4800" dirty="0"/>
              <a:t>   conclusions</a:t>
            </a:r>
          </a:p>
          <a:p>
            <a:r>
              <a:rPr lang="en-IN" sz="4800" dirty="0"/>
              <a:t> Bivariate analysis and conclusions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CC802B-E84F-36B0-7B66-B77E0C892CCE}"/>
              </a:ext>
            </a:extLst>
          </p:cNvPr>
          <p:cNvCxnSpPr/>
          <p:nvPr/>
        </p:nvCxnSpPr>
        <p:spPr>
          <a:xfrm>
            <a:off x="914400" y="1429305"/>
            <a:ext cx="10439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CA40F619-79AE-7883-599E-6F537386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10439400" cy="365125"/>
          </a:xfrm>
        </p:spPr>
        <p:txBody>
          <a:bodyPr/>
          <a:lstStyle/>
          <a:p>
            <a:r>
              <a:rPr lang="en-US" b="1" dirty="0"/>
              <a:t>Lending CLub Case Study                                                                                                                                                                                                                                Ranganath 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8104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45B3-D67F-A7E3-545C-8EEBC792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01513-99DA-00EF-DCA2-B35B9D6C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Columns having more than 75% as </a:t>
            </a:r>
            <a:r>
              <a:rPr lang="en-IN" dirty="0" err="1"/>
              <a:t>NaN</a:t>
            </a:r>
            <a:r>
              <a:rPr lang="en-IN" dirty="0"/>
              <a:t> values are dropped</a:t>
            </a:r>
          </a:p>
          <a:p>
            <a:r>
              <a:rPr lang="en-IN" dirty="0"/>
              <a:t>Current loan type and its associated columns having borrower’s behavioural columns are dropped</a:t>
            </a:r>
          </a:p>
          <a:p>
            <a:r>
              <a:rPr lang="en-US" dirty="0"/>
              <a:t>Rows with higher missing values of more than 75% of the total length is dropped</a:t>
            </a:r>
          </a:p>
          <a:p>
            <a:r>
              <a:rPr lang="en-US" dirty="0"/>
              <a:t>Term and interest rate columns are cleaned and converted into numerical</a:t>
            </a:r>
          </a:p>
          <a:p>
            <a:r>
              <a:rPr lang="en-US" dirty="0"/>
              <a:t>Loan issue date Month-Year date format is separated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DC0E54-1C5B-E52F-4A36-5A3340904C70}"/>
              </a:ext>
            </a:extLst>
          </p:cNvPr>
          <p:cNvCxnSpPr/>
          <p:nvPr/>
        </p:nvCxnSpPr>
        <p:spPr>
          <a:xfrm>
            <a:off x="914400" y="1429305"/>
            <a:ext cx="10439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55A322A3-51B9-7189-8E9A-E0EFB4F1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10439400" cy="365125"/>
          </a:xfrm>
        </p:spPr>
        <p:txBody>
          <a:bodyPr/>
          <a:lstStyle/>
          <a:p>
            <a:r>
              <a:rPr lang="en-US" b="1" dirty="0"/>
              <a:t>Lending CLub Case Study                                                                                                                                                                                                                                Ranganath 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7498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08EB-BD21-11B3-6ADE-939CCB7C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Univariate Analysis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ABA6-98E8-D5ED-8AE1-09F5F162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81"/>
            <a:ext cx="10515600" cy="457898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9600" b="1" dirty="0"/>
              <a:t>Various loan amounts analysis</a:t>
            </a:r>
          </a:p>
          <a:p>
            <a:r>
              <a:rPr lang="en-US" sz="9600" dirty="0"/>
              <a:t>    Most of the loan applications are in the range of 5K to 15K</a:t>
            </a:r>
          </a:p>
          <a:p>
            <a:r>
              <a:rPr lang="en-US" sz="9600" dirty="0"/>
              <a:t>    The approved loan amount </a:t>
            </a:r>
            <a:r>
              <a:rPr lang="en-US" sz="9600" dirty="0" err="1"/>
              <a:t>ia</a:t>
            </a:r>
            <a:r>
              <a:rPr lang="en-US" sz="9600" dirty="0"/>
              <a:t> also in the same range</a:t>
            </a:r>
          </a:p>
          <a:p>
            <a:r>
              <a:rPr lang="en-US" sz="9600" dirty="0"/>
              <a:t>    The Invested loans are more or less smaller than the approved loan amount</a:t>
            </a:r>
          </a:p>
          <a:p>
            <a:r>
              <a:rPr lang="en-US" sz="9600" dirty="0"/>
              <a:t>    Helps in binning(Derived parameter) the </a:t>
            </a:r>
            <a:r>
              <a:rPr lang="en-US" sz="9600" dirty="0" err="1"/>
              <a:t>lended</a:t>
            </a:r>
            <a:r>
              <a:rPr lang="en-US" sz="9600" dirty="0"/>
              <a:t> loan according to the   </a:t>
            </a:r>
          </a:p>
          <a:p>
            <a:pPr marL="0" indent="0">
              <a:buNone/>
            </a:pPr>
            <a:r>
              <a:rPr lang="en-US" sz="9600" dirty="0"/>
              <a:t>       distribution</a:t>
            </a:r>
          </a:p>
          <a:p>
            <a:pPr marL="0" indent="0">
              <a:buNone/>
            </a:pPr>
            <a:r>
              <a:rPr lang="en-US" sz="9600" b="1" dirty="0"/>
              <a:t>Interest rates analysis</a:t>
            </a:r>
          </a:p>
          <a:p>
            <a:r>
              <a:rPr lang="en-US" sz="9600" dirty="0"/>
              <a:t>    Bulk of the loans are at higher Rate of interest of &gt;=10%</a:t>
            </a:r>
          </a:p>
          <a:p>
            <a:r>
              <a:rPr lang="en-US" sz="9600" dirty="0"/>
              <a:t>    Binning the interest rate assuming the </a:t>
            </a:r>
            <a:r>
              <a:rPr lang="en-US" sz="9600" dirty="0" err="1"/>
              <a:t>indian</a:t>
            </a:r>
            <a:r>
              <a:rPr lang="en-US" sz="9600" dirty="0"/>
              <a:t> loan </a:t>
            </a:r>
            <a:r>
              <a:rPr lang="en-US" sz="9600" dirty="0" err="1"/>
              <a:t>ratesn</a:t>
            </a:r>
            <a:r>
              <a:rPr lang="en-US" sz="9600" dirty="0"/>
              <a:t> experience</a:t>
            </a:r>
          </a:p>
          <a:p>
            <a:r>
              <a:rPr lang="en-US" sz="9600" dirty="0"/>
              <a:t>    Frequency distribution of loan EMI is Skewed to the left and much of the loans  </a:t>
            </a:r>
          </a:p>
          <a:p>
            <a:pPr marL="0" indent="0">
              <a:buNone/>
            </a:pPr>
            <a:r>
              <a:rPr lang="en-US" sz="9600" dirty="0"/>
              <a:t>       are within the 600K$ EMI</a:t>
            </a:r>
            <a:endParaRPr lang="en-IN" sz="4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6E3231-EC2B-23F3-5752-97CB2ED89201}"/>
              </a:ext>
            </a:extLst>
          </p:cNvPr>
          <p:cNvCxnSpPr/>
          <p:nvPr/>
        </p:nvCxnSpPr>
        <p:spPr>
          <a:xfrm>
            <a:off x="914400" y="1233989"/>
            <a:ext cx="10439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01E8548A-249E-7B10-B7AE-3BE16711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10439400" cy="365125"/>
          </a:xfrm>
        </p:spPr>
        <p:txBody>
          <a:bodyPr/>
          <a:lstStyle/>
          <a:p>
            <a:r>
              <a:rPr lang="en-US" b="1" dirty="0"/>
              <a:t>Lending CLub Case Study                                                                                                                                                                                                                                Ranganath 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9677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7DA4-F1CC-FC00-0B05-7CE213A2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Univariate Analysis… Contd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94FBF-3DC8-11B8-DF3E-502817E16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b="1" dirty="0"/>
              <a:t>Income analysis</a:t>
            </a:r>
          </a:p>
          <a:p>
            <a:r>
              <a:rPr lang="en-US" sz="4000" dirty="0"/>
              <a:t>    Bulk of the loan applicants are having &lt;200K USD and the median is  </a:t>
            </a:r>
          </a:p>
          <a:p>
            <a:pPr marL="0" indent="0">
              <a:buNone/>
            </a:pPr>
            <a:r>
              <a:rPr lang="en-US" sz="4000" dirty="0"/>
              <a:t>       around 60K$</a:t>
            </a:r>
          </a:p>
          <a:p>
            <a:r>
              <a:rPr lang="en-US" sz="4000" dirty="0"/>
              <a:t>    Binning can be done based on the spread from the above data.</a:t>
            </a:r>
          </a:p>
          <a:p>
            <a:pPr marL="0" indent="0">
              <a:buNone/>
            </a:pPr>
            <a:r>
              <a:rPr lang="en-US" sz="4000" b="1" dirty="0"/>
              <a:t>Debt to income ratio analysis</a:t>
            </a:r>
          </a:p>
          <a:p>
            <a:r>
              <a:rPr lang="en-US" sz="4000" dirty="0"/>
              <a:t>    There is a drastic fall of </a:t>
            </a:r>
            <a:r>
              <a:rPr lang="en-US" sz="4000" dirty="0" err="1"/>
              <a:t>dti</a:t>
            </a:r>
            <a:r>
              <a:rPr lang="en-US" sz="4000" dirty="0"/>
              <a:t> post 25% may be because of fatigue</a:t>
            </a:r>
          </a:p>
          <a:p>
            <a:pPr marL="0" indent="0">
              <a:buNone/>
            </a:pPr>
            <a:r>
              <a:rPr lang="en-US" sz="4000" b="1" dirty="0"/>
              <a:t>Analysis by geography</a:t>
            </a:r>
          </a:p>
          <a:p>
            <a:r>
              <a:rPr lang="en-US" sz="4000" dirty="0"/>
              <a:t>    Loan applications are dominated by CA applicants</a:t>
            </a:r>
          </a:p>
          <a:p>
            <a:pPr marL="0" indent="0">
              <a:buNone/>
            </a:pPr>
            <a:r>
              <a:rPr lang="en-US" sz="4000" b="1" dirty="0"/>
              <a:t>Verification Status analysis</a:t>
            </a:r>
          </a:p>
          <a:p>
            <a:r>
              <a:rPr lang="en-US" sz="4000" dirty="0"/>
              <a:t>    There is significant amount of applications whose income is not verified</a:t>
            </a:r>
            <a:endParaRPr lang="en-IN" sz="4000" dirty="0"/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06542C-228D-878C-8432-0BAC84F0D191}"/>
              </a:ext>
            </a:extLst>
          </p:cNvPr>
          <p:cNvCxnSpPr/>
          <p:nvPr/>
        </p:nvCxnSpPr>
        <p:spPr>
          <a:xfrm>
            <a:off x="914400" y="1402671"/>
            <a:ext cx="10439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BFF10703-89A1-6763-6B9C-583677E4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10439400" cy="365125"/>
          </a:xfrm>
        </p:spPr>
        <p:txBody>
          <a:bodyPr/>
          <a:lstStyle/>
          <a:p>
            <a:r>
              <a:rPr lang="en-US" b="1" dirty="0"/>
              <a:t>Lending CLub Case Study                                                                                                                                                                                                                                Ranganath 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8492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3F42-9963-6DBF-3155-F49FE88D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Segmented Uni-Variate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E330-944B-3E18-B4F0-890091907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/>
              <a:t> With work experience the loan default </a:t>
            </a:r>
          </a:p>
          <a:p>
            <a:pPr marL="0" indent="0">
              <a:buNone/>
            </a:pPr>
            <a:r>
              <a:rPr lang="en-US" sz="4400" dirty="0"/>
              <a:t>   decreases</a:t>
            </a:r>
          </a:p>
          <a:p>
            <a:r>
              <a:rPr lang="en-US" sz="4400" dirty="0"/>
              <a:t> Debt consolidation purpose of loan  </a:t>
            </a:r>
          </a:p>
          <a:p>
            <a:pPr marL="0" indent="0">
              <a:buNone/>
            </a:pPr>
            <a:r>
              <a:rPr lang="en-US" sz="4400" dirty="0"/>
              <a:t>   borrowing has the highest loan defaulting</a:t>
            </a:r>
          </a:p>
          <a:p>
            <a:r>
              <a:rPr lang="en-US" sz="4400" dirty="0"/>
              <a:t> The </a:t>
            </a:r>
            <a:r>
              <a:rPr lang="en-US" sz="4400" dirty="0" err="1"/>
              <a:t>small_business</a:t>
            </a:r>
            <a:r>
              <a:rPr lang="en-US" sz="4400" dirty="0"/>
              <a:t> category has high  default </a:t>
            </a:r>
          </a:p>
          <a:p>
            <a:pPr marL="0" indent="0">
              <a:buNone/>
            </a:pPr>
            <a:r>
              <a:rPr lang="en-US" sz="4400" dirty="0"/>
              <a:t>   to success percentage and needs to  be extra </a:t>
            </a:r>
          </a:p>
          <a:p>
            <a:pPr marL="0" indent="0">
              <a:buNone/>
            </a:pPr>
            <a:r>
              <a:rPr lang="en-US" sz="4400" dirty="0"/>
              <a:t>   careful approving for this category</a:t>
            </a:r>
          </a:p>
          <a:p>
            <a:endParaRPr lang="en-US" dirty="0"/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5525D-638A-9EAE-CA4D-3F871D802A9B}"/>
              </a:ext>
            </a:extLst>
          </p:cNvPr>
          <p:cNvCxnSpPr/>
          <p:nvPr/>
        </p:nvCxnSpPr>
        <p:spPr>
          <a:xfrm>
            <a:off x="914400" y="1402671"/>
            <a:ext cx="10439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8B0FA0FA-C377-7261-E85B-AF7A493B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10439400" cy="365125"/>
          </a:xfrm>
        </p:spPr>
        <p:txBody>
          <a:bodyPr/>
          <a:lstStyle/>
          <a:p>
            <a:r>
              <a:rPr lang="en-US" b="1" dirty="0"/>
              <a:t>Lending CLub Case Study                                                                                                                                                                                                                                Ranganath 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2783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F305-B8DB-838F-1312-D580A305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FB60-8806-85D8-FCD5-687F64A6F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 </a:t>
            </a:r>
            <a:r>
              <a:rPr lang="en-US" sz="3600" dirty="0"/>
              <a:t>There is no correlation except for the </a:t>
            </a:r>
            <a:r>
              <a:rPr lang="en-US" sz="3600" dirty="0" err="1"/>
              <a:t>loan_amnt</a:t>
            </a:r>
            <a:r>
              <a:rPr lang="en-US" sz="3600" dirty="0"/>
              <a:t>, </a:t>
            </a:r>
            <a:r>
              <a:rPr lang="en-US" sz="3600" dirty="0" err="1"/>
              <a:t>funded_amnt</a:t>
            </a:r>
            <a:r>
              <a:rPr lang="en-US" sz="3600" dirty="0"/>
              <a:t>, </a:t>
            </a:r>
            <a:r>
              <a:rPr lang="en-US" sz="3600" dirty="0" err="1"/>
              <a:t>funded_amnt_inv</a:t>
            </a:r>
            <a:r>
              <a:rPr lang="en-US" sz="3600" dirty="0"/>
              <a:t> and the installments which are naturally tightly coupled</a:t>
            </a:r>
          </a:p>
          <a:p>
            <a:pPr algn="just"/>
            <a:r>
              <a:rPr lang="en-US" sz="3600" dirty="0"/>
              <a:t> Rented and mortgaged home ownership type borrowers has higher default</a:t>
            </a:r>
          </a:p>
          <a:p>
            <a:pPr algn="just"/>
            <a:r>
              <a:rPr lang="en-US" sz="3600" dirty="0"/>
              <a:t> Lower income with unverified loan has higher  </a:t>
            </a:r>
          </a:p>
          <a:p>
            <a:pPr marL="0" indent="0" algn="just">
              <a:buNone/>
            </a:pPr>
            <a:r>
              <a:rPr lang="en-US" sz="3600" dirty="0"/>
              <a:t>   defaults</a:t>
            </a:r>
            <a:endParaRPr lang="en-IN" sz="3600" dirty="0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DC6B2978-3851-E0DB-37D4-B6DD1D2E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10439400" cy="365125"/>
          </a:xfrm>
        </p:spPr>
        <p:txBody>
          <a:bodyPr/>
          <a:lstStyle/>
          <a:p>
            <a:r>
              <a:rPr lang="en-US" b="1" dirty="0"/>
              <a:t>Lending CLub Case Study                                                                                                                                                                                                                                Ranganath S</a:t>
            </a:r>
            <a:endParaRPr lang="en-IN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3710BF-DCA9-5609-E4C2-609A84C7B166}"/>
              </a:ext>
            </a:extLst>
          </p:cNvPr>
          <p:cNvCxnSpPr/>
          <p:nvPr/>
        </p:nvCxnSpPr>
        <p:spPr>
          <a:xfrm>
            <a:off x="914400" y="1402671"/>
            <a:ext cx="10439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8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C8D3-84C2-B94D-C9B5-D2E94837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Inference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7DAD-E0CB-102F-63C4-41A9AEEE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loan defaults decrease with increase in work experience. Though there is bigger spike at 10+ its because of all years above 10 years classified under the same bucket.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2927D-7F13-7E11-8AF8-92A8D78A7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91" y="3012990"/>
            <a:ext cx="4002345" cy="324240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D72DE4-1841-86DF-4DDE-B9B013742B00}"/>
              </a:ext>
            </a:extLst>
          </p:cNvPr>
          <p:cNvCxnSpPr/>
          <p:nvPr/>
        </p:nvCxnSpPr>
        <p:spPr>
          <a:xfrm>
            <a:off x="914400" y="1429305"/>
            <a:ext cx="10439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FE13960D-0254-D993-737F-836B8505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10439400" cy="365125"/>
          </a:xfrm>
        </p:spPr>
        <p:txBody>
          <a:bodyPr/>
          <a:lstStyle/>
          <a:p>
            <a:r>
              <a:rPr lang="en-US" b="1" dirty="0"/>
              <a:t>Lending CLub Case Study                                                                                                                                                                                                                                Ranganath 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2908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383</TotalTime>
  <Words>624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Lending Club Case Study</vt:lpstr>
      <vt:lpstr>Objective</vt:lpstr>
      <vt:lpstr>Steps Followed</vt:lpstr>
      <vt:lpstr>Data Preparation</vt:lpstr>
      <vt:lpstr>Univariate Analysis </vt:lpstr>
      <vt:lpstr>Univariate Analysis… Contd</vt:lpstr>
      <vt:lpstr>Segmented Uni-Variate Analysis</vt:lpstr>
      <vt:lpstr>Bivariate Analysis</vt:lpstr>
      <vt:lpstr>Inference 1</vt:lpstr>
      <vt:lpstr>Inference 2</vt:lpstr>
      <vt:lpstr>Inference 3</vt:lpstr>
      <vt:lpstr>Inference 4</vt:lpstr>
      <vt:lpstr>Inference 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Ranganath S</dc:creator>
  <cp:lastModifiedBy>PRADYUMNA R RAO</cp:lastModifiedBy>
  <cp:revision>62</cp:revision>
  <dcterms:created xsi:type="dcterms:W3CDTF">2022-11-09T03:58:26Z</dcterms:created>
  <dcterms:modified xsi:type="dcterms:W3CDTF">2022-11-09T10:40:59Z</dcterms:modified>
</cp:coreProperties>
</file>