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1" r:id="rId9"/>
    <p:sldId id="269" r:id="rId10"/>
    <p:sldId id="267" r:id="rId11"/>
    <p:sldId id="268" r:id="rId12"/>
    <p:sldId id="264" r:id="rId13"/>
    <p:sldId id="265" r:id="rId14"/>
    <p:sldId id="266" r:id="rId15"/>
    <p:sldId id="262" r:id="rId16"/>
    <p:sldId id="263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FAA69E-0A94-4E4C-8FC6-965274E6AD37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5D2D6AC-857D-4353-AE02-8BF440C13F59}">
      <dgm:prSet/>
      <dgm:spPr/>
      <dgm:t>
        <a:bodyPr/>
        <a:lstStyle/>
        <a:p>
          <a:r>
            <a:rPr lang="en-GB" b="1"/>
            <a:t>Global Warming Evidence: </a:t>
          </a:r>
          <a:r>
            <a:rPr lang="en-GB"/>
            <a:t>A clear warming trend since the pre-industrial era, accelerating after 1900.</a:t>
          </a:r>
          <a:endParaRPr lang="en-US"/>
        </a:p>
      </dgm:t>
    </dgm:pt>
    <dgm:pt modelId="{78B74C45-A43A-4D60-AE83-F391DBD665FC}" type="parTrans" cxnId="{27B80D5A-8BCB-4431-9F53-2D8253E6D197}">
      <dgm:prSet/>
      <dgm:spPr/>
      <dgm:t>
        <a:bodyPr/>
        <a:lstStyle/>
        <a:p>
          <a:endParaRPr lang="en-US"/>
        </a:p>
      </dgm:t>
    </dgm:pt>
    <dgm:pt modelId="{400D24E3-9F03-45F2-AAC6-E14E35D3C63B}" type="sibTrans" cxnId="{27B80D5A-8BCB-4431-9F53-2D8253E6D197}">
      <dgm:prSet/>
      <dgm:spPr/>
      <dgm:t>
        <a:bodyPr/>
        <a:lstStyle/>
        <a:p>
          <a:endParaRPr lang="en-US"/>
        </a:p>
      </dgm:t>
    </dgm:pt>
    <dgm:pt modelId="{54F9D291-D95D-430C-B42C-93C7701C3B70}">
      <dgm:prSet/>
      <dgm:spPr/>
      <dgm:t>
        <a:bodyPr/>
        <a:lstStyle/>
        <a:p>
          <a:r>
            <a:rPr lang="en-GB" b="1" dirty="0"/>
            <a:t>Improved Data Accuracy: </a:t>
          </a:r>
          <a:r>
            <a:rPr lang="en-GB" dirty="0"/>
            <a:t>Reduced uncertainty and variability highlight advancements in temperature measurement.</a:t>
          </a:r>
          <a:endParaRPr lang="en-US" dirty="0"/>
        </a:p>
      </dgm:t>
    </dgm:pt>
    <dgm:pt modelId="{FBF38584-2EAC-40A8-8277-AB2394A451EC}" type="parTrans" cxnId="{BF014537-CCA7-4AD4-BF9B-28785C80478F}">
      <dgm:prSet/>
      <dgm:spPr/>
      <dgm:t>
        <a:bodyPr/>
        <a:lstStyle/>
        <a:p>
          <a:endParaRPr lang="en-US"/>
        </a:p>
      </dgm:t>
    </dgm:pt>
    <dgm:pt modelId="{8AD85515-C1A3-4329-8E2B-2F816453822A}" type="sibTrans" cxnId="{BF014537-CCA7-4AD4-BF9B-28785C80478F}">
      <dgm:prSet/>
      <dgm:spPr/>
      <dgm:t>
        <a:bodyPr/>
        <a:lstStyle/>
        <a:p>
          <a:endParaRPr lang="en-US"/>
        </a:p>
      </dgm:t>
    </dgm:pt>
    <dgm:pt modelId="{9D426542-4F9A-4F12-A2E5-2A67C3D0D41C}">
      <dgm:prSet/>
      <dgm:spPr/>
      <dgm:t>
        <a:bodyPr/>
        <a:lstStyle/>
        <a:p>
          <a:r>
            <a:rPr lang="en-GB" b="1" dirty="0"/>
            <a:t>Seasonal Impacts: </a:t>
          </a:r>
          <a:r>
            <a:rPr lang="en-GB" dirty="0"/>
            <a:t>Narrowing gaps between summer and winter temperatures reflect climate change effects.</a:t>
          </a:r>
          <a:endParaRPr lang="en-US" dirty="0"/>
        </a:p>
      </dgm:t>
    </dgm:pt>
    <dgm:pt modelId="{97877ACE-D52F-4E8A-A2F7-BC4E9CFC3B9E}" type="parTrans" cxnId="{B964CB2D-066D-44D3-AD80-74B99A01E76E}">
      <dgm:prSet/>
      <dgm:spPr/>
      <dgm:t>
        <a:bodyPr/>
        <a:lstStyle/>
        <a:p>
          <a:endParaRPr lang="en-US"/>
        </a:p>
      </dgm:t>
    </dgm:pt>
    <dgm:pt modelId="{5485E7AA-A660-4376-AAEF-0F12DE5F950E}" type="sibTrans" cxnId="{B964CB2D-066D-44D3-AD80-74B99A01E76E}">
      <dgm:prSet/>
      <dgm:spPr/>
      <dgm:t>
        <a:bodyPr/>
        <a:lstStyle/>
        <a:p>
          <a:endParaRPr lang="en-US"/>
        </a:p>
      </dgm:t>
    </dgm:pt>
    <dgm:pt modelId="{E664D4D4-DFEE-40D1-9153-A2A3683E94B1}">
      <dgm:prSet/>
      <dgm:spPr/>
      <dgm:t>
        <a:bodyPr/>
        <a:lstStyle/>
        <a:p>
          <a:r>
            <a:rPr lang="en-GB" b="1"/>
            <a:t>Historical Anomalies</a:t>
          </a:r>
          <a:r>
            <a:rPr lang="en-GB"/>
            <a:t>: Natural cooling periods were notable pre-1900 but are overshadowed by modern warming trends.</a:t>
          </a:r>
          <a:endParaRPr lang="en-US"/>
        </a:p>
      </dgm:t>
    </dgm:pt>
    <dgm:pt modelId="{38523BC7-1EB9-4EAD-A637-0F53DAE151B9}" type="parTrans" cxnId="{8FDAB500-0B24-4170-83C5-022E2B0595CA}">
      <dgm:prSet/>
      <dgm:spPr/>
      <dgm:t>
        <a:bodyPr/>
        <a:lstStyle/>
        <a:p>
          <a:endParaRPr lang="en-US"/>
        </a:p>
      </dgm:t>
    </dgm:pt>
    <dgm:pt modelId="{2454165C-E31E-47EF-A4AD-E4DA146908BB}" type="sibTrans" cxnId="{8FDAB500-0B24-4170-83C5-022E2B0595CA}">
      <dgm:prSet/>
      <dgm:spPr/>
      <dgm:t>
        <a:bodyPr/>
        <a:lstStyle/>
        <a:p>
          <a:endParaRPr lang="en-US"/>
        </a:p>
      </dgm:t>
    </dgm:pt>
    <dgm:pt modelId="{C0BE92A6-108A-4935-A906-F6F9C66BE4FF}">
      <dgm:prSet/>
      <dgm:spPr/>
      <dgm:t>
        <a:bodyPr/>
        <a:lstStyle/>
        <a:p>
          <a:r>
            <a:rPr lang="en-GB" b="1"/>
            <a:t>Anthropogenic Influence: </a:t>
          </a:r>
          <a:r>
            <a:rPr lang="en-GB"/>
            <a:t>Rising average and extreme temperatures point to human impact on the climate.</a:t>
          </a:r>
          <a:endParaRPr lang="en-US"/>
        </a:p>
      </dgm:t>
    </dgm:pt>
    <dgm:pt modelId="{DAED9934-C4C7-4E61-86A3-5C1BA6A2BCE0}" type="parTrans" cxnId="{9DE9706D-3E09-41D2-B312-2477223096A0}">
      <dgm:prSet/>
      <dgm:spPr/>
      <dgm:t>
        <a:bodyPr/>
        <a:lstStyle/>
        <a:p>
          <a:endParaRPr lang="en-US"/>
        </a:p>
      </dgm:t>
    </dgm:pt>
    <dgm:pt modelId="{F6E89ED9-C405-40C5-97F7-62B57A413B71}" type="sibTrans" cxnId="{9DE9706D-3E09-41D2-B312-2477223096A0}">
      <dgm:prSet/>
      <dgm:spPr/>
      <dgm:t>
        <a:bodyPr/>
        <a:lstStyle/>
        <a:p>
          <a:endParaRPr lang="en-US"/>
        </a:p>
      </dgm:t>
    </dgm:pt>
    <dgm:pt modelId="{5B286B5D-C186-48CD-AFD7-431FAA06D5D2}">
      <dgm:prSet/>
      <dgm:spPr/>
      <dgm:t>
        <a:bodyPr/>
        <a:lstStyle/>
        <a:p>
          <a:r>
            <a:rPr lang="en-GB" b="1"/>
            <a:t>Urgency for Action: </a:t>
          </a:r>
          <a:r>
            <a:rPr lang="en-GB"/>
            <a:t>Findings emphasize the need for global efforts to mitigate and adapt to climate change.</a:t>
          </a:r>
          <a:endParaRPr lang="en-US"/>
        </a:p>
      </dgm:t>
    </dgm:pt>
    <dgm:pt modelId="{6CEE035B-3808-427A-AE84-A84C1BE1BC93}" type="parTrans" cxnId="{88283D57-3429-42AE-A652-3C19D8C15A55}">
      <dgm:prSet/>
      <dgm:spPr/>
      <dgm:t>
        <a:bodyPr/>
        <a:lstStyle/>
        <a:p>
          <a:endParaRPr lang="en-US"/>
        </a:p>
      </dgm:t>
    </dgm:pt>
    <dgm:pt modelId="{097BA51C-E13F-4271-A771-66FF40D314D8}" type="sibTrans" cxnId="{88283D57-3429-42AE-A652-3C19D8C15A55}">
      <dgm:prSet/>
      <dgm:spPr/>
      <dgm:t>
        <a:bodyPr/>
        <a:lstStyle/>
        <a:p>
          <a:endParaRPr lang="en-US"/>
        </a:p>
      </dgm:t>
    </dgm:pt>
    <dgm:pt modelId="{A561E5D9-ED00-4D17-A886-E780C38FF14E}" type="pres">
      <dgm:prSet presAssocID="{C3FAA69E-0A94-4E4C-8FC6-965274E6AD37}" presName="diagram" presStyleCnt="0">
        <dgm:presLayoutVars>
          <dgm:dir/>
          <dgm:resizeHandles val="exact"/>
        </dgm:presLayoutVars>
      </dgm:prSet>
      <dgm:spPr/>
    </dgm:pt>
    <dgm:pt modelId="{ECC73D1F-1220-4259-8D79-09DC89DE19C3}" type="pres">
      <dgm:prSet presAssocID="{C5D2D6AC-857D-4353-AE02-8BF440C13F59}" presName="node" presStyleLbl="node1" presStyleIdx="0" presStyleCnt="6">
        <dgm:presLayoutVars>
          <dgm:bulletEnabled val="1"/>
        </dgm:presLayoutVars>
      </dgm:prSet>
      <dgm:spPr/>
    </dgm:pt>
    <dgm:pt modelId="{AE0E4B28-8F85-4272-86F6-BACCD2FB0292}" type="pres">
      <dgm:prSet presAssocID="{400D24E3-9F03-45F2-AAC6-E14E35D3C63B}" presName="sibTrans" presStyleCnt="0"/>
      <dgm:spPr/>
    </dgm:pt>
    <dgm:pt modelId="{48293D45-D67E-4571-9B68-F6D60A5C9507}" type="pres">
      <dgm:prSet presAssocID="{54F9D291-D95D-430C-B42C-93C7701C3B70}" presName="node" presStyleLbl="node1" presStyleIdx="1" presStyleCnt="6">
        <dgm:presLayoutVars>
          <dgm:bulletEnabled val="1"/>
        </dgm:presLayoutVars>
      </dgm:prSet>
      <dgm:spPr/>
    </dgm:pt>
    <dgm:pt modelId="{8B7C8D75-3DAC-4FC2-A32A-D2E0699E942E}" type="pres">
      <dgm:prSet presAssocID="{8AD85515-C1A3-4329-8E2B-2F816453822A}" presName="sibTrans" presStyleCnt="0"/>
      <dgm:spPr/>
    </dgm:pt>
    <dgm:pt modelId="{1B5084CA-4BC3-4C7E-8FC4-675137081BB3}" type="pres">
      <dgm:prSet presAssocID="{9D426542-4F9A-4F12-A2E5-2A67C3D0D41C}" presName="node" presStyleLbl="node1" presStyleIdx="2" presStyleCnt="6">
        <dgm:presLayoutVars>
          <dgm:bulletEnabled val="1"/>
        </dgm:presLayoutVars>
      </dgm:prSet>
      <dgm:spPr/>
    </dgm:pt>
    <dgm:pt modelId="{E1CC91B0-EFFD-4620-9E4E-37B3F795FE57}" type="pres">
      <dgm:prSet presAssocID="{5485E7AA-A660-4376-AAEF-0F12DE5F950E}" presName="sibTrans" presStyleCnt="0"/>
      <dgm:spPr/>
    </dgm:pt>
    <dgm:pt modelId="{348FFAF5-6223-4901-B69B-55E2F7C9EFDE}" type="pres">
      <dgm:prSet presAssocID="{E664D4D4-DFEE-40D1-9153-A2A3683E94B1}" presName="node" presStyleLbl="node1" presStyleIdx="3" presStyleCnt="6">
        <dgm:presLayoutVars>
          <dgm:bulletEnabled val="1"/>
        </dgm:presLayoutVars>
      </dgm:prSet>
      <dgm:spPr/>
    </dgm:pt>
    <dgm:pt modelId="{BC9F2C72-BEB3-47DE-A9C0-E0EF24036564}" type="pres">
      <dgm:prSet presAssocID="{2454165C-E31E-47EF-A4AD-E4DA146908BB}" presName="sibTrans" presStyleCnt="0"/>
      <dgm:spPr/>
    </dgm:pt>
    <dgm:pt modelId="{A827CA25-F346-4642-A552-D21FF1A7D395}" type="pres">
      <dgm:prSet presAssocID="{C0BE92A6-108A-4935-A906-F6F9C66BE4FF}" presName="node" presStyleLbl="node1" presStyleIdx="4" presStyleCnt="6">
        <dgm:presLayoutVars>
          <dgm:bulletEnabled val="1"/>
        </dgm:presLayoutVars>
      </dgm:prSet>
      <dgm:spPr/>
    </dgm:pt>
    <dgm:pt modelId="{A54C66C0-1D08-46D3-BCD2-231002EBCECD}" type="pres">
      <dgm:prSet presAssocID="{F6E89ED9-C405-40C5-97F7-62B57A413B71}" presName="sibTrans" presStyleCnt="0"/>
      <dgm:spPr/>
    </dgm:pt>
    <dgm:pt modelId="{970B09E7-5215-4ECC-AAC5-6F449E5E546C}" type="pres">
      <dgm:prSet presAssocID="{5B286B5D-C186-48CD-AFD7-431FAA06D5D2}" presName="node" presStyleLbl="node1" presStyleIdx="5" presStyleCnt="6">
        <dgm:presLayoutVars>
          <dgm:bulletEnabled val="1"/>
        </dgm:presLayoutVars>
      </dgm:prSet>
      <dgm:spPr/>
    </dgm:pt>
  </dgm:ptLst>
  <dgm:cxnLst>
    <dgm:cxn modelId="{8FDAB500-0B24-4170-83C5-022E2B0595CA}" srcId="{C3FAA69E-0A94-4E4C-8FC6-965274E6AD37}" destId="{E664D4D4-DFEE-40D1-9153-A2A3683E94B1}" srcOrd="3" destOrd="0" parTransId="{38523BC7-1EB9-4EAD-A637-0F53DAE151B9}" sibTransId="{2454165C-E31E-47EF-A4AD-E4DA146908BB}"/>
    <dgm:cxn modelId="{D1E7B520-4B1C-4CE3-AF2D-DC673F22ABA0}" type="presOf" srcId="{C0BE92A6-108A-4935-A906-F6F9C66BE4FF}" destId="{A827CA25-F346-4642-A552-D21FF1A7D395}" srcOrd="0" destOrd="0" presId="urn:microsoft.com/office/officeart/2005/8/layout/default"/>
    <dgm:cxn modelId="{B964CB2D-066D-44D3-AD80-74B99A01E76E}" srcId="{C3FAA69E-0A94-4E4C-8FC6-965274E6AD37}" destId="{9D426542-4F9A-4F12-A2E5-2A67C3D0D41C}" srcOrd="2" destOrd="0" parTransId="{97877ACE-D52F-4E8A-A2F7-BC4E9CFC3B9E}" sibTransId="{5485E7AA-A660-4376-AAEF-0F12DE5F950E}"/>
    <dgm:cxn modelId="{17429F30-780B-4A6F-AEBC-F0B8A4A30034}" type="presOf" srcId="{9D426542-4F9A-4F12-A2E5-2A67C3D0D41C}" destId="{1B5084CA-4BC3-4C7E-8FC4-675137081BB3}" srcOrd="0" destOrd="0" presId="urn:microsoft.com/office/officeart/2005/8/layout/default"/>
    <dgm:cxn modelId="{BF014537-CCA7-4AD4-BF9B-28785C80478F}" srcId="{C3FAA69E-0A94-4E4C-8FC6-965274E6AD37}" destId="{54F9D291-D95D-430C-B42C-93C7701C3B70}" srcOrd="1" destOrd="0" parTransId="{FBF38584-2EAC-40A8-8277-AB2394A451EC}" sibTransId="{8AD85515-C1A3-4329-8E2B-2F816453822A}"/>
    <dgm:cxn modelId="{9DE9706D-3E09-41D2-B312-2477223096A0}" srcId="{C3FAA69E-0A94-4E4C-8FC6-965274E6AD37}" destId="{C0BE92A6-108A-4935-A906-F6F9C66BE4FF}" srcOrd="4" destOrd="0" parTransId="{DAED9934-C4C7-4E61-86A3-5C1BA6A2BCE0}" sibTransId="{F6E89ED9-C405-40C5-97F7-62B57A413B71}"/>
    <dgm:cxn modelId="{88283D57-3429-42AE-A652-3C19D8C15A55}" srcId="{C3FAA69E-0A94-4E4C-8FC6-965274E6AD37}" destId="{5B286B5D-C186-48CD-AFD7-431FAA06D5D2}" srcOrd="5" destOrd="0" parTransId="{6CEE035B-3808-427A-AE84-A84C1BE1BC93}" sibTransId="{097BA51C-E13F-4271-A771-66FF40D314D8}"/>
    <dgm:cxn modelId="{27B80D5A-8BCB-4431-9F53-2D8253E6D197}" srcId="{C3FAA69E-0A94-4E4C-8FC6-965274E6AD37}" destId="{C5D2D6AC-857D-4353-AE02-8BF440C13F59}" srcOrd="0" destOrd="0" parTransId="{78B74C45-A43A-4D60-AE83-F391DBD665FC}" sibTransId="{400D24E3-9F03-45F2-AAC6-E14E35D3C63B}"/>
    <dgm:cxn modelId="{F1EF2D90-3476-4015-8044-94DD56E5D3D4}" type="presOf" srcId="{54F9D291-D95D-430C-B42C-93C7701C3B70}" destId="{48293D45-D67E-4571-9B68-F6D60A5C9507}" srcOrd="0" destOrd="0" presId="urn:microsoft.com/office/officeart/2005/8/layout/default"/>
    <dgm:cxn modelId="{DB8FCFAA-75EC-4B23-A64F-E6AB5049F2C7}" type="presOf" srcId="{C3FAA69E-0A94-4E4C-8FC6-965274E6AD37}" destId="{A561E5D9-ED00-4D17-A886-E780C38FF14E}" srcOrd="0" destOrd="0" presId="urn:microsoft.com/office/officeart/2005/8/layout/default"/>
    <dgm:cxn modelId="{5C84A8C0-BD08-4B41-AC8A-13A32919B060}" type="presOf" srcId="{C5D2D6AC-857D-4353-AE02-8BF440C13F59}" destId="{ECC73D1F-1220-4259-8D79-09DC89DE19C3}" srcOrd="0" destOrd="0" presId="urn:microsoft.com/office/officeart/2005/8/layout/default"/>
    <dgm:cxn modelId="{D70BA3CE-D168-4863-90E4-630D7C5B433E}" type="presOf" srcId="{5B286B5D-C186-48CD-AFD7-431FAA06D5D2}" destId="{970B09E7-5215-4ECC-AAC5-6F449E5E546C}" srcOrd="0" destOrd="0" presId="urn:microsoft.com/office/officeart/2005/8/layout/default"/>
    <dgm:cxn modelId="{7A36E2FE-5A3F-4696-9972-14C66ECC360D}" type="presOf" srcId="{E664D4D4-DFEE-40D1-9153-A2A3683E94B1}" destId="{348FFAF5-6223-4901-B69B-55E2F7C9EFDE}" srcOrd="0" destOrd="0" presId="urn:microsoft.com/office/officeart/2005/8/layout/default"/>
    <dgm:cxn modelId="{E5212410-D312-4849-AF71-B7E8566384CF}" type="presParOf" srcId="{A561E5D9-ED00-4D17-A886-E780C38FF14E}" destId="{ECC73D1F-1220-4259-8D79-09DC89DE19C3}" srcOrd="0" destOrd="0" presId="urn:microsoft.com/office/officeart/2005/8/layout/default"/>
    <dgm:cxn modelId="{D354B502-54A0-419E-9173-7C3684B09AC9}" type="presParOf" srcId="{A561E5D9-ED00-4D17-A886-E780C38FF14E}" destId="{AE0E4B28-8F85-4272-86F6-BACCD2FB0292}" srcOrd="1" destOrd="0" presId="urn:microsoft.com/office/officeart/2005/8/layout/default"/>
    <dgm:cxn modelId="{79215601-0E67-47DB-A22A-9BAE17CC3683}" type="presParOf" srcId="{A561E5D9-ED00-4D17-A886-E780C38FF14E}" destId="{48293D45-D67E-4571-9B68-F6D60A5C9507}" srcOrd="2" destOrd="0" presId="urn:microsoft.com/office/officeart/2005/8/layout/default"/>
    <dgm:cxn modelId="{01390A41-8600-402E-8EED-6EEE02D42145}" type="presParOf" srcId="{A561E5D9-ED00-4D17-A886-E780C38FF14E}" destId="{8B7C8D75-3DAC-4FC2-A32A-D2E0699E942E}" srcOrd="3" destOrd="0" presId="urn:microsoft.com/office/officeart/2005/8/layout/default"/>
    <dgm:cxn modelId="{3BE0BB25-4454-40BE-82D5-4FEAAE7BDC16}" type="presParOf" srcId="{A561E5D9-ED00-4D17-A886-E780C38FF14E}" destId="{1B5084CA-4BC3-4C7E-8FC4-675137081BB3}" srcOrd="4" destOrd="0" presId="urn:microsoft.com/office/officeart/2005/8/layout/default"/>
    <dgm:cxn modelId="{D4EC5FAA-9C91-4C9A-8B9E-02407CE9498E}" type="presParOf" srcId="{A561E5D9-ED00-4D17-A886-E780C38FF14E}" destId="{E1CC91B0-EFFD-4620-9E4E-37B3F795FE57}" srcOrd="5" destOrd="0" presId="urn:microsoft.com/office/officeart/2005/8/layout/default"/>
    <dgm:cxn modelId="{60286666-59C8-4CB7-B64E-D31E3AC31B50}" type="presParOf" srcId="{A561E5D9-ED00-4D17-A886-E780C38FF14E}" destId="{348FFAF5-6223-4901-B69B-55E2F7C9EFDE}" srcOrd="6" destOrd="0" presId="urn:microsoft.com/office/officeart/2005/8/layout/default"/>
    <dgm:cxn modelId="{773B7807-D383-4C3B-9282-91BE7592F234}" type="presParOf" srcId="{A561E5D9-ED00-4D17-A886-E780C38FF14E}" destId="{BC9F2C72-BEB3-47DE-A9C0-E0EF24036564}" srcOrd="7" destOrd="0" presId="urn:microsoft.com/office/officeart/2005/8/layout/default"/>
    <dgm:cxn modelId="{44012E11-D238-421B-822B-298A360B3803}" type="presParOf" srcId="{A561E5D9-ED00-4D17-A886-E780C38FF14E}" destId="{A827CA25-F346-4642-A552-D21FF1A7D395}" srcOrd="8" destOrd="0" presId="urn:microsoft.com/office/officeart/2005/8/layout/default"/>
    <dgm:cxn modelId="{6683AA67-A4BB-4483-9F38-0A5ECFF14907}" type="presParOf" srcId="{A561E5D9-ED00-4D17-A886-E780C38FF14E}" destId="{A54C66C0-1D08-46D3-BCD2-231002EBCECD}" srcOrd="9" destOrd="0" presId="urn:microsoft.com/office/officeart/2005/8/layout/default"/>
    <dgm:cxn modelId="{6A2FC4A3-519A-4946-B45C-BF012D470441}" type="presParOf" srcId="{A561E5D9-ED00-4D17-A886-E780C38FF14E}" destId="{970B09E7-5215-4ECC-AAC5-6F449E5E546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C73D1F-1220-4259-8D79-09DC89DE19C3}">
      <dsp:nvSpPr>
        <dsp:cNvPr id="0" name=""/>
        <dsp:cNvSpPr/>
      </dsp:nvSpPr>
      <dsp:spPr>
        <a:xfrm>
          <a:off x="0" y="372452"/>
          <a:ext cx="2464593" cy="14787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Global Warming Evidence: </a:t>
          </a:r>
          <a:r>
            <a:rPr lang="en-GB" sz="1600" kern="1200"/>
            <a:t>A clear warming trend since the pre-industrial era, accelerating after 1900.</a:t>
          </a:r>
          <a:endParaRPr lang="en-US" sz="1600" kern="1200"/>
        </a:p>
      </dsp:txBody>
      <dsp:txXfrm>
        <a:off x="0" y="372452"/>
        <a:ext cx="2464593" cy="1478756"/>
      </dsp:txXfrm>
    </dsp:sp>
    <dsp:sp modelId="{48293D45-D67E-4571-9B68-F6D60A5C9507}">
      <dsp:nvSpPr>
        <dsp:cNvPr id="0" name=""/>
        <dsp:cNvSpPr/>
      </dsp:nvSpPr>
      <dsp:spPr>
        <a:xfrm>
          <a:off x="2711053" y="372452"/>
          <a:ext cx="2464593" cy="1478756"/>
        </a:xfrm>
        <a:prstGeom prst="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Improved Data Accuracy: </a:t>
          </a:r>
          <a:r>
            <a:rPr lang="en-GB" sz="1600" kern="1200" dirty="0"/>
            <a:t>Reduced uncertainty and variability highlight advancements in temperature measurement.</a:t>
          </a:r>
          <a:endParaRPr lang="en-US" sz="1600" kern="1200" dirty="0"/>
        </a:p>
      </dsp:txBody>
      <dsp:txXfrm>
        <a:off x="2711053" y="372452"/>
        <a:ext cx="2464593" cy="1478756"/>
      </dsp:txXfrm>
    </dsp:sp>
    <dsp:sp modelId="{1B5084CA-4BC3-4C7E-8FC4-675137081BB3}">
      <dsp:nvSpPr>
        <dsp:cNvPr id="0" name=""/>
        <dsp:cNvSpPr/>
      </dsp:nvSpPr>
      <dsp:spPr>
        <a:xfrm>
          <a:off x="5422106" y="372452"/>
          <a:ext cx="2464593" cy="1478756"/>
        </a:xfrm>
        <a:prstGeom prst="rect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Seasonal Impacts: </a:t>
          </a:r>
          <a:r>
            <a:rPr lang="en-GB" sz="1600" kern="1200" dirty="0"/>
            <a:t>Narrowing gaps between summer and winter temperatures reflect climate change effects.</a:t>
          </a:r>
          <a:endParaRPr lang="en-US" sz="1600" kern="1200" dirty="0"/>
        </a:p>
      </dsp:txBody>
      <dsp:txXfrm>
        <a:off x="5422106" y="372452"/>
        <a:ext cx="2464593" cy="1478756"/>
      </dsp:txXfrm>
    </dsp:sp>
    <dsp:sp modelId="{348FFAF5-6223-4901-B69B-55E2F7C9EFDE}">
      <dsp:nvSpPr>
        <dsp:cNvPr id="0" name=""/>
        <dsp:cNvSpPr/>
      </dsp:nvSpPr>
      <dsp:spPr>
        <a:xfrm>
          <a:off x="0" y="2097667"/>
          <a:ext cx="2464593" cy="1478756"/>
        </a:xfrm>
        <a:prstGeom prst="rect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Historical Anomalies</a:t>
          </a:r>
          <a:r>
            <a:rPr lang="en-GB" sz="1600" kern="1200"/>
            <a:t>: Natural cooling periods were notable pre-1900 but are overshadowed by modern warming trends.</a:t>
          </a:r>
          <a:endParaRPr lang="en-US" sz="1600" kern="1200"/>
        </a:p>
      </dsp:txBody>
      <dsp:txXfrm>
        <a:off x="0" y="2097667"/>
        <a:ext cx="2464593" cy="1478756"/>
      </dsp:txXfrm>
    </dsp:sp>
    <dsp:sp modelId="{A827CA25-F346-4642-A552-D21FF1A7D395}">
      <dsp:nvSpPr>
        <dsp:cNvPr id="0" name=""/>
        <dsp:cNvSpPr/>
      </dsp:nvSpPr>
      <dsp:spPr>
        <a:xfrm>
          <a:off x="2711053" y="2097667"/>
          <a:ext cx="2464593" cy="1478756"/>
        </a:xfrm>
        <a:prstGeom prst="rect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Anthropogenic Influence: </a:t>
          </a:r>
          <a:r>
            <a:rPr lang="en-GB" sz="1600" kern="1200"/>
            <a:t>Rising average and extreme temperatures point to human impact on the climate.</a:t>
          </a:r>
          <a:endParaRPr lang="en-US" sz="1600" kern="1200"/>
        </a:p>
      </dsp:txBody>
      <dsp:txXfrm>
        <a:off x="2711053" y="2097667"/>
        <a:ext cx="2464593" cy="1478756"/>
      </dsp:txXfrm>
    </dsp:sp>
    <dsp:sp modelId="{970B09E7-5215-4ECC-AAC5-6F449E5E546C}">
      <dsp:nvSpPr>
        <dsp:cNvPr id="0" name=""/>
        <dsp:cNvSpPr/>
      </dsp:nvSpPr>
      <dsp:spPr>
        <a:xfrm>
          <a:off x="5422106" y="2097667"/>
          <a:ext cx="2464593" cy="1478756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Urgency for Action: </a:t>
          </a:r>
          <a:r>
            <a:rPr lang="en-GB" sz="1600" kern="1200"/>
            <a:t>Findings emphasize the need for global efforts to mitigate and adapt to climate change.</a:t>
          </a:r>
          <a:endParaRPr lang="en-US" sz="1600" kern="1200"/>
        </a:p>
      </dsp:txBody>
      <dsp:txXfrm>
        <a:off x="5422106" y="2097667"/>
        <a:ext cx="2464593" cy="14787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45EE4-C4F0-4F72-B1C6-39F596D13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C459BAD-4279-4A9D-B0C5-662C5F5E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1696472" y="-729002"/>
            <a:ext cx="5649003" cy="7988753"/>
          </a:xfrm>
          <a:custGeom>
            <a:avLst/>
            <a:gdLst>
              <a:gd name="connsiteX0" fmla="*/ 0 w 5649003"/>
              <a:gd name="connsiteY0" fmla="*/ 3994377 h 7988753"/>
              <a:gd name="connsiteX1" fmla="*/ 2824502 w 5649003"/>
              <a:gd name="connsiteY1" fmla="*/ 0 h 7988753"/>
              <a:gd name="connsiteX2" fmla="*/ 5649004 w 5649003"/>
              <a:gd name="connsiteY2" fmla="*/ 3994377 h 7988753"/>
              <a:gd name="connsiteX3" fmla="*/ 2824502 w 5649003"/>
              <a:gd name="connsiteY3" fmla="*/ 7988754 h 7988753"/>
              <a:gd name="connsiteX4" fmla="*/ 0 w 5649003"/>
              <a:gd name="connsiteY4" fmla="*/ 3994377 h 7988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9003" h="7988753" fill="none" extrusionOk="0">
                <a:moveTo>
                  <a:pt x="0" y="3994377"/>
                </a:moveTo>
                <a:cubicBezTo>
                  <a:pt x="186946" y="1724370"/>
                  <a:pt x="1438121" y="-52385"/>
                  <a:pt x="2824502" y="0"/>
                </a:cubicBezTo>
                <a:cubicBezTo>
                  <a:pt x="4573533" y="-25557"/>
                  <a:pt x="5524760" y="1760129"/>
                  <a:pt x="5649004" y="3994377"/>
                </a:cubicBezTo>
                <a:cubicBezTo>
                  <a:pt x="5518761" y="6222535"/>
                  <a:pt x="4285196" y="8231096"/>
                  <a:pt x="2824502" y="7988754"/>
                </a:cubicBezTo>
                <a:cubicBezTo>
                  <a:pt x="1332602" y="8079924"/>
                  <a:pt x="181951" y="6393158"/>
                  <a:pt x="0" y="3994377"/>
                </a:cubicBezTo>
                <a:close/>
              </a:path>
              <a:path w="5649003" h="7988753" stroke="0" extrusionOk="0">
                <a:moveTo>
                  <a:pt x="0" y="3994377"/>
                </a:moveTo>
                <a:cubicBezTo>
                  <a:pt x="-54350" y="1735993"/>
                  <a:pt x="1351726" y="167869"/>
                  <a:pt x="2824502" y="0"/>
                </a:cubicBezTo>
                <a:cubicBezTo>
                  <a:pt x="4343116" y="-29476"/>
                  <a:pt x="5695592" y="2113332"/>
                  <a:pt x="5649004" y="3994377"/>
                </a:cubicBezTo>
                <a:cubicBezTo>
                  <a:pt x="5518596" y="6213441"/>
                  <a:pt x="4081190" y="7959286"/>
                  <a:pt x="2824502" y="7988754"/>
                </a:cubicBezTo>
                <a:cubicBezTo>
                  <a:pt x="1192166" y="7815502"/>
                  <a:pt x="-92001" y="6198372"/>
                  <a:pt x="0" y="3994377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3743190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9908" y="1911096"/>
            <a:ext cx="6041898" cy="20766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Temperature Analysis: Comprehensive Visualizations and Insights on Global Temperatures</a:t>
            </a:r>
            <a:b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1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1DBA84-B9E4-09FD-6000-40845FC02E75}"/>
              </a:ext>
            </a:extLst>
          </p:cNvPr>
          <p:cNvSpPr txBox="1"/>
          <p:nvPr/>
        </p:nvSpPr>
        <p:spPr>
          <a:xfrm>
            <a:off x="2420874" y="4353507"/>
            <a:ext cx="4299966" cy="93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Amit Rangane - 38915109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0953BC39-9D68-40BE-BF3C-5C4EB782A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0654" y="4173498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600" dirty="0"/>
              <a:t>Relationship Between Temperature and Uncertainty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02" y="2807208"/>
            <a:ext cx="2571750" cy="3410712"/>
          </a:xfrm>
        </p:spPr>
        <p:txBody>
          <a:bodyPr anchor="t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GB" sz="1800" dirty="0"/>
              <a:t>A slight negative correlation exists between average temperature and uncertainty, as shown by the trend line.</a:t>
            </a:r>
          </a:p>
          <a:p>
            <a:pPr>
              <a:lnSpc>
                <a:spcPct val="90000"/>
              </a:lnSpc>
            </a:pPr>
            <a:r>
              <a:rPr lang="en-GB" sz="1800" dirty="0"/>
              <a:t>Uncertainty decreases as temperatures rise, indicating more reliable data in warmer periods.</a:t>
            </a:r>
          </a:p>
          <a:p>
            <a:pPr>
              <a:lnSpc>
                <a:spcPct val="90000"/>
              </a:lnSpc>
            </a:pPr>
            <a:r>
              <a:rPr lang="en-GB" sz="1800" dirty="0"/>
              <a:t>Data points are concentrated at specific temperature ranges, reflecting distinct climate conditions or seasons.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E57D72-E3B7-2644-D124-19A8EA32D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297" y="1478665"/>
            <a:ext cx="5809184" cy="377596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600"/>
              <a:t>Most Significant Anomalies in Temperature Trends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02" y="2807208"/>
            <a:ext cx="2571750" cy="3410712"/>
          </a:xfrm>
        </p:spPr>
        <p:txBody>
          <a:bodyPr anchor="t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GB" sz="1600" dirty="0"/>
              <a:t>Specific years with significant temperature deviations are identified, reflecting unusual climate events.</a:t>
            </a:r>
            <a:endParaRPr lang="en-GB" sz="1600" b="1" dirty="0"/>
          </a:p>
          <a:p>
            <a:pPr>
              <a:lnSpc>
                <a:spcPct val="90000"/>
              </a:lnSpc>
            </a:pPr>
            <a:r>
              <a:rPr lang="en-GB" sz="1600" dirty="0"/>
              <a:t>Anomalies occur sporadically but may indicate impactful historical climate events or measurement errors.</a:t>
            </a:r>
          </a:p>
          <a:p>
            <a:pPr>
              <a:lnSpc>
                <a:spcPct val="90000"/>
              </a:lnSpc>
            </a:pPr>
            <a:r>
              <a:rPr lang="en-GB" sz="1600" dirty="0"/>
              <a:t>Despite anomalies, the general trend of increasing temperatures remains clear.</a:t>
            </a:r>
          </a:p>
          <a:p>
            <a:pPr>
              <a:lnSpc>
                <a:spcPct val="90000"/>
              </a:lnSpc>
            </a:pPr>
            <a:r>
              <a:rPr lang="en-GB" sz="1600" dirty="0"/>
              <a:t>These deviations warrant further investigation to understand their causes and implications.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15A0F8-4F6D-E849-AA8F-461F2AF65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722" y="1998635"/>
            <a:ext cx="5177790" cy="28607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900"/>
              <a:t>Temperature Variability Across Decades</a:t>
            </a:r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02" y="2807208"/>
            <a:ext cx="2571750" cy="3732620"/>
          </a:xfrm>
        </p:spPr>
        <p:txBody>
          <a:bodyPr anchor="t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GB" sz="1600" dirty="0"/>
              <a:t>Standard deviation values are consistent, indicating steady fluctuations in temperature over the dataset.</a:t>
            </a:r>
          </a:p>
          <a:p>
            <a:pPr>
              <a:lnSpc>
                <a:spcPct val="90000"/>
              </a:lnSpc>
            </a:pPr>
            <a:r>
              <a:rPr lang="en-GB" sz="1600" dirty="0"/>
              <a:t>A slight rise in standard deviation toward the later periods may reflect increasing temperature extremes.</a:t>
            </a:r>
          </a:p>
          <a:p>
            <a:pPr>
              <a:lnSpc>
                <a:spcPct val="90000"/>
              </a:lnSpc>
            </a:pPr>
            <a:r>
              <a:rPr lang="en-GB" sz="1600" dirty="0"/>
              <a:t>The colour gradient visually highlights changes in variability over time.</a:t>
            </a:r>
          </a:p>
          <a:p>
            <a:pPr>
              <a:lnSpc>
                <a:spcPct val="90000"/>
              </a:lnSpc>
            </a:pPr>
            <a:r>
              <a:rPr lang="en-GB" sz="1600" dirty="0"/>
              <a:t>The data suggests growing variability in recent years, aligning with global climate change discussions.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45454A-D55B-69BC-DB3C-A3B1A9B14E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280" b="12219"/>
          <a:stretch/>
        </p:blipFill>
        <p:spPr>
          <a:xfrm>
            <a:off x="3119744" y="2358592"/>
            <a:ext cx="5949464" cy="262843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600"/>
              <a:t>Temperature Anomalies Over Time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02" y="2807208"/>
            <a:ext cx="2571750" cy="3410712"/>
          </a:xfrm>
        </p:spPr>
        <p:txBody>
          <a:bodyPr anchor="t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GB" sz="1600" dirty="0"/>
              <a:t>Temperature anomalies fluctuate around the overall mean, showing clear variability across the Post-1900, there is a visible increase in positive anomalies, indicating a warming trend.</a:t>
            </a:r>
          </a:p>
          <a:p>
            <a:pPr>
              <a:lnSpc>
                <a:spcPct val="90000"/>
              </a:lnSpc>
            </a:pPr>
            <a:r>
              <a:rPr lang="en-GB" sz="1600" dirty="0"/>
              <a:t>Earlier years show a more balanced spread of positive and negative anomalies, suggesting a stable climate.</a:t>
            </a:r>
          </a:p>
          <a:p>
            <a:pPr>
              <a:lnSpc>
                <a:spcPct val="90000"/>
              </a:lnSpc>
            </a:pPr>
            <a:r>
              <a:rPr lang="en-GB" sz="1600" dirty="0"/>
              <a:t>The upward trend in anomalies aligns with evidence of recent global warming.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F99B01-D361-790F-4384-F82BD10FE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126" y="2085791"/>
            <a:ext cx="5881527" cy="323483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900"/>
              <a:t>Seasonal Temperature Differences Over Time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02" y="2807208"/>
            <a:ext cx="2571750" cy="3410712"/>
          </a:xfrm>
        </p:spPr>
        <p:txBody>
          <a:bodyPr anchor="t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GB" sz="1600" dirty="0"/>
              <a:t>The temperature difference between summer and winter has gradually decreased over time.</a:t>
            </a:r>
          </a:p>
          <a:p>
            <a:pPr>
              <a:lnSpc>
                <a:spcPct val="90000"/>
              </a:lnSpc>
            </a:pPr>
            <a:r>
              <a:rPr lang="en-GB" sz="1600" dirty="0"/>
              <a:t>Early years show more variability in seasonal differences, indicating a less stable climate pattern.</a:t>
            </a:r>
          </a:p>
          <a:p>
            <a:pPr>
              <a:lnSpc>
                <a:spcPct val="90000"/>
              </a:lnSpc>
            </a:pPr>
            <a:r>
              <a:rPr lang="en-GB" sz="1600" dirty="0"/>
              <a:t>Post-1950, seasonal differences have become more consistent, reflecting a changing climate dynamic.</a:t>
            </a:r>
          </a:p>
          <a:p>
            <a:pPr>
              <a:lnSpc>
                <a:spcPct val="90000"/>
              </a:lnSpc>
            </a:pPr>
            <a:r>
              <a:rPr lang="en-GB" sz="1600" dirty="0"/>
              <a:t>Reduced seasonal contrasts align with global warming impacts on temperature patterns.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AE17F8-09A8-9162-1635-C5A239090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027" y="2018052"/>
            <a:ext cx="5809725" cy="31663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600" dirty="0"/>
              <a:t>Significant Cooling Periods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02" y="2807208"/>
            <a:ext cx="2571750" cy="3410712"/>
          </a:xfrm>
        </p:spPr>
        <p:txBody>
          <a:bodyPr anchor="t"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GB" sz="1600" dirty="0"/>
              <a:t>Specific years with significant temperature drops are marked, reflecting historical cooling events.</a:t>
            </a:r>
          </a:p>
          <a:p>
            <a:pPr>
              <a:lnSpc>
                <a:spcPct val="90000"/>
              </a:lnSpc>
            </a:pPr>
            <a:r>
              <a:rPr lang="en-GB" sz="1600" dirty="0"/>
              <a:t>Most notable cooling periods occurred before 1900, highlighting historical climate volatility.</a:t>
            </a:r>
          </a:p>
          <a:p>
            <a:pPr>
              <a:lnSpc>
                <a:spcPct val="90000"/>
              </a:lnSpc>
            </a:pPr>
            <a:r>
              <a:rPr lang="en-GB" sz="1600" dirty="0"/>
              <a:t>After 1900, fewer significant cooling events are visible, emphasizing a shift towards warming trends.\</a:t>
            </a:r>
          </a:p>
          <a:p>
            <a:pPr>
              <a:lnSpc>
                <a:spcPct val="90000"/>
              </a:lnSpc>
            </a:pPr>
            <a:r>
              <a:rPr lang="en-GB" sz="1600" dirty="0"/>
              <a:t>These cooling periods could relate to volcanic activity or other natural phenomena impacting global temperatures.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AFEF0F-9838-9A06-FCDA-88790C518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209" y="1998635"/>
            <a:ext cx="5799106" cy="320400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40080"/>
            <a:ext cx="3614166" cy="148132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300"/>
              <a:t>Pre-1900 vs Post-1900 Average Temperatures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372868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02" y="2660904"/>
            <a:ext cx="3614166" cy="354787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600" dirty="0"/>
              <a:t>Average temperatures post-1900 are slightly higher than pre-1900, reflecting a long-term warming trend.</a:t>
            </a:r>
          </a:p>
          <a:p>
            <a:pPr>
              <a:lnSpc>
                <a:spcPct val="90000"/>
              </a:lnSpc>
            </a:pPr>
            <a:r>
              <a:rPr lang="en-GB" sz="1600" dirty="0"/>
              <a:t>While the difference isn't dramatic, it highlights the beginning of modern climate changes.</a:t>
            </a:r>
          </a:p>
          <a:p>
            <a:pPr>
              <a:lnSpc>
                <a:spcPct val="90000"/>
              </a:lnSpc>
            </a:pPr>
            <a:r>
              <a:rPr lang="en-GB" sz="1600" dirty="0"/>
              <a:t>Pre-1900 data serves as a baseline for evaluating the impact of industrialization on temperatures.</a:t>
            </a:r>
          </a:p>
          <a:p>
            <a:pPr>
              <a:lnSpc>
                <a:spcPct val="90000"/>
              </a:lnSpc>
            </a:pPr>
            <a:r>
              <a:rPr lang="en-GB" sz="1600" dirty="0"/>
              <a:t>The comparison underlines the gradual but consistent rise in global land temperatures.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BF3056-B4C8-3F8C-3B5D-D4C5E414F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597" y="1768380"/>
            <a:ext cx="4574174" cy="370508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BED09F-E640-61AE-082E-954CFB490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GB" sz="4700" dirty="0"/>
              <a:t>Conclusion</a:t>
            </a:r>
            <a:endParaRPr lang="en-IN" sz="47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ED7D98-0592-CE73-8005-4923EF79DF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0309541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7780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BB2CD-15A3-DE7D-F13D-59D5DB10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2" y="1999615"/>
            <a:ext cx="6858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157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502920"/>
            <a:ext cx="2564892" cy="14630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300"/>
              <a:t>Global Land Average Temperature Trends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22758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721" y="502920"/>
            <a:ext cx="5170932" cy="14630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600" dirty="0"/>
              <a:t>Global land temperatures have steadily increased since 1850, highlighting climate warming.</a:t>
            </a:r>
          </a:p>
          <a:p>
            <a:pPr>
              <a:lnSpc>
                <a:spcPct val="90000"/>
              </a:lnSpc>
            </a:pPr>
            <a:r>
              <a:rPr lang="en-GB" sz="1600" dirty="0"/>
              <a:t>Significant yearly variability, with seasonal patterns evident throughout the dataset.</a:t>
            </a:r>
          </a:p>
          <a:p>
            <a:pPr>
              <a:lnSpc>
                <a:spcPct val="90000"/>
              </a:lnSpc>
            </a:pPr>
            <a:r>
              <a:rPr lang="en-GB" sz="1600" dirty="0"/>
              <a:t>Clear indication of global warming, especially post-1950.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609335-DED1-9EA4-CD7F-5488DDE63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04" y="2290936"/>
            <a:ext cx="7166247" cy="39593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600"/>
              <a:t>Seasonal Temperature Analysis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02" y="2807208"/>
            <a:ext cx="2571750" cy="3410712"/>
          </a:xfrm>
        </p:spPr>
        <p:txBody>
          <a:bodyPr anchor="t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GB" sz="1600" dirty="0"/>
              <a:t>Summer has the highest average temperature (~14°C), while winter is the coldest (~2°C).</a:t>
            </a:r>
            <a:endParaRPr lang="en-GB" sz="1600" b="1" dirty="0"/>
          </a:p>
          <a:p>
            <a:pPr>
              <a:lnSpc>
                <a:spcPct val="90000"/>
              </a:lnSpc>
            </a:pPr>
            <a:r>
              <a:rPr lang="en-GB" sz="1600" dirty="0"/>
              <a:t>Spring and autumn show intermediate temperatures, indicating smooth seasonal transitions.</a:t>
            </a:r>
          </a:p>
          <a:p>
            <a:pPr>
              <a:lnSpc>
                <a:spcPct val="90000"/>
              </a:lnSpc>
            </a:pPr>
            <a:r>
              <a:rPr lang="en-GB" sz="1600" dirty="0"/>
              <a:t>Clear seasonal differences emphasize climate cycles and their regularity.</a:t>
            </a:r>
          </a:p>
          <a:p>
            <a:pPr>
              <a:lnSpc>
                <a:spcPct val="90000"/>
              </a:lnSpc>
            </a:pPr>
            <a:r>
              <a:rPr lang="en-GB" sz="1600" dirty="0"/>
              <a:t>Slightly higher average temperature in December compared to other winter months.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CBEC3A-6FA4-4CC4-A7B2-561F10ED4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751" y="1721458"/>
            <a:ext cx="5532022" cy="36096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600"/>
              <a:t>Temperature Uncertainty by Decade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02" y="2807208"/>
            <a:ext cx="2571750" cy="3410712"/>
          </a:xfrm>
        </p:spPr>
        <p:txBody>
          <a:bodyPr anchor="t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GB" sz="1600" dirty="0"/>
              <a:t>Temperature uncertainty has significantly decreased over time, especially post-1900.</a:t>
            </a:r>
          </a:p>
          <a:p>
            <a:pPr>
              <a:lnSpc>
                <a:spcPct val="90000"/>
              </a:lnSpc>
            </a:pPr>
            <a:r>
              <a:rPr lang="en-GB" sz="1600" dirty="0"/>
              <a:t>Reduced variability indicates advancements in data collection and climate monitoring.</a:t>
            </a:r>
          </a:p>
          <a:p>
            <a:pPr>
              <a:lnSpc>
                <a:spcPct val="90000"/>
              </a:lnSpc>
            </a:pPr>
            <a:r>
              <a:rPr lang="en-GB" sz="1600" dirty="0"/>
              <a:t>Higher uncertainty in the 1850s-1900s reflects limitations in historical temperature recording.</a:t>
            </a:r>
          </a:p>
          <a:p>
            <a:pPr>
              <a:lnSpc>
                <a:spcPct val="90000"/>
              </a:lnSpc>
            </a:pPr>
            <a:r>
              <a:rPr lang="en-GB" sz="1600" dirty="0"/>
              <a:t>Post-1950s data shows minimal variability, highlighting reliable modern measurement techniques.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FE9EC8-A8CD-25C8-2866-ABCB7FC84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779" y="1832242"/>
            <a:ext cx="6003911" cy="34222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600"/>
              <a:t>Top 10 Hottest Years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02" y="2807208"/>
            <a:ext cx="2571750" cy="3410712"/>
          </a:xfrm>
        </p:spPr>
        <p:txBody>
          <a:bodyPr anchor="t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GB" sz="1800" dirty="0"/>
              <a:t>All top 10 hottest years occurred after 1998, reflecting recent climate changes.</a:t>
            </a:r>
          </a:p>
          <a:p>
            <a:pPr>
              <a:lnSpc>
                <a:spcPct val="90000"/>
              </a:lnSpc>
            </a:pPr>
            <a:r>
              <a:rPr lang="en-GB" sz="1800" dirty="0"/>
              <a:t>2005 and 2010 are among the highest recorded years, emphasizing the global warming trend.</a:t>
            </a:r>
          </a:p>
          <a:p>
            <a:pPr>
              <a:lnSpc>
                <a:spcPct val="90000"/>
              </a:lnSpc>
            </a:pPr>
            <a:r>
              <a:rPr lang="en-GB" sz="1800" dirty="0"/>
              <a:t>Consistent rise in temperatures highlights the impact of modern climate factors.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B957F6-A032-81FB-75C8-75378B5CE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778" y="1753682"/>
            <a:ext cx="5737395" cy="38870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502920"/>
            <a:ext cx="2564892" cy="14630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300"/>
              <a:t>Land-Ocean Temperature Differences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22758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721" y="363794"/>
            <a:ext cx="5170932" cy="1693606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GB" sz="1600" dirty="0"/>
              <a:t>The land-ocean temperature difference remains relatively stable, fluctuating between -2°C and -12°C.</a:t>
            </a:r>
          </a:p>
          <a:p>
            <a:pPr>
              <a:lnSpc>
                <a:spcPct val="90000"/>
              </a:lnSpc>
            </a:pPr>
            <a:r>
              <a:rPr lang="en-GB" sz="1600" dirty="0"/>
              <a:t>Larger temperature differences in the 19th century suggest significant land cooling compared to oceans.</a:t>
            </a:r>
          </a:p>
          <a:p>
            <a:pPr>
              <a:lnSpc>
                <a:spcPct val="90000"/>
              </a:lnSpc>
            </a:pPr>
            <a:r>
              <a:rPr lang="en-GB" sz="1600" dirty="0"/>
              <a:t>A slight decrease in fluctuations in recent decades reflects a balancing trend between land and ocean temperatures.</a:t>
            </a:r>
          </a:p>
          <a:p>
            <a:pPr>
              <a:lnSpc>
                <a:spcPct val="90000"/>
              </a:lnSpc>
            </a:pPr>
            <a:r>
              <a:rPr lang="en-GB" sz="1600" dirty="0"/>
              <a:t>Highlights the unique thermal responses of land and ocean to global warming.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77694D-2687-DD9E-7B7D-29C661036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67" y="2605568"/>
            <a:ext cx="7264865" cy="39593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900"/>
              <a:t>Decadal Trends in Maximum and Minimum Temperatures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01" y="2807207"/>
            <a:ext cx="2720074" cy="3542661"/>
          </a:xfrm>
        </p:spPr>
        <p:txBody>
          <a:bodyPr anchor="t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GB" sz="1600" dirty="0"/>
              <a:t>Both maximum and minimum temperatures show a steady increase over the decades.</a:t>
            </a:r>
          </a:p>
          <a:p>
            <a:pPr>
              <a:lnSpc>
                <a:spcPct val="90000"/>
              </a:lnSpc>
            </a:pPr>
            <a:r>
              <a:rPr lang="en-GB" sz="1600" dirty="0"/>
              <a:t>The gap between max and min temperatures persists, indicating consistent seasonal and diurnal variation.</a:t>
            </a:r>
          </a:p>
          <a:p>
            <a:pPr>
              <a:lnSpc>
                <a:spcPct val="90000"/>
              </a:lnSpc>
            </a:pPr>
            <a:r>
              <a:rPr lang="en-GB" sz="1600" dirty="0"/>
              <a:t>Significant rise in both metrics after the 20th century reflects the effects of global warming.</a:t>
            </a:r>
          </a:p>
          <a:p>
            <a:pPr>
              <a:lnSpc>
                <a:spcPct val="90000"/>
              </a:lnSpc>
            </a:pPr>
            <a:r>
              <a:rPr lang="en-GB" sz="1600" dirty="0"/>
              <a:t>The simultaneous rise highlights warming trends affecting both extreme and baseline temperatures.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B477DE-6BCE-B80C-3504-DF9E72F6D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275" y="2085749"/>
            <a:ext cx="5802402" cy="320582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900"/>
              <a:t>Temperature Uncertainty Comparison by Type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01" y="2807208"/>
            <a:ext cx="2692785" cy="3722788"/>
          </a:xfrm>
        </p:spPr>
        <p:txBody>
          <a:bodyPr anchor="t"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GB" sz="1600" dirty="0"/>
              <a:t>Temperature uncertainties are generally low, staying below 1°C for most observations.</a:t>
            </a:r>
          </a:p>
          <a:p>
            <a:pPr>
              <a:lnSpc>
                <a:spcPct val="90000"/>
              </a:lnSpc>
            </a:pPr>
            <a:r>
              <a:rPr lang="en-GB" sz="1600" dirty="0"/>
              <a:t>Maximum temperature shows slightly higher uncertainty compared to average and minimum temperatures.</a:t>
            </a:r>
          </a:p>
          <a:p>
            <a:pPr>
              <a:lnSpc>
                <a:spcPct val="90000"/>
              </a:lnSpc>
            </a:pPr>
            <a:r>
              <a:rPr lang="en-GB" sz="1600" dirty="0"/>
              <a:t>Some outliers exceed 3°C uncertainty, indicating occasional inconsistencies in historical data.</a:t>
            </a:r>
          </a:p>
          <a:p>
            <a:pPr>
              <a:lnSpc>
                <a:spcPct val="90000"/>
              </a:lnSpc>
            </a:pPr>
            <a:r>
              <a:rPr lang="en-GB" sz="1600" dirty="0"/>
              <a:t>Boxplots reveal a stable and narrow uncertainty range for all temperature types.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84686C-06E2-1096-2501-59110A195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227" y="1842818"/>
            <a:ext cx="5454999" cy="36002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502920"/>
            <a:ext cx="2564892" cy="14630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300"/>
              <a:t>Temperature Trends with Industrialization Highlighted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22758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721" y="502920"/>
            <a:ext cx="5321046" cy="1554480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GB" sz="1600" dirty="0"/>
              <a:t>Land average temperatures exhibit an upward trend over time, consistent with global warming.</a:t>
            </a:r>
          </a:p>
          <a:p>
            <a:pPr>
              <a:lnSpc>
                <a:spcPct val="90000"/>
              </a:lnSpc>
            </a:pPr>
            <a:r>
              <a:rPr lang="en-GB" sz="1600" dirty="0"/>
              <a:t>Clear fluctuations indicate seasonal cycles within the dataset.</a:t>
            </a:r>
          </a:p>
          <a:p>
            <a:pPr>
              <a:lnSpc>
                <a:spcPct val="90000"/>
              </a:lnSpc>
            </a:pPr>
            <a:r>
              <a:rPr lang="en-GB" sz="1600" dirty="0"/>
              <a:t>Shaded sections may signify significant climate events or trends requiring further attention.</a:t>
            </a:r>
          </a:p>
          <a:p>
            <a:pPr>
              <a:lnSpc>
                <a:spcPct val="90000"/>
              </a:lnSpc>
            </a:pPr>
            <a:r>
              <a:rPr lang="en-GB" sz="1600" dirty="0"/>
              <a:t>The data visually represents a warming pattern over the years.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3BDFA6-D95A-9608-91E0-E2560BA8D5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718" b="15320"/>
          <a:stretch/>
        </p:blipFill>
        <p:spPr>
          <a:xfrm>
            <a:off x="473202" y="2461823"/>
            <a:ext cx="8188452" cy="36175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981</Words>
  <Application>Microsoft Office PowerPoint</Application>
  <PresentationFormat>On-screen Show (4:3)</PresentationFormat>
  <Paragraphs>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Temperature Analysis: Comprehensive Visualizations and Insights on Global Temperatures </vt:lpstr>
      <vt:lpstr>Global Land Average Temperature Trends</vt:lpstr>
      <vt:lpstr>Seasonal Temperature Analysis</vt:lpstr>
      <vt:lpstr>Temperature Uncertainty by Decade</vt:lpstr>
      <vt:lpstr>Top 10 Hottest Years</vt:lpstr>
      <vt:lpstr>Land-Ocean Temperature Differences</vt:lpstr>
      <vt:lpstr>Decadal Trends in Maximum and Minimum Temperatures</vt:lpstr>
      <vt:lpstr>Temperature Uncertainty Comparison by Type</vt:lpstr>
      <vt:lpstr>Temperature Trends with Industrialization Highlighted</vt:lpstr>
      <vt:lpstr>Relationship Between Temperature and Uncertainty</vt:lpstr>
      <vt:lpstr>Most Significant Anomalies in Temperature Trends</vt:lpstr>
      <vt:lpstr>Temperature Variability Across Decades</vt:lpstr>
      <vt:lpstr>Temperature Anomalies Over Time</vt:lpstr>
      <vt:lpstr>Seasonal Temperature Differences Over Time</vt:lpstr>
      <vt:lpstr>Significant Cooling Periods</vt:lpstr>
      <vt:lpstr>Pre-1900 vs Post-1900 Average Temperatures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Amit Vasant Rangane</cp:lastModifiedBy>
  <cp:revision>10</cp:revision>
  <dcterms:created xsi:type="dcterms:W3CDTF">2013-01-27T09:14:16Z</dcterms:created>
  <dcterms:modified xsi:type="dcterms:W3CDTF">2025-01-26T13:22:31Z</dcterms:modified>
  <cp:category/>
</cp:coreProperties>
</file>