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7" r:id="rId5"/>
    <p:sldId id="260" r:id="rId6"/>
    <p:sldId id="261" r:id="rId7"/>
    <p:sldId id="270" r:id="rId8"/>
    <p:sldId id="268" r:id="rId9"/>
    <p:sldId id="269" r:id="rId10"/>
    <p:sldId id="271" r:id="rId11"/>
    <p:sldId id="262" r:id="rId12"/>
    <p:sldId id="265" r:id="rId13"/>
    <p:sldId id="264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54"/>
  </p:normalViewPr>
  <p:slideViewPr>
    <p:cSldViewPr snapToGrid="0" snapToObjects="1">
      <p:cViewPr>
        <p:scale>
          <a:sx n="98" d="100"/>
          <a:sy n="98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Number of</a:t>
            </a:r>
            <a:r>
              <a:rPr lang="en-US" baseline="0" dirty="0" smtClean="0"/>
              <a:t> Learning Steps (</a:t>
            </a:r>
            <a:r>
              <a:rPr lang="en-US" dirty="0" smtClean="0"/>
              <a:t>n </a:t>
            </a:r>
            <a:r>
              <a:rPr lang="en-US" dirty="0"/>
              <a:t>= 100 </a:t>
            </a:r>
            <a:r>
              <a:rPr lang="en-US" dirty="0" smtClean="0"/>
              <a:t>trials)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74143031996892"/>
          <c:y val="0.216958094268935"/>
          <c:w val="0.926451660188458"/>
          <c:h val="0.660916481321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Hard-Coded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>
                <c:manualLayout>
                  <c:x val="0.00124107973937325"/>
                  <c:y val="0.1692812647512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0.12550162731555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248215947874651"/>
                  <c:y val="0.2101422596911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10114628485202E-17"/>
                  <c:y val="0.3560743844766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124107973937325"/>
                  <c:y val="0.40277266440805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2353.0</c:v>
                </c:pt>
              </c:numLit>
            </c:plus>
            <c:minus>
              <c:numLit>
                <c:formatCode>General</c:formatCode>
                <c:ptCount val="1"/>
                <c:pt idx="0">
                  <c:v>2353.0</c:v>
                </c:pt>
              </c:numLit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Single Gaussian</c:v>
                </c:pt>
                <c:pt idx="1">
                  <c:v>Four Gaussians (Standard)</c:v>
                </c:pt>
                <c:pt idx="2">
                  <c:v>Four Gaussians (Varying Sigma)</c:v>
                </c:pt>
                <c:pt idx="3">
                  <c:v>Four Gaussians (Overlapping)</c:v>
                </c:pt>
                <c:pt idx="4">
                  <c:v>Four Gaussians (Subset)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12165.0</c:v>
                </c:pt>
                <c:pt idx="1">
                  <c:v>10065.0</c:v>
                </c:pt>
                <c:pt idx="2">
                  <c:v>14205.0</c:v>
                </c:pt>
                <c:pt idx="3">
                  <c:v>20640.0</c:v>
                </c:pt>
                <c:pt idx="4">
                  <c:v>22995.0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Generalized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0.1138270573327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124107973937325"/>
                  <c:y val="0.10798977234128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0.1605253372640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248215947874651"/>
                  <c:y val="0.13133891230697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124107973937325"/>
                  <c:y val="0.13133891230697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1654.0</c:v>
                </c:pt>
              </c:numLit>
            </c:plus>
            <c:minus>
              <c:numLit>
                <c:formatCode>General</c:formatCode>
                <c:ptCount val="1"/>
                <c:pt idx="0">
                  <c:v>1654.0</c:v>
                </c:pt>
              </c:numLit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Single Gaussian</c:v>
                </c:pt>
                <c:pt idx="1">
                  <c:v>Four Gaussians (Standard)</c:v>
                </c:pt>
                <c:pt idx="2">
                  <c:v>Four Gaussians (Varying Sigma)</c:v>
                </c:pt>
                <c:pt idx="3">
                  <c:v>Four Gaussians (Overlapping)</c:v>
                </c:pt>
                <c:pt idx="4">
                  <c:v>Four Gaussians (Subset)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9575.0</c:v>
                </c:pt>
                <c:pt idx="1">
                  <c:v>9355.0</c:v>
                </c:pt>
                <c:pt idx="2">
                  <c:v>11905.0</c:v>
                </c:pt>
                <c:pt idx="3">
                  <c:v>10385.0</c:v>
                </c:pt>
                <c:pt idx="4">
                  <c:v>10815.0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4725840"/>
        <c:axId val="312841952"/>
      </c:barChart>
      <c:catAx>
        <c:axId val="3147258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41952"/>
        <c:crosses val="autoZero"/>
        <c:auto val="1"/>
        <c:lblAlgn val="ctr"/>
        <c:lblOffset val="100"/>
        <c:noMultiLvlLbl val="0"/>
      </c:catAx>
      <c:valAx>
        <c:axId val="3128419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72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Number of</a:t>
            </a:r>
            <a:r>
              <a:rPr lang="en-US" baseline="0" dirty="0" smtClean="0"/>
              <a:t> Learning Steps (</a:t>
            </a:r>
            <a:r>
              <a:rPr lang="en-US" dirty="0" smtClean="0"/>
              <a:t>n </a:t>
            </a:r>
            <a:r>
              <a:rPr lang="en-US" dirty="0"/>
              <a:t>= 100 </a:t>
            </a:r>
            <a:r>
              <a:rPr lang="en-US" dirty="0" smtClean="0"/>
              <a:t>trials)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Hard-Coded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>
                <c:manualLayout>
                  <c:x val="-0.00248215947874653"/>
                  <c:y val="0.15176940977694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248215947874651"/>
                  <c:y val="0.14885076728123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24107973937316"/>
                  <c:y val="0.42904044686944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8394.0</c:v>
                </c:pt>
              </c:numLit>
            </c:plus>
            <c:minus>
              <c:numLit>
                <c:formatCode>General</c:formatCode>
                <c:ptCount val="1"/>
                <c:pt idx="0">
                  <c:v>8394.0</c:v>
                </c:pt>
              </c:numLit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Wing Nut </c:v>
                </c:pt>
                <c:pt idx="1">
                  <c:v>Two Diamonds</c:v>
                </c:pt>
                <c:pt idx="2">
                  <c:v>Iris Data Set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12795.0</c:v>
                </c:pt>
                <c:pt idx="1">
                  <c:v>12115.0</c:v>
                </c:pt>
                <c:pt idx="2">
                  <c:v>40410.0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Generalized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0.1138270573327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124107973937325"/>
                  <c:y val="0.10798977234128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0.1605253372640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8200.0</c:v>
                </c:pt>
              </c:numLit>
            </c:plus>
            <c:minus>
              <c:numLit>
                <c:formatCode>General</c:formatCode>
                <c:ptCount val="1"/>
                <c:pt idx="0">
                  <c:v>8200.0</c:v>
                </c:pt>
              </c:numLit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Wing Nut </c:v>
                </c:pt>
                <c:pt idx="1">
                  <c:v>Two Diamonds</c:v>
                </c:pt>
                <c:pt idx="2">
                  <c:v>Iris Data Set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9290.0</c:v>
                </c:pt>
                <c:pt idx="1">
                  <c:v>9120.0</c:v>
                </c:pt>
                <c:pt idx="2">
                  <c:v>16960.0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-103825808"/>
        <c:axId val="383693872"/>
      </c:barChart>
      <c:catAx>
        <c:axId val="-1038258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93872"/>
        <c:crosses val="autoZero"/>
        <c:auto val="1"/>
        <c:lblAlgn val="ctr"/>
        <c:lblOffset val="100"/>
        <c:noMultiLvlLbl val="0"/>
      </c:catAx>
      <c:valAx>
        <c:axId val="3836938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82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F893-2ADE-CA4E-B027-96B5E6680561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CE354-B498-294F-A925-3028F1B8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CE354-B498-294F-A925-3028F1B82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CE354-B498-294F-A925-3028F1B820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CE354-B498-294F-A925-3028F1B820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082514"/>
            <a:ext cx="9144000" cy="164149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Calibri" charset="0"/>
                <a:ea typeface="Calibri" charset="0"/>
                <a:cs typeface="Calibri" charset="0"/>
              </a:rPr>
              <a:t>Generalized Decrease Schedule of Learning Parameters for SOM</a:t>
            </a:r>
            <a:endParaRPr lang="en-US" sz="3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647851"/>
            <a:ext cx="9144000" cy="7540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Prashant </a:t>
            </a:r>
            <a:r>
              <a:rPr lang="en-US" dirty="0" err="1" smtClean="0"/>
              <a:t>Kalvapalle</a:t>
            </a:r>
            <a:r>
              <a:rPr lang="en-US" dirty="0" smtClean="0"/>
              <a:t>, </a:t>
            </a:r>
            <a:r>
              <a:rPr lang="en-US" dirty="0" err="1" smtClean="0"/>
              <a:t>Shoeb</a:t>
            </a:r>
            <a:r>
              <a:rPr lang="en-US" dirty="0" smtClean="0"/>
              <a:t> Mohammed, </a:t>
            </a:r>
            <a:r>
              <a:rPr lang="en-US" dirty="0" err="1" smtClean="0"/>
              <a:t>Ragib</a:t>
            </a:r>
            <a:r>
              <a:rPr lang="en-US" dirty="0" smtClean="0"/>
              <a:t> </a:t>
            </a:r>
            <a:r>
              <a:rPr lang="en-US" dirty="0" err="1" smtClean="0"/>
              <a:t>Mostofa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Converged SOM – Iris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23" y="1690688"/>
            <a:ext cx="6083165" cy="4560636"/>
          </a:xfrm>
        </p:spPr>
      </p:pic>
    </p:spTree>
    <p:extLst>
      <p:ext uri="{BB962C8B-B14F-4D97-AF65-F5344CB8AC3E}">
        <p14:creationId xmlns:p14="http://schemas.microsoft.com/office/powerpoint/2010/main" val="186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Generalized Schedule is Faster and More Reliable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07154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90504" y="3857603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21.3%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5579" y="4030940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8909" y="3701929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16.2%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5606" y="3070557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49.7%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38429" y="2901280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53.0%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5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Schedule is Faster and More Reliable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096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3649" y="4301740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27.4%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1315" y="4301740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24.7%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5109" y="2951912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58.0%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64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between data and prototype mean and variance indicates the learning progress of SOM</a:t>
            </a:r>
          </a:p>
          <a:p>
            <a:r>
              <a:rPr lang="en-US" dirty="0" smtClean="0"/>
              <a:t>SOM embedding and topology information can be used to set parameters real-time</a:t>
            </a:r>
          </a:p>
          <a:p>
            <a:pPr lvl="1"/>
            <a:r>
              <a:rPr lang="en-US" dirty="0" smtClean="0"/>
              <a:t>Useful as a default decrease schedule for any SOM</a:t>
            </a:r>
          </a:p>
          <a:p>
            <a:pPr lvl="1"/>
            <a:r>
              <a:rPr lang="en-US" dirty="0"/>
              <a:t>Leads to </a:t>
            </a:r>
            <a:r>
              <a:rPr lang="en-US" dirty="0" smtClean="0"/>
              <a:t>faster </a:t>
            </a:r>
            <a:r>
              <a:rPr lang="en-US" dirty="0"/>
              <a:t>learning </a:t>
            </a:r>
            <a:r>
              <a:rPr lang="en-US" dirty="0" smtClean="0"/>
              <a:t>for most data sets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76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1980" cy="69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79966"/>
            <a:ext cx="102338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Hard-coded decrease schedule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Generalized decrease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65"/>
          <a:stretch/>
        </p:blipFill>
        <p:spPr>
          <a:xfrm>
            <a:off x="1716860" y="2054211"/>
            <a:ext cx="6550258" cy="1811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1"/>
          <a:stretch/>
        </p:blipFill>
        <p:spPr>
          <a:xfrm>
            <a:off x="1716860" y="4370404"/>
            <a:ext cx="6550259" cy="16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8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 needs decreasing parameters</a:t>
            </a:r>
          </a:p>
          <a:p>
            <a:pPr lvl="1"/>
            <a:r>
              <a:rPr lang="en-US" dirty="0"/>
              <a:t>Learning rate, </a:t>
            </a:r>
            <a:r>
              <a:rPr lang="en-US" dirty="0" smtClean="0"/>
              <a:t>Neighborhood radius</a:t>
            </a:r>
          </a:p>
          <a:p>
            <a:r>
              <a:rPr lang="en-US" dirty="0" smtClean="0"/>
              <a:t>SOM learning methods have no objective function</a:t>
            </a:r>
          </a:p>
          <a:p>
            <a:pPr lvl="1"/>
            <a:r>
              <a:rPr lang="en-US" dirty="0" smtClean="0"/>
              <a:t>No information about progress of algorithm</a:t>
            </a:r>
          </a:p>
          <a:p>
            <a:r>
              <a:rPr lang="en-US" dirty="0" smtClean="0"/>
              <a:t>Parameters schedule depends on the state of the network</a:t>
            </a:r>
          </a:p>
          <a:p>
            <a:pPr lvl="1"/>
            <a:r>
              <a:rPr lang="en-US" dirty="0" smtClean="0"/>
              <a:t>Embedding: How well prototypes represent data distribution</a:t>
            </a:r>
          </a:p>
          <a:p>
            <a:pPr lvl="1"/>
            <a:r>
              <a:rPr lang="en-US" dirty="0" smtClean="0"/>
              <a:t>Topology: </a:t>
            </a:r>
            <a:r>
              <a:rPr lang="en-US" dirty="0"/>
              <a:t>Twisting, </a:t>
            </a:r>
            <a:r>
              <a:rPr lang="en-US" dirty="0" smtClean="0"/>
              <a:t>Topography</a:t>
            </a:r>
          </a:p>
          <a:p>
            <a:r>
              <a:rPr lang="en-US" dirty="0" smtClean="0"/>
              <a:t>How do we evaluate network state to dynamically change parameters?</a:t>
            </a:r>
          </a:p>
        </p:txBody>
      </p:sp>
    </p:spTree>
    <p:extLst>
      <p:ext uri="{BB962C8B-B14F-4D97-AF65-F5344CB8AC3E}">
        <p14:creationId xmlns:p14="http://schemas.microsoft.com/office/powerpoint/2010/main" val="120241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Cambria Math" charset="0"/>
                      </a:rPr>
                      <m:t>Embedding</m:t>
                    </m:r>
                    <m:r>
                      <m:rPr>
                        <m:nor/>
                      </m:rP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 smtClean="0">
                        <a:latin typeface="Cambria Math" charset="0"/>
                      </a:rPr>
                      <m:t>Error</m:t>
                    </m:r>
                    <m:r>
                      <m:rPr>
                        <m:nor/>
                      </m:rPr>
                      <a:rPr lang="en-US" i="1" dirty="0" smtClean="0">
                        <a:latin typeface="Cambria Math" charset="0"/>
                      </a:rPr>
                      <m:t> = (1 - 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en-US" i="1" dirty="0">
                        <a:latin typeface="Cambria Math" charset="0"/>
                      </a:rPr>
                      <m:t>)	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lvl="1"/>
                <a:r>
                  <a:rPr lang="en-US" i="1" dirty="0" smtClean="0">
                    <a:latin typeface="Cambria Math" charset="0"/>
                  </a:rPr>
                  <a:t>Weights initialization: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8584" y="3269048"/>
            <a:ext cx="10254831" cy="2684173"/>
            <a:chOff x="838200" y="3372707"/>
            <a:chExt cx="10254831" cy="26841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" t="16052" r="14876"/>
            <a:stretch/>
          </p:blipFill>
          <p:spPr>
            <a:xfrm>
              <a:off x="4224653" y="3372707"/>
              <a:ext cx="3500519" cy="268417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" t="13022" r="15573"/>
            <a:stretch/>
          </p:blipFill>
          <p:spPr>
            <a:xfrm>
              <a:off x="7725173" y="3372707"/>
              <a:ext cx="3367858" cy="26841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6" t="10066" r="10997"/>
            <a:stretch/>
          </p:blipFill>
          <p:spPr>
            <a:xfrm>
              <a:off x="838200" y="3372707"/>
              <a:ext cx="3386453" cy="268417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786846" y="6089337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= 0.81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6332" y="6089337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= 0.99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58636" y="6089337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= 0.17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𝑇𝑜𝑝𝑜𝑙𝑜𝑔𝑖𝑐𝑎𝑙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𝐸𝑟𝑟𝑜𝑟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𝑒𝑟𝑟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b="0" baseline="30000" dirty="0" smtClean="0"/>
                  <a:t>1</a:t>
                </a:r>
                <a:endParaRPr lang="bg-BG" b="0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585118" y="2926925"/>
            <a:ext cx="7303564" cy="2783954"/>
            <a:chOff x="1120000" y="3744348"/>
            <a:chExt cx="7303564" cy="27839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000" y="3744348"/>
              <a:ext cx="3706091" cy="27785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07" t="17113" r="19277" b="61669"/>
            <a:stretch/>
          </p:blipFill>
          <p:spPr>
            <a:xfrm>
              <a:off x="5384845" y="3799768"/>
              <a:ext cx="3038719" cy="272853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3726873" y="3799768"/>
              <a:ext cx="1657972" cy="57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23855" y="4679126"/>
              <a:ext cx="1560990" cy="184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010400" y="4849090"/>
              <a:ext cx="263236" cy="22167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9" y="4849090"/>
              <a:ext cx="263236" cy="22167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13074" y="4679126"/>
              <a:ext cx="263236" cy="221673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9778" y="6175392"/>
            <a:ext cx="1161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(1) Hamel </a:t>
            </a:r>
            <a:r>
              <a:rPr lang="en-US" sz="1200" dirty="0"/>
              <a:t>L. (2016) SOM Quality Measures: An Efficient Statistical Approach. In: </a:t>
            </a:r>
            <a:r>
              <a:rPr lang="en-US" sz="1200" dirty="0" err="1"/>
              <a:t>Merényi</a:t>
            </a:r>
            <a:r>
              <a:rPr lang="en-US" sz="1200" dirty="0"/>
              <a:t> E., Mendenhall M., O’Driscoll P. (</a:t>
            </a:r>
            <a:r>
              <a:rPr lang="en-US" sz="1200" dirty="0" err="1"/>
              <a:t>eds</a:t>
            </a:r>
            <a:r>
              <a:rPr lang="en-US" sz="1200" dirty="0"/>
              <a:t>) Advances in Self-Organizing Maps and Learning Vector Quantization. Advances in Intelligent Systems and Computing, </a:t>
            </a:r>
            <a:r>
              <a:rPr lang="en-US" sz="1200" dirty="0" err="1"/>
              <a:t>vol</a:t>
            </a:r>
            <a:r>
              <a:rPr lang="en-US" sz="1200" dirty="0"/>
              <a:t> 428. Springer, Cham</a:t>
            </a:r>
          </a:p>
        </p:txBody>
      </p:sp>
    </p:spTree>
    <p:extLst>
      <p:ext uri="{BB962C8B-B14F-4D97-AF65-F5344CB8AC3E}">
        <p14:creationId xmlns:p14="http://schemas.microsoft.com/office/powerpoint/2010/main" val="134953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𝑇𝑜𝑡𝑎𝑙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𝐸𝑟𝑟𝑜𝑟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sz="2400" b="0" i="1" smtClean="0">
                        <a:latin typeface="Cambria Math" charset="0"/>
                      </a:rPr>
                      <m:t>𝐸𝑚𝑏𝑒𝑑𝑑𝑖𝑛𝑔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𝐸𝑟𝑟𝑜𝑟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1 −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sz="2400" b="0" i="1" smtClean="0">
                        <a:latin typeface="Cambria Math" charset="0"/>
                      </a:rPr>
                      <m:t>𝑇𝑜𝑝𝑜𝑙𝑜𝑔𝑖𝑐𝑎𝑙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𝐸𝑟𝑟𝑜𝑟</m:t>
                    </m:r>
                  </m:oMath>
                </a14:m>
              </a:p>
              <a:p>
                <a:pPr lvl="1"/>
                <a:r>
                  <a:rPr lang="en-US" sz="2000" b="0" i="0" dirty="0" smtClean="0">
                    <a:latin typeface="Cambria Math" charset="0"/>
                  </a:rPr>
                  <a:t>Errors calculated every 50 learning steps (</a:t>
                </a:r>
                <a:r>
                  <a:rPr lang="en-US" sz="2000" b="0" i="0" dirty="0" smtClean="0">
                    <a:solidFill>
                      <a:srgbClr val="00B0F0"/>
                    </a:solidFill>
                    <a:latin typeface="Cambria Math" charset="0"/>
                  </a:rPr>
                  <a:t>-</a:t>
                </a:r>
                <a:r>
                  <a:rPr lang="en-US" sz="2000" b="0" i="0" dirty="0" smtClean="0">
                    <a:latin typeface="Cambria Math" charset="0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Cambria Math" charset="0"/>
                  </a:rPr>
                  <a:t>Errors smoothened (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 Math" charset="0"/>
                  </a:rPr>
                  <a:t>-</a:t>
                </a:r>
                <a:r>
                  <a:rPr lang="en-US" sz="2000" dirty="0" smtClean="0">
                    <a:latin typeface="Cambria Math" charset="0"/>
                  </a:rPr>
                  <a:t>) : Moving average of every 10 data points (500 learn steps)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505626" y="3241180"/>
            <a:ext cx="7180748" cy="2743984"/>
            <a:chOff x="1244691" y="2936379"/>
            <a:chExt cx="7180748" cy="2743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9031"/>
            <a:stretch/>
          </p:blipFill>
          <p:spPr>
            <a:xfrm>
              <a:off x="1244691" y="2936379"/>
              <a:ext cx="7180748" cy="274398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73927" y="3158836"/>
              <a:ext cx="4821382" cy="222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11" t="3087" r="46788" b="91766"/>
            <a:stretch/>
          </p:blipFill>
          <p:spPr>
            <a:xfrm>
              <a:off x="3519056" y="3090170"/>
              <a:ext cx="2549237" cy="277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56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674"/>
            <a:ext cx="10515600" cy="1325563"/>
          </a:xfrm>
        </p:spPr>
        <p:txBody>
          <a:bodyPr/>
          <a:lstStyle/>
          <a:p>
            <a:r>
              <a:rPr lang="en-US" dirty="0" smtClean="0"/>
              <a:t>Decrease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34682"/>
            <a:ext cx="10233800" cy="4351338"/>
          </a:xfrm>
        </p:spPr>
        <p:txBody>
          <a:bodyPr/>
          <a:lstStyle/>
          <a:p>
            <a:r>
              <a:rPr lang="en-US" dirty="0" smtClean="0"/>
              <a:t>Check smoothened error every 1500 learn steps</a:t>
            </a:r>
          </a:p>
          <a:p>
            <a:pPr lvl="1"/>
            <a:r>
              <a:rPr lang="en-US" dirty="0" smtClean="0"/>
              <a:t>If non decreasing then lower both SOM parameters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58" y="2861298"/>
            <a:ext cx="4511195" cy="338210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50473" y="3380509"/>
            <a:ext cx="568036" cy="4433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18509" y="2871148"/>
            <a:ext cx="3856786" cy="509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18509" y="3823855"/>
            <a:ext cx="3856786" cy="239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866906" y="2916718"/>
            <a:ext cx="1565564" cy="158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95" y="2871148"/>
            <a:ext cx="4483857" cy="33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5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Learning Rate &amp; Neighborhood Radius Schedule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64" y="2030322"/>
            <a:ext cx="4677419" cy="35067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50" y="2030323"/>
            <a:ext cx="4677419" cy="35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6" y="56150"/>
            <a:ext cx="10515600" cy="1325563"/>
          </a:xfrm>
        </p:spPr>
        <p:txBody>
          <a:bodyPr/>
          <a:lstStyle/>
          <a:p>
            <a:r>
              <a:rPr lang="en-US" dirty="0" smtClean="0"/>
              <a:t>Converged SOM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57" y="1123776"/>
            <a:ext cx="3443435" cy="25414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1" y="4115960"/>
            <a:ext cx="3238525" cy="2483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0" y="4115960"/>
            <a:ext cx="3312454" cy="2483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46" y="1193147"/>
            <a:ext cx="3274560" cy="245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45" y="2567983"/>
            <a:ext cx="3056364" cy="2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3"/>
            <a:ext cx="10515600" cy="1325563"/>
          </a:xfrm>
        </p:spPr>
        <p:txBody>
          <a:bodyPr/>
          <a:lstStyle/>
          <a:p>
            <a:r>
              <a:rPr lang="en-US" dirty="0"/>
              <a:t>Converged SOM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0" y="2030323"/>
            <a:ext cx="4888640" cy="36650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322"/>
            <a:ext cx="4888640" cy="36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13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1504</TotalTime>
  <Words>375</Words>
  <Application>Microsoft Macintosh PowerPoint</Application>
  <PresentationFormat>Widescreen</PresentationFormat>
  <Paragraphs>75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Corbel</vt:lpstr>
      <vt:lpstr>Arial</vt:lpstr>
      <vt:lpstr>Depth</vt:lpstr>
      <vt:lpstr>Generalized Decrease Schedule of Learning Parameters for SOM</vt:lpstr>
      <vt:lpstr>Motivation</vt:lpstr>
      <vt:lpstr>Monitoring Learning</vt:lpstr>
      <vt:lpstr>Monitoring Learning</vt:lpstr>
      <vt:lpstr>Error measure</vt:lpstr>
      <vt:lpstr>Decrease schedule</vt:lpstr>
      <vt:lpstr>Learning Rate &amp; Neighborhood Radius Schedule</vt:lpstr>
      <vt:lpstr>Converged SOM</vt:lpstr>
      <vt:lpstr>Converged SOM</vt:lpstr>
      <vt:lpstr>Converged SOM – Iris Dataset</vt:lpstr>
      <vt:lpstr>Generalized Schedule is Faster and More Reliable</vt:lpstr>
      <vt:lpstr>Generalized Schedule is Faster and More Reliable</vt:lpstr>
      <vt:lpstr>Conclusion</vt:lpstr>
      <vt:lpstr>PowerPoint Presentation</vt:lpstr>
      <vt:lpstr>Progression of clusters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Decrease Schedule of  Learning Parameters for SOM</dc:title>
  <dc:creator>Microsoft Office User</dc:creator>
  <cp:lastModifiedBy>Microsoft Office User</cp:lastModifiedBy>
  <cp:revision>39</cp:revision>
  <dcterms:created xsi:type="dcterms:W3CDTF">2017-04-19T17:44:17Z</dcterms:created>
  <dcterms:modified xsi:type="dcterms:W3CDTF">2017-04-20T18:48:41Z</dcterms:modified>
</cp:coreProperties>
</file>