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8" r:id="rId7"/>
    <p:sldId id="259" r:id="rId8"/>
    <p:sldId id="299" r:id="rId9"/>
    <p:sldId id="278" r:id="rId10"/>
    <p:sldId id="287" r:id="rId11"/>
    <p:sldId id="288" r:id="rId12"/>
    <p:sldId id="289" r:id="rId13"/>
    <p:sldId id="295" r:id="rId14"/>
    <p:sldId id="298" r:id="rId15"/>
    <p:sldId id="296" r:id="rId16"/>
    <p:sldId id="291" r:id="rId17"/>
    <p:sldId id="292" r:id="rId18"/>
    <p:sldId id="293" r:id="rId19"/>
    <p:sldId id="294" r:id="rId20"/>
    <p:sldId id="262" r:id="rId21"/>
    <p:sldId id="267" r:id="rId22"/>
    <p:sldId id="270" r:id="rId23"/>
  </p:sldIdLst>
  <p:sldSz cx="12827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pta, Smita (Cognizant)" initials="GS(" lastIdx="6" clrIdx="0">
    <p:extLst>
      <p:ext uri="{19B8F6BF-5375-455C-9EA6-DF929625EA0E}">
        <p15:presenceInfo xmlns:p15="http://schemas.microsoft.com/office/powerpoint/2012/main" userId="S-1-5-21-1178368992-402679808-390482200-825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DFF"/>
    <a:srgbClr val="F2F2F2"/>
    <a:srgbClr val="404040"/>
    <a:srgbClr val="0033A0"/>
    <a:srgbClr val="FFFFFF"/>
    <a:srgbClr val="00B140"/>
    <a:srgbClr val="3CC26C"/>
    <a:srgbClr val="196B5C"/>
    <a:srgbClr val="27BCE7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64A62-8C8A-73FD-8802-BD590CFC7AF5}" v="50" dt="2020-04-17T10:32:56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6395" autoAdjust="0"/>
  </p:normalViewPr>
  <p:slideViewPr>
    <p:cSldViewPr snapToGrid="0" showGuides="1">
      <p:cViewPr varScale="1">
        <p:scale>
          <a:sx n="89" d="100"/>
          <a:sy n="89" d="100"/>
        </p:scale>
        <p:origin x="528" y="78"/>
      </p:cViewPr>
      <p:guideLst>
        <p:guide orient="horz" pos="2184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osh, Ishita (Cognizant)" userId="S::343197@cognizant.com::3b074cb7-7daa-4476-9f99-65d00998e6c0" providerId="AD" clId="Web-{E1364A62-8C8A-73FD-8802-BD590CFC7AF5}"/>
    <pc:docChg chg="modSld">
      <pc:chgData name="Ghosh, Ishita (Cognizant)" userId="S::343197@cognizant.com::3b074cb7-7daa-4476-9f99-65d00998e6c0" providerId="AD" clId="Web-{E1364A62-8C8A-73FD-8802-BD590CFC7AF5}" dt="2020-04-17T10:32:56.367" v="53"/>
      <pc:docMkLst>
        <pc:docMk/>
      </pc:docMkLst>
      <pc:sldChg chg="addSp delSp modSp">
        <pc:chgData name="Ghosh, Ishita (Cognizant)" userId="S::343197@cognizant.com::3b074cb7-7daa-4476-9f99-65d00998e6c0" providerId="AD" clId="Web-{E1364A62-8C8A-73FD-8802-BD590CFC7AF5}" dt="2020-04-17T10:19:43.859" v="39"/>
        <pc:sldMkLst>
          <pc:docMk/>
          <pc:sldMk cId="586594147" sldId="257"/>
        </pc:sldMkLst>
        <pc:spChg chg="add del">
          <ac:chgData name="Ghosh, Ishita (Cognizant)" userId="S::343197@cognizant.com::3b074cb7-7daa-4476-9f99-65d00998e6c0" providerId="AD" clId="Web-{E1364A62-8C8A-73FD-8802-BD590CFC7AF5}" dt="2020-04-17T10:19:43.859" v="39"/>
          <ac:spMkLst>
            <pc:docMk/>
            <pc:sldMk cId="586594147" sldId="257"/>
            <ac:spMk id="16" creationId="{00000000-0000-0000-0000-000000000000}"/>
          </ac:spMkLst>
        </pc:spChg>
        <pc:spChg chg="mod">
          <ac:chgData name="Ghosh, Ishita (Cognizant)" userId="S::343197@cognizant.com::3b074cb7-7daa-4476-9f99-65d00998e6c0" providerId="AD" clId="Web-{E1364A62-8C8A-73FD-8802-BD590CFC7AF5}" dt="2020-04-17T10:12:35.826" v="22" actId="1076"/>
          <ac:spMkLst>
            <pc:docMk/>
            <pc:sldMk cId="586594147" sldId="257"/>
            <ac:spMk id="18" creationId="{00000000-0000-0000-0000-000000000000}"/>
          </ac:spMkLst>
        </pc:spChg>
        <pc:spChg chg="mod">
          <ac:chgData name="Ghosh, Ishita (Cognizant)" userId="S::343197@cognizant.com::3b074cb7-7daa-4476-9f99-65d00998e6c0" providerId="AD" clId="Web-{E1364A62-8C8A-73FD-8802-BD590CFC7AF5}" dt="2020-04-17T10:18:39.500" v="37" actId="1076"/>
          <ac:spMkLst>
            <pc:docMk/>
            <pc:sldMk cId="586594147" sldId="257"/>
            <ac:spMk id="19" creationId="{00000000-0000-0000-0000-000000000000}"/>
          </ac:spMkLst>
        </pc:spChg>
      </pc:sldChg>
      <pc:sldChg chg="modSp">
        <pc:chgData name="Ghosh, Ishita (Cognizant)" userId="S::343197@cognizant.com::3b074cb7-7daa-4476-9f99-65d00998e6c0" providerId="AD" clId="Web-{E1364A62-8C8A-73FD-8802-BD590CFC7AF5}" dt="2020-04-17T10:14:58.436" v="28" actId="14100"/>
        <pc:sldMkLst>
          <pc:docMk/>
          <pc:sldMk cId="543901807" sldId="266"/>
        </pc:sldMkLst>
        <pc:spChg chg="mod">
          <ac:chgData name="Ghosh, Ishita (Cognizant)" userId="S::343197@cognizant.com::3b074cb7-7daa-4476-9f99-65d00998e6c0" providerId="AD" clId="Web-{E1364A62-8C8A-73FD-8802-BD590CFC7AF5}" dt="2020-04-17T10:14:58.436" v="28" actId="14100"/>
          <ac:spMkLst>
            <pc:docMk/>
            <pc:sldMk cId="543901807" sldId="266"/>
            <ac:spMk id="20" creationId="{00000000-0000-0000-0000-000000000000}"/>
          </ac:spMkLst>
        </pc:spChg>
      </pc:sldChg>
      <pc:sldChg chg="addSp delSp modSp">
        <pc:chgData name="Ghosh, Ishita (Cognizant)" userId="S::343197@cognizant.com::3b074cb7-7daa-4476-9f99-65d00998e6c0" providerId="AD" clId="Web-{E1364A62-8C8A-73FD-8802-BD590CFC7AF5}" dt="2020-04-17T10:32:56.367" v="53"/>
        <pc:sldMkLst>
          <pc:docMk/>
          <pc:sldMk cId="170825257" sldId="279"/>
        </pc:sldMkLst>
        <pc:spChg chg="del">
          <ac:chgData name="Ghosh, Ishita (Cognizant)" userId="S::343197@cognizant.com::3b074cb7-7daa-4476-9f99-65d00998e6c0" providerId="AD" clId="Web-{E1364A62-8C8A-73FD-8802-BD590CFC7AF5}" dt="2020-04-17T10:32:56.314" v="52"/>
          <ac:spMkLst>
            <pc:docMk/>
            <pc:sldMk cId="170825257" sldId="279"/>
            <ac:spMk id="9" creationId="{00000000-0000-0000-0000-000000000000}"/>
          </ac:spMkLst>
        </pc:spChg>
        <pc:spChg chg="mod">
          <ac:chgData name="Ghosh, Ishita (Cognizant)" userId="S::343197@cognizant.com::3b074cb7-7daa-4476-9f99-65d00998e6c0" providerId="AD" clId="Web-{E1364A62-8C8A-73FD-8802-BD590CFC7AF5}" dt="2020-04-17T10:05:38.699" v="5" actId="1076"/>
          <ac:spMkLst>
            <pc:docMk/>
            <pc:sldMk cId="170825257" sldId="279"/>
            <ac:spMk id="10" creationId="{00000000-0000-0000-0000-000000000000}"/>
          </ac:spMkLst>
        </pc:spChg>
        <pc:picChg chg="add del mod ord">
          <ac:chgData name="Ghosh, Ishita (Cognizant)" userId="S::343197@cognizant.com::3b074cb7-7daa-4476-9f99-65d00998e6c0" providerId="AD" clId="Web-{E1364A62-8C8A-73FD-8802-BD590CFC7AF5}" dt="2020-04-17T10:32:56.367" v="53"/>
          <ac:picMkLst>
            <pc:docMk/>
            <pc:sldMk cId="170825257" sldId="279"/>
            <ac:picMk id="4" creationId="{7D620F87-C343-4D70-B77E-289DA283FE77}"/>
          </ac:picMkLst>
        </pc:picChg>
      </pc:sldChg>
      <pc:sldChg chg="addSp delSp modSp">
        <pc:chgData name="Ghosh, Ishita (Cognizant)" userId="S::343197@cognizant.com::3b074cb7-7daa-4476-9f99-65d00998e6c0" providerId="AD" clId="Web-{E1364A62-8C8A-73FD-8802-BD590CFC7AF5}" dt="2020-04-17T10:21:05.454" v="51" actId="1076"/>
        <pc:sldMkLst>
          <pc:docMk/>
          <pc:sldMk cId="2011637557" sldId="280"/>
        </pc:sldMkLst>
        <pc:spChg chg="add del mod">
          <ac:chgData name="Ghosh, Ishita (Cognizant)" userId="S::343197@cognizant.com::3b074cb7-7daa-4476-9f99-65d00998e6c0" providerId="AD" clId="Web-{E1364A62-8C8A-73FD-8802-BD590CFC7AF5}" dt="2020-04-17T10:21:02.625" v="50"/>
          <ac:spMkLst>
            <pc:docMk/>
            <pc:sldMk cId="2011637557" sldId="280"/>
            <ac:spMk id="4" creationId="{193A9587-2DDE-4917-9589-FA76F4380C61}"/>
          </ac:spMkLst>
        </pc:spChg>
        <pc:spChg chg="mod">
          <ac:chgData name="Ghosh, Ishita (Cognizant)" userId="S::343197@cognizant.com::3b074cb7-7daa-4476-9f99-65d00998e6c0" providerId="AD" clId="Web-{E1364A62-8C8A-73FD-8802-BD590CFC7AF5}" dt="2020-04-17T10:21:05.454" v="51" actId="1076"/>
          <ac:spMkLst>
            <pc:docMk/>
            <pc:sldMk cId="2011637557" sldId="280"/>
            <ac:spMk id="16" creationId="{00000000-0000-0000-0000-000000000000}"/>
          </ac:spMkLst>
        </pc:spChg>
        <pc:graphicFrameChg chg="mod">
          <ac:chgData name="Ghosh, Ishita (Cognizant)" userId="S::343197@cognizant.com::3b074cb7-7daa-4476-9f99-65d00998e6c0" providerId="AD" clId="Web-{E1364A62-8C8A-73FD-8802-BD590CFC7AF5}" dt="2020-04-17T10:18:37.468" v="36" actId="14100"/>
          <ac:graphicFrameMkLst>
            <pc:docMk/>
            <pc:sldMk cId="2011637557" sldId="280"/>
            <ac:graphicFrameMk id="2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79D7E-E070-4818-B67E-BDA1704251D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EBB72-B6F4-4719-B922-4BA94257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40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A5C17-BE5A-4B5D-BB02-B68CAF6F8B1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1143000"/>
            <a:ext cx="577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83B7E-5FE7-4B1F-858D-1F510AA2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Please add the audio note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9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27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5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7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7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1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Please add the audio note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3B7E-5FE7-4B1F-858D-1F510AA2E7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" y="3562"/>
            <a:ext cx="4072030" cy="907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/>
          <a:stretch/>
        </p:blipFill>
        <p:spPr>
          <a:xfrm>
            <a:off x="7305674" y="0"/>
            <a:ext cx="55213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461" y="2275010"/>
            <a:ext cx="3937932" cy="384823"/>
          </a:xfrm>
        </p:spPr>
        <p:txBody>
          <a:bodyPr anchor="t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Welcome to the module 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" y="4656731"/>
            <a:ext cx="4066118" cy="33757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rgbClr val="328D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972800" y="6480425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Cognizant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32964" y="1947710"/>
            <a:ext cx="3929429" cy="31432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404040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r>
              <a:rPr lang="fr-FR" dirty="0"/>
              <a:t>Course duration 00 </a:t>
            </a:r>
            <a:r>
              <a:rPr lang="fr-FR" dirty="0" err="1"/>
              <a:t>hr</a:t>
            </a:r>
            <a:r>
              <a:rPr lang="fr-FR" dirty="0"/>
              <a:t>. 00 </a:t>
            </a:r>
            <a:r>
              <a:rPr lang="fr-FR" dirty="0" err="1"/>
              <a:t>mins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29184" y="2659833"/>
            <a:ext cx="5943600" cy="19801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800" b="1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Dummy </a:t>
            </a:r>
          </a:p>
          <a:p>
            <a:r>
              <a:rPr lang="en-US" dirty="0"/>
              <a:t>Course Title</a:t>
            </a:r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2048486" y="3570410"/>
            <a:ext cx="4536034" cy="667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B1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258050" y="5943600"/>
            <a:ext cx="45719" cy="91440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34150" y="1371600"/>
            <a:ext cx="4937760" cy="4171950"/>
          </a:xfrm>
          <a:prstGeom prst="rect">
            <a:avLst/>
          </a:prstGeom>
          <a:gradFill>
            <a:gsLst>
              <a:gs pos="11000">
                <a:srgbClr val="0033A0"/>
              </a:gs>
              <a:gs pos="100000">
                <a:srgbClr val="328DFF">
                  <a:alpha val="60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29184" y="5029200"/>
            <a:ext cx="1116751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6270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150"/>
            <a:ext cx="12827000" cy="471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7629937" cy="4213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7126605" cy="41148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55400" y="5784850"/>
            <a:ext cx="1371600" cy="4572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7315200" cy="4213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22960"/>
            <a:ext cx="7315200" cy="5606362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200"/>
            </a:lvl1pPr>
            <a:lvl2pPr marL="742950" indent="-285750">
              <a:buFont typeface="Arial" panose="020B0604020202020204" pitchFamily="34" charset="0"/>
              <a:buChar char="−"/>
              <a:defRPr sz="1200"/>
            </a:lvl2pPr>
            <a:lvl3pPr marL="1200150" indent="-28575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274320" y="6492240"/>
            <a:ext cx="7315200" cy="2743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i="1">
                <a:solidFill>
                  <a:srgbClr val="328DFF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0"/>
            <a:ext cx="4889500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7937500" y="4962526"/>
            <a:ext cx="4889500" cy="1895474"/>
          </a:xfrm>
          <a:prstGeom prst="rect">
            <a:avLst/>
          </a:prstGeom>
          <a:gradFill>
            <a:gsLst>
              <a:gs pos="11000">
                <a:srgbClr val="0033A0">
                  <a:alpha val="60000"/>
                </a:srgbClr>
              </a:gs>
              <a:gs pos="100000">
                <a:srgbClr val="328DFF">
                  <a:alpha val="33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7886700" y="0"/>
            <a:ext cx="45719" cy="91440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08" y="96948"/>
            <a:ext cx="2743200" cy="61150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972800" y="6480425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Cognizant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| </a:t>
            </a:r>
          </a:p>
        </p:txBody>
      </p:sp>
    </p:spTree>
    <p:extLst>
      <p:ext uri="{BB962C8B-B14F-4D97-AF65-F5344CB8AC3E}">
        <p14:creationId xmlns:p14="http://schemas.microsoft.com/office/powerpoint/2010/main" val="165093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150"/>
            <a:ext cx="12827000" cy="471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7629937" cy="4213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371599"/>
            <a:ext cx="7202805" cy="406717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02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826998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758" y="80842"/>
            <a:ext cx="2803022" cy="624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650" y="1551261"/>
            <a:ext cx="3333296" cy="421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560320"/>
            <a:ext cx="3200400" cy="265176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995877" y="6480425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Cognizant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| </a:t>
            </a:r>
          </a:p>
        </p:txBody>
      </p:sp>
    </p:spTree>
    <p:extLst>
      <p:ext uri="{BB962C8B-B14F-4D97-AF65-F5344CB8AC3E}">
        <p14:creationId xmlns:p14="http://schemas.microsoft.com/office/powerpoint/2010/main" val="345079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826998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758" y="80842"/>
            <a:ext cx="2803022" cy="624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1554480"/>
            <a:ext cx="3190799" cy="4213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2560320"/>
            <a:ext cx="3200400" cy="265176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995877" y="6480425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Cognizant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| </a:t>
            </a:r>
          </a:p>
        </p:txBody>
      </p:sp>
    </p:spTree>
    <p:extLst>
      <p:ext uri="{BB962C8B-B14F-4D97-AF65-F5344CB8AC3E}">
        <p14:creationId xmlns:p14="http://schemas.microsoft.com/office/powerpoint/2010/main" val="68182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0"/>
            <a:ext cx="8636000" cy="6858000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 userDrawn="1"/>
        </p:nvSpPr>
        <p:spPr>
          <a:xfrm>
            <a:off x="2048486" y="3570410"/>
            <a:ext cx="4536034" cy="667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B1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b="1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560320" y="1362075"/>
            <a:ext cx="7212330" cy="4133850"/>
          </a:xfrm>
          <a:prstGeom prst="rect">
            <a:avLst/>
          </a:prstGeom>
          <a:gradFill>
            <a:gsLst>
              <a:gs pos="11000">
                <a:srgbClr val="0033A0"/>
              </a:gs>
              <a:gs pos="100000">
                <a:srgbClr val="328DFF">
                  <a:alpha val="70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4641" y="1645920"/>
            <a:ext cx="6675120" cy="426769"/>
          </a:xfrm>
        </p:spPr>
        <p:txBody>
          <a:bodyPr anchor="t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Dummy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834640" y="2194559"/>
            <a:ext cx="6675120" cy="201168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800" b="1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Thank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4640" y="4937760"/>
            <a:ext cx="4066118" cy="33757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8176"/>
            <a:ext cx="4072030" cy="90772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 flipH="1">
            <a:off x="0" y="6400800"/>
            <a:ext cx="457200" cy="45720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6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02752"/>
            <a:ext cx="9658762" cy="4213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37149"/>
            <a:ext cx="12135261" cy="5606362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−"/>
              <a:defRPr/>
            </a:lvl2pPr>
            <a:lvl3pPr marL="1200150" indent="-285750">
              <a:buFont typeface="Courier New" panose="02070309020205020404" pitchFamily="49" charset="0"/>
              <a:buChar char="o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4320" y="6492240"/>
            <a:ext cx="7267986" cy="2743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i="1">
                <a:solidFill>
                  <a:srgbClr val="328DFF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6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1856" y="1825625"/>
            <a:ext cx="54514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3669" y="1825625"/>
            <a:ext cx="54514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1856" y="6356351"/>
            <a:ext cx="2886075" cy="365125"/>
          </a:xfrm>
          <a:prstGeom prst="rect">
            <a:avLst/>
          </a:prstGeom>
        </p:spPr>
        <p:txBody>
          <a:bodyPr/>
          <a:lstStyle/>
          <a:p>
            <a:fld id="{14ABA42D-2FD5-448D-8D72-7CCF07E7C32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323042" y="6460603"/>
            <a:ext cx="444375" cy="277965"/>
          </a:xfrm>
          <a:prstGeom prst="rect">
            <a:avLst/>
          </a:prstGeom>
        </p:spPr>
        <p:txBody>
          <a:bodyPr/>
          <a:lstStyle/>
          <a:p>
            <a:fld id="{126DC933-4886-44DA-9C89-D6538E30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6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527" y="365126"/>
            <a:ext cx="110632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527" y="1681163"/>
            <a:ext cx="542642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527" y="2505075"/>
            <a:ext cx="542642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3669" y="1681163"/>
            <a:ext cx="54531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3669" y="2505075"/>
            <a:ext cx="54531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81856" y="6356351"/>
            <a:ext cx="2886075" cy="365125"/>
          </a:xfrm>
          <a:prstGeom prst="rect">
            <a:avLst/>
          </a:prstGeom>
        </p:spPr>
        <p:txBody>
          <a:bodyPr/>
          <a:lstStyle/>
          <a:p>
            <a:fld id="{14ABA42D-2FD5-448D-8D72-7CCF07E7C32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2323042" y="6460603"/>
            <a:ext cx="444375" cy="277965"/>
          </a:xfrm>
          <a:prstGeom prst="rect">
            <a:avLst/>
          </a:prstGeom>
        </p:spPr>
        <p:txBody>
          <a:bodyPr/>
          <a:lstStyle/>
          <a:p>
            <a:fld id="{126DC933-4886-44DA-9C89-D6538E30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1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527" y="457200"/>
            <a:ext cx="413704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146" y="987426"/>
            <a:ext cx="649366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527" y="2057400"/>
            <a:ext cx="413704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1856" y="6356351"/>
            <a:ext cx="2886075" cy="365125"/>
          </a:xfrm>
          <a:prstGeom prst="rect">
            <a:avLst/>
          </a:prstGeom>
        </p:spPr>
        <p:txBody>
          <a:bodyPr/>
          <a:lstStyle/>
          <a:p>
            <a:fld id="{14ABA42D-2FD5-448D-8D72-7CCF07E7C32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323042" y="6460603"/>
            <a:ext cx="444375" cy="277965"/>
          </a:xfrm>
          <a:prstGeom prst="rect">
            <a:avLst/>
          </a:prstGeom>
        </p:spPr>
        <p:txBody>
          <a:bodyPr/>
          <a:lstStyle/>
          <a:p>
            <a:fld id="{126DC933-4886-44DA-9C89-D6538E30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7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7928" y="182880"/>
            <a:ext cx="4052697" cy="4213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74320" y="6492240"/>
            <a:ext cx="7315200" cy="2743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i="1">
                <a:solidFill>
                  <a:srgbClr val="328DFF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5508"/>
            <a:ext cx="2743200" cy="61150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972800" y="6480425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Cognizant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| </a:t>
            </a:r>
          </a:p>
        </p:txBody>
      </p:sp>
    </p:spTree>
    <p:extLst>
      <p:ext uri="{BB962C8B-B14F-4D97-AF65-F5344CB8AC3E}">
        <p14:creationId xmlns:p14="http://schemas.microsoft.com/office/powerpoint/2010/main" val="1022888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527" y="457200"/>
            <a:ext cx="413704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53146" y="987426"/>
            <a:ext cx="649366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527" y="2057400"/>
            <a:ext cx="413704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1856" y="6356351"/>
            <a:ext cx="2886075" cy="365125"/>
          </a:xfrm>
          <a:prstGeom prst="rect">
            <a:avLst/>
          </a:prstGeom>
        </p:spPr>
        <p:txBody>
          <a:bodyPr/>
          <a:lstStyle/>
          <a:p>
            <a:fld id="{14ABA42D-2FD5-448D-8D72-7CCF07E7C32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323042" y="6460603"/>
            <a:ext cx="444375" cy="277965"/>
          </a:xfrm>
          <a:prstGeom prst="rect">
            <a:avLst/>
          </a:prstGeom>
        </p:spPr>
        <p:txBody>
          <a:bodyPr/>
          <a:lstStyle/>
          <a:p>
            <a:fld id="{126DC933-4886-44DA-9C89-D6538E30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1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1856" y="6356351"/>
            <a:ext cx="2886075" cy="365125"/>
          </a:xfrm>
          <a:prstGeom prst="rect">
            <a:avLst/>
          </a:prstGeom>
        </p:spPr>
        <p:txBody>
          <a:bodyPr/>
          <a:lstStyle/>
          <a:p>
            <a:fld id="{14ABA42D-2FD5-448D-8D72-7CCF07E7C32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323042" y="6460603"/>
            <a:ext cx="444375" cy="277965"/>
          </a:xfrm>
          <a:prstGeom prst="rect">
            <a:avLst/>
          </a:prstGeom>
        </p:spPr>
        <p:txBody>
          <a:bodyPr/>
          <a:lstStyle/>
          <a:p>
            <a:fld id="{126DC933-4886-44DA-9C89-D6538E30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62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9322" y="365125"/>
            <a:ext cx="276582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1856" y="365125"/>
            <a:ext cx="813712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1856" y="6356351"/>
            <a:ext cx="2886075" cy="365125"/>
          </a:xfrm>
          <a:prstGeom prst="rect">
            <a:avLst/>
          </a:prstGeom>
        </p:spPr>
        <p:txBody>
          <a:bodyPr/>
          <a:lstStyle/>
          <a:p>
            <a:fld id="{14ABA42D-2FD5-448D-8D72-7CCF07E7C32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323042" y="6460603"/>
            <a:ext cx="444375" cy="277965"/>
          </a:xfrm>
          <a:prstGeom prst="rect">
            <a:avLst/>
          </a:prstGeom>
        </p:spPr>
        <p:txBody>
          <a:bodyPr/>
          <a:lstStyle/>
          <a:p>
            <a:fld id="{126DC933-4886-44DA-9C89-D6538E30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1122363"/>
            <a:ext cx="96202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3602038"/>
            <a:ext cx="9620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439A-C759-4175-BCD8-A57BF95405D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C487-679B-4924-84AB-0F3CEDB5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6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439A-C759-4175-BCD8-A57BF95405D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C487-679B-4924-84AB-0F3CEDB5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25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13" y="1709738"/>
            <a:ext cx="110632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713" y="4589463"/>
            <a:ext cx="110632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439A-C759-4175-BCD8-A57BF95405D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C487-679B-4924-84AB-0F3CEDB5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18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0" y="1825625"/>
            <a:ext cx="545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9700" y="1825625"/>
            <a:ext cx="545623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439A-C759-4175-BCD8-A57BF95405D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C487-679B-4924-84AB-0F3CEDB5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365125"/>
            <a:ext cx="1106328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38" y="1681163"/>
            <a:ext cx="54260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238" y="2505075"/>
            <a:ext cx="54260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4463" y="1681163"/>
            <a:ext cx="54530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4463" y="2505075"/>
            <a:ext cx="545306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439A-C759-4175-BCD8-A57BF95405D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C487-679B-4924-84AB-0F3CEDB5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4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439A-C759-4175-BCD8-A57BF95405D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C487-679B-4924-84AB-0F3CEDB5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439A-C759-4175-BCD8-A57BF95405D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C487-679B-4924-84AB-0F3CEDB5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0"/>
            <a:ext cx="4889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7315200" cy="4213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22960"/>
            <a:ext cx="7315200" cy="5606362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200"/>
            </a:lvl1pPr>
            <a:lvl2pPr marL="742950" indent="-285750">
              <a:buFont typeface="Arial" panose="020B0604020202020204" pitchFamily="34" charset="0"/>
              <a:buChar char="−"/>
              <a:defRPr sz="1200"/>
            </a:lvl2pPr>
            <a:lvl3pPr marL="1200150" indent="-28575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274320" y="6492240"/>
            <a:ext cx="7315200" cy="2743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i="1">
                <a:solidFill>
                  <a:srgbClr val="328DFF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37500" y="4962526"/>
            <a:ext cx="4889500" cy="1895474"/>
          </a:xfrm>
          <a:prstGeom prst="rect">
            <a:avLst/>
          </a:prstGeom>
          <a:gradFill>
            <a:gsLst>
              <a:gs pos="11000">
                <a:srgbClr val="0033A0">
                  <a:alpha val="60000"/>
                </a:srgbClr>
              </a:gs>
              <a:gs pos="100000">
                <a:srgbClr val="328DFF">
                  <a:alpha val="33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886700" y="0"/>
            <a:ext cx="45719" cy="91440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08" y="96948"/>
            <a:ext cx="2743200" cy="611505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0972800" y="6480425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Cognizant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| </a:t>
            </a:r>
          </a:p>
        </p:txBody>
      </p:sp>
    </p:spTree>
    <p:extLst>
      <p:ext uri="{BB962C8B-B14F-4D97-AF65-F5344CB8AC3E}">
        <p14:creationId xmlns:p14="http://schemas.microsoft.com/office/powerpoint/2010/main" val="192716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28" userDrawn="1">
          <p15:clr>
            <a:srgbClr val="FBAE40"/>
          </p15:clr>
        </p15:guide>
        <p15:guide id="2" pos="40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457200"/>
            <a:ext cx="4137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063" y="987425"/>
            <a:ext cx="649446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238" y="2057400"/>
            <a:ext cx="4137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439A-C759-4175-BCD8-A57BF95405D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C487-679B-4924-84AB-0F3CEDB5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9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457200"/>
            <a:ext cx="4137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53063" y="987425"/>
            <a:ext cx="649446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238" y="2057400"/>
            <a:ext cx="4137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439A-C759-4175-BCD8-A57BF95405D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C487-679B-4924-84AB-0F3CEDB5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49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439A-C759-4175-BCD8-A57BF95405D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C487-679B-4924-84AB-0F3CEDB5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3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0513" y="365125"/>
            <a:ext cx="27654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0" y="365125"/>
            <a:ext cx="814546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439A-C759-4175-BCD8-A57BF95405D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C487-679B-4924-84AB-0F3CEDB5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0"/>
            <a:ext cx="4889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7315200" cy="4213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22960"/>
            <a:ext cx="7315200" cy="5606362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200"/>
            </a:lvl1pPr>
            <a:lvl2pPr marL="742950" indent="-285750">
              <a:buFont typeface="Arial" panose="020B0604020202020204" pitchFamily="34" charset="0"/>
              <a:buChar char="−"/>
              <a:defRPr sz="1200"/>
            </a:lvl2pPr>
            <a:lvl3pPr marL="1200150" indent="-28575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274320" y="6492240"/>
            <a:ext cx="7315200" cy="2743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i="1">
                <a:solidFill>
                  <a:srgbClr val="328DFF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37500" y="4962526"/>
            <a:ext cx="4889500" cy="1895474"/>
          </a:xfrm>
          <a:prstGeom prst="rect">
            <a:avLst/>
          </a:prstGeom>
          <a:gradFill>
            <a:gsLst>
              <a:gs pos="11000">
                <a:srgbClr val="0033A0">
                  <a:alpha val="60000"/>
                </a:srgbClr>
              </a:gs>
              <a:gs pos="100000">
                <a:srgbClr val="328DFF">
                  <a:alpha val="33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886700" y="0"/>
            <a:ext cx="45719" cy="91440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08" y="96948"/>
            <a:ext cx="2743200" cy="61150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972800" y="6480425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Cognizant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| </a:t>
            </a:r>
          </a:p>
        </p:txBody>
      </p:sp>
    </p:spTree>
    <p:extLst>
      <p:ext uri="{BB962C8B-B14F-4D97-AF65-F5344CB8AC3E}">
        <p14:creationId xmlns:p14="http://schemas.microsoft.com/office/powerpoint/2010/main" val="3196975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28">
          <p15:clr>
            <a:srgbClr val="FBAE40"/>
          </p15:clr>
        </p15:guide>
        <p15:guide id="2" pos="40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7315200" cy="4213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22960"/>
            <a:ext cx="7315200" cy="5606362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−"/>
              <a:defRPr/>
            </a:lvl2pPr>
            <a:lvl3pPr marL="1200150" indent="-285750">
              <a:buFont typeface="Courier New" panose="02070309020205020404" pitchFamily="49" charset="0"/>
              <a:buChar char="o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4320" y="6492240"/>
            <a:ext cx="7315200" cy="2743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i="1">
                <a:solidFill>
                  <a:srgbClr val="328DFF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2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7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83" y="1828489"/>
            <a:ext cx="4999518" cy="971862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08" y="91441"/>
            <a:ext cx="2743200" cy="62252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0972800" y="6480425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32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Cognizant</a:t>
            </a:r>
            <a:r>
              <a:rPr lang="en-US" sz="1200" b="0" baseline="0" dirty="0">
                <a:solidFill>
                  <a:srgbClr val="32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32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| 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" y="6492240"/>
            <a:ext cx="1690383" cy="277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rgbClr val="328D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</a:t>
            </a:r>
            <a:r>
              <a:rPr lang="en-US" b="1" dirty="0"/>
              <a:t>Play</a:t>
            </a:r>
            <a:r>
              <a:rPr lang="en-US" dirty="0"/>
              <a:t> to continue</a:t>
            </a:r>
          </a:p>
        </p:txBody>
      </p:sp>
    </p:spTree>
    <p:extLst>
      <p:ext uri="{BB962C8B-B14F-4D97-AF65-F5344CB8AC3E}">
        <p14:creationId xmlns:p14="http://schemas.microsoft.com/office/powerpoint/2010/main" val="362482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l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22960"/>
            <a:ext cx="12252960" cy="5606362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−"/>
              <a:defRPr/>
            </a:lvl2pPr>
            <a:lvl3pPr marL="1200150" indent="-285750">
              <a:buFont typeface="Courier New" panose="02070309020205020404" pitchFamily="49" charset="0"/>
              <a:buChar char="o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74320" y="6492240"/>
            <a:ext cx="7267986" cy="2743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i="1">
                <a:solidFill>
                  <a:srgbClr val="328DFF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828675"/>
            <a:ext cx="182880" cy="5303520"/>
          </a:xfrm>
          <a:prstGeom prst="rect">
            <a:avLst/>
          </a:prstGeom>
          <a:gradFill>
            <a:gsLst>
              <a:gs pos="100000">
                <a:srgbClr val="0033A0"/>
              </a:gs>
              <a:gs pos="0">
                <a:srgbClr val="328D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22960"/>
            <a:ext cx="12252960" cy="5606361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200"/>
            </a:lvl1pPr>
            <a:lvl2pPr marL="742950" indent="-285750">
              <a:buFont typeface="Arial" panose="020B0604020202020204" pitchFamily="34" charset="0"/>
              <a:buChar char="−"/>
              <a:defRPr sz="1200"/>
            </a:lvl2pPr>
            <a:lvl3pPr marL="1200150" indent="-28575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74320" y="6492240"/>
            <a:ext cx="7267986" cy="2743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i="1">
                <a:solidFill>
                  <a:srgbClr val="328DFF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" y="2905125"/>
            <a:ext cx="12827001" cy="3314699"/>
          </a:xfrm>
          <a:prstGeom prst="rect">
            <a:avLst/>
          </a:prstGeom>
          <a:gradFill>
            <a:gsLst>
              <a:gs pos="11000">
                <a:srgbClr val="0033A0"/>
              </a:gs>
              <a:gs pos="100000">
                <a:srgbClr val="328D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421255"/>
            <a:ext cx="5897880" cy="4213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143249"/>
            <a:ext cx="5897880" cy="200025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/>
            </a:lvl2pPr>
            <a:lvl3pPr marL="1200150" indent="-285750">
              <a:buFont typeface="Courier New" panose="02070309020205020404" pitchFamily="49" charset="0"/>
              <a:buChar char="o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74320" y="6492240"/>
            <a:ext cx="7267986" cy="2743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i="1">
                <a:solidFill>
                  <a:srgbClr val="328DFF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173" y="914400"/>
            <a:ext cx="4483100" cy="5943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11513" y="866774"/>
            <a:ext cx="2651760" cy="4572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9706387" cy="42139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22960"/>
            <a:ext cx="12262363" cy="5606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" y="6492240"/>
            <a:ext cx="1690383" cy="277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rgbClr val="328D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</a:t>
            </a:r>
            <a:r>
              <a:rPr lang="en-US" b="1" dirty="0"/>
              <a:t>Play</a:t>
            </a:r>
            <a:r>
              <a:rPr lang="en-US" dirty="0"/>
              <a:t> to continue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08" y="96948"/>
            <a:ext cx="2743200" cy="61150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972800" y="6480425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32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Cognizant</a:t>
            </a:r>
            <a:r>
              <a:rPr lang="en-US" sz="1200" b="0" baseline="0" dirty="0">
                <a:solidFill>
                  <a:srgbClr val="32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32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| </a:t>
            </a:r>
          </a:p>
        </p:txBody>
      </p:sp>
    </p:spTree>
    <p:extLst>
      <p:ext uri="{BB962C8B-B14F-4D97-AF65-F5344CB8AC3E}">
        <p14:creationId xmlns:p14="http://schemas.microsoft.com/office/powerpoint/2010/main" val="73455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88" r:id="rId3"/>
    <p:sldLayoutId id="2147483699" r:id="rId4"/>
    <p:sldLayoutId id="2147483698" r:id="rId5"/>
    <p:sldLayoutId id="2147483663" r:id="rId6"/>
    <p:sldLayoutId id="2147483662" r:id="rId7"/>
    <p:sldLayoutId id="2147483693" r:id="rId8"/>
    <p:sldLayoutId id="2147483697" r:id="rId9"/>
    <p:sldLayoutId id="2147483690" r:id="rId10"/>
    <p:sldLayoutId id="2147483691" r:id="rId11"/>
    <p:sldLayoutId id="2147483692" r:id="rId12"/>
    <p:sldLayoutId id="2147483694" r:id="rId13"/>
    <p:sldLayoutId id="2147483695" r:id="rId14"/>
    <p:sldLayoutId id="2147483696" r:id="rId15"/>
    <p:sldLayoutId id="2147483689" r:id="rId16"/>
    <p:sldLayoutId id="2147483664" r:id="rId17"/>
    <p:sldLayoutId id="2147483665" r:id="rId18"/>
    <p:sldLayoutId id="2147483668" r:id="rId19"/>
    <p:sldLayoutId id="2147483669" r:id="rId20"/>
    <p:sldLayoutId id="2147483670" r:id="rId21"/>
    <p:sldLayoutId id="2147483671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650" y="365125"/>
            <a:ext cx="110632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0" y="1825625"/>
            <a:ext cx="11063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650" y="6356350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439A-C759-4175-BCD8-A57BF95405D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9738" y="6356350"/>
            <a:ext cx="4329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59863" y="6356350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C487-679B-4924-84AB-0F3CEDB5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hyperlink" Target="http://host:port/AppName?paramname=value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fr-FR" dirty="0"/>
              <a:t>Course Duration 00 </a:t>
            </a:r>
            <a:r>
              <a:rPr lang="fr-FR" dirty="0" err="1"/>
              <a:t>hr</a:t>
            </a:r>
            <a:r>
              <a:rPr lang="fr-FR" dirty="0"/>
              <a:t>. 00 </a:t>
            </a:r>
            <a:r>
              <a:rPr lang="fr-FR" dirty="0" err="1"/>
              <a:t>mins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733106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Documentum D2 Customization with External Widgets.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4461" y="2275010"/>
            <a:ext cx="3925806" cy="425857"/>
          </a:xfrm>
        </p:spPr>
        <p:txBody>
          <a:bodyPr/>
          <a:lstStyle/>
          <a:p>
            <a:r>
              <a:rPr lang="en-US" dirty="0" smtClean="0"/>
              <a:t>Welcome to this module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4000" dirty="0" smtClean="0"/>
              <a:t>Documentum D2 Customization with External Widgets.</a:t>
            </a:r>
          </a:p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Rollover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822960"/>
            <a:ext cx="12252960" cy="12286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Subscribe to the channel.</a:t>
            </a:r>
          </a:p>
          <a:p>
            <a:pPr marL="0" indent="0">
              <a:buNone/>
            </a:pPr>
            <a:endParaRPr lang="en-US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From external application, the component can listen to event or action initiated from the D2 Client application. The events/ actions needs to be subscribed through Open Ajax framework.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Click </a:t>
            </a:r>
            <a:r>
              <a:rPr lang="en-US" b="1" i="1" dirty="0"/>
              <a:t>Play</a:t>
            </a:r>
            <a:r>
              <a:rPr lang="en-US" i="1" dirty="0"/>
              <a:t> to continue.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7480" y="2114551"/>
            <a:ext cx="9755945" cy="3272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448" y="2754630"/>
            <a:ext cx="2423160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Listen for message – Subscribe to the channel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2448" y="3410511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Send Message – Publish to the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channel</a:t>
            </a:r>
            <a:endParaRPr lang="en-US" sz="12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2448" y="2081816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External widgets and Open Ajax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Hub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74320" y="4084374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Lab Exercise</a:t>
            </a: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2967549" y="2335475"/>
            <a:ext cx="5406001" cy="27445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subscribeEvents</a:t>
            </a:r>
            <a:r>
              <a:rPr lang="en-US" sz="1600" dirty="0"/>
              <a:t> = function() {</a:t>
            </a:r>
          </a:p>
          <a:p>
            <a:pPr marL="0" indent="0">
              <a:buNone/>
            </a:pPr>
            <a:r>
              <a:rPr lang="en-US" sz="1600" dirty="0"/>
              <a:t>	console.log("CTS - subscribe to events...");</a:t>
            </a:r>
          </a:p>
          <a:p>
            <a:pPr marL="0" indent="0">
              <a:buNone/>
            </a:pPr>
            <a:r>
              <a:rPr lang="en-US" sz="1600" dirty="0"/>
              <a:t>	d2OpenAjaxHub.subscribeToChannel("D2_EVENT_SELECT_OBJECT", </a:t>
            </a:r>
            <a:r>
              <a:rPr lang="en-US" sz="1600" dirty="0" err="1"/>
              <a:t>objSelect</a:t>
            </a:r>
            <a:r>
              <a:rPr lang="en-US" sz="1600" dirty="0"/>
              <a:t>, true);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objSelect</a:t>
            </a:r>
            <a:r>
              <a:rPr lang="en-US" sz="1600" dirty="0"/>
              <a:t> = function(name, </a:t>
            </a:r>
            <a:r>
              <a:rPr lang="en-US" sz="1600" dirty="0" err="1"/>
              <a:t>msg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id = </a:t>
            </a:r>
            <a:r>
              <a:rPr lang="en-US" sz="1600" dirty="0" err="1"/>
              <a:t>msg.get</a:t>
            </a:r>
            <a:r>
              <a:rPr lang="en-US" sz="1600" dirty="0"/>
              <a:t>("</a:t>
            </a:r>
            <a:r>
              <a:rPr lang="en-US" sz="1600" dirty="0" err="1"/>
              <a:t>oam_id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	console.log("</a:t>
            </a:r>
            <a:r>
              <a:rPr lang="en-US" sz="1600" dirty="0" err="1"/>
              <a:t>objSelect</a:t>
            </a:r>
            <a:r>
              <a:rPr lang="en-US" sz="1600" dirty="0"/>
              <a:t> id: " + id);</a:t>
            </a:r>
          </a:p>
          <a:p>
            <a:pPr marL="0" indent="0">
              <a:buNone/>
            </a:pPr>
            <a:r>
              <a:rPr lang="en-US" sz="1600" dirty="0"/>
              <a:t>	// check that the widget is active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93877"/>
              </p:ext>
            </p:extLst>
          </p:nvPr>
        </p:nvGraphicFramePr>
        <p:xfrm>
          <a:off x="9575065" y="2335475"/>
          <a:ext cx="2613471" cy="282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Image" r:id="rId4" imgW="3161880" imgH="3415680" progId="Photoshop.Image.15">
                  <p:embed/>
                </p:oleObj>
              </mc:Choice>
              <mc:Fallback>
                <p:oleObj name="Image" r:id="rId4" imgW="3161880" imgH="341568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75065" y="2335475"/>
                        <a:ext cx="2613471" cy="282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2442537" y="2114550"/>
            <a:ext cx="45719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6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latin typeface="Arial Rounded MT Bold" pitchFamily="34" charset="0"/>
              </a:rPr>
              <a:t>Send Message – Publish to the channel</a:t>
            </a:r>
          </a:p>
        </p:txBody>
      </p:sp>
      <p:sp>
        <p:nvSpPr>
          <p:cNvPr id="4" name="Rectangle 3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Separator slide which is used for separating the topics. Please write the topic name in the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 Slide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74320" y="6492240"/>
            <a:ext cx="7315200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328DFF"/>
                </a:solidFill>
              </a:rPr>
              <a:t>Click </a:t>
            </a:r>
            <a:r>
              <a:rPr lang="en-US" b="1" i="1">
                <a:solidFill>
                  <a:srgbClr val="328DFF"/>
                </a:solidFill>
              </a:rPr>
              <a:t>Play</a:t>
            </a:r>
            <a:r>
              <a:rPr lang="en-US" i="1">
                <a:solidFill>
                  <a:srgbClr val="328DFF"/>
                </a:solidFill>
              </a:rPr>
              <a:t> to continue.</a:t>
            </a:r>
            <a:endParaRPr lang="en-US" i="1" dirty="0">
              <a:solidFill>
                <a:srgbClr val="328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0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Rollover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822960"/>
            <a:ext cx="12252960" cy="12286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Publish to the channel.</a:t>
            </a:r>
          </a:p>
          <a:p>
            <a:pPr marL="0" indent="0">
              <a:buNone/>
            </a:pPr>
            <a:endParaRPr lang="en-US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From external application, like listening to events / actions the external application can execute the actions defined from the D2 Client application. The following code illustrates how we can execute a query form from the external widget. </a:t>
            </a:r>
          </a:p>
          <a:p>
            <a:pPr marL="0" indent="0">
              <a:buNone/>
            </a:pPr>
            <a:endParaRPr lang="en-US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Click </a:t>
            </a:r>
            <a:r>
              <a:rPr lang="en-US" b="1" i="1" dirty="0"/>
              <a:t>Play</a:t>
            </a:r>
            <a:r>
              <a:rPr lang="en-US" i="1" dirty="0"/>
              <a:t> to continue.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7480" y="2114551"/>
            <a:ext cx="9755945" cy="3272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" y="3412834"/>
            <a:ext cx="2423160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Send Message – Publish to the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channel</a:t>
            </a:r>
            <a:endParaRPr lang="en-US" sz="12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2448" y="2752081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Listen for message – Subscribe to the channel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2448" y="2081816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External widgets and Open Ajax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Hub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74320" y="4084374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Lab Exercise</a:t>
            </a: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2967549" y="2335475"/>
            <a:ext cx="5406001" cy="2744525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Create a message: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//To update the </a:t>
            </a:r>
            <a:r>
              <a:rPr lang="en-US" sz="1600" dirty="0" err="1"/>
              <a:t>doclist</a:t>
            </a:r>
            <a:r>
              <a:rPr lang="en-US" sz="1600" dirty="0"/>
              <a:t> a new </a:t>
            </a:r>
            <a:r>
              <a:rPr lang="en-US" sz="1600" dirty="0" err="1"/>
              <a:t>OpenAjax</a:t>
            </a:r>
            <a:r>
              <a:rPr lang="en-US" sz="1600" dirty="0"/>
              <a:t> message will be build to be posted</a:t>
            </a:r>
          </a:p>
          <a:p>
            <a:pPr marL="0" indent="0">
              <a:buNone/>
            </a:pPr>
            <a:r>
              <a:rPr lang="en-US" sz="1600" dirty="0"/>
              <a:t>//in the Hub using the D2-OAH API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messageToSend</a:t>
            </a:r>
            <a:r>
              <a:rPr lang="en-US" sz="1600" dirty="0"/>
              <a:t> = new </a:t>
            </a:r>
            <a:r>
              <a:rPr lang="en-US" sz="1600" dirty="0" err="1"/>
              <a:t>OpenAjaxMessage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// Specify a non-null ID (to pass request validation)</a:t>
            </a:r>
          </a:p>
          <a:p>
            <a:pPr marL="0" indent="0">
              <a:buNone/>
            </a:pPr>
            <a:r>
              <a:rPr lang="en-US" sz="1600" dirty="0" err="1"/>
              <a:t>messageToSend.put</a:t>
            </a:r>
            <a:r>
              <a:rPr lang="en-US" sz="1600" dirty="0"/>
              <a:t>("</a:t>
            </a:r>
            <a:r>
              <a:rPr lang="en-US" sz="1600" dirty="0" err="1"/>
              <a:t>oam_id</a:t>
            </a:r>
            <a:r>
              <a:rPr lang="en-US" sz="1600" dirty="0"/>
              <a:t>", "");</a:t>
            </a:r>
          </a:p>
          <a:p>
            <a:pPr marL="0" indent="0">
              <a:buNone/>
            </a:pPr>
            <a:r>
              <a:rPr lang="en-US" sz="1600" dirty="0"/>
              <a:t>//In the message, we need to define what properties will be sent.</a:t>
            </a:r>
          </a:p>
          <a:p>
            <a:pPr marL="0" indent="0">
              <a:buNone/>
            </a:pPr>
            <a:r>
              <a:rPr lang="en-US" sz="1600" dirty="0"/>
              <a:t>//Here </a:t>
            </a:r>
            <a:r>
              <a:rPr lang="en-US" sz="1600" dirty="0" err="1"/>
              <a:t>a_status</a:t>
            </a:r>
            <a:r>
              <a:rPr lang="en-US" sz="1600" dirty="0"/>
              <a:t> and </a:t>
            </a:r>
            <a:r>
              <a:rPr lang="en-US" sz="1600" dirty="0" err="1"/>
              <a:t>r_object_type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messageToSend.put</a:t>
            </a:r>
            <a:r>
              <a:rPr lang="en-US" sz="1600" dirty="0"/>
              <a:t>("list", "</a:t>
            </a:r>
            <a:r>
              <a:rPr lang="en-US" sz="1600" dirty="0" err="1"/>
              <a:t>a_status,r_object_type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//We set the </a:t>
            </a:r>
            <a:r>
              <a:rPr lang="en-US" sz="1600" dirty="0" err="1"/>
              <a:t>a_status</a:t>
            </a:r>
            <a:r>
              <a:rPr lang="en-US" sz="1600" dirty="0"/>
              <a:t> value</a:t>
            </a:r>
          </a:p>
          <a:p>
            <a:pPr marL="0" indent="0">
              <a:buNone/>
            </a:pPr>
            <a:r>
              <a:rPr lang="en-US" sz="1600" dirty="0" err="1"/>
              <a:t>messageToSend.put</a:t>
            </a:r>
            <a:r>
              <a:rPr lang="en-US" sz="1600" dirty="0"/>
              <a:t>("</a:t>
            </a:r>
            <a:r>
              <a:rPr lang="en-US" sz="1600" dirty="0" err="1"/>
              <a:t>a_status</a:t>
            </a:r>
            <a:r>
              <a:rPr lang="en-US" sz="1600" dirty="0"/>
              <a:t>", </a:t>
            </a:r>
            <a:r>
              <a:rPr lang="en-US" sz="1600" dirty="0" err="1"/>
              <a:t>a_status.value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93877"/>
              </p:ext>
            </p:extLst>
          </p:nvPr>
        </p:nvGraphicFramePr>
        <p:xfrm>
          <a:off x="9575065" y="2335475"/>
          <a:ext cx="2613471" cy="282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Image" r:id="rId4" imgW="3161880" imgH="3415680" progId="Photoshop.Image.15">
                  <p:embed/>
                </p:oleObj>
              </mc:Choice>
              <mc:Fallback>
                <p:oleObj name="Image" r:id="rId4" imgW="3161880" imgH="341568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75065" y="2335475"/>
                        <a:ext cx="2613471" cy="282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2442537" y="2114550"/>
            <a:ext cx="45719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4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Rollover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822960"/>
            <a:ext cx="12252960" cy="122867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Create a message (</a:t>
            </a:r>
            <a:r>
              <a:rPr lang="en-US" b="1" dirty="0" err="1"/>
              <a:t>contn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18F"/>
                </a:solidFill>
                <a:ea typeface="Ebrima" panose="02000000000000000000" pitchFamily="2" charset="0"/>
              </a:rPr>
              <a:t>	</a:t>
            </a:r>
            <a:endParaRPr lang="en-US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Click </a:t>
            </a:r>
            <a:r>
              <a:rPr lang="en-US" b="1" i="1" dirty="0"/>
              <a:t>Play</a:t>
            </a:r>
            <a:r>
              <a:rPr lang="en-US" i="1" dirty="0"/>
              <a:t> to continue.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7480" y="2114551"/>
            <a:ext cx="9755945" cy="3272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" y="3412834"/>
            <a:ext cx="2423160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Send Message – Publish to the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channel</a:t>
            </a:r>
            <a:endParaRPr lang="en-US" sz="12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2448" y="2752081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Listen for message – Subscribe to the channel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2448" y="2081816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External widgets and Open Ajax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Hub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74320" y="4084374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Lab Exercise</a:t>
            </a: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2967549" y="2335475"/>
            <a:ext cx="5406001" cy="2744525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//We set the </a:t>
            </a:r>
            <a:r>
              <a:rPr lang="en-US" sz="1600" dirty="0" err="1"/>
              <a:t>r_object_type</a:t>
            </a:r>
            <a:r>
              <a:rPr lang="en-US" sz="1600" dirty="0"/>
              <a:t> value</a:t>
            </a:r>
          </a:p>
          <a:p>
            <a:pPr marL="0" indent="0">
              <a:buNone/>
            </a:pPr>
            <a:r>
              <a:rPr lang="en-US" sz="1600" dirty="0" err="1"/>
              <a:t>messageToSend.put</a:t>
            </a:r>
            <a:r>
              <a:rPr lang="en-US" sz="1600" dirty="0"/>
              <a:t>("</a:t>
            </a:r>
            <a:r>
              <a:rPr lang="en-US" sz="1600" dirty="0" err="1"/>
              <a:t>r_object_type</a:t>
            </a:r>
            <a:r>
              <a:rPr lang="en-US" sz="1600" dirty="0"/>
              <a:t>", </a:t>
            </a:r>
            <a:r>
              <a:rPr lang="en-US" sz="1600" dirty="0" err="1"/>
              <a:t>r_object_type.value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//set the query form </a:t>
            </a:r>
            <a:r>
              <a:rPr lang="en-US" sz="1600" dirty="0" err="1"/>
              <a:t>config</a:t>
            </a:r>
            <a:r>
              <a:rPr lang="en-US" sz="1600" dirty="0"/>
              <a:t> name which will be used to update the </a:t>
            </a:r>
            <a:r>
              <a:rPr lang="en-US" sz="1600" dirty="0" err="1"/>
              <a:t>doclist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messageToSend.put</a:t>
            </a:r>
            <a:r>
              <a:rPr lang="en-US" sz="1600" dirty="0"/>
              <a:t>("</a:t>
            </a:r>
            <a:r>
              <a:rPr lang="en-US" sz="1600" dirty="0" err="1"/>
              <a:t>config</a:t>
            </a:r>
            <a:r>
              <a:rPr lang="en-US" sz="1600" dirty="0"/>
              <a:t>", </a:t>
            </a:r>
            <a:r>
              <a:rPr lang="en-US" sz="1600" dirty="0" err="1"/>
              <a:t>queryFormConfigName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//Then we define what service and what method in the service will be called.</a:t>
            </a:r>
          </a:p>
          <a:p>
            <a:pPr marL="0" indent="0">
              <a:buNone/>
            </a:pPr>
            <a:r>
              <a:rPr lang="en-US" sz="1600" dirty="0"/>
              <a:t>//We call the Search service and the </a:t>
            </a:r>
            <a:r>
              <a:rPr lang="en-US" sz="1600" dirty="0" err="1"/>
              <a:t>runQueryFormSearch</a:t>
            </a:r>
            <a:r>
              <a:rPr lang="en-US" sz="1600" dirty="0"/>
              <a:t> method.</a:t>
            </a:r>
          </a:p>
          <a:p>
            <a:pPr marL="0" indent="0">
              <a:buNone/>
            </a:pPr>
            <a:r>
              <a:rPr lang="en-US" sz="1600" dirty="0"/>
              <a:t>//Calling this service will update the user’s last search object</a:t>
            </a:r>
          </a:p>
          <a:p>
            <a:pPr marL="0" indent="0">
              <a:buNone/>
            </a:pPr>
            <a:r>
              <a:rPr lang="en-US" sz="1600" dirty="0" err="1"/>
              <a:t>messageToSend.put</a:t>
            </a:r>
            <a:r>
              <a:rPr lang="en-US" sz="1600" dirty="0"/>
              <a:t>("eService", "Search");</a:t>
            </a:r>
          </a:p>
          <a:p>
            <a:pPr marL="0" indent="0">
              <a:buNone/>
            </a:pPr>
            <a:r>
              <a:rPr lang="en-US" sz="1600" dirty="0" err="1"/>
              <a:t>messageToSend.put</a:t>
            </a:r>
            <a:r>
              <a:rPr lang="en-US" sz="1600" dirty="0"/>
              <a:t>("</a:t>
            </a:r>
            <a:r>
              <a:rPr lang="en-US" sz="1600" dirty="0" err="1"/>
              <a:t>eMethod</a:t>
            </a:r>
            <a:r>
              <a:rPr lang="en-US" sz="1600" dirty="0"/>
              <a:t>", "</a:t>
            </a:r>
            <a:r>
              <a:rPr lang="en-US" sz="1600" dirty="0" err="1"/>
              <a:t>runQueryFormSearch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// When the service call completes, we can define an action to be executed.</a:t>
            </a:r>
          </a:p>
          <a:p>
            <a:pPr marL="0" indent="0">
              <a:buNone/>
            </a:pPr>
            <a:r>
              <a:rPr lang="en-US" sz="1600" dirty="0"/>
              <a:t>//Here, an event will be posted.</a:t>
            </a:r>
          </a:p>
          <a:p>
            <a:pPr marL="0" indent="0">
              <a:buNone/>
            </a:pPr>
            <a:r>
              <a:rPr lang="en-US" sz="1600" dirty="0" err="1"/>
              <a:t>messageToSend.put</a:t>
            </a:r>
            <a:r>
              <a:rPr lang="en-US" sz="1600" dirty="0"/>
              <a:t>("</a:t>
            </a:r>
            <a:r>
              <a:rPr lang="en-US" sz="1600" dirty="0" err="1"/>
              <a:t>rType</a:t>
            </a:r>
            <a:r>
              <a:rPr lang="en-US" sz="1600" dirty="0"/>
              <a:t>", "EVENT");</a:t>
            </a:r>
          </a:p>
          <a:p>
            <a:pPr marL="0" indent="0">
              <a:buNone/>
            </a:pPr>
            <a:r>
              <a:rPr lang="en-US" sz="1600" dirty="0"/>
              <a:t>// As the last search has been updated by the web service call, we will post</a:t>
            </a:r>
          </a:p>
          <a:p>
            <a:pPr marL="0" indent="0">
              <a:buNone/>
            </a:pPr>
            <a:r>
              <a:rPr lang="en-US" sz="1600" dirty="0"/>
              <a:t>// the D2_ACTION_SEARCH_DOCUMENT event to display the search results</a:t>
            </a:r>
          </a:p>
          <a:p>
            <a:pPr marL="0" indent="0">
              <a:buNone/>
            </a:pPr>
            <a:r>
              <a:rPr lang="en-US" sz="1600" dirty="0" err="1"/>
              <a:t>messageToSend.put</a:t>
            </a:r>
            <a:r>
              <a:rPr lang="en-US" sz="1600" dirty="0"/>
              <a:t>("</a:t>
            </a:r>
            <a:r>
              <a:rPr lang="en-US" sz="1600" dirty="0" err="1"/>
              <a:t>rAction</a:t>
            </a:r>
            <a:r>
              <a:rPr lang="en-US" sz="1600" dirty="0"/>
              <a:t>",			"D2_ACTION_SEARCH_DOCUMENT::</a:t>
            </a:r>
            <a:r>
              <a:rPr lang="en-US" sz="1600" dirty="0" err="1"/>
              <a:t>oam_id</a:t>
            </a:r>
            <a:r>
              <a:rPr lang="en-US" sz="1600" dirty="0"/>
              <a:t>==</a:t>
            </a:r>
            <a:r>
              <a:rPr lang="en-US" sz="1600" dirty="0" err="1"/>
              <a:t>node_last_search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93877"/>
              </p:ext>
            </p:extLst>
          </p:nvPr>
        </p:nvGraphicFramePr>
        <p:xfrm>
          <a:off x="9575065" y="2335475"/>
          <a:ext cx="2613471" cy="282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Image" r:id="rId4" imgW="3161880" imgH="3415680" progId="Photoshop.Image.15">
                  <p:embed/>
                </p:oleObj>
              </mc:Choice>
              <mc:Fallback>
                <p:oleObj name="Image" r:id="rId4" imgW="3161880" imgH="341568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75065" y="2335475"/>
                        <a:ext cx="2613471" cy="282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2442537" y="2114550"/>
            <a:ext cx="45719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Rollover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822960"/>
            <a:ext cx="12252960" cy="122867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Send message: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18F"/>
                </a:solidFill>
                <a:ea typeface="Ebrima" panose="02000000000000000000" pitchFamily="2" charset="0"/>
              </a:rPr>
              <a:t>		</a:t>
            </a:r>
            <a:endParaRPr lang="en-US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Click </a:t>
            </a:r>
            <a:r>
              <a:rPr lang="en-US" b="1" i="1" dirty="0"/>
              <a:t>Play</a:t>
            </a:r>
            <a:r>
              <a:rPr lang="en-US" i="1" dirty="0"/>
              <a:t> to continue.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7480" y="2114551"/>
            <a:ext cx="9755945" cy="3272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" y="3412834"/>
            <a:ext cx="2423160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Send Message – Publish to the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channel</a:t>
            </a:r>
            <a:endParaRPr lang="en-US" sz="12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2448" y="2752081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Listen for message – Subscribe to the channel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2448" y="2081816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External widgets and Open Ajax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Hub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74320" y="4084374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Lab Exercise</a:t>
            </a: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2967549" y="2335475"/>
            <a:ext cx="5406001" cy="27445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//Query form configuration name is defined below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queryFormConfigName</a:t>
            </a:r>
            <a:r>
              <a:rPr lang="en-US" sz="1600" dirty="0"/>
              <a:t> = "QF HR </a:t>
            </a:r>
            <a:r>
              <a:rPr lang="en-US" sz="1600" dirty="0" err="1"/>
              <a:t>a_status</a:t>
            </a:r>
            <a:r>
              <a:rPr lang="en-US" sz="1600" dirty="0"/>
              <a:t>";</a:t>
            </a:r>
          </a:p>
          <a:p>
            <a:pPr marL="0" indent="0">
              <a:buNone/>
            </a:pPr>
            <a:r>
              <a:rPr lang="en-US" sz="1600" dirty="0"/>
              <a:t>//The message is now ready, it can be posted in the Hub</a:t>
            </a:r>
          </a:p>
          <a:p>
            <a:pPr marL="0" indent="0">
              <a:buNone/>
            </a:pPr>
            <a:r>
              <a:rPr lang="en-US" sz="1600" dirty="0"/>
              <a:t>d2OpenAjaxHub.sendMessage("D2_ACTION_EXECUTE", </a:t>
            </a:r>
            <a:r>
              <a:rPr lang="en-US" sz="1600" dirty="0" err="1"/>
              <a:t>messageToSend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93877"/>
              </p:ext>
            </p:extLst>
          </p:nvPr>
        </p:nvGraphicFramePr>
        <p:xfrm>
          <a:off x="9575065" y="2335475"/>
          <a:ext cx="2613471" cy="282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Image" r:id="rId4" imgW="3161880" imgH="3415680" progId="Photoshop.Image.15">
                  <p:embed/>
                </p:oleObj>
              </mc:Choice>
              <mc:Fallback>
                <p:oleObj name="Image" r:id="rId4" imgW="3161880" imgH="341568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75065" y="2335475"/>
                        <a:ext cx="2613471" cy="282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2442537" y="2114550"/>
            <a:ext cx="45719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Rollover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822960"/>
            <a:ext cx="12252960" cy="12286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Perform following activity as part of lab exercise</a:t>
            </a:r>
            <a:r>
              <a:rPr lang="en-US" dirty="0" smtClean="0">
                <a:solidFill>
                  <a:srgbClr val="00718F"/>
                </a:solidFill>
                <a:ea typeface="Ebrima" panose="02000000000000000000" pitchFamily="2" charset="0"/>
              </a:rPr>
              <a:t>:		</a:t>
            </a:r>
            <a:endParaRPr lang="en-US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Click </a:t>
            </a:r>
            <a:r>
              <a:rPr lang="en-US" b="1" i="1" dirty="0"/>
              <a:t>Play</a:t>
            </a:r>
            <a:r>
              <a:rPr lang="en-US" i="1" dirty="0"/>
              <a:t> to continue.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7480" y="2114551"/>
            <a:ext cx="9755945" cy="3272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6905" y="4084831"/>
            <a:ext cx="2423160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Lab Exercise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2448" y="2752081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Listen for message – Subscribe to the channel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2448" y="2081816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External widgets and Open Ajax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Hub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56905" y="3414566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Send Message – Publish to the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channel</a:t>
            </a:r>
            <a:endParaRPr lang="en-US" sz="12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2967549" y="2335475"/>
            <a:ext cx="5406001" cy="2744525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dirty="0"/>
              <a:t>Create an external widget and subscribe to select event with bi-directional communication.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Retrieve an attribute from the document selection - for example vaccines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Show the information related to received attribute from external source.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Provide an link to search associated documents from the attribute.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On click of the link publish </a:t>
            </a:r>
            <a:r>
              <a:rPr lang="en-US" sz="1600" dirty="0" err="1"/>
              <a:t>doclist</a:t>
            </a:r>
            <a:r>
              <a:rPr lang="en-US" sz="1600" dirty="0"/>
              <a:t> widget all approved documents with determined attribute from repository.</a:t>
            </a: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93877"/>
              </p:ext>
            </p:extLst>
          </p:nvPr>
        </p:nvGraphicFramePr>
        <p:xfrm>
          <a:off x="9575065" y="2335475"/>
          <a:ext cx="2613471" cy="282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Image" r:id="rId4" imgW="3161880" imgH="3415680" progId="Photoshop.Image.15">
                  <p:embed/>
                </p:oleObj>
              </mc:Choice>
              <mc:Fallback>
                <p:oleObj name="Image" r:id="rId4" imgW="3161880" imgH="341568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75065" y="2335475"/>
                        <a:ext cx="2613471" cy="282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2442537" y="2114550"/>
            <a:ext cx="45719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this course, you have learned:</a:t>
            </a:r>
          </a:p>
          <a:p>
            <a:pPr marL="0" indent="0">
              <a:buNone/>
            </a:pPr>
            <a:endParaRPr lang="en-US" dirty="0"/>
          </a:p>
          <a:p>
            <a:pPr marL="285196" indent="-285196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External widgets and Open Ajax Hub.</a:t>
            </a:r>
          </a:p>
          <a:p>
            <a:pPr marL="285196" indent="-285196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Listen for message – Subscribe to the channel</a:t>
            </a:r>
          </a:p>
          <a:p>
            <a:pPr marL="285196" indent="-285196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Send Message – Publish to the channel.</a:t>
            </a:r>
          </a:p>
          <a:p>
            <a:pPr marL="285196" indent="-285196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Lab exercise.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Click </a:t>
            </a:r>
            <a:r>
              <a:rPr lang="en-US" b="1" i="1" dirty="0"/>
              <a:t>Play</a:t>
            </a:r>
            <a:r>
              <a:rPr lang="en-US" i="1" dirty="0"/>
              <a:t> to continue.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Summary slide. A recap of the content should be added here and the summary points should map to the course objectives.</a:t>
            </a:r>
          </a:p>
        </p:txBody>
      </p:sp>
    </p:spTree>
    <p:extLst>
      <p:ext uri="{BB962C8B-B14F-4D97-AF65-F5344CB8AC3E}">
        <p14:creationId xmlns:p14="http://schemas.microsoft.com/office/powerpoint/2010/main" val="41470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Customized widgets can be created </a:t>
            </a:r>
            <a:r>
              <a:rPr lang="en-US" dirty="0" smtClean="0"/>
              <a:t>in D2-Config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True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False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Ans</a:t>
            </a:r>
            <a:r>
              <a:rPr lang="en-US" dirty="0"/>
              <a:t>: True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" y="4864818"/>
            <a:ext cx="1188720" cy="3657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Check Your Understanding slide which is used for adding the knowledge check questions in between the teach pages of a course. The questions should map to the course objectives.</a:t>
            </a:r>
          </a:p>
        </p:txBody>
      </p:sp>
    </p:spTree>
    <p:extLst>
      <p:ext uri="{BB962C8B-B14F-4D97-AF65-F5344CB8AC3E}">
        <p14:creationId xmlns:p14="http://schemas.microsoft.com/office/powerpoint/2010/main" val="8421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Click the browser close button to exit the course.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Thank You slide.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This</a:t>
            </a:r>
            <a:r>
              <a:rPr lang="en-US" sz="1400" dirty="0">
                <a:ln w="0"/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chapter provides information on :</a:t>
            </a:r>
          </a:p>
          <a:p>
            <a:pPr marL="0" indent="0">
              <a:buNone/>
            </a:pPr>
            <a:endParaRPr lang="en-US" sz="1400" dirty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196" indent="-285196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External widgets and Open Ajax Hub.</a:t>
            </a:r>
          </a:p>
          <a:p>
            <a:pPr marL="285196" indent="-285196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Listen for message – Subscribe to the channel</a:t>
            </a:r>
          </a:p>
          <a:p>
            <a:pPr marL="285196" indent="-285196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Send Message – Publish to the channel.</a:t>
            </a:r>
          </a:p>
          <a:p>
            <a:pPr marL="285196" indent="-285196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Lab exercise.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Click </a:t>
            </a:r>
            <a:r>
              <a:rPr lang="en-US" b="1" i="1" dirty="0"/>
              <a:t>Play</a:t>
            </a:r>
            <a:r>
              <a:rPr lang="en-US" i="1" dirty="0"/>
              <a:t> to continue.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1733105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Overview slide. A brief overview of the content needs to be added here.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</p:spTree>
    <p:extLst>
      <p:ext uri="{BB962C8B-B14F-4D97-AF65-F5344CB8AC3E}">
        <p14:creationId xmlns:p14="http://schemas.microsoft.com/office/powerpoint/2010/main" val="35320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External widgets and Open Ajax Hub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Separator slide which is used for separating the topics. Please write the topic name in the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 Slide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74320" y="6492240"/>
            <a:ext cx="7315200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328DFF"/>
                </a:solidFill>
              </a:rPr>
              <a:t>Click </a:t>
            </a:r>
            <a:r>
              <a:rPr lang="en-US" b="1" i="1">
                <a:solidFill>
                  <a:srgbClr val="328DFF"/>
                </a:solidFill>
              </a:rPr>
              <a:t>Play</a:t>
            </a:r>
            <a:r>
              <a:rPr lang="en-US" i="1">
                <a:solidFill>
                  <a:srgbClr val="328DFF"/>
                </a:solidFill>
              </a:rPr>
              <a:t> to continue.</a:t>
            </a:r>
            <a:endParaRPr lang="en-US" i="1" dirty="0">
              <a:solidFill>
                <a:srgbClr val="328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Rollover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>
                <a:solidFill>
                  <a:srgbClr val="00718F"/>
                </a:solidFill>
                <a:ea typeface="Ebrima" panose="02000000000000000000" pitchFamily="2" charset="0"/>
              </a:rPr>
              <a:t>D2 external widget is a web application URL that is hosted in an iframe within the D2 Client application.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Click </a:t>
            </a:r>
            <a:r>
              <a:rPr lang="en-US" b="1" i="1" dirty="0"/>
              <a:t>Play</a:t>
            </a:r>
            <a:r>
              <a:rPr lang="en-US" i="1" dirty="0"/>
              <a:t> to continue.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7480" y="2114551"/>
            <a:ext cx="9755945" cy="3272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6665" y="2114562"/>
            <a:ext cx="2423160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External widgets and Open Ajax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Hub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74320" y="2769870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Listen for message – Subscribe to the channel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4320" y="3428102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Send Message – Publish to the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channel</a:t>
            </a:r>
            <a:endParaRPr lang="en-US" sz="12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320" y="4084374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Lab Exercise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2967549" y="2335475"/>
            <a:ext cx="5406001" cy="21317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18F"/>
                </a:solidFill>
                <a:ea typeface="Ebrima" panose="02000000000000000000" pitchFamily="2" charset="0"/>
              </a:rPr>
              <a:t>  Create </a:t>
            </a: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external widget from </a:t>
            </a:r>
            <a:r>
              <a:rPr lang="en-US" dirty="0" smtClean="0">
                <a:solidFill>
                  <a:srgbClr val="00718F"/>
                </a:solidFill>
                <a:ea typeface="Ebrima" panose="02000000000000000000" pitchFamily="2" charset="0"/>
              </a:rPr>
              <a:t>D2-Config</a:t>
            </a:r>
          </a:p>
          <a:p>
            <a:pPr marL="0" indent="0">
              <a:buNone/>
            </a:pPr>
            <a:endParaRPr lang="en-US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/>
              <a:t>From the D2-Config application</a:t>
            </a:r>
            <a:endParaRPr lang="en-US" b="1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>
                <a:sym typeface="Wingdings" panose="05000000000000000000" pitchFamily="2" charset="2"/>
              </a:rPr>
              <a:t> Widget view  Widget… </a:t>
            </a:r>
            <a:r>
              <a:rPr lang="en-US" dirty="0">
                <a:sym typeface="Wingdings" panose="05000000000000000000" pitchFamily="2" charset="2"/>
              </a:rPr>
              <a:t>from the Menu</a:t>
            </a:r>
          </a:p>
          <a:p>
            <a:pPr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</a:t>
            </a:r>
            <a:r>
              <a:rPr lang="en-US" b="1" dirty="0">
                <a:sym typeface="Wingdings" panose="05000000000000000000" pitchFamily="2" charset="2"/>
              </a:rPr>
              <a:t>New</a:t>
            </a:r>
            <a:r>
              <a:rPr lang="en-US" dirty="0">
                <a:sym typeface="Wingdings" panose="05000000000000000000" pitchFamily="2" charset="2"/>
              </a:rPr>
              <a:t> and select </a:t>
            </a:r>
            <a:r>
              <a:rPr lang="en-US" b="1" dirty="0" err="1">
                <a:sym typeface="Wingdings" panose="05000000000000000000" pitchFamily="2" charset="2"/>
              </a:rPr>
              <a:t>ExternalWidget</a:t>
            </a:r>
            <a:r>
              <a:rPr lang="en-US" dirty="0">
                <a:sym typeface="Wingdings" panose="05000000000000000000" pitchFamily="2" charset="2"/>
              </a:rPr>
              <a:t> from the Widget type :</a:t>
            </a:r>
          </a:p>
          <a:p>
            <a:pPr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Fill other properties in the screen.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18F"/>
                </a:solidFill>
                <a:ea typeface="Ebrima" panose="02000000000000000000" pitchFamily="2" charset="0"/>
              </a:rPr>
              <a:t>.</a:t>
            </a:r>
            <a:endParaRPr lang="en-US" dirty="0">
              <a:solidFill>
                <a:srgbClr val="00718F"/>
              </a:solidFill>
              <a:ea typeface="Ebrima" panose="02000000000000000000" pitchFamily="2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93877"/>
              </p:ext>
            </p:extLst>
          </p:nvPr>
        </p:nvGraphicFramePr>
        <p:xfrm>
          <a:off x="9575065" y="2335475"/>
          <a:ext cx="2613471" cy="282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Image" r:id="rId4" imgW="3161880" imgH="3415680" progId="Photoshop.Image.15">
                  <p:embed/>
                </p:oleObj>
              </mc:Choice>
              <mc:Fallback>
                <p:oleObj name="Image" r:id="rId4" imgW="3161880" imgH="341568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75065" y="2335475"/>
                        <a:ext cx="2613471" cy="282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2442537" y="2114550"/>
            <a:ext cx="45719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Rollover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822960"/>
            <a:ext cx="12252960" cy="12286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Properties on the screen: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Click </a:t>
            </a:r>
            <a:r>
              <a:rPr lang="en-US" b="1" i="1" dirty="0"/>
              <a:t>Play</a:t>
            </a:r>
            <a:r>
              <a:rPr lang="en-US" i="1" dirty="0"/>
              <a:t> to continue.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7480" y="2114551"/>
            <a:ext cx="9755945" cy="3272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6665" y="2114562"/>
            <a:ext cx="2423160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External widgets and Open Ajax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Hub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74320" y="2769870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Listen for message – Subscribe to the channel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4320" y="3428102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Send Message – Publish to the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channel</a:t>
            </a:r>
            <a:endParaRPr lang="en-US" sz="12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320" y="4084374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Lab Exercise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2967549" y="2335475"/>
            <a:ext cx="5406001" cy="2131749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lvl="0">
              <a:buFont typeface="+mj-lt"/>
              <a:buAutoNum type="arabicPeriod"/>
            </a:pPr>
            <a:r>
              <a:rPr lang="en-US" dirty="0"/>
              <a:t>Widget </a:t>
            </a:r>
            <a:r>
              <a:rPr lang="en-US" dirty="0" err="1"/>
              <a:t>url</a:t>
            </a:r>
            <a:r>
              <a:rPr lang="en-US" dirty="0"/>
              <a:t> : Indicates the URL of the external application which can have relative path in case the application deployed in the same application server as D2 client application</a:t>
            </a: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.</a:t>
            </a:r>
          </a:p>
          <a:p>
            <a:pPr lvl="0">
              <a:buFont typeface="+mj-lt"/>
              <a:buAutoNum type="arabicPeriod"/>
            </a:pPr>
            <a:endParaRPr lang="en-US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/>
              <a:t>Bidirectional communication : Select if both Send Event and Subscribe Channel features are required through Open Ajax Framework.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Unload project : Blocks tab drag/drop and region collapse.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Communication Channel : Can be used to re-load the widget based on action/event initiated.</a:t>
            </a:r>
          </a:p>
          <a:p>
            <a:pPr marL="0" indent="0">
              <a:buNone/>
            </a:pPr>
            <a:endParaRPr lang="en-US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Once created the external widgets can be configured like other widgets in workspace.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93877"/>
              </p:ext>
            </p:extLst>
          </p:nvPr>
        </p:nvGraphicFramePr>
        <p:xfrm>
          <a:off x="9575065" y="2335475"/>
          <a:ext cx="2613471" cy="282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Image" r:id="rId4" imgW="3161880" imgH="3415680" progId="Photoshop.Image.15">
                  <p:embed/>
                </p:oleObj>
              </mc:Choice>
              <mc:Fallback>
                <p:oleObj name="Image" r:id="rId4" imgW="3161880" imgH="341568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75065" y="2335475"/>
                        <a:ext cx="2613471" cy="282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2442537" y="2114550"/>
            <a:ext cx="45719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Rollover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822960"/>
            <a:ext cx="12252960" cy="12286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External Widgets allows query string parameters to be passed in the external application URL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Click </a:t>
            </a:r>
            <a:r>
              <a:rPr lang="en-US" b="1" i="1" dirty="0"/>
              <a:t>Play</a:t>
            </a:r>
            <a:r>
              <a:rPr lang="en-US" i="1" dirty="0"/>
              <a:t> to continue.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7480" y="2114551"/>
            <a:ext cx="9755945" cy="3272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6665" y="2114562"/>
            <a:ext cx="2423160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External widgets and Open Ajax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Hub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74320" y="2769870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Listen for message – Subscribe to the channel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4320" y="3428102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Send Message – Publish to the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channel</a:t>
            </a:r>
            <a:endParaRPr lang="en-US" sz="12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320" y="4084374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Lab Exercise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2967549" y="2335475"/>
            <a:ext cx="5406001" cy="2131749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718F"/>
                </a:solidFill>
                <a:ea typeface="Ebrima" panose="02000000000000000000" pitchFamily="2" charset="0"/>
              </a:rPr>
              <a:t>Pattern: </a:t>
            </a:r>
            <a:r>
              <a:rPr lang="en-US" sz="1600" dirty="0">
                <a:solidFill>
                  <a:srgbClr val="00718F"/>
                </a:solidFill>
                <a:ea typeface="Ebrima" panose="02000000000000000000" pitchFamily="2" charset="0"/>
                <a:hlinkClick r:id="rId4"/>
              </a:rPr>
              <a:t>http://</a:t>
            </a:r>
            <a:r>
              <a:rPr lang="en-US" sz="1600" dirty="0" smtClean="0">
                <a:solidFill>
                  <a:srgbClr val="00718F"/>
                </a:solidFill>
                <a:ea typeface="Ebrima" panose="02000000000000000000" pitchFamily="2" charset="0"/>
                <a:hlinkClick r:id="rId4"/>
              </a:rPr>
              <a:t>host:port/AppName?paramname=value1</a:t>
            </a:r>
            <a:endParaRPr lang="en-US" sz="1600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/>
              <a:t>Query String parameter can have dynamic reference from the D2 application.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User name and DM_TICKET for the logged in user can be passed.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>
                <a:sym typeface="Wingdings" panose="05000000000000000000" pitchFamily="2" charset="2"/>
              </a:rPr>
              <a:t>$DOCBASE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>
                <a:sym typeface="Wingdings" panose="05000000000000000000" pitchFamily="2" charset="2"/>
              </a:rPr>
              <a:t>$LOGIN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>
                <a:sym typeface="Wingdings" panose="05000000000000000000" pitchFamily="2" charset="2"/>
              </a:rPr>
              <a:t>$TICKET</a:t>
            </a:r>
            <a:endParaRPr lang="en-US" sz="1600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In client application parameters can be received with following signature.</a:t>
            </a:r>
          </a:p>
          <a:p>
            <a:pPr marL="457200" lvl="1" indent="0">
              <a:buNone/>
            </a:pPr>
            <a:r>
              <a:rPr lang="en-US" sz="1400" b="1" dirty="0" err="1">
                <a:sym typeface="Wingdings" panose="05000000000000000000" pitchFamily="2" charset="2"/>
              </a:rPr>
              <a:t>var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docbase</a:t>
            </a:r>
            <a:r>
              <a:rPr lang="en-US" sz="1400" b="1" dirty="0">
                <a:sym typeface="Wingdings" panose="05000000000000000000" pitchFamily="2" charset="2"/>
              </a:rPr>
              <a:t> = </a:t>
            </a:r>
            <a:r>
              <a:rPr lang="en-US" sz="1400" b="1" dirty="0" err="1">
                <a:sym typeface="Wingdings" panose="05000000000000000000" pitchFamily="2" charset="2"/>
              </a:rPr>
              <a:t>getURLParameter</a:t>
            </a:r>
            <a:r>
              <a:rPr lang="en-US" sz="1400" b="1" dirty="0">
                <a:sym typeface="Wingdings" panose="05000000000000000000" pitchFamily="2" charset="2"/>
              </a:rPr>
              <a:t>(</a:t>
            </a:r>
            <a:r>
              <a:rPr lang="en-US" sz="1400" b="1" dirty="0" err="1">
                <a:sym typeface="Wingdings" panose="05000000000000000000" pitchFamily="2" charset="2"/>
              </a:rPr>
              <a:t>paramname</a:t>
            </a:r>
            <a:r>
              <a:rPr lang="en-US" sz="1400" b="1" dirty="0" smtClean="0">
                <a:sym typeface="Wingdings" panose="05000000000000000000" pitchFamily="2" charset="2"/>
              </a:rPr>
              <a:t>');</a:t>
            </a:r>
          </a:p>
          <a:p>
            <a:pPr marL="457200" lvl="1" indent="0">
              <a:buNone/>
            </a:pPr>
            <a:endParaRPr lang="en-US" sz="1400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93877"/>
              </p:ext>
            </p:extLst>
          </p:nvPr>
        </p:nvGraphicFramePr>
        <p:xfrm>
          <a:off x="9575065" y="2335475"/>
          <a:ext cx="2613471" cy="282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Image" r:id="rId5" imgW="3161880" imgH="3415680" progId="Photoshop.Image.15">
                  <p:embed/>
                </p:oleObj>
              </mc:Choice>
              <mc:Fallback>
                <p:oleObj name="Image" r:id="rId5" imgW="3161880" imgH="341568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5065" y="2335475"/>
                        <a:ext cx="2613471" cy="282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2442537" y="2114550"/>
            <a:ext cx="45719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Rollover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822960"/>
            <a:ext cx="12252960" cy="12286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Open Ajax Hub: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Click </a:t>
            </a:r>
            <a:r>
              <a:rPr lang="en-US" b="1" i="1" dirty="0"/>
              <a:t>Play</a:t>
            </a:r>
            <a:r>
              <a:rPr lang="en-US" i="1" dirty="0"/>
              <a:t> to continue.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7480" y="2114551"/>
            <a:ext cx="9755945" cy="3272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6665" y="2114562"/>
            <a:ext cx="2423160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External widgets and Open Ajax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Hub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74320" y="2769870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Listen for message – Subscribe to the channel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4320" y="3428102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Send Message – Publish to the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channel</a:t>
            </a:r>
            <a:endParaRPr lang="en-US" sz="12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320" y="4084374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Lab Exercise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2967549" y="2335475"/>
            <a:ext cx="5406001" cy="2744525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+mj-lt"/>
              <a:buAutoNum type="arabicPeriod"/>
            </a:pPr>
            <a:r>
              <a:rPr lang="en-US" sz="1600" dirty="0"/>
              <a:t>Open Ajax Hub (OAH) is a standard JavaScript library for publishing and subscribing to web applications and is defined by </a:t>
            </a:r>
            <a:r>
              <a:rPr lang="en-US" sz="1600" dirty="0" err="1"/>
              <a:t>OpenAjax</a:t>
            </a:r>
            <a:r>
              <a:rPr lang="en-US" sz="1600" dirty="0"/>
              <a:t> Alliance to address interoperability and security issues that arise when multiple Ajax libraries and components are used in the same web page</a:t>
            </a:r>
            <a:r>
              <a:rPr lang="en-US" sz="1600" dirty="0">
                <a:solidFill>
                  <a:srgbClr val="00718F"/>
                </a:solidFill>
                <a:ea typeface="Ebrima" panose="02000000000000000000" pitchFamily="2" charset="0"/>
              </a:rPr>
              <a:t>.</a:t>
            </a:r>
          </a:p>
          <a:p>
            <a:pPr lvl="0">
              <a:buFont typeface="+mj-lt"/>
              <a:buAutoNum type="arabicPeriod"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/>
              <a:t>D2 uses OAH to communicate between widgets and to broadcast events and actions such as content selection, object location and content view.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Events notify listeners about the D2 application and widget-specific attributes.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Actions cause D2 or widgets to perform a specified operation.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The D2 implementation of OAH, called D2-OAH.js, provides the binding between a web page and the surrounding D2 application.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The X3PubSubEvents section of EMC Documentum D2 Open Ajax Hub (OAH) Event and Actions. </a:t>
            </a:r>
            <a:r>
              <a:rPr lang="en-US" sz="1600" dirty="0" err="1"/>
              <a:t>JavaDoc</a:t>
            </a:r>
            <a:r>
              <a:rPr lang="en-US" sz="1600" dirty="0"/>
              <a:t> contains a complete reference of the OAH message objects, the D2-OAH API, and the list of available actions and events.</a:t>
            </a:r>
          </a:p>
          <a:p>
            <a:pPr marL="457200" lvl="1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93877"/>
              </p:ext>
            </p:extLst>
          </p:nvPr>
        </p:nvGraphicFramePr>
        <p:xfrm>
          <a:off x="9575065" y="2335475"/>
          <a:ext cx="2613471" cy="282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Image" r:id="rId4" imgW="3161880" imgH="3415680" progId="Photoshop.Image.15">
                  <p:embed/>
                </p:oleObj>
              </mc:Choice>
              <mc:Fallback>
                <p:oleObj name="Image" r:id="rId4" imgW="3161880" imgH="341568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75065" y="2335475"/>
                        <a:ext cx="2613471" cy="282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2442537" y="2114550"/>
            <a:ext cx="45719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Rollover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822960"/>
            <a:ext cx="12252960" cy="12286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Creating and Connecting an Open Ajax Hub: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Click </a:t>
            </a:r>
            <a:r>
              <a:rPr lang="en-US" b="1" i="1" dirty="0"/>
              <a:t>Play</a:t>
            </a:r>
            <a:r>
              <a:rPr lang="en-US" i="1" dirty="0"/>
              <a:t> to continue.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7480" y="2114551"/>
            <a:ext cx="9755945" cy="3272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6665" y="2114562"/>
            <a:ext cx="2423160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External widgets and Open Ajax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Hub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74320" y="2769870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Listen for message – Subscribe to the channel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4320" y="3428102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Send Message – Publish to the </a:t>
            </a:r>
            <a:r>
              <a:rPr lang="en-US" sz="1200" dirty="0" smtClean="0">
                <a:solidFill>
                  <a:prstClr val="white"/>
                </a:solidFill>
                <a:latin typeface="Arial Rounded MT Bold" pitchFamily="34" charset="0"/>
              </a:rPr>
              <a:t>channel</a:t>
            </a:r>
            <a:endParaRPr lang="en-US" sz="12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320" y="4084374"/>
            <a:ext cx="242316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  <a:latin typeface="Arial Rounded MT Bold" pitchFamily="34" charset="0"/>
              </a:rPr>
              <a:t>Lab Exercise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2967549" y="2335475"/>
            <a:ext cx="5406001" cy="2744525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+mj-lt"/>
              <a:buAutoNum type="arabicPeriod"/>
            </a:pPr>
            <a:r>
              <a:rPr lang="en-US" sz="1600" dirty="0"/>
              <a:t>Following code illustrates to verify connection to the Open Ajax Hub.</a:t>
            </a:r>
          </a:p>
          <a:p>
            <a:pPr lvl="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d2OpenAjaxHub = new D2OpenAjaxHub();</a:t>
            </a:r>
          </a:p>
          <a:p>
            <a:pPr marL="0" indent="0">
              <a:buNone/>
            </a:pPr>
            <a:r>
              <a:rPr lang="en-US" sz="1600" dirty="0"/>
              <a:t>d2OpenAjaxHub.connectHub(</a:t>
            </a:r>
            <a:r>
              <a:rPr lang="en-US" sz="1600" b="1" dirty="0" err="1"/>
              <a:t>connectCompleted</a:t>
            </a:r>
            <a:r>
              <a:rPr lang="en-US" sz="1600" dirty="0"/>
              <a:t>, </a:t>
            </a:r>
            <a:r>
              <a:rPr lang="en-US" sz="1600" dirty="0" err="1"/>
              <a:t>onInitWidget</a:t>
            </a:r>
            <a:r>
              <a:rPr lang="en-US" sz="1600" dirty="0"/>
              <a:t>, </a:t>
            </a:r>
            <a:r>
              <a:rPr lang="en-US" sz="1600" dirty="0" err="1"/>
              <a:t>onActiveWidget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connectCompleted</a:t>
            </a:r>
            <a:r>
              <a:rPr lang="en-US" sz="1600" dirty="0"/>
              <a:t> = function(</a:t>
            </a:r>
            <a:r>
              <a:rPr lang="en-US" sz="1600" dirty="0" err="1"/>
              <a:t>hubClient</a:t>
            </a:r>
            <a:r>
              <a:rPr lang="en-US" sz="1600" dirty="0"/>
              <a:t>, success, error) {</a:t>
            </a:r>
          </a:p>
          <a:p>
            <a:pPr marL="0" indent="0">
              <a:buNone/>
            </a:pPr>
            <a:r>
              <a:rPr lang="en-US" sz="1600" dirty="0"/>
              <a:t>	if (success) {</a:t>
            </a:r>
          </a:p>
          <a:p>
            <a:pPr marL="0" indent="0">
              <a:buNone/>
            </a:pPr>
            <a:r>
              <a:rPr lang="en-US" sz="1600" dirty="0"/>
              <a:t>		console.log("CTS - Hub client connected");</a:t>
            </a:r>
          </a:p>
          <a:p>
            <a:pPr marL="0" indent="0">
              <a:buNone/>
            </a:pPr>
            <a:r>
              <a:rPr lang="en-US" sz="1600" dirty="0"/>
              <a:t>		// subscribe to events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subscribeEvents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} else</a:t>
            </a:r>
          </a:p>
          <a:p>
            <a:pPr marL="0" indent="0">
              <a:buNone/>
            </a:pPr>
            <a:r>
              <a:rPr lang="en-US" sz="1600" dirty="0"/>
              <a:t>		console.log("CTS - Hub client NOT connected - check console");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93877"/>
              </p:ext>
            </p:extLst>
          </p:nvPr>
        </p:nvGraphicFramePr>
        <p:xfrm>
          <a:off x="9575065" y="2335475"/>
          <a:ext cx="2613471" cy="282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Image" r:id="rId4" imgW="3161880" imgH="3415680" progId="Photoshop.Image.15">
                  <p:embed/>
                </p:oleObj>
              </mc:Choice>
              <mc:Fallback>
                <p:oleObj name="Image" r:id="rId4" imgW="3161880" imgH="341568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75065" y="2335475"/>
                        <a:ext cx="2613471" cy="282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2442537" y="2114550"/>
            <a:ext cx="45719" cy="640080"/>
          </a:xfrm>
          <a:prstGeom prst="rect">
            <a:avLst/>
          </a:prstGeom>
          <a:solidFill>
            <a:srgbClr val="3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latin typeface="Arial Rounded MT Bold" pitchFamily="34" charset="0"/>
              </a:rPr>
              <a:t>Listen for message – Subscribe to the channel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733108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Separator slide which is used for separating the topics. Please write the topic name in the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 Slide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27000" y="0"/>
            <a:ext cx="17373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the graphic description here.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74320" y="6492240"/>
            <a:ext cx="7315200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328DFF"/>
                </a:solidFill>
              </a:rPr>
              <a:t>Click </a:t>
            </a:r>
            <a:r>
              <a:rPr lang="en-US" b="1" i="1">
                <a:solidFill>
                  <a:srgbClr val="328DFF"/>
                </a:solidFill>
              </a:rPr>
              <a:t>Play</a:t>
            </a:r>
            <a:r>
              <a:rPr lang="en-US" i="1">
                <a:solidFill>
                  <a:srgbClr val="328DFF"/>
                </a:solidFill>
              </a:rPr>
              <a:t> to continue.</a:t>
            </a:r>
            <a:endParaRPr lang="en-US" i="1" dirty="0">
              <a:solidFill>
                <a:srgbClr val="328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48D5DF9188E4C9ADDC44FF8E4024D" ma:contentTypeVersion="7" ma:contentTypeDescription="Create a new document." ma:contentTypeScope="" ma:versionID="948f264bb97f8eecc93a5478e7602f9d">
  <xsd:schema xmlns:xsd="http://www.w3.org/2001/XMLSchema" xmlns:xs="http://www.w3.org/2001/XMLSchema" xmlns:p="http://schemas.microsoft.com/office/2006/metadata/properties" xmlns:ns2="2f548aa9-be05-481f-81ea-32f418c4b351" xmlns:ns3="7c154cf9-7096-4a45-9885-3db6e60c7dfb" targetNamespace="http://schemas.microsoft.com/office/2006/metadata/properties" ma:root="true" ma:fieldsID="4e3cb3481a60fada618b156dde55cd76" ns2:_="" ns3:_="">
    <xsd:import namespace="2f548aa9-be05-481f-81ea-32f418c4b351"/>
    <xsd:import namespace="7c154cf9-7096-4a45-9885-3db6e60c7d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48aa9-be05-481f-81ea-32f418c4b3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54cf9-7096-4a45-9885-3db6e60c7df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4C0316-23B8-4F6E-BC8B-AB1E25EA9ED4}">
  <ds:schemaRefs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ea15517-5742-4f00-b561-52819dce1bb7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7B77B0-FD23-446E-88EA-72FAB6376D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AE65B4-E547-4A9C-AEAF-A71E7EF5FCC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6677</TotalTime>
  <Words>1832</Words>
  <Application>Microsoft Office PowerPoint</Application>
  <PresentationFormat>Custom</PresentationFormat>
  <Paragraphs>284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Courier New</vt:lpstr>
      <vt:lpstr>Ebrima</vt:lpstr>
      <vt:lpstr>Wingdings</vt:lpstr>
      <vt:lpstr>Office Theme</vt:lpstr>
      <vt:lpstr>Custom Design</vt:lpstr>
      <vt:lpstr>Image</vt:lpstr>
      <vt:lpstr>Welcome to this module</vt:lpstr>
      <vt:lpstr>Overview</vt:lpstr>
      <vt:lpstr>External widgets and Open Ajax Hub</vt:lpstr>
      <vt:lpstr>Rollover Page</vt:lpstr>
      <vt:lpstr>Rollover Page</vt:lpstr>
      <vt:lpstr>Rollover Page</vt:lpstr>
      <vt:lpstr>Rollover Page</vt:lpstr>
      <vt:lpstr>Rollover Page</vt:lpstr>
      <vt:lpstr>Listen for message – Subscribe to the channel</vt:lpstr>
      <vt:lpstr>Rollover Page</vt:lpstr>
      <vt:lpstr>Send Message – Publish to the channel</vt:lpstr>
      <vt:lpstr>Rollover Page</vt:lpstr>
      <vt:lpstr>Rollover Page</vt:lpstr>
      <vt:lpstr>Rollover Page</vt:lpstr>
      <vt:lpstr>Rollover Page</vt:lpstr>
      <vt:lpstr>Summary</vt:lpstr>
      <vt:lpstr>Check Your Understanding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Ishita (Cognizant)</dc:creator>
  <cp:lastModifiedBy>Venkatarao, Kiruba Shankar (Cognizant)</cp:lastModifiedBy>
  <cp:revision>302</cp:revision>
  <dcterms:created xsi:type="dcterms:W3CDTF">2019-03-15T09:26:44Z</dcterms:created>
  <dcterms:modified xsi:type="dcterms:W3CDTF">2021-02-18T12:30:47Z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0x01010093148D5DF9188E4C9ADDC44FF8E4024D</vt:lpwstr>
  </property>
</Properties>
</file>