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48"/>
  </p:notesMasterIdLst>
  <p:handoutMasterIdLst>
    <p:handoutMasterId r:id="rId49"/>
  </p:handoutMasterIdLst>
  <p:sldIdLst>
    <p:sldId id="257" r:id="rId5"/>
    <p:sldId id="367" r:id="rId6"/>
    <p:sldId id="399" r:id="rId7"/>
    <p:sldId id="357" r:id="rId8"/>
    <p:sldId id="358" r:id="rId9"/>
    <p:sldId id="400" r:id="rId10"/>
    <p:sldId id="420" r:id="rId11"/>
    <p:sldId id="421" r:id="rId12"/>
    <p:sldId id="401" r:id="rId13"/>
    <p:sldId id="402" r:id="rId14"/>
    <p:sldId id="403" r:id="rId15"/>
    <p:sldId id="405" r:id="rId16"/>
    <p:sldId id="422" r:id="rId17"/>
    <p:sldId id="406" r:id="rId18"/>
    <p:sldId id="407" r:id="rId19"/>
    <p:sldId id="408" r:id="rId20"/>
    <p:sldId id="409" r:id="rId21"/>
    <p:sldId id="410" r:id="rId22"/>
    <p:sldId id="450" r:id="rId23"/>
    <p:sldId id="414" r:id="rId24"/>
    <p:sldId id="415" r:id="rId25"/>
    <p:sldId id="416" r:id="rId26"/>
    <p:sldId id="418" r:id="rId27"/>
    <p:sldId id="419" r:id="rId28"/>
    <p:sldId id="423" r:id="rId29"/>
    <p:sldId id="424" r:id="rId30"/>
    <p:sldId id="425" r:id="rId31"/>
    <p:sldId id="427" r:id="rId32"/>
    <p:sldId id="426" r:id="rId33"/>
    <p:sldId id="429" r:id="rId34"/>
    <p:sldId id="430" r:id="rId35"/>
    <p:sldId id="431" r:id="rId36"/>
    <p:sldId id="432" r:id="rId37"/>
    <p:sldId id="433" r:id="rId38"/>
    <p:sldId id="434" r:id="rId39"/>
    <p:sldId id="446" r:id="rId40"/>
    <p:sldId id="447" r:id="rId41"/>
    <p:sldId id="439" r:id="rId42"/>
    <p:sldId id="435" r:id="rId43"/>
    <p:sldId id="436" r:id="rId44"/>
    <p:sldId id="437" r:id="rId45"/>
    <p:sldId id="444" r:id="rId46"/>
    <p:sldId id="44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744"/>
    <a:srgbClr val="953735"/>
    <a:srgbClr val="008080"/>
    <a:srgbClr val="CE7674"/>
    <a:srgbClr val="2D9F01"/>
    <a:srgbClr val="22822B"/>
    <a:srgbClr val="A44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 autoAdjust="0"/>
    <p:restoredTop sz="90485" autoAdjust="0"/>
  </p:normalViewPr>
  <p:slideViewPr>
    <p:cSldViewPr>
      <p:cViewPr>
        <p:scale>
          <a:sx n="75" d="100"/>
          <a:sy n="75" d="100"/>
        </p:scale>
        <p:origin x="1494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874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56CD7-9CD9-4B22-AF0B-4282C60B68B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3AFB5-6F1E-431A-B16C-E2770DEF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3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04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Place the audio notes for this slide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9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7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baseline="0" dirty="0" smtClean="0"/>
              <a:t>Acronyms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ECM = </a:t>
            </a:r>
            <a:r>
              <a:rPr lang="en-US" b="0" baseline="0" dirty="0" smtClean="0"/>
              <a:t>Enterprise Content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WCM = </a:t>
            </a:r>
            <a:r>
              <a:rPr lang="en-US" b="0" baseline="0" dirty="0" smtClean="0"/>
              <a:t>Web Content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DAM = </a:t>
            </a:r>
            <a:r>
              <a:rPr lang="en-US" b="0" baseline="0" dirty="0" smtClean="0"/>
              <a:t>Digital Asset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ERP = </a:t>
            </a:r>
            <a:r>
              <a:rPr lang="en-US" b="0" baseline="0" dirty="0" smtClean="0"/>
              <a:t>Enterprise Resource Planning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CRM = </a:t>
            </a:r>
            <a:r>
              <a:rPr lang="en-US" b="0" baseline="0" dirty="0" smtClean="0"/>
              <a:t>Customer Relationship Management</a:t>
            </a:r>
            <a:r>
              <a:rPr lang="en-US" b="1" baseline="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35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79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89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Does the Content</a:t>
            </a:r>
            <a:r>
              <a:rPr lang="en-US" b="1" baseline="0" dirty="0" smtClean="0"/>
              <a:t> Server allow access to content on the file system?</a:t>
            </a:r>
          </a:p>
          <a:p>
            <a:r>
              <a:rPr lang="en-US" b="0" baseline="0" dirty="0" smtClean="0"/>
              <a:t>The files are stored in a protected directory structure. By default, only Documentum installation owner account can directly access the files on the file system.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Does the RDBMS server have to be on the same machine?</a:t>
            </a:r>
          </a:p>
          <a:p>
            <a:r>
              <a:rPr lang="en-US" b="0" baseline="0" dirty="0" smtClean="0"/>
              <a:t>No. When RDBMS is on separate machine, Documentum uses appropriate networking software such as SQL*Net for Oracle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11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Can a content server serves</a:t>
            </a:r>
            <a:r>
              <a:rPr lang="en-US" b="1" baseline="0" dirty="0" smtClean="0"/>
              <a:t> multiple repositories?</a:t>
            </a:r>
          </a:p>
          <a:p>
            <a:r>
              <a:rPr lang="en-US" b="0" baseline="0" dirty="0" smtClean="0"/>
              <a:t>Yes, We can have more than a repository in a content server. But only one global repository is allowed.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41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24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5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56309" y="4689157"/>
            <a:ext cx="286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 Narrow" pitchFamily="34" charset="0"/>
                <a:cs typeface="Arial" panose="020B0604020202020204" pitchFamily="34" charset="0"/>
              </a:rPr>
              <a:t>LEVEL - LEARNER</a:t>
            </a:r>
            <a:endParaRPr lang="en-IN" sz="2400" b="1" dirty="0">
              <a:solidFill>
                <a:schemeClr val="bg1"/>
              </a:solidFill>
              <a:latin typeface="Arial Narrow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13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9221" y="2256947"/>
            <a:ext cx="2744453" cy="3455595"/>
          </a:xfrm>
          <a:prstGeom prst="rect">
            <a:avLst/>
          </a:prstGeom>
        </p:spPr>
      </p:pic>
      <p:sp>
        <p:nvSpPr>
          <p:cNvPr id="4" name="Title 6"/>
          <p:cNvSpPr>
            <a:spLocks noGrp="1"/>
          </p:cNvSpPr>
          <p:nvPr>
            <p:ph type="title" hasCustomPrompt="1"/>
          </p:nvPr>
        </p:nvSpPr>
        <p:spPr>
          <a:xfrm>
            <a:off x="2168305" y="1"/>
            <a:ext cx="6351006" cy="622300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1004935" y="1244600"/>
            <a:ext cx="6753885" cy="43434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7180810" y="6492875"/>
            <a:ext cx="17063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55" b="1" dirty="0" smtClean="0">
                <a:latin typeface="Arial Narrow" pitchFamily="34" charset="0"/>
              </a:rPr>
              <a:t>© Cognizant</a:t>
            </a:r>
            <a:r>
              <a:rPr lang="en-US" sz="855" b="1" baseline="0" dirty="0" smtClean="0">
                <a:latin typeface="Arial Narrow" pitchFamily="34" charset="0"/>
              </a:rPr>
              <a:t> </a:t>
            </a:r>
            <a:r>
              <a:rPr lang="en-US" sz="855" b="1" dirty="0" smtClean="0">
                <a:latin typeface="Arial Narrow" pitchFamily="34" charset="0"/>
              </a:rPr>
              <a:t>2017 | </a:t>
            </a:r>
            <a:endParaRPr lang="en-US" sz="855" dirty="0" smtClean="0">
              <a:latin typeface="Arial Narrow" panose="020B0606020202030204" pitchFamily="34" charset="0"/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818075" y="6492876"/>
            <a:ext cx="3259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BB6C-3D18-43ED-8B15-291584D2D09C}" type="slidenum">
              <a:rPr lang="en-US" sz="855" smtClean="0">
                <a:latin typeface="Arial Narrow" panose="020B0606020202030204" pitchFamily="34" charset="0"/>
              </a:rPr>
              <a:pPr/>
              <a:t>‹#›</a:t>
            </a:fld>
            <a:endParaRPr lang="en-US" sz="855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458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 txBox="1">
            <a:spLocks/>
          </p:cNvSpPr>
          <p:nvPr userDrawn="1"/>
        </p:nvSpPr>
        <p:spPr>
          <a:xfrm>
            <a:off x="3718844" y="6460283"/>
            <a:ext cx="17063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5" b="1" i="1" dirty="0" smtClean="0">
                <a:solidFill>
                  <a:srgbClr val="D86018"/>
                </a:solidFill>
                <a:latin typeface="Arial Narrow" pitchFamily="34" charset="0"/>
              </a:rPr>
              <a:t>Click </a:t>
            </a:r>
            <a:r>
              <a:rPr lang="en-US" sz="855" b="1" i="1" dirty="0" smtClean="0">
                <a:solidFill>
                  <a:srgbClr val="D860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  <a:r>
              <a:rPr lang="en-US" sz="855" b="1" i="1" baseline="0" dirty="0" smtClean="0">
                <a:solidFill>
                  <a:srgbClr val="D86018"/>
                </a:solidFill>
                <a:latin typeface="Arial Narrow" pitchFamily="34" charset="0"/>
              </a:rPr>
              <a:t> to continue.</a:t>
            </a:r>
            <a:endParaRPr lang="en-US" sz="855" i="1" dirty="0" smtClean="0">
              <a:solidFill>
                <a:srgbClr val="D86018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/>
          </p:nvPr>
        </p:nvSpPr>
        <p:spPr>
          <a:xfrm>
            <a:off x="1204111" y="1308100"/>
            <a:ext cx="6753885" cy="43434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2168305" y="1"/>
            <a:ext cx="6351006" cy="622300"/>
          </a:xfrm>
          <a:prstGeom prst="rect">
            <a:avLst/>
          </a:prstGeom>
        </p:spPr>
        <p:txBody>
          <a:bodyPr anchor="ctr"/>
          <a:lstStyle>
            <a:lvl1pPr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topic name here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818075" y="6492876"/>
            <a:ext cx="3259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BB6C-3D18-43ED-8B15-291584D2D09C}" type="slidenum">
              <a:rPr lang="en-US" sz="855" smtClean="0">
                <a:latin typeface="Arial Narrow" panose="020B0606020202030204" pitchFamily="34" charset="0"/>
              </a:rPr>
              <a:pPr/>
              <a:t>‹#›</a:t>
            </a:fld>
            <a:endParaRPr lang="en-US" sz="855" dirty="0">
              <a:latin typeface="Arial Narrow" panose="020B0606020202030204" pitchFamily="34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180810" y="6492875"/>
            <a:ext cx="17063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55" b="1" dirty="0" smtClean="0">
                <a:latin typeface="Arial Narrow" pitchFamily="34" charset="0"/>
              </a:rPr>
              <a:t>© Cognizant</a:t>
            </a:r>
            <a:r>
              <a:rPr lang="en-US" sz="855" b="1" baseline="0" dirty="0" smtClean="0">
                <a:latin typeface="Arial Narrow" pitchFamily="34" charset="0"/>
              </a:rPr>
              <a:t> </a:t>
            </a:r>
            <a:r>
              <a:rPr lang="en-US" sz="855" b="1" dirty="0" smtClean="0">
                <a:latin typeface="Arial Narrow" pitchFamily="34" charset="0"/>
              </a:rPr>
              <a:t>2017 | </a:t>
            </a:r>
            <a:endParaRPr lang="en-US" sz="855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fontAlgn="base"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dirty="0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dirty="0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8ADAFF2-BF11-42B3-8CB9-F8B879C82B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1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fontAlgn="base"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dirty="0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dirty="0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fontAlgn="base"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55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b="1" dirty="0" smtClean="0"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marL="0" lvl="0" indent="0" fontAlgn="base">
              <a:spcAft>
                <a:spcPct val="0"/>
              </a:spcAft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4373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fontAlgn="base"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dirty="0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dirty="0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b="1" smtClean="0"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marL="0" lvl="0" indent="0" fontAlgn="base">
              <a:spcAft>
                <a:spcPct val="0"/>
              </a:spcAft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4373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fontAlgn="base"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69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1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74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78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324600"/>
            <a:ext cx="1371600" cy="365125"/>
          </a:xfrm>
        </p:spPr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94" y="6324600"/>
            <a:ext cx="430306" cy="365125"/>
          </a:xfrm>
        </p:spPr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1766" y="1787526"/>
            <a:ext cx="3671180" cy="1325563"/>
          </a:xfrm>
          <a:prstGeom prst="rect">
            <a:avLst/>
          </a:prstGeom>
        </p:spPr>
        <p:txBody>
          <a:bodyPr/>
          <a:lstStyle>
            <a:lvl1pPr>
              <a:defRPr sz="1426" b="1">
                <a:solidFill>
                  <a:srgbClr val="00728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92" y="1391787"/>
            <a:ext cx="3449411" cy="3974693"/>
          </a:xfrm>
          <a:prstGeom prst="rect">
            <a:avLst/>
          </a:prstGeom>
        </p:spPr>
      </p:pic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7180810" y="6492875"/>
            <a:ext cx="17063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55" b="1" dirty="0" smtClean="0">
                <a:latin typeface="Arial Narrow" pitchFamily="34" charset="0"/>
              </a:rPr>
              <a:t>© Cognizant</a:t>
            </a:r>
            <a:r>
              <a:rPr lang="en-US" sz="855" b="1" baseline="0" dirty="0" smtClean="0">
                <a:latin typeface="Arial Narrow" pitchFamily="34" charset="0"/>
              </a:rPr>
              <a:t> </a:t>
            </a:r>
            <a:r>
              <a:rPr lang="en-US" sz="855" b="1" dirty="0" smtClean="0">
                <a:latin typeface="Arial Narrow" pitchFamily="34" charset="0"/>
              </a:rPr>
              <a:t>2017 | </a:t>
            </a:r>
            <a:endParaRPr lang="en-US" sz="855" dirty="0" smtClean="0">
              <a:latin typeface="Arial Narrow" panose="020B0606020202030204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818075" y="6492876"/>
            <a:ext cx="3259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BB6C-3D18-43ED-8B15-291584D2D09C}" type="slidenum">
              <a:rPr lang="en-US" sz="855" smtClean="0">
                <a:latin typeface="Arial Narrow" panose="020B0606020202030204" pitchFamily="34" charset="0"/>
              </a:rPr>
              <a:pPr/>
              <a:t>‹#›</a:t>
            </a:fld>
            <a:endParaRPr lang="en-US" sz="855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239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2412"/>
            <a:ext cx="7162800" cy="510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dirty="0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dirty="0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32460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| © Cognizant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94" y="6324600"/>
            <a:ext cx="4303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fld id="{D8ADAFF2-BF11-42B3-8CB9-F8B879C82B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8" r:id="rId3"/>
    <p:sldLayoutId id="2147483679" r:id="rId4"/>
    <p:sldLayoutId id="2147483680" r:id="rId5"/>
    <p:sldLayoutId id="2147483681" r:id="rId6"/>
    <p:sldLayoutId id="2147483684" r:id="rId7"/>
    <p:sldLayoutId id="2147483686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200" b="0" kern="1200" dirty="0">
          <a:solidFill>
            <a:schemeClr val="lt1"/>
          </a:solidFill>
          <a:latin typeface="Arial Rounded MT Bold" pitchFamily="34" charset="0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400" kern="120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1200" kern="1200" dirty="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366157"/>
            <a:ext cx="39624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533400"/>
            <a:ext cx="6400800" cy="1540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705" dirty="0" smtClean="0">
                <a:solidFill>
                  <a:prstClr val="white"/>
                </a:solidFill>
                <a:latin typeface="Arial Rounded MT Bold" pitchFamily="34" charset="0"/>
              </a:rPr>
              <a:t>Documentum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50" y="762000"/>
            <a:ext cx="2990850" cy="4714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Services Layer : Content Server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762000"/>
            <a:ext cx="56388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Bef>
                <a:spcPts val="336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718F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The Content Server is a service that manages the </a:t>
            </a:r>
            <a:r>
              <a:rPr lang="en-US" sz="1600" dirty="0" smtClean="0">
                <a:solidFill>
                  <a:srgbClr val="00718F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repository</a:t>
            </a:r>
          </a:p>
          <a:p>
            <a:pPr indent="-342900">
              <a:spcBef>
                <a:spcPts val="336"/>
              </a:spcBef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00718F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336"/>
              </a:spcBef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repository can only be accessed via the Content Server service</a:t>
            </a:r>
          </a:p>
          <a:p>
            <a:pPr marL="800100" lvl="1" indent="-342900">
              <a:spcBef>
                <a:spcPts val="336"/>
              </a:spcBef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client-server and web-based applications</a:t>
            </a:r>
          </a:p>
          <a:p>
            <a:pPr marL="800100" lvl="1" indent="-342900">
              <a:spcBef>
                <a:spcPts val="336"/>
              </a:spcBef>
              <a:buFont typeface="Wingdings" panose="05000000000000000000" pitchFamily="2" charset="2"/>
              <a:buChar char="q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336"/>
              </a:spcBef>
              <a:buFont typeface="Wingdings" panose="05000000000000000000" pitchFamily="2" charset="2"/>
              <a:buChar char="q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spcBef>
                <a:spcPts val="336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718F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Content Management services provided by the ECM </a:t>
            </a:r>
            <a:r>
              <a:rPr lang="en-US" sz="1600" dirty="0" smtClean="0">
                <a:solidFill>
                  <a:srgbClr val="00718F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platform</a:t>
            </a:r>
          </a:p>
          <a:p>
            <a:pPr indent="-342900">
              <a:spcBef>
                <a:spcPts val="336"/>
              </a:spcBef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00718F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336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Common to all content types</a:t>
            </a:r>
          </a:p>
          <a:p>
            <a:pPr marL="800100" lvl="1" indent="-342900">
              <a:spcBef>
                <a:spcPts val="336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Available to all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  <a:p>
            <a:pPr marL="800100" lvl="1" indent="-342900">
              <a:spcBef>
                <a:spcPts val="336"/>
              </a:spcBef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Specific services can be added based on business needs</a:t>
            </a:r>
          </a:p>
          <a:p>
            <a:pPr marL="800100" lvl="1" indent="-342900">
              <a:spcBef>
                <a:spcPts val="336"/>
              </a:spcBef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Documentum’s platform architecture allows these services available to all clients.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336"/>
              </a:spcBef>
              <a:buFont typeface="Wingdings" panose="05000000000000000000" pitchFamily="2" charset="2"/>
              <a:buChar char="q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20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7408"/>
            <a:ext cx="9144000" cy="570807"/>
          </a:xfrm>
        </p:spPr>
        <p:txBody>
          <a:bodyPr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Services Layer: Repository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dirty="0" smtClean="0"/>
              <a:t>One Content Server usually manages a single repository.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 smtClean="0"/>
              <a:t>For load balancing, more than one content server may access a single repository.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05000"/>
            <a:ext cx="62007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412"/>
            <a:ext cx="8229600" cy="510988"/>
          </a:xfrm>
        </p:spPr>
        <p:txBody>
          <a:bodyPr/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Services Layer: Platform Extensions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Documentum extended services products extend the capabilities of the Content Server beyond core content management services and can extend any aspect of the content management framework, The below are examples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>
              <a:spcBef>
                <a:spcPts val="336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718F"/>
                </a:solidFill>
                <a:ea typeface="Ebrima" panose="02000000000000000000" pitchFamily="2" charset="0"/>
              </a:rPr>
              <a:t>Media </a:t>
            </a:r>
            <a:r>
              <a:rPr lang="en-US" sz="1600" dirty="0" smtClean="0">
                <a:solidFill>
                  <a:srgbClr val="00718F"/>
                </a:solidFill>
                <a:ea typeface="Ebrima" panose="02000000000000000000" pitchFamily="2" charset="0"/>
              </a:rPr>
              <a:t>Services</a:t>
            </a:r>
          </a:p>
          <a:p>
            <a:pPr marL="0" indent="0">
              <a:spcBef>
                <a:spcPts val="336"/>
              </a:spcBef>
              <a:buNone/>
            </a:pPr>
            <a:endParaRPr lang="en-US" sz="1600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0" indent="0">
              <a:buNone/>
            </a:pPr>
            <a:r>
              <a:rPr lang="en-US" sz="1600" dirty="0" smtClean="0"/>
              <a:t>	Provides </a:t>
            </a:r>
            <a:r>
              <a:rPr lang="en-US" sz="1600" dirty="0"/>
              <a:t>value-added management capabilities for specific rich media formats such as images, audio, video and complex data formats of specialized applications including Quark, </a:t>
            </a:r>
            <a:r>
              <a:rPr lang="en-US" sz="1600" dirty="0" err="1"/>
              <a:t>QuarkXpress</a:t>
            </a:r>
            <a:r>
              <a:rPr lang="en-US" sz="1600" dirty="0"/>
              <a:t>, Adobe InDesign and Microsoft PowerPoint.</a:t>
            </a:r>
          </a:p>
          <a:p>
            <a:pPr>
              <a:spcBef>
                <a:spcPts val="336"/>
              </a:spcBef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>
              <a:spcBef>
                <a:spcPts val="336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718F"/>
                </a:solidFill>
                <a:ea typeface="Ebrima" panose="02000000000000000000" pitchFamily="2" charset="0"/>
              </a:rPr>
              <a:t>Content Intelligence Services (CIS)</a:t>
            </a:r>
          </a:p>
          <a:p>
            <a:pPr marL="0" indent="0">
              <a:spcBef>
                <a:spcPts val="336"/>
              </a:spcBef>
              <a:buNone/>
            </a:pPr>
            <a:endParaRPr lang="en-US" sz="1600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0" indent="0">
              <a:buNone/>
            </a:pPr>
            <a:r>
              <a:rPr lang="en-US" sz="1600" dirty="0" smtClean="0"/>
              <a:t>	CIS </a:t>
            </a:r>
            <a:r>
              <a:rPr lang="en-US" sz="1600" dirty="0"/>
              <a:t>uses an independent server to analyze documents in the repository and extract a list of properties that describes each document. CIS performs a semantic analysis that determines what each document is about, using customized taxonomy that lists the concepts to look for and identifies the evidence for the concepts</a:t>
            </a:r>
          </a:p>
          <a:p>
            <a:pPr marL="0" indent="0">
              <a:buNone/>
            </a:pPr>
            <a:endParaRPr lang="en-US" sz="1400" dirty="0"/>
          </a:p>
          <a:p>
            <a:pPr>
              <a:buFont typeface="Wingdings" panose="05000000000000000000" pitchFamily="2" charset="2"/>
              <a:buChar char="q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7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Services Layer: Platform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Extensions -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Contd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36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718F"/>
                </a:solidFill>
                <a:ea typeface="Ebrima" panose="02000000000000000000" pitchFamily="2" charset="0"/>
              </a:rPr>
              <a:t>Trusted Content Services (TCS</a:t>
            </a:r>
            <a:r>
              <a:rPr lang="en-US" sz="1600" dirty="0" smtClean="0">
                <a:solidFill>
                  <a:srgbClr val="00718F"/>
                </a:solidFill>
                <a:ea typeface="Ebrima" panose="02000000000000000000" pitchFamily="2" charset="0"/>
              </a:rPr>
              <a:t>)</a:t>
            </a:r>
          </a:p>
          <a:p>
            <a:pPr marL="0" indent="0">
              <a:spcBef>
                <a:spcPts val="336"/>
              </a:spcBef>
              <a:buNone/>
            </a:pPr>
            <a:endParaRPr lang="en-US" sz="1600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0" indent="0">
              <a:buNone/>
            </a:pPr>
            <a:r>
              <a:rPr lang="en-US" sz="1600" dirty="0" smtClean="0"/>
              <a:t>	Provides </a:t>
            </a:r>
            <a:r>
              <a:rPr lang="en-US" sz="1600" dirty="0"/>
              <a:t>additional security features including encrypted communications, encrypted file stores, electronic signatures, and enhanced object permissions.</a:t>
            </a:r>
          </a:p>
          <a:p>
            <a:pPr marL="0" indent="0">
              <a:buNone/>
            </a:pPr>
            <a:endParaRPr lang="en-US" sz="1600" dirty="0"/>
          </a:p>
          <a:p>
            <a:pPr>
              <a:spcBef>
                <a:spcPts val="336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718F"/>
                </a:solidFill>
                <a:ea typeface="Ebrima" panose="02000000000000000000" pitchFamily="2" charset="0"/>
              </a:rPr>
              <a:t>Documentum Collaborative Edition (DCE)</a:t>
            </a:r>
          </a:p>
          <a:p>
            <a:pPr marL="0" indent="0">
              <a:spcBef>
                <a:spcPts val="336"/>
              </a:spcBef>
              <a:buNone/>
            </a:pPr>
            <a:endParaRPr lang="en-US" sz="1600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0" indent="0">
              <a:buNone/>
            </a:pPr>
            <a:r>
              <a:rPr lang="en-US" sz="1600" dirty="0" smtClean="0"/>
              <a:t>	Provides </a:t>
            </a:r>
            <a:r>
              <a:rPr lang="en-US" sz="1600" dirty="0"/>
              <a:t>collaborative capabilities for </a:t>
            </a:r>
            <a:r>
              <a:rPr lang="en-US" sz="1600" dirty="0" err="1" smtClean="0"/>
              <a:t>OpenText</a:t>
            </a:r>
            <a:r>
              <a:rPr lang="en-US" sz="1600" dirty="0" smtClean="0"/>
              <a:t> Documentum </a:t>
            </a:r>
            <a:r>
              <a:rPr lang="en-US" sz="1600" dirty="0"/>
              <a:t>applications, allowing teams to work securely and collaboratively within the context of content-centric web applications. DCE is a universal client extension that transforms any Web Development Kit (WDK)- based client into a collaborative environment that fosters teamwork within the context of a business process.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0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412"/>
            <a:ext cx="8153400" cy="510988"/>
          </a:xfrm>
        </p:spPr>
        <p:txBody>
          <a:bodyPr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Interface Layer: Components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Clients and applications use the interface layer to communicate with the Content Server</a:t>
            </a:r>
          </a:p>
          <a:p>
            <a:pPr marL="0" indent="0">
              <a:buNone/>
            </a:pPr>
            <a:endParaRPr lang="en-US" sz="1400" dirty="0" smtClean="0"/>
          </a:p>
          <a:p>
            <a:pPr>
              <a:spcBef>
                <a:spcPts val="336"/>
              </a:spcBef>
              <a:buFont typeface="Wingdings" panose="05000000000000000000" pitchFamily="2" charset="2"/>
              <a:buChar char="q"/>
            </a:pPr>
            <a:r>
              <a:rPr lang="en-US" sz="1430" dirty="0">
                <a:solidFill>
                  <a:srgbClr val="00718F"/>
                </a:solidFill>
                <a:ea typeface="Ebrima" panose="02000000000000000000" pitchFamily="2" charset="0"/>
              </a:rPr>
              <a:t>Documentum Foundation Services (DFS)</a:t>
            </a:r>
          </a:p>
          <a:p>
            <a:pPr marL="457200" lvl="1" indent="0">
              <a:buNone/>
            </a:pPr>
            <a:r>
              <a:rPr lang="en-US" sz="1400" dirty="0"/>
              <a:t>DFS is an Service Oriented Architecture (SOA) development framework and Web Services API.</a:t>
            </a:r>
          </a:p>
          <a:p>
            <a:endParaRPr lang="en-US" sz="1400" dirty="0"/>
          </a:p>
          <a:p>
            <a:pPr>
              <a:spcBef>
                <a:spcPts val="336"/>
              </a:spcBef>
              <a:buFont typeface="Wingdings" panose="05000000000000000000" pitchFamily="2" charset="2"/>
              <a:buChar char="q"/>
            </a:pPr>
            <a:r>
              <a:rPr lang="en-US" sz="1430" dirty="0">
                <a:solidFill>
                  <a:srgbClr val="00718F"/>
                </a:solidFill>
                <a:ea typeface="Ebrima" panose="02000000000000000000" pitchFamily="2" charset="0"/>
              </a:rPr>
              <a:t>Documentum Foundation Classes (DFC)</a:t>
            </a:r>
          </a:p>
          <a:p>
            <a:pPr marL="457200" lvl="1" indent="0">
              <a:buNone/>
            </a:pPr>
            <a:r>
              <a:rPr lang="en-US" sz="1400" dirty="0"/>
              <a:t>DFC provides an API layer that exposes Documentum functionality.</a:t>
            </a:r>
          </a:p>
          <a:p>
            <a:endParaRPr lang="en-US" sz="1400" dirty="0"/>
          </a:p>
          <a:p>
            <a:pPr>
              <a:spcBef>
                <a:spcPts val="336"/>
              </a:spcBef>
              <a:buFont typeface="Wingdings" panose="05000000000000000000" pitchFamily="2" charset="2"/>
              <a:buChar char="q"/>
            </a:pPr>
            <a:r>
              <a:rPr lang="en-US" sz="1430" dirty="0">
                <a:solidFill>
                  <a:srgbClr val="00718F"/>
                </a:solidFill>
                <a:ea typeface="Ebrima" panose="02000000000000000000" pitchFamily="2" charset="0"/>
              </a:rPr>
              <a:t>Business Object Framework (BOF)</a:t>
            </a:r>
          </a:p>
          <a:p>
            <a:pPr marL="457200" lvl="1" indent="0">
              <a:buNone/>
            </a:pPr>
            <a:r>
              <a:rPr lang="en-US" sz="1400" dirty="0"/>
              <a:t>BOF allows developers to extend DFC by providing a framework and methodology to develop reusable business logic components called Business Objects. Business Objects can then be plugged into middle-tier or client </a:t>
            </a:r>
            <a:r>
              <a:rPr lang="en-US" sz="1400" dirty="0" smtClean="0"/>
              <a:t>applications. There </a:t>
            </a:r>
            <a:r>
              <a:rPr lang="en-US" sz="1400" dirty="0"/>
              <a:t>are two types of Documentum Business Objects</a:t>
            </a:r>
            <a:r>
              <a:rPr lang="en-US" sz="1400" dirty="0" smtClean="0"/>
              <a:t>:</a:t>
            </a:r>
          </a:p>
          <a:p>
            <a:pPr marL="457200" lvl="1" indent="0">
              <a:buNone/>
            </a:pPr>
            <a:endParaRPr lang="en-US" sz="1400" dirty="0"/>
          </a:p>
          <a:p>
            <a:pPr marL="400050" lvl="1" indent="0">
              <a:spcBef>
                <a:spcPts val="336"/>
              </a:spcBef>
              <a:buNone/>
            </a:pPr>
            <a:r>
              <a:rPr lang="en-US" sz="1430" dirty="0">
                <a:solidFill>
                  <a:srgbClr val="00718F"/>
                </a:solidFill>
                <a:ea typeface="Ebrima" panose="02000000000000000000" pitchFamily="2" charset="0"/>
              </a:rPr>
              <a:t>Type-Based: </a:t>
            </a:r>
            <a:r>
              <a:rPr lang="en-US" sz="1400" dirty="0"/>
              <a:t>Can extend a Content Server persistent object type and extend its capabilities by providing new methods for those types and allow overriding of existing methods. Enables developers to define type-specific behavior without the need to customize each client</a:t>
            </a:r>
            <a:r>
              <a:rPr lang="en-US" sz="1400" dirty="0" smtClean="0"/>
              <a:t>.</a:t>
            </a:r>
          </a:p>
          <a:p>
            <a:pPr marL="400050" lvl="1" indent="0">
              <a:spcBef>
                <a:spcPts val="336"/>
              </a:spcBef>
              <a:buNone/>
            </a:pPr>
            <a:endParaRPr lang="en-US" sz="1400" dirty="0"/>
          </a:p>
          <a:p>
            <a:pPr marL="400050" lvl="1" indent="0">
              <a:spcBef>
                <a:spcPts val="336"/>
              </a:spcBef>
              <a:buNone/>
            </a:pPr>
            <a:r>
              <a:rPr lang="en-US" sz="1430" dirty="0">
                <a:solidFill>
                  <a:srgbClr val="00718F"/>
                </a:solidFill>
                <a:ea typeface="Ebrima" panose="02000000000000000000" pitchFamily="2" charset="0"/>
              </a:rPr>
              <a:t>Service-Based: </a:t>
            </a:r>
            <a:r>
              <a:rPr lang="en-US" sz="1400" dirty="0"/>
              <a:t>Provides methods that perform more generalized procedures that are not usually bound to a specific object type of repository.</a:t>
            </a:r>
          </a:p>
          <a:p>
            <a:pPr marL="171450" indent="-171450"/>
            <a:endParaRPr lang="en-US" sz="1400" b="1" dirty="0"/>
          </a:p>
          <a:p>
            <a:pPr lvl="1"/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9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412"/>
            <a:ext cx="8839200" cy="510988"/>
          </a:xfrm>
        </p:spPr>
        <p:txBody>
          <a:bodyPr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Layer: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Components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Tools -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Contd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36"/>
              </a:spcBef>
              <a:buFont typeface="Wingdings" panose="05000000000000000000" pitchFamily="2" charset="2"/>
              <a:buChar char="q"/>
            </a:pPr>
            <a:r>
              <a:rPr lang="en-US" sz="1430" dirty="0">
                <a:solidFill>
                  <a:srgbClr val="00718F"/>
                </a:solidFill>
                <a:ea typeface="Ebrima" panose="02000000000000000000" pitchFamily="2" charset="0"/>
              </a:rPr>
              <a:t>Web Development Kit (WDK)</a:t>
            </a:r>
          </a:p>
          <a:p>
            <a:pPr marL="0" indent="0">
              <a:spcBef>
                <a:spcPts val="336"/>
              </a:spcBef>
              <a:buNone/>
            </a:pPr>
            <a:endParaRPr lang="en-US" sz="1600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0" indent="0">
              <a:spcBef>
                <a:spcPts val="336"/>
              </a:spcBef>
              <a:buNone/>
            </a:pPr>
            <a:r>
              <a:rPr lang="en-US" sz="1600" dirty="0" smtClean="0"/>
              <a:t>	WDK </a:t>
            </a:r>
            <a:r>
              <a:rPr lang="en-US" sz="1600" dirty="0"/>
              <a:t>provides a framework on which to build Web Applications that connect to the Content Server.</a:t>
            </a:r>
          </a:p>
          <a:p>
            <a:pPr marL="0" indent="0">
              <a:spcBef>
                <a:spcPts val="336"/>
              </a:spcBef>
              <a:buNone/>
            </a:pPr>
            <a:endParaRPr lang="en-US" sz="1600" dirty="0" smtClean="0"/>
          </a:p>
          <a:p>
            <a:pPr>
              <a:spcBef>
                <a:spcPts val="336"/>
              </a:spcBef>
              <a:buFont typeface="Wingdings" panose="05000000000000000000" pitchFamily="2" charset="2"/>
              <a:buChar char="q"/>
            </a:pPr>
            <a:r>
              <a:rPr lang="en-US" sz="1430" dirty="0">
                <a:solidFill>
                  <a:srgbClr val="00718F"/>
                </a:solidFill>
                <a:ea typeface="Ebrima" panose="02000000000000000000" pitchFamily="2" charset="0"/>
              </a:rPr>
              <a:t>D2 Foundation Services (D2FS)</a:t>
            </a:r>
          </a:p>
          <a:p>
            <a:pPr marL="0" indent="0">
              <a:spcBef>
                <a:spcPts val="336"/>
              </a:spcBef>
              <a:buNone/>
            </a:pPr>
            <a:endParaRPr lang="en-US" sz="1600" dirty="0" smtClean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0" indent="0">
              <a:spcBef>
                <a:spcPts val="336"/>
              </a:spcBef>
              <a:buNone/>
            </a:pPr>
            <a:r>
              <a:rPr lang="en-US" sz="1600" dirty="0" smtClean="0"/>
              <a:t>	D2FS </a:t>
            </a:r>
            <a:r>
              <a:rPr lang="en-US" sz="1600" dirty="0"/>
              <a:t>provides an API layer that exposes Documentum Functionality in D2 application.</a:t>
            </a:r>
          </a:p>
          <a:p>
            <a:pPr marL="0" indent="0">
              <a:spcBef>
                <a:spcPts val="336"/>
              </a:spcBef>
              <a:buNone/>
            </a:pPr>
            <a:endParaRPr lang="en-US" sz="1600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>
              <a:spcBef>
                <a:spcPts val="336"/>
              </a:spcBef>
              <a:buFont typeface="Wingdings" panose="05000000000000000000" pitchFamily="2" charset="2"/>
              <a:buChar char="q"/>
            </a:pPr>
            <a:r>
              <a:rPr lang="en-US" sz="1430" dirty="0">
                <a:solidFill>
                  <a:srgbClr val="00718F"/>
                </a:solidFill>
                <a:ea typeface="Ebrima" panose="02000000000000000000" pitchFamily="2" charset="0"/>
              </a:rPr>
              <a:t>Web Services</a:t>
            </a:r>
          </a:p>
          <a:p>
            <a:pPr marL="0" indent="0">
              <a:spcBef>
                <a:spcPts val="336"/>
              </a:spcBef>
              <a:buNone/>
            </a:pPr>
            <a:endParaRPr lang="en-US" sz="1600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0" indent="0">
              <a:spcBef>
                <a:spcPts val="336"/>
              </a:spcBef>
              <a:buNone/>
            </a:pPr>
            <a:r>
              <a:rPr lang="en-US" sz="1600" dirty="0" smtClean="0"/>
              <a:t>	Custom </a:t>
            </a:r>
            <a:r>
              <a:rPr lang="en-US" sz="1600" dirty="0"/>
              <a:t>business logic can be exposed a Web Services, providing a way to call functions on other computers across an intranet or the internet. For example, a CRM system can communicate with Documentum through Web Services.</a:t>
            </a:r>
          </a:p>
          <a:p>
            <a:pPr>
              <a:spcBef>
                <a:spcPts val="336"/>
              </a:spcBef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Client Application Layer – Documentum Clients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718F"/>
                </a:solidFill>
                <a:ea typeface="Ebrima" panose="02000000000000000000" pitchFamily="2" charset="0"/>
              </a:rPr>
              <a:t>Documentum </a:t>
            </a:r>
            <a:r>
              <a:rPr lang="en-US" sz="1400" dirty="0" smtClean="0">
                <a:solidFill>
                  <a:srgbClr val="00718F"/>
                </a:solidFill>
                <a:ea typeface="Ebrima" panose="02000000000000000000" pitchFamily="2" charset="0"/>
              </a:rPr>
              <a:t>Clients</a:t>
            </a:r>
          </a:p>
          <a:p>
            <a:pPr marL="0" indent="0">
              <a:buNone/>
            </a:pPr>
            <a:endParaRPr lang="en-US" sz="1400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rgbClr val="00718F"/>
                </a:solidFill>
                <a:ea typeface="Ebrima" panose="02000000000000000000" pitchFamily="2" charset="0"/>
              </a:rPr>
              <a:t>Web-Based Applications</a:t>
            </a:r>
          </a:p>
          <a:p>
            <a:pPr marL="857250" lvl="2" indent="0">
              <a:buNone/>
            </a:pPr>
            <a:r>
              <a:rPr lang="en-US" sz="1400" dirty="0"/>
              <a:t>For web-based applications, content server sees the application server as the client</a:t>
            </a:r>
            <a:r>
              <a:rPr lang="en-US" sz="1400" dirty="0" smtClean="0"/>
              <a:t>.</a:t>
            </a:r>
          </a:p>
          <a:p>
            <a:pPr marL="857250" lvl="2" indent="0">
              <a:buNone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rgbClr val="00718F"/>
                </a:solidFill>
                <a:ea typeface="Ebrima" panose="02000000000000000000" pitchFamily="2" charset="0"/>
              </a:rPr>
              <a:t>Documentum Client for Outlook</a:t>
            </a:r>
          </a:p>
          <a:p>
            <a:pPr marL="857250" lvl="2" indent="0">
              <a:buNone/>
            </a:pPr>
            <a:r>
              <a:rPr lang="en-US" sz="1400" dirty="0"/>
              <a:t>Organizes e-mail and documents within a single folder structure for easier navigation and management</a:t>
            </a:r>
            <a:r>
              <a:rPr lang="en-US" sz="1400" dirty="0" smtClean="0"/>
              <a:t>.</a:t>
            </a:r>
          </a:p>
          <a:p>
            <a:pPr marL="857250" lvl="2" indent="0">
              <a:buNone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rgbClr val="00718F"/>
                </a:solidFill>
                <a:ea typeface="Ebrima" panose="02000000000000000000" pitchFamily="2" charset="0"/>
              </a:rPr>
              <a:t>Records Manager</a:t>
            </a:r>
          </a:p>
          <a:p>
            <a:pPr marL="857250" lvl="2" indent="0">
              <a:buNone/>
            </a:pPr>
            <a:r>
              <a:rPr lang="en-US" sz="1400" dirty="0"/>
              <a:t>Manages the retention and disposition of corporate records, both physical and </a:t>
            </a:r>
            <a:r>
              <a:rPr lang="en-US" sz="1400" dirty="0" smtClean="0"/>
              <a:t>electronically.</a:t>
            </a:r>
          </a:p>
          <a:p>
            <a:pPr marL="857250" lvl="2" indent="0">
              <a:buNone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err="1">
                <a:solidFill>
                  <a:srgbClr val="00718F"/>
                </a:solidFill>
                <a:ea typeface="Ebrima" panose="02000000000000000000" pitchFamily="2" charset="0"/>
              </a:rPr>
              <a:t>Webtop</a:t>
            </a:r>
            <a:endParaRPr lang="en-US" sz="1400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857250" lvl="2" indent="0">
              <a:buNone/>
            </a:pPr>
            <a:r>
              <a:rPr lang="en-US" sz="1400" dirty="0"/>
              <a:t>Core content management functionality from a web </a:t>
            </a:r>
            <a:r>
              <a:rPr lang="en-US" sz="1400" dirty="0" smtClean="0"/>
              <a:t>browser</a:t>
            </a:r>
          </a:p>
          <a:p>
            <a:pPr marL="857250" lvl="2" indent="0">
              <a:buNone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718F"/>
                </a:solidFill>
                <a:ea typeface="Ebrima" panose="02000000000000000000" pitchFamily="2" charset="0"/>
              </a:rPr>
              <a:t>Digital Asset Manager (DAM)</a:t>
            </a:r>
          </a:p>
          <a:p>
            <a:pPr marL="857250" lvl="2" indent="0">
              <a:buNone/>
            </a:pPr>
            <a:r>
              <a:rPr lang="en-US" sz="1400" dirty="0"/>
              <a:t>Provides features to manage rich media content</a:t>
            </a:r>
          </a:p>
          <a:p>
            <a:pPr marL="857250" lvl="2" indent="0">
              <a:buNone/>
            </a:pPr>
            <a:endParaRPr lang="en-US" sz="1400" dirty="0"/>
          </a:p>
          <a:p>
            <a:pPr marL="857250" lvl="2" indent="0">
              <a:buNone/>
            </a:pPr>
            <a:endParaRPr lang="en-US" sz="1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1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Client Application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Layer – Documentum Clients -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Contd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endParaRPr lang="en-US" sz="1400" dirty="0" smtClean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857250" lvl="2" indent="0">
              <a:buNone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718F"/>
                </a:solidFill>
                <a:ea typeface="Ebrima" panose="02000000000000000000" pitchFamily="2" charset="0"/>
              </a:rPr>
              <a:t>Documentum </a:t>
            </a:r>
            <a:r>
              <a:rPr lang="en-US" sz="1400" dirty="0" smtClean="0">
                <a:solidFill>
                  <a:srgbClr val="00718F"/>
                </a:solidFill>
                <a:ea typeface="Ebrima" panose="02000000000000000000" pitchFamily="2" charset="0"/>
              </a:rPr>
              <a:t>D2</a:t>
            </a:r>
          </a:p>
          <a:p>
            <a:pPr marL="857250" lvl="2" indent="0">
              <a:buNone/>
            </a:pPr>
            <a:r>
              <a:rPr lang="en-US" sz="1400" dirty="0" smtClean="0"/>
              <a:t>Advanced</a:t>
            </a:r>
            <a:r>
              <a:rPr lang="en-US" sz="1400" dirty="0"/>
              <a:t>, intuitive, and configurable content-centric client for Documentum that accelerates adoption of </a:t>
            </a:r>
            <a:r>
              <a:rPr lang="en-US" sz="1400" dirty="0" err="1"/>
              <a:t>OpenText</a:t>
            </a:r>
            <a:r>
              <a:rPr lang="en-US" sz="1400" dirty="0"/>
              <a:t> applications</a:t>
            </a:r>
            <a:r>
              <a:rPr lang="en-US" sz="1400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1400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718F"/>
                </a:solidFill>
                <a:ea typeface="Ebrima" panose="02000000000000000000" pitchFamily="2" charset="0"/>
              </a:rPr>
              <a:t>Documentum </a:t>
            </a:r>
            <a:r>
              <a:rPr lang="en-US" sz="1400" dirty="0" err="1" smtClean="0">
                <a:solidFill>
                  <a:srgbClr val="00718F"/>
                </a:solidFill>
                <a:ea typeface="Ebrima" panose="02000000000000000000" pitchFamily="2" charset="0"/>
              </a:rPr>
              <a:t>xCP</a:t>
            </a:r>
            <a:endParaRPr lang="en-US" sz="1400" dirty="0" smtClean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857250" lvl="2" indent="0">
              <a:buNone/>
            </a:pPr>
            <a:r>
              <a:rPr lang="en-US" sz="1400" dirty="0" smtClean="0"/>
              <a:t>A </a:t>
            </a:r>
            <a:r>
              <a:rPr lang="en-US" sz="1400" dirty="0"/>
              <a:t>flexible development platform for automating complex, information-intensive processes to drive better business decisions</a:t>
            </a:r>
            <a:r>
              <a:rPr lang="en-US" sz="1400" dirty="0" smtClean="0"/>
              <a:t>.</a:t>
            </a:r>
          </a:p>
          <a:p>
            <a:pPr marL="857250" lvl="2" indent="0">
              <a:buNone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err="1">
                <a:solidFill>
                  <a:srgbClr val="00718F"/>
                </a:solidFill>
                <a:ea typeface="Ebrima" panose="02000000000000000000" pitchFamily="2" charset="0"/>
              </a:rPr>
              <a:t>APxCelarator</a:t>
            </a:r>
            <a:r>
              <a:rPr lang="en-US" sz="1400" dirty="0">
                <a:solidFill>
                  <a:srgbClr val="00718F"/>
                </a:solidFill>
                <a:ea typeface="Ebrima" panose="02000000000000000000" pitchFamily="2" charset="0"/>
              </a:rPr>
              <a:t> Mobile</a:t>
            </a:r>
          </a:p>
          <a:p>
            <a:pPr marL="857250" lvl="2" indent="0">
              <a:buNone/>
            </a:pPr>
            <a:r>
              <a:rPr lang="en-US" sz="1400" dirty="0" smtClean="0"/>
              <a:t>A mobile application to access the tasks, review, approve or reject invoices on the go with mobile.</a:t>
            </a:r>
          </a:p>
          <a:p>
            <a:pPr marL="857250" lvl="2" indent="0">
              <a:buNone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718F"/>
                </a:solidFill>
                <a:ea typeface="Ebrima" panose="02000000000000000000" pitchFamily="2" charset="0"/>
              </a:rPr>
              <a:t>D2 Mobile</a:t>
            </a:r>
          </a:p>
          <a:p>
            <a:pPr marL="857250" lvl="2" indent="0">
              <a:buNone/>
            </a:pPr>
            <a:r>
              <a:rPr lang="en-US" sz="1400" dirty="0" smtClean="0"/>
              <a:t>Application allows to access to all the D2 content with advanced search capabilities from mobile. </a:t>
            </a:r>
          </a:p>
          <a:p>
            <a:pPr marL="857250" lvl="2" indent="0">
              <a:buNone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rgbClr val="00718F"/>
                </a:solidFill>
                <a:ea typeface="Ebrima" panose="02000000000000000000" pitchFamily="2" charset="0"/>
              </a:rPr>
              <a:t>Core</a:t>
            </a:r>
          </a:p>
          <a:p>
            <a:pPr marL="857250" lvl="2" indent="0">
              <a:buNone/>
            </a:pPr>
            <a:r>
              <a:rPr lang="en-US" sz="1400" dirty="0"/>
              <a:t>Helps in sharing and accessing Documentum content anytime, anywhere with anyone safely and robustly through mobile using </a:t>
            </a:r>
            <a:r>
              <a:rPr lang="en-US" sz="1400" dirty="0" smtClean="0"/>
              <a:t>Android </a:t>
            </a:r>
            <a:r>
              <a:rPr lang="en-US" sz="1400" dirty="0"/>
              <a:t>and iOS.</a:t>
            </a:r>
          </a:p>
          <a:p>
            <a:pPr marL="857250" lvl="2" indent="0">
              <a:buNone/>
            </a:pPr>
            <a:endParaRPr lang="en-US" sz="1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412"/>
            <a:ext cx="8763000" cy="510988"/>
          </a:xfrm>
        </p:spPr>
        <p:txBody>
          <a:bodyPr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Client Application Layer –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Enterprise Application Integration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rgbClr val="00718F"/>
                </a:solidFill>
                <a:ea typeface="Ebrima" panose="02000000000000000000" pitchFamily="2" charset="0"/>
              </a:rPr>
              <a:t>Content Integration Services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400" dirty="0" smtClean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857250" lvl="2" indent="0">
              <a:buNone/>
            </a:pPr>
            <a:r>
              <a:rPr lang="en-US" sz="1400" dirty="0"/>
              <a:t>Documentum offers </a:t>
            </a:r>
            <a:r>
              <a:rPr lang="en-US" sz="1400" dirty="0" smtClean="0"/>
              <a:t>several products that enable interaction with the </a:t>
            </a:r>
            <a:r>
              <a:rPr lang="en-US" sz="1400" dirty="0"/>
              <a:t>Documentum </a:t>
            </a:r>
            <a:r>
              <a:rPr lang="en-US" sz="1400" dirty="0" smtClean="0"/>
              <a:t>ECM system from within other enterprise applications. The integration links content in Documentum repositories with objects in the enterprise application, providing users with access to key </a:t>
            </a:r>
            <a:r>
              <a:rPr lang="en-US" sz="1400" dirty="0"/>
              <a:t>Documentum </a:t>
            </a:r>
            <a:r>
              <a:rPr lang="en-US" sz="1400" dirty="0" smtClean="0"/>
              <a:t>functionality using the familiar interface of the enterprise application. </a:t>
            </a:r>
          </a:p>
          <a:p>
            <a:pPr marL="857250" lvl="2" indent="0">
              <a:buNone/>
            </a:pPr>
            <a:endParaRPr lang="en-US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718F"/>
                </a:solidFill>
                <a:ea typeface="Ebrima" panose="02000000000000000000" pitchFamily="2" charset="0"/>
              </a:rPr>
              <a:t>Business Process </a:t>
            </a:r>
            <a:r>
              <a:rPr lang="en-US" sz="1400" dirty="0" smtClean="0">
                <a:solidFill>
                  <a:srgbClr val="00718F"/>
                </a:solidFill>
                <a:ea typeface="Ebrima" panose="02000000000000000000" pitchFamily="2" charset="0"/>
              </a:rPr>
              <a:t>Services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400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857250" lvl="2" indent="0">
              <a:buNone/>
            </a:pPr>
            <a:r>
              <a:rPr lang="en-US" sz="1400" dirty="0" smtClean="0"/>
              <a:t>Integrates </a:t>
            </a:r>
            <a:r>
              <a:rPr lang="en-US" sz="1400" dirty="0"/>
              <a:t>Documentum process, content and repository services with external systems though service- orient architecture. This allows enterprise applications and integration frameworks, message brokers, external applications and services, and individual users to take advantage of all Documentum capabilities and events</a:t>
            </a:r>
            <a:r>
              <a:rPr lang="en-US" sz="1400" dirty="0" smtClean="0"/>
              <a:t>.</a:t>
            </a:r>
          </a:p>
          <a:p>
            <a:pPr marL="857250" lvl="2" indent="0">
              <a:buNone/>
            </a:pPr>
            <a:endParaRPr lang="en-US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718F"/>
                </a:solidFill>
                <a:ea typeface="Ebrima" panose="02000000000000000000" pitchFamily="2" charset="0"/>
              </a:rPr>
              <a:t>Proprietary </a:t>
            </a:r>
            <a:r>
              <a:rPr lang="en-US" sz="1400" dirty="0" smtClean="0">
                <a:solidFill>
                  <a:srgbClr val="00718F"/>
                </a:solidFill>
                <a:ea typeface="Ebrima" panose="02000000000000000000" pitchFamily="2" charset="0"/>
              </a:rPr>
              <a:t>Applications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400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857250" lvl="2" indent="0">
              <a:buNone/>
            </a:pPr>
            <a:r>
              <a:rPr lang="en-US" sz="1400" dirty="0"/>
              <a:t>Applications not encompassed by dedicated integrations can still use the DFC and WDK to interact with the content server.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4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412"/>
            <a:ext cx="8763000" cy="510988"/>
          </a:xfrm>
        </p:spPr>
        <p:txBody>
          <a:bodyPr/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Integration Layer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rgbClr val="00718F"/>
                </a:solidFill>
                <a:ea typeface="Ebrima" panose="02000000000000000000" pitchFamily="2" charset="0"/>
              </a:rPr>
              <a:t>Blazon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400" dirty="0" smtClean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857250" lvl="2" indent="0">
              <a:buNone/>
            </a:pPr>
            <a:r>
              <a:rPr lang="en-US" sz="1400" dirty="0"/>
              <a:t>Render additional content types with expanded transformation services. This comes as </a:t>
            </a:r>
            <a:r>
              <a:rPr lang="en-US" sz="1400" dirty="0" smtClean="0"/>
              <a:t>an additional </a:t>
            </a:r>
            <a:r>
              <a:rPr lang="en-US" sz="1400" dirty="0"/>
              <a:t>plug-in and is of free of cost along with Content Transformation Services (CTS</a:t>
            </a:r>
            <a:r>
              <a:rPr lang="en-US" sz="1400" dirty="0" smtClean="0"/>
              <a:t>). CAD and ICH renditions are possible with Blazon with least disruptions.</a:t>
            </a:r>
          </a:p>
          <a:p>
            <a:pPr marL="857250" lvl="2" indent="0">
              <a:buNone/>
            </a:pPr>
            <a:endParaRPr lang="en-US" sz="1400" dirty="0"/>
          </a:p>
          <a:p>
            <a:pPr marL="342900" lvl="2" indent="-34290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718F"/>
                </a:solidFill>
                <a:ea typeface="Ebrima" panose="02000000000000000000" pitchFamily="2" charset="0"/>
              </a:rPr>
              <a:t>Brava</a:t>
            </a:r>
          </a:p>
          <a:p>
            <a:pPr marL="857250" lvl="2" indent="0">
              <a:buNone/>
            </a:pPr>
            <a:r>
              <a:rPr lang="en-US" sz="1400" dirty="0" smtClean="0"/>
              <a:t>Brava provides access to content in virtually any format – like PDFs, images, etc. The light weight plug-in can incorporate with Documentum </a:t>
            </a:r>
            <a:r>
              <a:rPr lang="en-US" sz="1400" dirty="0" err="1" smtClean="0"/>
              <a:t>xCP</a:t>
            </a:r>
            <a:r>
              <a:rPr lang="en-US" sz="1400" dirty="0" smtClean="0"/>
              <a:t> </a:t>
            </a:r>
            <a:r>
              <a:rPr lang="en-US" sz="1400" dirty="0"/>
              <a:t> </a:t>
            </a:r>
            <a:r>
              <a:rPr lang="en-US" sz="1400" dirty="0" smtClean="0"/>
              <a:t>to view the PDF, TIFF, JPG, </a:t>
            </a:r>
            <a:r>
              <a:rPr lang="en-US" sz="1400" dirty="0"/>
              <a:t>P</a:t>
            </a:r>
            <a:r>
              <a:rPr lang="en-US" sz="1400" dirty="0" smtClean="0"/>
              <a:t>NG, BMP and GIF formats with out </a:t>
            </a:r>
            <a:r>
              <a:rPr lang="en-US" sz="1400" dirty="0" err="1" smtClean="0"/>
              <a:t>rendtions.This</a:t>
            </a:r>
            <a:r>
              <a:rPr lang="en-US" sz="1400" dirty="0" smtClean="0"/>
              <a:t> supports adding annotations, search text, high resolution viewing, page operations, selection and coping of text.</a:t>
            </a:r>
          </a:p>
          <a:p>
            <a:pPr marL="857250" lvl="2" indent="0">
              <a:buNone/>
            </a:pPr>
            <a:endParaRPr lang="en-US" sz="1400" dirty="0"/>
          </a:p>
          <a:p>
            <a:pPr marL="342900" lvl="2" indent="-34290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718F"/>
                </a:solidFill>
                <a:ea typeface="Ebrima" panose="02000000000000000000" pitchFamily="2" charset="0"/>
              </a:rPr>
              <a:t>Courier</a:t>
            </a:r>
          </a:p>
          <a:p>
            <a:pPr marL="857250" lvl="2" indent="0">
              <a:buNone/>
            </a:pPr>
            <a:r>
              <a:rPr lang="en-US" sz="1400" dirty="0" smtClean="0"/>
              <a:t>Extends case management content flows to external contributors with automated workflow. This is integrated with </a:t>
            </a:r>
            <a:r>
              <a:rPr lang="en-US" sz="1400" dirty="0" err="1" smtClean="0"/>
              <a:t>xCP</a:t>
            </a:r>
            <a:r>
              <a:rPr lang="en-US" sz="1400" dirty="0" smtClean="0"/>
              <a:t> designer and helps in exchange of documents and define upload/download of customer document and exchange of comments with customer from within </a:t>
            </a:r>
            <a:r>
              <a:rPr lang="en-US" sz="1400" dirty="0" err="1" smtClean="0"/>
              <a:t>xCP</a:t>
            </a:r>
            <a:endParaRPr lang="en-US" sz="1400" dirty="0" smtClean="0"/>
          </a:p>
          <a:p>
            <a:pPr marL="857250" lvl="2" indent="0">
              <a:buNone/>
            </a:pPr>
            <a:endParaRPr lang="en-US" sz="1400" dirty="0" smtClean="0"/>
          </a:p>
          <a:p>
            <a:pPr marL="342900" lvl="2" indent="-342900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rgbClr val="00718F"/>
                </a:solidFill>
                <a:ea typeface="Ebrima" panose="02000000000000000000" pitchFamily="2" charset="0"/>
              </a:rPr>
              <a:t>GDPR </a:t>
            </a:r>
            <a:endParaRPr lang="en-US" sz="1400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857250" lvl="2" indent="0">
              <a:buNone/>
            </a:pPr>
            <a:r>
              <a:rPr lang="en-US" sz="1400" dirty="0" smtClean="0"/>
              <a:t>File Intelligence, which helps in protecting private data, prompts for actions based on type and identifies content anywhere on network and deploys quickly, delivering rapid time to value.</a:t>
            </a:r>
            <a:endParaRPr lang="en-US" sz="1400" dirty="0"/>
          </a:p>
          <a:p>
            <a:endParaRPr lang="en-US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6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1895393" cy="3990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47" y="2209800"/>
            <a:ext cx="7122158" cy="28248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28148" y="3363184"/>
            <a:ext cx="468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Enterprise Content Management </a:t>
            </a:r>
            <a:r>
              <a:rPr lang="fr-FR" dirty="0" err="1" smtClean="0"/>
              <a:t>Compétency</a:t>
            </a:r>
            <a:endParaRPr lang="fr-FR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00400" y="4343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 0.2,  13</a:t>
            </a:r>
            <a:r>
              <a:rPr lang="en-US" baseline="30000" dirty="0" smtClean="0"/>
              <a:t>th</a:t>
            </a:r>
            <a:r>
              <a:rPr lang="en-US" dirty="0" smtClean="0"/>
              <a:t> February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3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</a:t>
            </a:r>
            <a:r>
              <a:rPr lang="en-US" dirty="0"/>
              <a:t>a content server serves multiple repositories?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Yes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No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7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are the </a:t>
            </a:r>
            <a:r>
              <a:rPr lang="en-US" dirty="0"/>
              <a:t>D</a:t>
            </a:r>
            <a:r>
              <a:rPr lang="en-US" dirty="0" smtClean="0"/>
              <a:t>ocumentum applications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err="1" smtClean="0"/>
              <a:t>webtop</a:t>
            </a:r>
            <a:endParaRPr lang="en-US" dirty="0" smtClean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Salesforce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Da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Documentum Desktop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D2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</a:t>
            </a:r>
            <a:r>
              <a:rPr lang="en-US" dirty="0" err="1" smtClean="0"/>
              <a:t>a,c,d,e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8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1126" y="2286000"/>
            <a:ext cx="4648200" cy="2264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705" dirty="0" smtClean="0">
                <a:solidFill>
                  <a:prstClr val="white"/>
                </a:solidFill>
                <a:latin typeface="Arial Rounded MT Bold" pitchFamily="34" charset="0"/>
              </a:rPr>
              <a:t>Client-Server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en-US" sz="1711" b="0" dirty="0" smtClean="0"/>
              <a:t>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762000" y="1143000"/>
            <a:ext cx="6754812" cy="43434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718F"/>
                </a:solidFill>
                <a:ea typeface="Ebrima" panose="02000000000000000000" pitchFamily="2" charset="0"/>
              </a:rPr>
              <a:t>This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>
                <a:solidFill>
                  <a:srgbClr val="00718F"/>
                </a:solidFill>
                <a:ea typeface="Ebrima" panose="02000000000000000000" pitchFamily="2" charset="0"/>
              </a:rPr>
              <a:t>chapter provides information on :</a:t>
            </a:r>
          </a:p>
          <a:p>
            <a:pPr marL="0" indent="0">
              <a:buNone/>
            </a:pP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Connection Broker</a:t>
            </a:r>
            <a:endParaRPr lang="en-US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Documentum Foundation Classes (DFC)</a:t>
            </a:r>
            <a:endParaRPr lang="en-US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Documentum Foundation Services (DFS)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64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74320" y="914400"/>
            <a:ext cx="8641079" cy="5715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20" y="1"/>
            <a:ext cx="8244991" cy="622300"/>
          </a:xfrm>
        </p:spPr>
        <p:txBody>
          <a:bodyPr/>
          <a:lstStyle/>
          <a:p>
            <a:r>
              <a:rPr lang="en-US" dirty="0" smtClean="0"/>
              <a:t>The Connection Broker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062111" cy="456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7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74320" y="914400"/>
            <a:ext cx="8641079" cy="5715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718F"/>
                </a:solidFill>
                <a:ea typeface="Ebrima" panose="02000000000000000000" pitchFamily="2" charset="0"/>
              </a:rPr>
              <a:t>Connection Broker:</a:t>
            </a:r>
          </a:p>
          <a:p>
            <a:pPr marL="0" indent="0">
              <a:buNone/>
            </a:pPr>
            <a:endParaRPr lang="en-US" sz="1600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The connection Broker is a process on the server that provides connection information to client sessions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Determines which content connects to a </a:t>
            </a:r>
            <a:r>
              <a:rPr lang="en-US" sz="1600" dirty="0"/>
              <a:t>C</a:t>
            </a:r>
            <a:r>
              <a:rPr lang="en-US" sz="1600" dirty="0" smtClean="0"/>
              <a:t>ontent Server.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Maintains list of available Content Servers and repositories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Eliminates the need for Content Server names on every client </a:t>
            </a:r>
          </a:p>
          <a:p>
            <a:endParaRPr lang="en-US" sz="900" dirty="0" smtClean="0"/>
          </a:p>
          <a:p>
            <a:endParaRPr lang="en-US" sz="900" dirty="0" smtClean="0"/>
          </a:p>
          <a:p>
            <a:pPr marL="0" indent="0">
              <a:buNone/>
            </a:pPr>
            <a:r>
              <a:rPr lang="en-US" sz="1600" dirty="0">
                <a:solidFill>
                  <a:srgbClr val="00718F"/>
                </a:solidFill>
                <a:ea typeface="Ebrima" panose="02000000000000000000" pitchFamily="2" charset="0"/>
              </a:rPr>
              <a:t>Enabling </a:t>
            </a:r>
            <a:r>
              <a:rPr lang="en-US" sz="1600" dirty="0" smtClean="0">
                <a:solidFill>
                  <a:srgbClr val="00718F"/>
                </a:solidFill>
                <a:ea typeface="Ebrima" panose="02000000000000000000" pitchFamily="2" charset="0"/>
              </a:rPr>
              <a:t>a connection</a:t>
            </a:r>
          </a:p>
          <a:p>
            <a:pPr marL="0" indent="0">
              <a:buNone/>
            </a:pPr>
            <a:endParaRPr lang="en-US" sz="1600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The client connects to the connection broker and requests connection information for all currently available repositories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The connection broker downloads this information to the client which is then stored in memory on the client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The client uses this information to find the requested Content server and to connect to the requested repository.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20" y="1"/>
            <a:ext cx="8244991" cy="622300"/>
          </a:xfrm>
        </p:spPr>
        <p:txBody>
          <a:bodyPr/>
          <a:lstStyle/>
          <a:p>
            <a:r>
              <a:rPr lang="en-US" dirty="0" smtClean="0"/>
              <a:t>The Connection Broker - </a:t>
            </a:r>
            <a:r>
              <a:rPr lang="en-US" dirty="0" err="1" smtClean="0"/>
              <a:t>Contd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2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74320" y="914400"/>
            <a:ext cx="8641079" cy="5715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718F"/>
                </a:solidFill>
                <a:ea typeface="Ebrima" panose="02000000000000000000" pitchFamily="2" charset="0"/>
              </a:rPr>
              <a:t>Content Server information in Connection Broker</a:t>
            </a:r>
          </a:p>
          <a:p>
            <a:pPr marL="0" indent="0">
              <a:buNone/>
            </a:pPr>
            <a:endParaRPr lang="en-US" sz="1600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/>
              <a:t>The connection broker stores the content server information includes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Server name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Server process ID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Name of host machine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Server status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Date end time is when connection broker last received information from the content server.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When the connection broker expects to hear from the content server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Repository Name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Repository Id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20" y="1"/>
            <a:ext cx="8244991" cy="622300"/>
          </a:xfrm>
        </p:spPr>
        <p:txBody>
          <a:bodyPr/>
          <a:lstStyle/>
          <a:p>
            <a:r>
              <a:rPr lang="en-US" dirty="0" smtClean="0"/>
              <a:t>The Connection Broker - </a:t>
            </a:r>
            <a:r>
              <a:rPr lang="en-US" dirty="0" err="1" smtClean="0"/>
              <a:t>Contd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3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74321" y="914400"/>
            <a:ext cx="2773680" cy="5715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ea typeface="Ebrima" panose="02000000000000000000" pitchFamily="2" charset="0"/>
              </a:rPr>
              <a:t>Connection Broker can hold information about multiple content servers.</a:t>
            </a:r>
          </a:p>
          <a:p>
            <a:pPr marL="0" indent="0">
              <a:buNone/>
            </a:pPr>
            <a:endParaRPr lang="en-US" sz="1600" dirty="0" smtClean="0">
              <a:ea typeface="Ebrima" panose="02000000000000000000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Content servers can register with multiple connection brokers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Each client specifies a connection broker information in </a:t>
            </a:r>
            <a:r>
              <a:rPr lang="en-US" sz="1600" dirty="0" err="1" smtClean="0"/>
              <a:t>dfc.properties</a:t>
            </a:r>
            <a:endParaRPr lang="en-US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An application server considered as a client.</a:t>
            </a:r>
            <a:endParaRPr lang="en-US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20" y="1"/>
            <a:ext cx="8244991" cy="622300"/>
          </a:xfrm>
        </p:spPr>
        <p:txBody>
          <a:bodyPr/>
          <a:lstStyle/>
          <a:p>
            <a:r>
              <a:rPr lang="en-US" dirty="0" smtClean="0"/>
              <a:t>The Connection Broker – Multiple Content Servers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285122" y="914400"/>
            <a:ext cx="5554078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400" kern="12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400" kern="12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400" kern="12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122" y="1143000"/>
            <a:ext cx="58388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74320" y="914400"/>
            <a:ext cx="7879079" cy="57150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00718F"/>
                </a:solidFill>
                <a:ea typeface="Ebrima" panose="02000000000000000000" pitchFamily="2" charset="0"/>
              </a:rPr>
              <a:t>dfc.properties</a:t>
            </a:r>
            <a:endParaRPr lang="en-US" sz="1800" b="1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0" indent="0">
              <a:buNone/>
            </a:pPr>
            <a:endParaRPr lang="en-US" sz="1600" dirty="0" smtClean="0">
              <a:ea typeface="Ebrima" panose="02000000000000000000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The property file in the client/application system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Holds the connection broker information and other repository related information.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Can hold multiple connection broker information to connect to different repositories on selection.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/>
              <a:t>dfc.docbroker.host</a:t>
            </a:r>
            <a:r>
              <a:rPr lang="en-US" sz="1600" dirty="0"/>
              <a:t>[0</a:t>
            </a:r>
            <a:r>
              <a:rPr lang="en-US" sz="1600" dirty="0" smtClean="0"/>
              <a:t>] holds the </a:t>
            </a:r>
            <a:r>
              <a:rPr lang="en-US" sz="1600" dirty="0" err="1" smtClean="0"/>
              <a:t>docbroker</a:t>
            </a:r>
            <a:r>
              <a:rPr lang="en-US" sz="1600" dirty="0" smtClean="0"/>
              <a:t> information.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/>
              <a:t>dfc.docbroker.port</a:t>
            </a:r>
            <a:r>
              <a:rPr lang="en-US" sz="1600" dirty="0"/>
              <a:t>[0</a:t>
            </a:r>
            <a:r>
              <a:rPr lang="en-US" sz="1600" dirty="0" smtClean="0"/>
              <a:t>] holds the </a:t>
            </a:r>
            <a:r>
              <a:rPr lang="en-US" sz="1600" dirty="0" err="1" smtClean="0"/>
              <a:t>docbroker</a:t>
            </a:r>
            <a:r>
              <a:rPr lang="en-US" sz="1600" dirty="0" smtClean="0"/>
              <a:t> port information.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The below file shows the full properties which can be configured in </a:t>
            </a:r>
            <a:r>
              <a:rPr lang="en-US" sz="1600" dirty="0" err="1" smtClean="0"/>
              <a:t>dfc.properties</a:t>
            </a:r>
            <a:endParaRPr lang="en-US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20" y="1"/>
            <a:ext cx="8244991" cy="622300"/>
          </a:xfrm>
        </p:spPr>
        <p:txBody>
          <a:bodyPr/>
          <a:lstStyle/>
          <a:p>
            <a:r>
              <a:rPr lang="en-US" dirty="0" smtClean="0"/>
              <a:t>The Connection Broker – </a:t>
            </a:r>
            <a:r>
              <a:rPr lang="en-US" dirty="0" err="1" smtClean="0"/>
              <a:t>dfc.properties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523561"/>
              </p:ext>
            </p:extLst>
          </p:nvPr>
        </p:nvGraphicFramePr>
        <p:xfrm>
          <a:off x="3496309" y="4800600"/>
          <a:ext cx="1435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Packager Shell Object" showAsIcon="1" r:id="rId3" imgW="1435320" imgH="685800" progId="Package">
                  <p:embed/>
                </p:oleObj>
              </mc:Choice>
              <mc:Fallback>
                <p:oleObj name="Packager Shell Object" showAsIcon="1" r:id="rId3" imgW="14353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6309" y="4800600"/>
                        <a:ext cx="14351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970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412"/>
            <a:ext cx="8763000" cy="510988"/>
          </a:xfrm>
        </p:spPr>
        <p:txBody>
          <a:bodyPr/>
          <a:lstStyle/>
          <a:p>
            <a:r>
              <a:rPr lang="en-US" sz="2000" dirty="0"/>
              <a:t>The Connection Broker – </a:t>
            </a:r>
            <a:r>
              <a:rPr lang="en-US" sz="2000" dirty="0" smtClean="0"/>
              <a:t>High Availability Environment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35106" y="990600"/>
            <a:ext cx="7800735" cy="5348720"/>
            <a:chOff x="1894057" y="722449"/>
            <a:chExt cx="7800735" cy="534872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9672" y="722449"/>
              <a:ext cx="442673" cy="66568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523890" y="1414014"/>
              <a:ext cx="12147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</a:rPr>
                <a:t>BOCS Server </a:t>
              </a:r>
              <a:br>
                <a:rPr lang="en-US" sz="1000" dirty="0">
                  <a:solidFill>
                    <a:schemeClr val="tx2"/>
                  </a:solidFill>
                </a:rPr>
              </a:br>
              <a:r>
                <a:rPr lang="en-US" sz="1000" dirty="0">
                  <a:solidFill>
                    <a:schemeClr val="tx2"/>
                  </a:solidFill>
                </a:rPr>
                <a:t>(Remote Locations)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8705" y="722450"/>
              <a:ext cx="569236" cy="65971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919980" y="1351933"/>
              <a:ext cx="8283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</a:rPr>
                <a:t>Users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5687" y="1821039"/>
              <a:ext cx="1303840" cy="476451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>
              <a:off x="5361564" y="1538178"/>
              <a:ext cx="9881" cy="3467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1"/>
              <a:endCxn id="10" idx="3"/>
            </p:cNvCxnSpPr>
            <p:nvPr/>
          </p:nvCxnSpPr>
          <p:spPr>
            <a:xfrm flipH="1" flipV="1">
              <a:off x="5607941" y="1052307"/>
              <a:ext cx="1281731" cy="29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230" y="2479596"/>
              <a:ext cx="442673" cy="66568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794448" y="3171161"/>
              <a:ext cx="14165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</a:rPr>
                <a:t>Application Server 1 (D2LS-R&amp;D)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1894" y="2491561"/>
              <a:ext cx="442673" cy="665688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496891" y="3194994"/>
              <a:ext cx="1416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</a:rPr>
                <a:t>Application Server 2 (D2LS-R&amp;D)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4725687" y="2323367"/>
              <a:ext cx="345687" cy="143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730080" y="2323367"/>
              <a:ext cx="349978" cy="13198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014" y="3792972"/>
              <a:ext cx="442673" cy="665688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876966" y="4484536"/>
              <a:ext cx="11617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</a:rPr>
                <a:t>Content Server 1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121" y="3792972"/>
              <a:ext cx="442673" cy="665688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5737783" y="4443152"/>
              <a:ext cx="12543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</a:rPr>
                <a:t>Content Server 2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4725687" y="3563607"/>
              <a:ext cx="0" cy="2164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062101" y="3561679"/>
              <a:ext cx="0" cy="2127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4950000" y="3561679"/>
              <a:ext cx="1010123" cy="6445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898530" y="3570281"/>
              <a:ext cx="927504" cy="5837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230" y="5683521"/>
              <a:ext cx="738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</a:rPr>
                <a:t>RDBMS 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4480117" y="4712882"/>
              <a:ext cx="6599" cy="24856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014" y="5044826"/>
              <a:ext cx="534755" cy="6386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1629" y="5058341"/>
              <a:ext cx="546045" cy="612718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5622664" y="5671059"/>
              <a:ext cx="1267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chemeClr val="tx2"/>
                  </a:solidFill>
                </a:defRPr>
              </a:lvl1pPr>
            </a:lstStyle>
            <a:p>
              <a:r>
                <a:rPr lang="en-US" dirty="0"/>
                <a:t>Content File Storage NAS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949145" y="4416345"/>
              <a:ext cx="984732" cy="64199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2628" y="725485"/>
              <a:ext cx="442673" cy="665688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894057" y="1417049"/>
              <a:ext cx="14507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</a:rPr>
                <a:t>Distributed Messaging Server (DMS)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2628" y="1794590"/>
              <a:ext cx="442673" cy="665688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953450" y="2473902"/>
              <a:ext cx="12711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</a:rPr>
                <a:t>Transformation Server (ADTS)</a:t>
              </a: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2628" y="2904592"/>
              <a:ext cx="442673" cy="66568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2016848" y="3584193"/>
              <a:ext cx="1192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</a:rPr>
                <a:t>FT Index Server (xPlore)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74361" y="4453526"/>
              <a:ext cx="600053" cy="65315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2072823" y="5137259"/>
              <a:ext cx="9804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</a:rPr>
                <a:t>FT Index </a:t>
              </a:r>
              <a:br>
                <a:rPr lang="en-US" sz="1000" dirty="0">
                  <a:solidFill>
                    <a:schemeClr val="tx2"/>
                  </a:solidFill>
                </a:rPr>
              </a:br>
              <a:r>
                <a:rPr lang="en-US" sz="1000" dirty="0">
                  <a:solidFill>
                    <a:schemeClr val="tx2"/>
                  </a:solidFill>
                </a:rPr>
                <a:t>(SAN)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786838" y="1052306"/>
              <a:ext cx="24557" cy="3135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792980" y="4187895"/>
              <a:ext cx="466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35" idx="3"/>
            </p:cNvCxnSpPr>
            <p:nvPr/>
          </p:nvCxnSpPr>
          <p:spPr>
            <a:xfrm flipH="1">
              <a:off x="2825301" y="1052307"/>
              <a:ext cx="961537" cy="6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831442" y="2075309"/>
              <a:ext cx="961537" cy="6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831442" y="3188045"/>
              <a:ext cx="961537" cy="6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0" idx="2"/>
            </p:cNvCxnSpPr>
            <p:nvPr/>
          </p:nvCxnSpPr>
          <p:spPr>
            <a:xfrm flipH="1">
              <a:off x="2608099" y="3984303"/>
              <a:ext cx="5200" cy="3765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7580" y="728457"/>
              <a:ext cx="442673" cy="665688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8059010" y="1420021"/>
              <a:ext cx="14507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</a:rPr>
                <a:t>Distributed Messaging Server (DMS)</a:t>
              </a: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7580" y="1797562"/>
              <a:ext cx="442673" cy="665688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7580" y="2907564"/>
              <a:ext cx="442673" cy="665688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7870588" y="3535329"/>
              <a:ext cx="17375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</a:rPr>
                <a:t>FT Index Server (xPlore)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39313" y="4456498"/>
              <a:ext cx="600053" cy="6531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8228836" y="5131446"/>
              <a:ext cx="102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</a:rPr>
                <a:t>FT Index </a:t>
              </a:r>
              <a:br>
                <a:rPr lang="en-US" sz="1000" dirty="0">
                  <a:solidFill>
                    <a:schemeClr val="tx2"/>
                  </a:solidFill>
                </a:rPr>
              </a:br>
              <a:r>
                <a:rPr lang="en-US" sz="1000" dirty="0">
                  <a:solidFill>
                    <a:schemeClr val="tx2"/>
                  </a:solidFill>
                </a:rPr>
                <a:t>(SAN)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7987401" y="1052306"/>
              <a:ext cx="24557" cy="3135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7987400" y="1055278"/>
              <a:ext cx="552360" cy="3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1" idx="1"/>
            </p:cNvCxnSpPr>
            <p:nvPr/>
          </p:nvCxnSpPr>
          <p:spPr>
            <a:xfrm flipH="1">
              <a:off x="7987400" y="2130407"/>
              <a:ext cx="560180" cy="6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3" idx="2"/>
              <a:endCxn id="54" idx="0"/>
            </p:cNvCxnSpPr>
            <p:nvPr/>
          </p:nvCxnSpPr>
          <p:spPr>
            <a:xfrm>
              <a:off x="8739339" y="3781550"/>
              <a:ext cx="1" cy="6749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987400" y="2467507"/>
              <a:ext cx="17073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</a:rPr>
                <a:t>Transformation Server (ADTS)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H="1">
              <a:off x="6429038" y="4187896"/>
              <a:ext cx="1582920" cy="8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7987400" y="3271984"/>
              <a:ext cx="560180" cy="6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012261" y="2268151"/>
              <a:ext cx="7043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</a:rPr>
                <a:t>Load Balancer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H="1">
              <a:off x="4988964" y="4434692"/>
              <a:ext cx="868957" cy="6491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6266013" y="4747969"/>
              <a:ext cx="6599" cy="24856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7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  <a:p>
            <a:r>
              <a:rPr lang="en-US" sz="2800" dirty="0" smtClean="0"/>
              <a:t>Documentum </a:t>
            </a:r>
            <a:r>
              <a:rPr lang="en-US" sz="2800" dirty="0"/>
              <a:t>Platform Architecture</a:t>
            </a:r>
          </a:p>
          <a:p>
            <a:r>
              <a:rPr lang="en-US" sz="2800" dirty="0" smtClean="0"/>
              <a:t>Client-Server Communication</a:t>
            </a:r>
          </a:p>
          <a:p>
            <a:r>
              <a:rPr lang="en-US" sz="2800" dirty="0" smtClean="0"/>
              <a:t>WDK</a:t>
            </a:r>
          </a:p>
          <a:p>
            <a:r>
              <a:rPr lang="en-US" sz="2800" dirty="0" smtClean="0"/>
              <a:t>Web Application Communications</a:t>
            </a:r>
          </a:p>
          <a:p>
            <a:r>
              <a:rPr lang="en-US" sz="2800" dirty="0" smtClean="0"/>
              <a:t>Useful Queries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412"/>
            <a:ext cx="8763000" cy="510988"/>
          </a:xfrm>
        </p:spPr>
        <p:txBody>
          <a:bodyPr/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Documentum Foundation Classes (DFC)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 smtClean="0">
                <a:solidFill>
                  <a:srgbClr val="00718F"/>
                </a:solidFill>
                <a:ea typeface="Ebrima" panose="02000000000000000000" pitchFamily="2" charset="0"/>
              </a:rPr>
              <a:t>DFC</a:t>
            </a:r>
            <a:endParaRPr lang="en-US" sz="1400" b="1" dirty="0" smtClean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400" b="1" dirty="0" smtClean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/>
              <a:t>The DFC provides an object-oriented framework for accessing the capabilities of the Content Server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/>
              <a:t>This implemented as a set of java classes and interfaces along with a Java-COM bridge for accessing DFC via COM from Visual Basic or Visual C++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/>
              <a:t>Every computer running a client application has a copy of the DFC running on a Java Virtual Machine (JVM)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/>
              <a:t>A copy of the DFC is also installed on the Content Server for server-side method calls.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/>
              <a:t>Prior version of the DFC provided a Primary Interop Assembly (PIA) that supports Microsoft.NET programming languages.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/>
              <a:t>Can be used by applications developed in Visual Basic, C#, C++ and other development environments.</a:t>
            </a:r>
            <a:endParaRPr lang="en-US" sz="1400" dirty="0"/>
          </a:p>
          <a:p>
            <a:pPr marL="0" indent="0">
              <a:lnSpc>
                <a:spcPct val="150000"/>
              </a:lnSpc>
              <a:buNone/>
            </a:pPr>
            <a:endParaRPr lang="en-US" sz="1600" b="1" dirty="0">
              <a:solidFill>
                <a:srgbClr val="00718F"/>
              </a:solidFill>
              <a:ea typeface="Ebrima" panose="02000000000000000000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3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486400" y="4724400"/>
            <a:ext cx="2667000" cy="571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Documentum Foundation Classes (DFC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-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Contd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47800"/>
            <a:ext cx="8382000" cy="2819399"/>
          </a:xfrm>
          <a:prstGeom prst="rect">
            <a:avLst/>
          </a:prstGeom>
        </p:spPr>
      </p:pic>
      <p:sp>
        <p:nvSpPr>
          <p:cNvPr id="7" name="5-Point Star 6"/>
          <p:cNvSpPr/>
          <p:nvPr/>
        </p:nvSpPr>
        <p:spPr>
          <a:xfrm>
            <a:off x="4801496" y="2006600"/>
            <a:ext cx="303008" cy="304800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6553200" y="2006600"/>
            <a:ext cx="303008" cy="304800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5486400" y="4825999"/>
            <a:ext cx="303008" cy="304800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89408" y="482599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DMC EMULATOR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6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412"/>
            <a:ext cx="8763000" cy="510988"/>
          </a:xfrm>
        </p:spPr>
        <p:txBody>
          <a:bodyPr/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Documentum Foundation Services (DFS)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 smtClean="0">
                <a:solidFill>
                  <a:srgbClr val="00718F"/>
                </a:solidFill>
                <a:ea typeface="Ebrima" panose="02000000000000000000" pitchFamily="2" charset="0"/>
              </a:rPr>
              <a:t>DFS</a:t>
            </a:r>
            <a:endParaRPr lang="en-US" sz="1400" b="1" dirty="0" smtClean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400" b="1" dirty="0" smtClean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/>
              <a:t>The DFS is a set of tools and services used to build service oriented applications utilizing </a:t>
            </a:r>
            <a:r>
              <a:rPr lang="en-US" sz="1400" dirty="0" err="1" smtClean="0"/>
              <a:t>OpenText</a:t>
            </a:r>
            <a:r>
              <a:rPr lang="en-US" sz="1400" dirty="0" smtClean="0"/>
              <a:t> Documentum functionality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/>
              <a:t>Call core Documentum services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/>
              <a:t>Call </a:t>
            </a:r>
            <a:r>
              <a:rPr lang="en-US" sz="1400" dirty="0" err="1" smtClean="0"/>
              <a:t>ObjectService.create</a:t>
            </a:r>
            <a:r>
              <a:rPr lang="en-US" sz="1400" dirty="0" smtClean="0"/>
              <a:t>() to create folder in the repository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/>
              <a:t>Create new services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/>
              <a:t>Extend existing DFS functionality to include integration with custom applications (CRM, Finance, </a:t>
            </a:r>
            <a:r>
              <a:rPr lang="en-US" sz="1400" dirty="0" err="1" smtClean="0"/>
              <a:t>etc</a:t>
            </a:r>
            <a:r>
              <a:rPr lang="en-US" sz="1400" dirty="0" smtClean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/>
              <a:t>Combine and orchestrate services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/>
              <a:t>Use a common code base to support multiple business processes.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DFS runs in the Java Virtual Machine (JVM) in the method server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0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412"/>
            <a:ext cx="8763000" cy="510988"/>
          </a:xfrm>
        </p:spPr>
        <p:txBody>
          <a:bodyPr/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DFC and DFS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3810000" cy="403859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600" b="1" dirty="0" smtClean="0">
                <a:solidFill>
                  <a:srgbClr val="00718F"/>
                </a:solidFill>
                <a:ea typeface="Ebrima" panose="02000000000000000000" pitchFamily="2" charset="0"/>
              </a:rPr>
              <a:t>Using DFC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1600" b="1" dirty="0" smtClean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ea typeface="Ebrima" panose="02000000000000000000" pitchFamily="2" charset="0"/>
              </a:rPr>
              <a:t>Creating client-server applications that are not service-based.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ea typeface="Ebrima" panose="02000000000000000000" pitchFamily="2" charset="0"/>
              </a:rPr>
              <a:t>Creating services (except composite services)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ea typeface="Ebrima" panose="02000000000000000000" pitchFamily="2" charset="0"/>
              </a:rPr>
              <a:t>Creating service based business objects (SBOs)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ea typeface="Ebrima" panose="02000000000000000000" pitchFamily="2" charset="0"/>
              </a:rPr>
              <a:t>Implementing lower-level customizations not possible with DFS</a:t>
            </a:r>
            <a:r>
              <a:rPr lang="en-US" sz="1400" b="1" dirty="0" smtClean="0">
                <a:solidFill>
                  <a:srgbClr val="00718F"/>
                </a:solidFill>
                <a:ea typeface="Ebrima" panose="02000000000000000000" pitchFamily="2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b="1" dirty="0" smtClean="0">
              <a:solidFill>
                <a:srgbClr val="00718F"/>
              </a:solidFill>
              <a:ea typeface="Ebrima" panose="02000000000000000000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33900" y="990599"/>
            <a:ext cx="3771900" cy="403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800" kern="1200" smtClean="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400" kern="1200" smtClean="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itchFamily="34" charset="0"/>
              <a:buNone/>
            </a:pPr>
            <a:r>
              <a:rPr lang="en-US" sz="1600" b="1" dirty="0" smtClean="0">
                <a:solidFill>
                  <a:srgbClr val="00718F"/>
                </a:solidFill>
                <a:ea typeface="Ebrima" panose="02000000000000000000" pitchFamily="2" charset="0"/>
              </a:rPr>
              <a:t>Using DFS</a:t>
            </a:r>
          </a:p>
          <a:p>
            <a:pPr marL="0" indent="0" algn="ctr">
              <a:lnSpc>
                <a:spcPct val="150000"/>
              </a:lnSpc>
              <a:buFont typeface="Arial" pitchFamily="34" charset="0"/>
              <a:buNone/>
            </a:pPr>
            <a:endParaRPr lang="en-US" sz="1400" b="1" dirty="0" smtClean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ea typeface="Ebrima" panose="02000000000000000000" pitchFamily="2" charset="0"/>
              </a:rPr>
              <a:t>Adding </a:t>
            </a:r>
            <a:r>
              <a:rPr lang="en-US" sz="1400" dirty="0" err="1" smtClean="0">
                <a:ea typeface="Ebrima" panose="02000000000000000000" pitchFamily="2" charset="0"/>
              </a:rPr>
              <a:t>OpenText</a:t>
            </a:r>
            <a:r>
              <a:rPr lang="en-US" sz="1400" dirty="0" smtClean="0">
                <a:ea typeface="Ebrima" panose="02000000000000000000" pitchFamily="2" charset="0"/>
              </a:rPr>
              <a:t> Documentum functionality to a service oriented architecture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ea typeface="Ebrima" panose="02000000000000000000" pitchFamily="2" charset="0"/>
              </a:rPr>
              <a:t>Using Microsoft.NET or other non-java based technologies</a:t>
            </a:r>
            <a:endParaRPr lang="en-US" sz="1400" dirty="0">
              <a:ea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412"/>
            <a:ext cx="8763000" cy="510988"/>
          </a:xfrm>
        </p:spPr>
        <p:txBody>
          <a:bodyPr/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Client-Server Application Communication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001000" cy="518159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 smtClean="0">
                <a:solidFill>
                  <a:srgbClr val="00718F"/>
                </a:solidFill>
                <a:ea typeface="Ebrima" panose="02000000000000000000" pitchFamily="2" charset="0"/>
              </a:rPr>
              <a:t>Client – Server Application communication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b="1" dirty="0" smtClean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ea typeface="Ebrima" panose="02000000000000000000" pitchFamily="2" charset="0"/>
              </a:rPr>
              <a:t>The content server projects to the connection broker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ea typeface="Ebrima" panose="02000000000000000000" pitchFamily="2" charset="0"/>
              </a:rPr>
              <a:t>The client connects to the connection broker to retrieve connection information for the content server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ea typeface="Ebrima" panose="02000000000000000000" pitchFamily="2" charset="0"/>
              </a:rPr>
              <a:t>The client establishes a connection and issues API commands to the content server via the DFC/DFS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ea typeface="Ebrima" panose="02000000000000000000" pitchFamily="2" charset="0"/>
              </a:rPr>
              <a:t>The content server processes the client APIs and retrieves the requested information from the repository.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ea typeface="Ebrima" panose="02000000000000000000" pitchFamily="2" charset="0"/>
              </a:rPr>
              <a:t>The content server sends the information back to the client using APIs via the DFC/DFS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ea typeface="Ebrima" panose="02000000000000000000" pitchFamily="2" charset="0"/>
              </a:rPr>
              <a:t>The client application refers to the any program used by end-user that communicates directly with the content server.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b="1" dirty="0" smtClean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400" b="1" dirty="0" smtClean="0">
              <a:solidFill>
                <a:srgbClr val="00718F"/>
              </a:solidFill>
              <a:ea typeface="Ebrima" panose="02000000000000000000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Client-Server Application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 -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Contd</a:t>
            </a: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158081"/>
            <a:ext cx="6477000" cy="48006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0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programming interface is used by client applications to communicate with the content server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WDK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DFC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dmcl.ini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Connection broker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web applications, the browser is the actual client to the content server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True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False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False, The content server treats the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application server as the client.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2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1126" y="2286000"/>
            <a:ext cx="4648200" cy="816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705" dirty="0" smtClean="0">
                <a:solidFill>
                  <a:prstClr val="white"/>
                </a:solidFill>
                <a:latin typeface="Arial Rounded MT Bold" pitchFamily="34" charset="0"/>
              </a:rPr>
              <a:t>WDK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4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 Development Kit (WDK)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5562600" cy="51355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 smtClean="0">
                <a:solidFill>
                  <a:srgbClr val="00718F"/>
                </a:solidFill>
                <a:ea typeface="Ebrima" panose="02000000000000000000" pitchFamily="2" charset="0"/>
              </a:rPr>
              <a:t>WDK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b="1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/>
              <a:t>The Documentum Web Development Kit (WDK) provides a framework on which to build web applications that connect to the content server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err="1" smtClean="0"/>
              <a:t>Webtop</a:t>
            </a:r>
            <a:endParaRPr lang="en-US" sz="1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/>
              <a:t>Documentum </a:t>
            </a:r>
            <a:r>
              <a:rPr lang="en-US" sz="1400" dirty="0" err="1" smtClean="0"/>
              <a:t>Administror</a:t>
            </a:r>
            <a:endParaRPr lang="en-US" sz="1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/>
              <a:t>Web Publisher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/>
              <a:t>WDK applications reside on a J2EE-compliant application server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/>
              <a:t>Communicates with the content server via DFC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/>
              <a:t>Users access WDK applications through a web browser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016000"/>
            <a:ext cx="28765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1126" y="2286000"/>
            <a:ext cx="4648200" cy="2264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705" dirty="0" smtClean="0">
                <a:solidFill>
                  <a:prstClr val="white"/>
                </a:solidFill>
                <a:latin typeface="Arial Rounded MT Bold" pitchFamily="34" charset="0"/>
              </a:rPr>
              <a:t>Documentum Platform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 Application Communication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3657600" cy="5135563"/>
          </a:xfrm>
        </p:spPr>
        <p:txBody>
          <a:bodyPr/>
          <a:lstStyle/>
          <a:p>
            <a:pPr marL="0" indent="0">
              <a:buNone/>
            </a:pPr>
            <a:endParaRPr lang="en-US" sz="1600" b="1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 smtClean="0"/>
              <a:t>The Content server registers itself with the connection broker</a:t>
            </a:r>
            <a:endParaRPr lang="en-US" sz="1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 smtClean="0"/>
              <a:t>The application server connects to the connection brokers to retrieve connection information for the content server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 smtClean="0"/>
              <a:t>The client issues a URL to the application server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/>
              <a:t>The application server resolves the request to the correct JSP page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/>
              <a:t>The JSP engine dynamically creates a servlet from the JSP page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 smtClean="0"/>
              <a:t>It follows the tired architecture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/>
              <a:t>First Tier: Client Interface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/>
              <a:t>Second Tier : Business Logic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/>
              <a:t>Third Tier : Data Storage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58081"/>
            <a:ext cx="45339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 Application Communication -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Contd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3352800" cy="51355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/>
              <a:t>The servlet uses WDK methods that call DFC classes, DFS services, or Business objects that issue API  commands to the content server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/>
              <a:t>The content server processes the APIs and retrieves the requested information from the repository.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/>
              <a:t>The content server sends the information back to the servlet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/>
              <a:t>The servlet sends the content to the browser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0" y="1158081"/>
            <a:ext cx="45624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7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1126" y="2286000"/>
            <a:ext cx="4648200" cy="816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705" dirty="0" smtClean="0">
                <a:solidFill>
                  <a:prstClr val="white"/>
                </a:solidFill>
                <a:latin typeface="Arial Rounded MT Bold" pitchFamily="34" charset="0"/>
              </a:rPr>
              <a:t>Useful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0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Useful Queries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718F"/>
                </a:solidFill>
                <a:ea typeface="Ebrima" panose="02000000000000000000" pitchFamily="2" charset="0"/>
              </a:rPr>
              <a:t>How many concurrent connections are allowed by the content server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/>
              <a:t>Select </a:t>
            </a:r>
            <a:r>
              <a:rPr lang="en-US" sz="1400" dirty="0" err="1" smtClean="0"/>
              <a:t>concurrent_sessions</a:t>
            </a:r>
            <a:r>
              <a:rPr lang="en-US" sz="1400" dirty="0" smtClean="0"/>
              <a:t> from </a:t>
            </a:r>
            <a:r>
              <a:rPr lang="en-US" sz="1400" dirty="0" err="1" smtClean="0"/>
              <a:t>dm_server_config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sz="1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718F"/>
                </a:solidFill>
                <a:ea typeface="Ebrima" panose="02000000000000000000" pitchFamily="2" charset="0"/>
              </a:rPr>
              <a:t>What is the default location for server log files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/>
              <a:t>Select </a:t>
            </a:r>
            <a:r>
              <a:rPr lang="en-US" sz="1400" dirty="0" err="1" smtClean="0"/>
              <a:t>log_location</a:t>
            </a:r>
            <a:r>
              <a:rPr lang="en-US" sz="1400" dirty="0" smtClean="0"/>
              <a:t> from </a:t>
            </a:r>
            <a:r>
              <a:rPr lang="en-US" sz="1400" dirty="0" err="1" smtClean="0"/>
              <a:t>dm_server_config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sz="1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718F"/>
                </a:solidFill>
                <a:ea typeface="Ebrima" panose="02000000000000000000" pitchFamily="2" charset="0"/>
              </a:rPr>
              <a:t>List the machine name where connection brokers reside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/>
              <a:t>Select </a:t>
            </a:r>
            <a:r>
              <a:rPr lang="en-US" sz="1400" dirty="0" err="1" smtClean="0"/>
              <a:t>projection_targets</a:t>
            </a:r>
            <a:r>
              <a:rPr lang="en-US" sz="1400" dirty="0" smtClean="0"/>
              <a:t> from </a:t>
            </a:r>
            <a:r>
              <a:rPr lang="en-US" sz="1400" dirty="0" err="1" smtClean="0"/>
              <a:t>dm_server_config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sz="1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718F"/>
                </a:solidFill>
                <a:ea typeface="Ebrima" panose="02000000000000000000" pitchFamily="2" charset="0"/>
              </a:rPr>
              <a:t>What is the </a:t>
            </a:r>
            <a:r>
              <a:rPr lang="en-US" sz="1400" dirty="0" smtClean="0">
                <a:solidFill>
                  <a:srgbClr val="00718F"/>
                </a:solidFill>
                <a:ea typeface="Ebrima" panose="02000000000000000000" pitchFamily="2" charset="0"/>
              </a:rPr>
              <a:t>login </a:t>
            </a:r>
            <a:r>
              <a:rPr lang="en-US" sz="1400" dirty="0">
                <a:solidFill>
                  <a:srgbClr val="00718F"/>
                </a:solidFill>
                <a:ea typeface="Ebrima" panose="02000000000000000000" pitchFamily="2" charset="0"/>
              </a:rPr>
              <a:t>ticket/session time out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/>
              <a:t>Select </a:t>
            </a:r>
            <a:r>
              <a:rPr lang="en-US" sz="1400" dirty="0" err="1"/>
              <a:t>login_ticket_timeout</a:t>
            </a:r>
            <a:r>
              <a:rPr lang="en-US" sz="1400" dirty="0"/>
              <a:t> from </a:t>
            </a:r>
            <a:r>
              <a:rPr lang="en-US" sz="1400" dirty="0" err="1" smtClean="0"/>
              <a:t>dm_server_config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sz="1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718F"/>
                </a:solidFill>
                <a:ea typeface="Ebrima" panose="02000000000000000000" pitchFamily="2" charset="0"/>
              </a:rPr>
              <a:t>What is the oldest client version from which the repository will accept a connection (0=any version)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/>
              <a:t>Select </a:t>
            </a:r>
            <a:r>
              <a:rPr lang="en-US" sz="1400" dirty="0" err="1" smtClean="0"/>
              <a:t>check_client_version</a:t>
            </a:r>
            <a:r>
              <a:rPr lang="en-US" sz="1400" dirty="0" smtClean="0"/>
              <a:t> from </a:t>
            </a:r>
            <a:r>
              <a:rPr lang="en-US" sz="1400" dirty="0" err="1" smtClean="0"/>
              <a:t>dm_docbase_config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sz="1400" dirty="0" smtClean="0"/>
          </a:p>
          <a:p>
            <a:pPr lvl="1"/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5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22412"/>
            <a:ext cx="8991600" cy="510988"/>
          </a:xfrm>
        </p:spPr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718F"/>
                </a:solidFill>
                <a:ea typeface="Ebrima" panose="02000000000000000000" pitchFamily="2" charset="0"/>
              </a:rPr>
              <a:t>This</a:t>
            </a:r>
            <a:r>
              <a:rPr lang="en-US" sz="1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800" dirty="0">
                <a:solidFill>
                  <a:srgbClr val="00718F"/>
                </a:solidFill>
                <a:ea typeface="Ebrima" panose="02000000000000000000" pitchFamily="2" charset="0"/>
              </a:rPr>
              <a:t>chapter provides </a:t>
            </a:r>
            <a:r>
              <a:rPr lang="en-US" sz="1800" dirty="0" smtClean="0">
                <a:solidFill>
                  <a:srgbClr val="00718F"/>
                </a:solidFill>
                <a:ea typeface="Ebrima" panose="02000000000000000000" pitchFamily="2" charset="0"/>
              </a:rPr>
              <a:t>information on </a:t>
            </a:r>
            <a:r>
              <a:rPr lang="en-US" sz="1800" dirty="0">
                <a:solidFill>
                  <a:srgbClr val="00718F"/>
                </a:solidFill>
                <a:ea typeface="Ebrima" panose="02000000000000000000" pitchFamily="2" charset="0"/>
              </a:rPr>
              <a:t>:</a:t>
            </a:r>
          </a:p>
          <a:p>
            <a:pPr marL="0" indent="0">
              <a:buNone/>
            </a:pPr>
            <a:endParaRPr lang="en-US" sz="1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Platform Based Architecture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Content Application Layer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Interface Layer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Content Service Layer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Content Repository Layer</a:t>
            </a:r>
            <a:endParaRPr lang="en-US" sz="1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3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412"/>
            <a:ext cx="8991600" cy="510988"/>
          </a:xfrm>
        </p:spPr>
        <p:txBody>
          <a:bodyPr/>
          <a:lstStyle/>
          <a:p>
            <a:r>
              <a:rPr lang="en-US" sz="2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– Platform Based Architecture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762000"/>
            <a:ext cx="8610600" cy="176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36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Four Layers of the Documentum ECM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</a:p>
          <a:p>
            <a:pPr>
              <a:spcBef>
                <a:spcPts val="336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36"/>
              </a:spcBef>
            </a:pPr>
            <a:r>
              <a:rPr lang="en-US" sz="1430" dirty="0">
                <a:solidFill>
                  <a:srgbClr val="00718F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Content Application Layer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Consists of Documentum products, integrated applications, custom client applications that communicate with the Content Server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336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36"/>
              </a:spcBef>
            </a:pPr>
            <a:r>
              <a:rPr lang="en-US" sz="1430" dirty="0">
                <a:solidFill>
                  <a:srgbClr val="00718F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Interface Layer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Provides communication interface between the services layer and clients.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2525560"/>
            <a:ext cx="3175243" cy="3008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36"/>
              </a:spcBef>
            </a:pPr>
            <a:r>
              <a:rPr lang="en-US" sz="1400" dirty="0">
                <a:solidFill>
                  <a:srgbClr val="00718F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Content Services Layer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Consists of the Documentum Content Server and a variety of extended services that provide content management functionality.</a:t>
            </a:r>
          </a:p>
          <a:p>
            <a:pPr>
              <a:spcBef>
                <a:spcPts val="336"/>
              </a:spcBef>
            </a:pPr>
            <a:endParaRPr lang="en-US" sz="1400" dirty="0" smtClean="0">
              <a:solidFill>
                <a:srgbClr val="00718F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336"/>
              </a:spcBef>
            </a:pPr>
            <a:r>
              <a:rPr lang="en-US" sz="1400" dirty="0" smtClean="0">
                <a:solidFill>
                  <a:srgbClr val="00718F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Content </a:t>
            </a:r>
            <a:r>
              <a:rPr lang="en-US" sz="1400" dirty="0">
                <a:solidFill>
                  <a:srgbClr val="00718F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Repository Layer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Consists of the file storage system and database that makes up the Documentum repository. The lower three layers of architecture comprise the Documentum platform.</a:t>
            </a:r>
          </a:p>
          <a:p>
            <a:pPr>
              <a:spcBef>
                <a:spcPts val="336"/>
              </a:spcBef>
            </a:pPr>
            <a:endParaRPr lang="en-US" sz="14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465" y="2330449"/>
            <a:ext cx="5434935" cy="398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5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© Cognizant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30629" y="734479"/>
            <a:ext cx="8860971" cy="5955245"/>
            <a:chOff x="130629" y="734479"/>
            <a:chExt cx="11756571" cy="5883346"/>
          </a:xfrm>
        </p:grpSpPr>
        <p:sp>
          <p:nvSpPr>
            <p:cNvPr id="6" name="Rectangle 5"/>
            <p:cNvSpPr/>
            <p:nvPr/>
          </p:nvSpPr>
          <p:spPr>
            <a:xfrm>
              <a:off x="130629" y="734479"/>
              <a:ext cx="11756571" cy="5883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18011" y="4859382"/>
              <a:ext cx="9833067" cy="1397727"/>
            </a:xfrm>
            <a:prstGeom prst="roundRect">
              <a:avLst>
                <a:gd name="adj" fmla="val 4711"/>
              </a:avLst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8011" y="3541818"/>
              <a:ext cx="9833067" cy="1201783"/>
            </a:xfrm>
            <a:prstGeom prst="roundRect">
              <a:avLst>
                <a:gd name="adj" fmla="val 579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18011" y="2222469"/>
              <a:ext cx="9833067" cy="1227908"/>
            </a:xfrm>
            <a:prstGeom prst="roundRect">
              <a:avLst>
                <a:gd name="adj" fmla="val 4710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18011" y="895976"/>
              <a:ext cx="9833067" cy="1302650"/>
            </a:xfrm>
            <a:prstGeom prst="roundRect">
              <a:avLst>
                <a:gd name="adj" fmla="val 4711"/>
              </a:avLst>
            </a:prstGeom>
            <a:ln w="31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8639" y="5044774"/>
              <a:ext cx="2233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Repository Layer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435533" y="5020715"/>
              <a:ext cx="1132671" cy="971161"/>
            </a:xfrm>
            <a:prstGeom prst="roundRect">
              <a:avLst/>
            </a:prstGeom>
            <a:ln w="31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/>
                <a:t>Database</a:t>
              </a:r>
              <a:endParaRPr lang="en-US" sz="1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807130" y="5020715"/>
              <a:ext cx="1145117" cy="971162"/>
            </a:xfrm>
            <a:prstGeom prst="roundRect">
              <a:avLst/>
            </a:prstGeom>
            <a:ln w="31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File System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191793" y="5020713"/>
              <a:ext cx="1145117" cy="971164"/>
            </a:xfrm>
            <a:prstGeom prst="roundRect">
              <a:avLst/>
            </a:prstGeom>
            <a:ln w="31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Full-Text Index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602580" y="5020713"/>
              <a:ext cx="1145117" cy="971164"/>
            </a:xfrm>
            <a:prstGeom prst="roundRect">
              <a:avLst/>
            </a:prstGeom>
            <a:ln w="31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Distributed Repository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961119" y="5020713"/>
              <a:ext cx="1232242" cy="971164"/>
            </a:xfrm>
            <a:prstGeom prst="roundRect">
              <a:avLst/>
            </a:prstGeom>
            <a:ln w="31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Other Repositories and Storage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0378439" y="812858"/>
              <a:ext cx="1293224" cy="5670090"/>
            </a:xfrm>
            <a:prstGeom prst="roundRect">
              <a:avLst>
                <a:gd name="adj" fmla="val 4711"/>
              </a:avLst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10097292" y="3176468"/>
              <a:ext cx="2651688" cy="612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Integration </a:t>
              </a:r>
              <a:r>
                <a:rPr lang="en-US" dirty="0" smtClean="0"/>
                <a:t>Layer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35530" y="3707987"/>
              <a:ext cx="3142350" cy="855055"/>
            </a:xfrm>
            <a:prstGeom prst="roundRect">
              <a:avLst/>
            </a:prstGeom>
            <a:ln w="31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Core Services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857483" y="3707987"/>
              <a:ext cx="3236687" cy="855055"/>
            </a:xfrm>
            <a:prstGeom prst="roundRect">
              <a:avLst/>
            </a:prstGeom>
            <a:ln w="31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Extended Services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8639" y="3778684"/>
              <a:ext cx="2128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Content Services Layer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8639" y="2413756"/>
              <a:ext cx="2233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Development Layer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435531" y="2394571"/>
              <a:ext cx="1132671" cy="873642"/>
            </a:xfrm>
            <a:prstGeom prst="roundRect">
              <a:avLst/>
            </a:prstGeom>
            <a:ln w="31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DFS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87742" y="2394569"/>
              <a:ext cx="1132671" cy="873642"/>
            </a:xfrm>
            <a:prstGeom prst="roundRect">
              <a:avLst/>
            </a:prstGeom>
            <a:ln w="31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DFC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312626" y="2394571"/>
              <a:ext cx="1132671" cy="873642"/>
            </a:xfrm>
            <a:prstGeom prst="roundRect">
              <a:avLst/>
            </a:prstGeom>
            <a:ln w="31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D2FS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697290" y="2394569"/>
              <a:ext cx="1132671" cy="873642"/>
            </a:xfrm>
            <a:prstGeom prst="roundRect">
              <a:avLst/>
            </a:prstGeom>
            <a:ln w="31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BOF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9062359" y="2394569"/>
              <a:ext cx="1132671" cy="873642"/>
            </a:xfrm>
            <a:prstGeom prst="roundRect">
              <a:avLst/>
            </a:prstGeom>
            <a:ln w="31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WDK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0889" y="1081368"/>
              <a:ext cx="2128424" cy="638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 Layer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435530" y="1025935"/>
              <a:ext cx="2283517" cy="949110"/>
            </a:xfrm>
            <a:prstGeom prst="roundRect">
              <a:avLst/>
            </a:prstGeom>
            <a:ln w="31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Web-based applications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076462" y="1046500"/>
              <a:ext cx="1654949" cy="926820"/>
            </a:xfrm>
            <a:prstGeom prst="roundRect">
              <a:avLst/>
            </a:prstGeom>
            <a:ln w="31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Portal Applications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138160" y="1046501"/>
              <a:ext cx="2019018" cy="926820"/>
            </a:xfrm>
            <a:prstGeom prst="roundRect">
              <a:avLst/>
            </a:prstGeom>
            <a:ln w="31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Enterprise Applications</a:t>
              </a:r>
            </a:p>
          </p:txBody>
        </p:sp>
      </p:grpSp>
      <p:sp>
        <p:nvSpPr>
          <p:cNvPr id="32" name="Rounded Rectangle 31"/>
          <p:cNvSpPr/>
          <p:nvPr/>
        </p:nvSpPr>
        <p:spPr>
          <a:xfrm rot="16200000">
            <a:off x="7875432" y="851572"/>
            <a:ext cx="666767" cy="653426"/>
          </a:xfrm>
          <a:prstGeom prst="roundRect">
            <a:avLst/>
          </a:prstGeom>
          <a:ln w="31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/>
              <a:t>iHub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 rot="16200000">
            <a:off x="7892847" y="1561342"/>
            <a:ext cx="659260" cy="653426"/>
          </a:xfrm>
          <a:prstGeom prst="roundRect">
            <a:avLst/>
          </a:prstGeom>
          <a:ln w="31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App Works</a:t>
            </a:r>
            <a:endParaRPr lang="en-US" sz="1200" dirty="0"/>
          </a:p>
        </p:txBody>
      </p:sp>
      <p:sp>
        <p:nvSpPr>
          <p:cNvPr id="34" name="Rounded Rectangle 33"/>
          <p:cNvSpPr/>
          <p:nvPr/>
        </p:nvSpPr>
        <p:spPr>
          <a:xfrm rot="16200000">
            <a:off x="7885402" y="2289000"/>
            <a:ext cx="687510" cy="653426"/>
          </a:xfrm>
          <a:prstGeom prst="roundRect">
            <a:avLst/>
          </a:prstGeom>
          <a:ln w="31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Blazon</a:t>
            </a:r>
            <a:endParaRPr lang="en-US" sz="1600" dirty="0"/>
          </a:p>
        </p:txBody>
      </p:sp>
      <p:sp>
        <p:nvSpPr>
          <p:cNvPr id="35" name="Rounded Rectangle 34"/>
          <p:cNvSpPr/>
          <p:nvPr/>
        </p:nvSpPr>
        <p:spPr>
          <a:xfrm rot="16200000">
            <a:off x="7892944" y="3008054"/>
            <a:ext cx="642053" cy="653426"/>
          </a:xfrm>
          <a:prstGeom prst="roundRect">
            <a:avLst/>
          </a:prstGeom>
          <a:ln w="31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Brava</a:t>
            </a:r>
            <a:endParaRPr lang="en-US" sz="1200" dirty="0"/>
          </a:p>
        </p:txBody>
      </p:sp>
      <p:sp>
        <p:nvSpPr>
          <p:cNvPr id="36" name="Rounded Rectangle 35"/>
          <p:cNvSpPr/>
          <p:nvPr/>
        </p:nvSpPr>
        <p:spPr>
          <a:xfrm rot="16200000">
            <a:off x="7897879" y="3716432"/>
            <a:ext cx="676880" cy="653426"/>
          </a:xfrm>
          <a:prstGeom prst="roundRect">
            <a:avLst/>
          </a:prstGeom>
          <a:ln w="31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Courier</a:t>
            </a:r>
            <a:endParaRPr lang="en-US" sz="1200" dirty="0"/>
          </a:p>
        </p:txBody>
      </p:sp>
      <p:sp>
        <p:nvSpPr>
          <p:cNvPr id="37" name="Rounded Rectangle 36"/>
          <p:cNvSpPr/>
          <p:nvPr/>
        </p:nvSpPr>
        <p:spPr>
          <a:xfrm rot="16200000">
            <a:off x="7915862" y="4435069"/>
            <a:ext cx="662572" cy="653426"/>
          </a:xfrm>
          <a:prstGeom prst="roundRect">
            <a:avLst/>
          </a:prstGeom>
          <a:ln w="31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Office 365</a:t>
            </a:r>
            <a:endParaRPr lang="en-US" sz="1200" dirty="0"/>
          </a:p>
        </p:txBody>
      </p:sp>
      <p:sp>
        <p:nvSpPr>
          <p:cNvPr id="39" name="Rounded Rectangle 38"/>
          <p:cNvSpPr/>
          <p:nvPr/>
        </p:nvSpPr>
        <p:spPr>
          <a:xfrm rot="16200000">
            <a:off x="7907829" y="5146551"/>
            <a:ext cx="662572" cy="653426"/>
          </a:xfrm>
          <a:prstGeom prst="roundRect">
            <a:avLst/>
          </a:prstGeom>
          <a:ln w="31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OTDS</a:t>
            </a:r>
            <a:endParaRPr lang="en-US" sz="1200" dirty="0"/>
          </a:p>
        </p:txBody>
      </p:sp>
      <p:sp>
        <p:nvSpPr>
          <p:cNvPr id="40" name="Rounded Rectangle 39"/>
          <p:cNvSpPr/>
          <p:nvPr/>
        </p:nvSpPr>
        <p:spPr>
          <a:xfrm rot="16200000">
            <a:off x="7900892" y="5858863"/>
            <a:ext cx="662572" cy="634025"/>
          </a:xfrm>
          <a:prstGeom prst="roundRect">
            <a:avLst/>
          </a:prstGeom>
          <a:ln w="31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GDPR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2409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6732934" cy="510988"/>
          </a:xfrm>
        </p:spPr>
        <p:txBody>
          <a:bodyPr/>
          <a:lstStyle/>
          <a:p>
            <a:r>
              <a:rPr lang="en-US" sz="2000" dirty="0" smtClean="0"/>
              <a:t>Content Services Layer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7" name="Elbow Connector 6"/>
          <p:cNvCxnSpPr>
            <a:endCxn id="95" idx="0"/>
          </p:cNvCxnSpPr>
          <p:nvPr/>
        </p:nvCxnSpPr>
        <p:spPr>
          <a:xfrm>
            <a:off x="2551314" y="1353698"/>
            <a:ext cx="5602427" cy="168199"/>
          </a:xfrm>
          <a:prstGeom prst="bentConnector2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endCxn id="46" idx="1"/>
          </p:cNvCxnSpPr>
          <p:nvPr/>
        </p:nvCxnSpPr>
        <p:spPr>
          <a:xfrm rot="16200000" flipH="1">
            <a:off x="-1148812" y="3487548"/>
            <a:ext cx="3202908" cy="161517"/>
          </a:xfrm>
          <a:prstGeom prst="bentConnector2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endCxn id="28" idx="1"/>
          </p:cNvCxnSpPr>
          <p:nvPr/>
        </p:nvCxnSpPr>
        <p:spPr>
          <a:xfrm rot="16200000" flipH="1">
            <a:off x="161622" y="2177116"/>
            <a:ext cx="582042" cy="161514"/>
          </a:xfrm>
          <a:prstGeom prst="bentConnector2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34" idx="1"/>
          </p:cNvCxnSpPr>
          <p:nvPr/>
        </p:nvCxnSpPr>
        <p:spPr>
          <a:xfrm rot="16200000" flipH="1">
            <a:off x="-262868" y="2601606"/>
            <a:ext cx="1431022" cy="161514"/>
          </a:xfrm>
          <a:prstGeom prst="bentConnector2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40" idx="1"/>
          </p:cNvCxnSpPr>
          <p:nvPr/>
        </p:nvCxnSpPr>
        <p:spPr>
          <a:xfrm rot="16200000" flipH="1">
            <a:off x="-698998" y="3037736"/>
            <a:ext cx="2303284" cy="161514"/>
          </a:xfrm>
          <a:prstGeom prst="bentConnector2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382939" y="1944808"/>
            <a:ext cx="4580238" cy="677706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RPS: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Policies to automate retention and disposal of content.</a:t>
            </a:r>
          </a:p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TCS: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application-specific security requirements through file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encryption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365299" y="2715757"/>
            <a:ext cx="4597877" cy="677706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services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 of a framework of adapters for various internal and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repositories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enable searching multiple heterogeneous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repositories together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365299" y="3471864"/>
            <a:ext cx="4597877" cy="677706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convert various kinds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content from one format and resolution into others.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365299" y="4236875"/>
            <a:ext cx="4597878" cy="677706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analyze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text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documents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other content objects and automatically set their metadata.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can also categorize these documents according to predefined rules.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365299" y="5741017"/>
            <a:ext cx="4597877" cy="677706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services use specialized collaborative objects to enable multiple users to work on common documents in the repository together, which include rooms, discussion threads, contextual folders, and notes.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365299" y="4982623"/>
            <a:ext cx="4597877" cy="677706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services deliver and deploy content to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servers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portals, and application servers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includes: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Caching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Deployment Services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19620" y="903860"/>
            <a:ext cx="847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33400" y="2354481"/>
            <a:ext cx="2039539" cy="434098"/>
            <a:chOff x="4560433" y="2046032"/>
            <a:chExt cx="2093485" cy="709613"/>
          </a:xfrm>
        </p:grpSpPr>
        <p:grpSp>
          <p:nvGrpSpPr>
            <p:cNvPr id="26" name="Group 25"/>
            <p:cNvGrpSpPr/>
            <p:nvPr/>
          </p:nvGrpSpPr>
          <p:grpSpPr>
            <a:xfrm>
              <a:off x="4651138" y="2046032"/>
              <a:ext cx="1912075" cy="709613"/>
              <a:chOff x="4086225" y="1685925"/>
              <a:chExt cx="2162175" cy="709613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4086225" y="1685925"/>
                <a:ext cx="2162175" cy="709613"/>
              </a:xfrm>
              <a:prstGeom prst="roundRect">
                <a:avLst>
                  <a:gd name="adj" fmla="val 9956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>
                <a:outerShdw blurRad="127000" dist="762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taNormalLF-Roman"/>
                  <a:ea typeface="+mn-ea"/>
                  <a:cs typeface="+mn-cs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4086225" y="1685925"/>
                <a:ext cx="2162175" cy="709613"/>
              </a:xfrm>
              <a:prstGeom prst="roundRect">
                <a:avLst>
                  <a:gd name="adj" fmla="val 9956"/>
                </a:avLst>
              </a:prstGeom>
              <a:gradFill flip="none" rotWithShape="1">
                <a:gsLst>
                  <a:gs pos="0">
                    <a:srgbClr val="007DC3">
                      <a:lumMod val="75000"/>
                    </a:srgbClr>
                  </a:gs>
                  <a:gs pos="100000">
                    <a:srgbClr val="007DC3"/>
                  </a:gs>
                </a:gsLst>
                <a:lin ang="16200000" scaled="1"/>
                <a:tileRect/>
              </a:gradFill>
              <a:ln w="25400">
                <a:solidFill>
                  <a:srgbClr val="FFFFFF"/>
                </a:solidFill>
                <a:miter lim="800000"/>
                <a:headEnd/>
                <a:tailEnd/>
              </a:ln>
              <a:effectLst>
                <a:innerShdw blurRad="584200">
                  <a:prstClr val="black">
                    <a:alpha val="45000"/>
                  </a:prstClr>
                </a:inn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taNormalLF-Roman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690448" y="2092780"/>
              <a:ext cx="1839073" cy="300916"/>
            </a:xfrm>
            <a:custGeom>
              <a:avLst/>
              <a:gdLst/>
              <a:ahLst/>
              <a:cxnLst>
                <a:cxn ang="0">
                  <a:pos x="908" y="85"/>
                </a:cxn>
                <a:cxn ang="0">
                  <a:pos x="908" y="23"/>
                </a:cxn>
                <a:cxn ang="0">
                  <a:pos x="885" y="0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0" y="131"/>
                </a:cxn>
                <a:cxn ang="0">
                  <a:pos x="908" y="85"/>
                </a:cxn>
              </a:cxnLst>
              <a:rect l="0" t="0" r="r" b="b"/>
              <a:pathLst>
                <a:path w="908" h="131">
                  <a:moveTo>
                    <a:pt x="908" y="85"/>
                  </a:moveTo>
                  <a:cubicBezTo>
                    <a:pt x="908" y="23"/>
                    <a:pt x="908" y="23"/>
                    <a:pt x="908" y="23"/>
                  </a:cubicBezTo>
                  <a:cubicBezTo>
                    <a:pt x="908" y="10"/>
                    <a:pt x="897" y="0"/>
                    <a:pt x="88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131"/>
                    <a:pt x="0" y="131"/>
                    <a:pt x="0" y="131"/>
                  </a:cubicBezTo>
                  <a:lnTo>
                    <a:pt x="908" y="8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5000"/>
                  </a:srgbClr>
                </a:gs>
                <a:gs pos="50000">
                  <a:srgbClr val="FFFFFF">
                    <a:alpha val="18000"/>
                  </a:srgb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8" name="TextBox 3"/>
            <p:cNvSpPr txBox="1"/>
            <p:nvPr/>
          </p:nvSpPr>
          <p:spPr>
            <a:xfrm>
              <a:off x="4560433" y="2112276"/>
              <a:ext cx="2093485" cy="503118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627063" algn="l"/>
                </a:tabLst>
                <a:defRPr kumimoji="0" sz="1400" b="1" i="0" u="none" strike="noStrike" cap="none" spc="0" normalizeH="0" baseline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>
                    <a:outerShdw blurRad="241300" algn="ctr" rotWithShape="0">
                      <a:prstClr val="black">
                        <a:alpha val="73000"/>
                      </a:prstClr>
                    </a:outerShdw>
                  </a:effectLst>
                  <a:uLnTx/>
                  <a:uFillTx/>
                  <a:latin typeface="Arial Black" panose="020B0A0402010202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Library Services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3400" y="3203461"/>
            <a:ext cx="2039539" cy="434098"/>
            <a:chOff x="4560433" y="2046032"/>
            <a:chExt cx="2093485" cy="709613"/>
          </a:xfrm>
        </p:grpSpPr>
        <p:grpSp>
          <p:nvGrpSpPr>
            <p:cNvPr id="32" name="Group 31"/>
            <p:cNvGrpSpPr/>
            <p:nvPr/>
          </p:nvGrpSpPr>
          <p:grpSpPr>
            <a:xfrm>
              <a:off x="4651138" y="2046032"/>
              <a:ext cx="1912075" cy="709613"/>
              <a:chOff x="4086225" y="1685925"/>
              <a:chExt cx="2162175" cy="709613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086225" y="1685925"/>
                <a:ext cx="2162175" cy="709613"/>
              </a:xfrm>
              <a:prstGeom prst="roundRect">
                <a:avLst>
                  <a:gd name="adj" fmla="val 9956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>
                <a:outerShdw blurRad="127000" dist="762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taNormalLF-Roman"/>
                  <a:ea typeface="+mn-ea"/>
                  <a:cs typeface="+mn-cs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4086225" y="1685925"/>
                <a:ext cx="2162175" cy="709613"/>
              </a:xfrm>
              <a:prstGeom prst="roundRect">
                <a:avLst>
                  <a:gd name="adj" fmla="val 9956"/>
                </a:avLst>
              </a:prstGeom>
              <a:gradFill flip="none" rotWithShape="1">
                <a:gsLst>
                  <a:gs pos="0">
                    <a:srgbClr val="007DC3">
                      <a:lumMod val="75000"/>
                    </a:srgbClr>
                  </a:gs>
                  <a:gs pos="100000">
                    <a:srgbClr val="007DC3"/>
                  </a:gs>
                </a:gsLst>
                <a:lin ang="16200000" scaled="1"/>
                <a:tileRect/>
              </a:gradFill>
              <a:ln w="25400">
                <a:solidFill>
                  <a:srgbClr val="FFFFFF"/>
                </a:solidFill>
                <a:miter lim="800000"/>
                <a:headEnd/>
                <a:tailEnd/>
              </a:ln>
              <a:effectLst>
                <a:innerShdw blurRad="584200">
                  <a:prstClr val="black">
                    <a:alpha val="45000"/>
                  </a:prstClr>
                </a:inn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taNormalLF-Roman"/>
                  <a:ea typeface="+mn-ea"/>
                  <a:cs typeface="+mn-cs"/>
                </a:endParaRPr>
              </a:p>
            </p:txBody>
          </p:sp>
        </p:grp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690448" y="2092780"/>
              <a:ext cx="1839073" cy="300916"/>
            </a:xfrm>
            <a:custGeom>
              <a:avLst/>
              <a:gdLst/>
              <a:ahLst/>
              <a:cxnLst>
                <a:cxn ang="0">
                  <a:pos x="908" y="85"/>
                </a:cxn>
                <a:cxn ang="0">
                  <a:pos x="908" y="23"/>
                </a:cxn>
                <a:cxn ang="0">
                  <a:pos x="885" y="0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0" y="131"/>
                </a:cxn>
                <a:cxn ang="0">
                  <a:pos x="908" y="85"/>
                </a:cxn>
              </a:cxnLst>
              <a:rect l="0" t="0" r="r" b="b"/>
              <a:pathLst>
                <a:path w="908" h="131">
                  <a:moveTo>
                    <a:pt x="908" y="85"/>
                  </a:moveTo>
                  <a:cubicBezTo>
                    <a:pt x="908" y="23"/>
                    <a:pt x="908" y="23"/>
                    <a:pt x="908" y="23"/>
                  </a:cubicBezTo>
                  <a:cubicBezTo>
                    <a:pt x="908" y="10"/>
                    <a:pt x="897" y="0"/>
                    <a:pt x="88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131"/>
                    <a:pt x="0" y="131"/>
                    <a:pt x="0" y="131"/>
                  </a:cubicBezTo>
                  <a:lnTo>
                    <a:pt x="908" y="8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5000"/>
                  </a:srgbClr>
                </a:gs>
                <a:gs pos="50000">
                  <a:srgbClr val="FFFFFF">
                    <a:alpha val="18000"/>
                  </a:srgb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" name="TextBox 3"/>
            <p:cNvSpPr txBox="1"/>
            <p:nvPr/>
          </p:nvSpPr>
          <p:spPr>
            <a:xfrm>
              <a:off x="4560433" y="2112276"/>
              <a:ext cx="2093485" cy="503118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627063" algn="l"/>
                </a:tabLst>
                <a:defRPr kumimoji="0" sz="1400" b="1" i="0" u="none" strike="noStrike" cap="none" spc="0" normalizeH="0" baseline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>
                    <a:outerShdw blurRad="241300" algn="ctr" rotWithShape="0">
                      <a:prstClr val="black">
                        <a:alpha val="73000"/>
                      </a:prstClr>
                    </a:outerShdw>
                  </a:effectLst>
                  <a:uLnTx/>
                  <a:uFillTx/>
                  <a:latin typeface="Arial Black" panose="020B0A0402010202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Security Services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33401" y="4039302"/>
            <a:ext cx="2039538" cy="472590"/>
            <a:chOff x="4560432" y="1983110"/>
            <a:chExt cx="2093485" cy="772535"/>
          </a:xfrm>
        </p:grpSpPr>
        <p:grpSp>
          <p:nvGrpSpPr>
            <p:cNvPr id="38" name="Group 37"/>
            <p:cNvGrpSpPr/>
            <p:nvPr/>
          </p:nvGrpSpPr>
          <p:grpSpPr>
            <a:xfrm>
              <a:off x="4651138" y="2046032"/>
              <a:ext cx="1912075" cy="709613"/>
              <a:chOff x="4086225" y="1685925"/>
              <a:chExt cx="2162175" cy="709613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4086225" y="1685925"/>
                <a:ext cx="2162175" cy="709613"/>
              </a:xfrm>
              <a:prstGeom prst="roundRect">
                <a:avLst>
                  <a:gd name="adj" fmla="val 9956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>
                <a:outerShdw blurRad="127000" dist="762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taNormalLF-Roman"/>
                  <a:ea typeface="+mn-ea"/>
                  <a:cs typeface="+mn-cs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4086225" y="1685925"/>
                <a:ext cx="2162175" cy="709613"/>
              </a:xfrm>
              <a:prstGeom prst="roundRect">
                <a:avLst>
                  <a:gd name="adj" fmla="val 9956"/>
                </a:avLst>
              </a:prstGeom>
              <a:gradFill flip="none" rotWithShape="1">
                <a:gsLst>
                  <a:gs pos="0">
                    <a:srgbClr val="007DC3">
                      <a:lumMod val="75000"/>
                    </a:srgbClr>
                  </a:gs>
                  <a:gs pos="100000">
                    <a:srgbClr val="007DC3"/>
                  </a:gs>
                </a:gsLst>
                <a:lin ang="16200000" scaled="1"/>
                <a:tileRect/>
              </a:gradFill>
              <a:ln w="25400">
                <a:solidFill>
                  <a:srgbClr val="FFFFFF"/>
                </a:solidFill>
                <a:miter lim="800000"/>
                <a:headEnd/>
                <a:tailEnd/>
              </a:ln>
              <a:effectLst>
                <a:innerShdw blurRad="584200">
                  <a:prstClr val="black">
                    <a:alpha val="45000"/>
                  </a:prstClr>
                </a:inn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taNormalLF-Roman"/>
                  <a:ea typeface="+mn-ea"/>
                  <a:cs typeface="+mn-cs"/>
                </a:endParaRPr>
              </a:p>
            </p:txBody>
          </p:sp>
        </p:grp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0448" y="2092780"/>
              <a:ext cx="1839073" cy="300916"/>
            </a:xfrm>
            <a:custGeom>
              <a:avLst/>
              <a:gdLst/>
              <a:ahLst/>
              <a:cxnLst>
                <a:cxn ang="0">
                  <a:pos x="908" y="85"/>
                </a:cxn>
                <a:cxn ang="0">
                  <a:pos x="908" y="23"/>
                </a:cxn>
                <a:cxn ang="0">
                  <a:pos x="885" y="0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0" y="131"/>
                </a:cxn>
                <a:cxn ang="0">
                  <a:pos x="908" y="85"/>
                </a:cxn>
              </a:cxnLst>
              <a:rect l="0" t="0" r="r" b="b"/>
              <a:pathLst>
                <a:path w="908" h="131">
                  <a:moveTo>
                    <a:pt x="908" y="85"/>
                  </a:moveTo>
                  <a:cubicBezTo>
                    <a:pt x="908" y="23"/>
                    <a:pt x="908" y="23"/>
                    <a:pt x="908" y="23"/>
                  </a:cubicBezTo>
                  <a:cubicBezTo>
                    <a:pt x="908" y="10"/>
                    <a:pt x="897" y="0"/>
                    <a:pt x="88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131"/>
                    <a:pt x="0" y="131"/>
                    <a:pt x="0" y="131"/>
                  </a:cubicBezTo>
                  <a:lnTo>
                    <a:pt x="908" y="8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5000"/>
                  </a:srgbClr>
                </a:gs>
                <a:gs pos="50000">
                  <a:srgbClr val="FFFFFF">
                    <a:alpha val="18000"/>
                  </a:srgb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TextBox 3"/>
            <p:cNvSpPr txBox="1"/>
            <p:nvPr/>
          </p:nvSpPr>
          <p:spPr>
            <a:xfrm>
              <a:off x="4560432" y="1983110"/>
              <a:ext cx="2093485" cy="754676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627063" algn="l"/>
                </a:tabLst>
                <a:defRPr kumimoji="0" sz="1400" b="1" i="0" u="none" strike="noStrike" cap="none" spc="0" normalizeH="0" baseline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>
                    <a:outerShdw blurRad="241300" algn="ctr" rotWithShape="0">
                      <a:prstClr val="black">
                        <a:alpha val="73000"/>
                      </a:prstClr>
                    </a:outerShdw>
                  </a:effectLst>
                  <a:uLnTx/>
                  <a:uFillTx/>
                  <a:latin typeface="Arial Black" panose="020B0A0402010202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200" dirty="0"/>
                <a:t>Process Management Services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1" y="4924371"/>
            <a:ext cx="2039538" cy="434098"/>
            <a:chOff x="4560432" y="2046032"/>
            <a:chExt cx="2093485" cy="709613"/>
          </a:xfrm>
        </p:grpSpPr>
        <p:grpSp>
          <p:nvGrpSpPr>
            <p:cNvPr id="44" name="Group 43"/>
            <p:cNvGrpSpPr/>
            <p:nvPr/>
          </p:nvGrpSpPr>
          <p:grpSpPr>
            <a:xfrm>
              <a:off x="4651138" y="2046032"/>
              <a:ext cx="1912075" cy="709613"/>
              <a:chOff x="4086225" y="1685925"/>
              <a:chExt cx="2162175" cy="709613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4086225" y="1685925"/>
                <a:ext cx="2162175" cy="709613"/>
              </a:xfrm>
              <a:prstGeom prst="roundRect">
                <a:avLst>
                  <a:gd name="adj" fmla="val 9956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>
                <a:outerShdw blurRad="127000" dist="762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taNormalLF-Roman"/>
                  <a:ea typeface="+mn-ea"/>
                  <a:cs typeface="+mn-cs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086225" y="1685925"/>
                <a:ext cx="2162175" cy="709613"/>
              </a:xfrm>
              <a:prstGeom prst="roundRect">
                <a:avLst>
                  <a:gd name="adj" fmla="val 9956"/>
                </a:avLst>
              </a:prstGeom>
              <a:gradFill flip="none" rotWithShape="1">
                <a:gsLst>
                  <a:gs pos="0">
                    <a:srgbClr val="007DC3">
                      <a:lumMod val="75000"/>
                    </a:srgbClr>
                  </a:gs>
                  <a:gs pos="100000">
                    <a:srgbClr val="007DC3"/>
                  </a:gs>
                </a:gsLst>
                <a:lin ang="16200000" scaled="1"/>
                <a:tileRect/>
              </a:gradFill>
              <a:ln w="25400">
                <a:solidFill>
                  <a:srgbClr val="FFFFFF"/>
                </a:solidFill>
                <a:miter lim="800000"/>
                <a:headEnd/>
                <a:tailEnd/>
              </a:ln>
              <a:effectLst>
                <a:innerShdw blurRad="584200">
                  <a:prstClr val="black">
                    <a:alpha val="45000"/>
                  </a:prstClr>
                </a:inn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taNormalLF-Roman"/>
                  <a:ea typeface="+mn-ea"/>
                  <a:cs typeface="+mn-cs"/>
                </a:endParaRPr>
              </a:p>
            </p:txBody>
          </p:sp>
        </p:grp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690448" y="2092780"/>
              <a:ext cx="1839073" cy="300916"/>
            </a:xfrm>
            <a:custGeom>
              <a:avLst/>
              <a:gdLst/>
              <a:ahLst/>
              <a:cxnLst>
                <a:cxn ang="0">
                  <a:pos x="908" y="85"/>
                </a:cxn>
                <a:cxn ang="0">
                  <a:pos x="908" y="23"/>
                </a:cxn>
                <a:cxn ang="0">
                  <a:pos x="885" y="0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0" y="131"/>
                </a:cxn>
                <a:cxn ang="0">
                  <a:pos x="908" y="85"/>
                </a:cxn>
              </a:cxnLst>
              <a:rect l="0" t="0" r="r" b="b"/>
              <a:pathLst>
                <a:path w="908" h="131">
                  <a:moveTo>
                    <a:pt x="908" y="85"/>
                  </a:moveTo>
                  <a:cubicBezTo>
                    <a:pt x="908" y="23"/>
                    <a:pt x="908" y="23"/>
                    <a:pt x="908" y="23"/>
                  </a:cubicBezTo>
                  <a:cubicBezTo>
                    <a:pt x="908" y="10"/>
                    <a:pt x="897" y="0"/>
                    <a:pt x="88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131"/>
                    <a:pt x="0" y="131"/>
                    <a:pt x="0" y="131"/>
                  </a:cubicBezTo>
                  <a:lnTo>
                    <a:pt x="908" y="8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5000"/>
                  </a:srgbClr>
                </a:gs>
                <a:gs pos="50000">
                  <a:srgbClr val="FFFFFF">
                    <a:alpha val="18000"/>
                  </a:srgb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TextBox 3"/>
            <p:cNvSpPr txBox="1"/>
            <p:nvPr/>
          </p:nvSpPr>
          <p:spPr>
            <a:xfrm>
              <a:off x="4560432" y="2195607"/>
              <a:ext cx="2093485" cy="503118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627063" algn="l"/>
                </a:tabLst>
                <a:defRPr kumimoji="0" sz="1400" b="1" i="0" u="none" strike="noStrike" cap="none" spc="0" normalizeH="0" baseline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>
                    <a:outerShdw blurRad="241300" algn="ctr" rotWithShape="0">
                      <a:prstClr val="black">
                        <a:alpha val="73000"/>
                      </a:prstClr>
                    </a:outerShdw>
                  </a:effectLst>
                  <a:uLnTx/>
                  <a:uFillTx/>
                  <a:latin typeface="Arial Black" panose="020B0A0402010202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XML Services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-33155" y="1571174"/>
            <a:ext cx="2082156" cy="448359"/>
            <a:chOff x="4560433" y="2046032"/>
            <a:chExt cx="2093485" cy="709613"/>
          </a:xfrm>
        </p:grpSpPr>
        <p:grpSp>
          <p:nvGrpSpPr>
            <p:cNvPr id="50" name="Group 49"/>
            <p:cNvGrpSpPr/>
            <p:nvPr/>
          </p:nvGrpSpPr>
          <p:grpSpPr>
            <a:xfrm>
              <a:off x="4651138" y="2046032"/>
              <a:ext cx="1912075" cy="709613"/>
              <a:chOff x="4086225" y="1685925"/>
              <a:chExt cx="2162175" cy="709613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4086225" y="1685925"/>
                <a:ext cx="2162175" cy="709613"/>
              </a:xfrm>
              <a:prstGeom prst="roundRect">
                <a:avLst>
                  <a:gd name="adj" fmla="val 9956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>
                <a:outerShdw blurRad="127000" dist="762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taNormalLF-Roman"/>
                  <a:ea typeface="+mn-ea"/>
                  <a:cs typeface="+mn-cs"/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4086225" y="1685925"/>
                <a:ext cx="2162175" cy="709613"/>
              </a:xfrm>
              <a:prstGeom prst="roundRect">
                <a:avLst>
                  <a:gd name="adj" fmla="val 9956"/>
                </a:avLst>
              </a:prstGeom>
              <a:gradFill flip="none" rotWithShape="1">
                <a:gsLst>
                  <a:gs pos="0">
                    <a:srgbClr val="007DC3">
                      <a:lumMod val="75000"/>
                    </a:srgbClr>
                  </a:gs>
                  <a:gs pos="100000">
                    <a:srgbClr val="007DC3"/>
                  </a:gs>
                </a:gsLst>
                <a:lin ang="16200000" scaled="1"/>
                <a:tileRect/>
              </a:gradFill>
              <a:ln w="25400">
                <a:solidFill>
                  <a:srgbClr val="FFFFFF"/>
                </a:solidFill>
                <a:miter lim="800000"/>
                <a:headEnd/>
                <a:tailEnd/>
              </a:ln>
              <a:effectLst>
                <a:innerShdw blurRad="584200">
                  <a:prstClr val="black">
                    <a:alpha val="45000"/>
                  </a:prstClr>
                </a:inn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taNormalLF-Roman"/>
                  <a:ea typeface="+mn-ea"/>
                  <a:cs typeface="+mn-cs"/>
                </a:endParaRPr>
              </a:p>
            </p:txBody>
          </p:sp>
        </p:grp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690448" y="2092780"/>
              <a:ext cx="1839073" cy="300916"/>
            </a:xfrm>
            <a:custGeom>
              <a:avLst/>
              <a:gdLst/>
              <a:ahLst/>
              <a:cxnLst>
                <a:cxn ang="0">
                  <a:pos x="908" y="85"/>
                </a:cxn>
                <a:cxn ang="0">
                  <a:pos x="908" y="23"/>
                </a:cxn>
                <a:cxn ang="0">
                  <a:pos x="885" y="0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0" y="131"/>
                </a:cxn>
                <a:cxn ang="0">
                  <a:pos x="908" y="85"/>
                </a:cxn>
              </a:cxnLst>
              <a:rect l="0" t="0" r="r" b="b"/>
              <a:pathLst>
                <a:path w="908" h="131">
                  <a:moveTo>
                    <a:pt x="908" y="85"/>
                  </a:moveTo>
                  <a:cubicBezTo>
                    <a:pt x="908" y="23"/>
                    <a:pt x="908" y="23"/>
                    <a:pt x="908" y="23"/>
                  </a:cubicBezTo>
                  <a:cubicBezTo>
                    <a:pt x="908" y="10"/>
                    <a:pt x="897" y="0"/>
                    <a:pt x="88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131"/>
                    <a:pt x="0" y="131"/>
                    <a:pt x="0" y="131"/>
                  </a:cubicBezTo>
                  <a:lnTo>
                    <a:pt x="908" y="8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5000"/>
                  </a:srgbClr>
                </a:gs>
                <a:gs pos="50000">
                  <a:srgbClr val="FFFFFF">
                    <a:alpha val="18000"/>
                  </a:srgb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2" name="TextBox 3"/>
            <p:cNvSpPr txBox="1"/>
            <p:nvPr/>
          </p:nvSpPr>
          <p:spPr>
            <a:xfrm>
              <a:off x="4560433" y="2112276"/>
              <a:ext cx="2093485" cy="503118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627063" algn="l"/>
                </a:tabLst>
                <a:defRPr kumimoji="0" sz="1400" b="1" i="0" u="none" strike="noStrike" cap="none" spc="0" normalizeH="0" baseline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>
                    <a:outerShdw blurRad="241300" algn="ctr" rotWithShape="0">
                      <a:prstClr val="black">
                        <a:alpha val="73000"/>
                      </a:prstClr>
                    </a:outerShdw>
                  </a:effectLst>
                  <a:uLnTx/>
                  <a:uFillTx/>
                  <a:latin typeface="Arial Black" panose="020B0A0402010202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Core Services</a:t>
              </a:r>
            </a:p>
          </p:txBody>
        </p:sp>
      </p:grpSp>
      <p:cxnSp>
        <p:nvCxnSpPr>
          <p:cNvPr id="55" name="Elbow Connector 54"/>
          <p:cNvCxnSpPr>
            <a:endCxn id="52" idx="0"/>
          </p:cNvCxnSpPr>
          <p:nvPr/>
        </p:nvCxnSpPr>
        <p:spPr>
          <a:xfrm rot="10800000" flipV="1">
            <a:off x="1007923" y="1142557"/>
            <a:ext cx="4705794" cy="470471"/>
          </a:xfrm>
          <a:prstGeom prst="bentConnector2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011124" y="1993885"/>
            <a:ext cx="1783950" cy="472303"/>
            <a:chOff x="4570863" y="1983579"/>
            <a:chExt cx="2093485" cy="772066"/>
          </a:xfrm>
        </p:grpSpPr>
        <p:grpSp>
          <p:nvGrpSpPr>
            <p:cNvPr id="57" name="Group 56"/>
            <p:cNvGrpSpPr/>
            <p:nvPr/>
          </p:nvGrpSpPr>
          <p:grpSpPr>
            <a:xfrm>
              <a:off x="4651138" y="2046032"/>
              <a:ext cx="1912075" cy="709613"/>
              <a:chOff x="4086225" y="1685925"/>
              <a:chExt cx="2162175" cy="709613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4086225" y="1685925"/>
                <a:ext cx="2162175" cy="709613"/>
              </a:xfrm>
              <a:prstGeom prst="roundRect">
                <a:avLst>
                  <a:gd name="adj" fmla="val 9956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>
                <a:outerShdw blurRad="127000" dist="762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taNormalLF-Roman"/>
                  <a:ea typeface="+mn-ea"/>
                  <a:cs typeface="+mn-cs"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4086225" y="1685925"/>
                <a:ext cx="2162175" cy="709613"/>
              </a:xfrm>
              <a:prstGeom prst="roundRect">
                <a:avLst>
                  <a:gd name="adj" fmla="val 9956"/>
                </a:avLst>
              </a:prstGeom>
              <a:gradFill flip="none" rotWithShape="1">
                <a:gsLst>
                  <a:gs pos="0">
                    <a:srgbClr val="007DC3">
                      <a:lumMod val="75000"/>
                    </a:srgbClr>
                  </a:gs>
                  <a:gs pos="100000">
                    <a:srgbClr val="007DC3"/>
                  </a:gs>
                </a:gsLst>
                <a:lin ang="16200000" scaled="1"/>
                <a:tileRect/>
              </a:gradFill>
              <a:ln w="25400">
                <a:solidFill>
                  <a:srgbClr val="FFFFFF"/>
                </a:solidFill>
                <a:miter lim="800000"/>
                <a:headEnd/>
                <a:tailEnd/>
              </a:ln>
              <a:effectLst>
                <a:innerShdw blurRad="584200">
                  <a:prstClr val="black">
                    <a:alpha val="45000"/>
                  </a:prstClr>
                </a:inn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taNormalLF-Roman"/>
                  <a:ea typeface="+mn-ea"/>
                  <a:cs typeface="+mn-cs"/>
                </a:endParaRPr>
              </a:p>
            </p:txBody>
          </p:sp>
        </p:grp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4690448" y="2092780"/>
              <a:ext cx="1839073" cy="300916"/>
            </a:xfrm>
            <a:custGeom>
              <a:avLst/>
              <a:gdLst/>
              <a:ahLst/>
              <a:cxnLst>
                <a:cxn ang="0">
                  <a:pos x="908" y="85"/>
                </a:cxn>
                <a:cxn ang="0">
                  <a:pos x="908" y="23"/>
                </a:cxn>
                <a:cxn ang="0">
                  <a:pos x="885" y="0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0" y="131"/>
                </a:cxn>
                <a:cxn ang="0">
                  <a:pos x="908" y="85"/>
                </a:cxn>
              </a:cxnLst>
              <a:rect l="0" t="0" r="r" b="b"/>
              <a:pathLst>
                <a:path w="908" h="131">
                  <a:moveTo>
                    <a:pt x="908" y="85"/>
                  </a:moveTo>
                  <a:cubicBezTo>
                    <a:pt x="908" y="23"/>
                    <a:pt x="908" y="23"/>
                    <a:pt x="908" y="23"/>
                  </a:cubicBezTo>
                  <a:cubicBezTo>
                    <a:pt x="908" y="10"/>
                    <a:pt x="897" y="0"/>
                    <a:pt x="88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131"/>
                    <a:pt x="0" y="131"/>
                    <a:pt x="0" y="131"/>
                  </a:cubicBezTo>
                  <a:lnTo>
                    <a:pt x="908" y="8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5000"/>
                  </a:srgbClr>
                </a:gs>
                <a:gs pos="50000">
                  <a:srgbClr val="FFFFFF">
                    <a:alpha val="18000"/>
                  </a:srgb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" name="TextBox 3"/>
            <p:cNvSpPr txBox="1"/>
            <p:nvPr/>
          </p:nvSpPr>
          <p:spPr>
            <a:xfrm>
              <a:off x="4570863" y="1983579"/>
              <a:ext cx="2093485" cy="704363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627063" algn="l"/>
                </a:tabLst>
                <a:defRPr kumimoji="0" sz="1400" b="1" i="0" u="none" strike="noStrike" cap="none" spc="0" normalizeH="0" baseline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>
                    <a:outerShdw blurRad="241300" algn="ctr" rotWithShape="0">
                      <a:prstClr val="black">
                        <a:alpha val="73000"/>
                      </a:prstClr>
                    </a:outerShdw>
                  </a:effectLst>
                  <a:uLnTx/>
                  <a:uFillTx/>
                  <a:latin typeface="Arial Black" panose="020B0A0402010202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100" dirty="0"/>
                <a:t>Repository Services (RPS, TCS)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995367" y="2750380"/>
            <a:ext cx="1783950" cy="485406"/>
            <a:chOff x="4560433" y="1962160"/>
            <a:chExt cx="2093485" cy="793485"/>
          </a:xfrm>
        </p:grpSpPr>
        <p:grpSp>
          <p:nvGrpSpPr>
            <p:cNvPr id="63" name="Group 62"/>
            <p:cNvGrpSpPr/>
            <p:nvPr/>
          </p:nvGrpSpPr>
          <p:grpSpPr>
            <a:xfrm>
              <a:off x="4651138" y="2046032"/>
              <a:ext cx="1912075" cy="709613"/>
              <a:chOff x="4086225" y="1685925"/>
              <a:chExt cx="2162175" cy="709613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4086225" y="1685925"/>
                <a:ext cx="2162175" cy="709613"/>
              </a:xfrm>
              <a:prstGeom prst="roundRect">
                <a:avLst>
                  <a:gd name="adj" fmla="val 9956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>
                <a:outerShdw blurRad="127000" dist="762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taNormalLF-Roman"/>
                  <a:ea typeface="+mn-ea"/>
                  <a:cs typeface="+mn-cs"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4086225" y="1685925"/>
                <a:ext cx="2162175" cy="709613"/>
              </a:xfrm>
              <a:prstGeom prst="roundRect">
                <a:avLst>
                  <a:gd name="adj" fmla="val 9956"/>
                </a:avLst>
              </a:prstGeom>
              <a:gradFill flip="none" rotWithShape="1">
                <a:gsLst>
                  <a:gs pos="0">
                    <a:srgbClr val="007DC3">
                      <a:lumMod val="75000"/>
                    </a:srgbClr>
                  </a:gs>
                  <a:gs pos="100000">
                    <a:srgbClr val="007DC3"/>
                  </a:gs>
                </a:gsLst>
                <a:lin ang="16200000" scaled="1"/>
                <a:tileRect/>
              </a:gradFill>
              <a:ln w="25400">
                <a:solidFill>
                  <a:srgbClr val="FFFFFF"/>
                </a:solidFill>
                <a:miter lim="800000"/>
                <a:headEnd/>
                <a:tailEnd/>
              </a:ln>
              <a:effectLst>
                <a:innerShdw blurRad="584200">
                  <a:prstClr val="black">
                    <a:alpha val="45000"/>
                  </a:prstClr>
                </a:inn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taNormalLF-Roman"/>
                  <a:ea typeface="+mn-ea"/>
                  <a:cs typeface="+mn-cs"/>
                </a:endParaRPr>
              </a:p>
            </p:txBody>
          </p:sp>
        </p:grp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4690448" y="2092780"/>
              <a:ext cx="1839073" cy="300916"/>
            </a:xfrm>
            <a:custGeom>
              <a:avLst/>
              <a:gdLst/>
              <a:ahLst/>
              <a:cxnLst>
                <a:cxn ang="0">
                  <a:pos x="908" y="85"/>
                </a:cxn>
                <a:cxn ang="0">
                  <a:pos x="908" y="23"/>
                </a:cxn>
                <a:cxn ang="0">
                  <a:pos x="885" y="0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0" y="131"/>
                </a:cxn>
                <a:cxn ang="0">
                  <a:pos x="908" y="85"/>
                </a:cxn>
              </a:cxnLst>
              <a:rect l="0" t="0" r="r" b="b"/>
              <a:pathLst>
                <a:path w="908" h="131">
                  <a:moveTo>
                    <a:pt x="908" y="85"/>
                  </a:moveTo>
                  <a:cubicBezTo>
                    <a:pt x="908" y="23"/>
                    <a:pt x="908" y="23"/>
                    <a:pt x="908" y="23"/>
                  </a:cubicBezTo>
                  <a:cubicBezTo>
                    <a:pt x="908" y="10"/>
                    <a:pt x="897" y="0"/>
                    <a:pt x="88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131"/>
                    <a:pt x="0" y="131"/>
                    <a:pt x="0" y="131"/>
                  </a:cubicBezTo>
                  <a:lnTo>
                    <a:pt x="908" y="8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5000"/>
                  </a:srgbClr>
                </a:gs>
                <a:gs pos="50000">
                  <a:srgbClr val="FFFFFF">
                    <a:alpha val="18000"/>
                  </a:srgb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5" name="TextBox 3"/>
            <p:cNvSpPr txBox="1"/>
            <p:nvPr/>
          </p:nvSpPr>
          <p:spPr>
            <a:xfrm>
              <a:off x="4560433" y="1962160"/>
              <a:ext cx="2093485" cy="704364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627063" algn="l"/>
                </a:tabLst>
                <a:defRPr kumimoji="0" sz="1400" b="1" i="0" u="none" strike="noStrike" cap="none" spc="0" normalizeH="0" baseline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>
                    <a:outerShdw blurRad="241300" algn="ctr" rotWithShape="0">
                      <a:prstClr val="black">
                        <a:alpha val="73000"/>
                      </a:prstClr>
                    </a:outerShdw>
                  </a:effectLst>
                  <a:uLnTx/>
                  <a:uFillTx/>
                  <a:latin typeface="Arial Black" panose="020B0A0402010202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100" dirty="0"/>
                <a:t>Enterprise Content Integration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95366" y="3472041"/>
            <a:ext cx="1783950" cy="577081"/>
            <a:chOff x="4560432" y="1965267"/>
            <a:chExt cx="2093485" cy="943345"/>
          </a:xfrm>
        </p:grpSpPr>
        <p:grpSp>
          <p:nvGrpSpPr>
            <p:cNvPr id="69" name="Group 68"/>
            <p:cNvGrpSpPr/>
            <p:nvPr/>
          </p:nvGrpSpPr>
          <p:grpSpPr>
            <a:xfrm>
              <a:off x="4651138" y="2046032"/>
              <a:ext cx="1912075" cy="709613"/>
              <a:chOff x="4086225" y="1685925"/>
              <a:chExt cx="2162175" cy="709613"/>
            </a:xfrm>
          </p:grpSpPr>
          <p:sp>
            <p:nvSpPr>
              <p:cNvPr id="72" name="Rounded Rectangle 71"/>
              <p:cNvSpPr/>
              <p:nvPr/>
            </p:nvSpPr>
            <p:spPr>
              <a:xfrm>
                <a:off x="4086225" y="1685925"/>
                <a:ext cx="2162175" cy="709613"/>
              </a:xfrm>
              <a:prstGeom prst="roundRect">
                <a:avLst>
                  <a:gd name="adj" fmla="val 9956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>
                <a:outerShdw blurRad="127000" dist="762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taNormalLF-Roman"/>
                  <a:ea typeface="+mn-ea"/>
                  <a:cs typeface="+mn-cs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4086225" y="1685925"/>
                <a:ext cx="2162175" cy="709613"/>
              </a:xfrm>
              <a:prstGeom prst="roundRect">
                <a:avLst>
                  <a:gd name="adj" fmla="val 9956"/>
                </a:avLst>
              </a:prstGeom>
              <a:gradFill flip="none" rotWithShape="1">
                <a:gsLst>
                  <a:gs pos="0">
                    <a:srgbClr val="007DC3">
                      <a:lumMod val="75000"/>
                    </a:srgbClr>
                  </a:gs>
                  <a:gs pos="100000">
                    <a:srgbClr val="007DC3"/>
                  </a:gs>
                </a:gsLst>
                <a:lin ang="16200000" scaled="1"/>
                <a:tileRect/>
              </a:gradFill>
              <a:ln w="25400">
                <a:solidFill>
                  <a:srgbClr val="FFFFFF"/>
                </a:solidFill>
                <a:miter lim="800000"/>
                <a:headEnd/>
                <a:tailEnd/>
              </a:ln>
              <a:effectLst>
                <a:innerShdw blurRad="584200">
                  <a:prstClr val="black">
                    <a:alpha val="45000"/>
                  </a:prstClr>
                </a:inn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taNormalLF-Roman"/>
                  <a:ea typeface="+mn-ea"/>
                  <a:cs typeface="+mn-cs"/>
                </a:endParaRPr>
              </a:p>
            </p:txBody>
          </p:sp>
        </p:grp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4690448" y="2092780"/>
              <a:ext cx="1839073" cy="300916"/>
            </a:xfrm>
            <a:custGeom>
              <a:avLst/>
              <a:gdLst/>
              <a:ahLst/>
              <a:cxnLst>
                <a:cxn ang="0">
                  <a:pos x="908" y="85"/>
                </a:cxn>
                <a:cxn ang="0">
                  <a:pos x="908" y="23"/>
                </a:cxn>
                <a:cxn ang="0">
                  <a:pos x="885" y="0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0" y="131"/>
                </a:cxn>
                <a:cxn ang="0">
                  <a:pos x="908" y="85"/>
                </a:cxn>
              </a:cxnLst>
              <a:rect l="0" t="0" r="r" b="b"/>
              <a:pathLst>
                <a:path w="908" h="131">
                  <a:moveTo>
                    <a:pt x="908" y="85"/>
                  </a:moveTo>
                  <a:cubicBezTo>
                    <a:pt x="908" y="23"/>
                    <a:pt x="908" y="23"/>
                    <a:pt x="908" y="23"/>
                  </a:cubicBezTo>
                  <a:cubicBezTo>
                    <a:pt x="908" y="10"/>
                    <a:pt x="897" y="0"/>
                    <a:pt x="88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131"/>
                    <a:pt x="0" y="131"/>
                    <a:pt x="0" y="131"/>
                  </a:cubicBezTo>
                  <a:lnTo>
                    <a:pt x="908" y="8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5000"/>
                  </a:srgbClr>
                </a:gs>
                <a:gs pos="50000">
                  <a:srgbClr val="FFFFFF">
                    <a:alpha val="18000"/>
                  </a:srgb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1" name="TextBox 3"/>
            <p:cNvSpPr txBox="1"/>
            <p:nvPr/>
          </p:nvSpPr>
          <p:spPr>
            <a:xfrm>
              <a:off x="4560432" y="1965267"/>
              <a:ext cx="2093485" cy="943345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627063" algn="l"/>
                </a:tabLst>
                <a:defRPr kumimoji="0" sz="1400" b="1" i="0" u="none" strike="noStrike" cap="none" spc="0" normalizeH="0" baseline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>
                    <a:outerShdw blurRad="241300" algn="ctr" rotWithShape="0">
                      <a:prstClr val="black">
                        <a:alpha val="73000"/>
                      </a:prstClr>
                    </a:outerShdw>
                  </a:effectLst>
                  <a:uLnTx/>
                  <a:uFillTx/>
                  <a:latin typeface="Arial Black" panose="020B0A0402010202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050" dirty="0"/>
                <a:t>Content Transformation Services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991297" y="4238064"/>
            <a:ext cx="1783950" cy="483504"/>
            <a:chOff x="4560432" y="1965268"/>
            <a:chExt cx="2093485" cy="790377"/>
          </a:xfrm>
        </p:grpSpPr>
        <p:grpSp>
          <p:nvGrpSpPr>
            <p:cNvPr id="75" name="Group 74"/>
            <p:cNvGrpSpPr/>
            <p:nvPr/>
          </p:nvGrpSpPr>
          <p:grpSpPr>
            <a:xfrm>
              <a:off x="4651138" y="2046032"/>
              <a:ext cx="1912075" cy="709613"/>
              <a:chOff x="4086225" y="1685925"/>
              <a:chExt cx="2162175" cy="709613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4086225" y="1685925"/>
                <a:ext cx="2162175" cy="709613"/>
              </a:xfrm>
              <a:prstGeom prst="roundRect">
                <a:avLst>
                  <a:gd name="adj" fmla="val 9956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>
                <a:outerShdw blurRad="127000" dist="762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taNormalLF-Roman"/>
                  <a:ea typeface="+mn-ea"/>
                  <a:cs typeface="+mn-cs"/>
                </a:endParaRPr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4086225" y="1685925"/>
                <a:ext cx="2162175" cy="709613"/>
              </a:xfrm>
              <a:prstGeom prst="roundRect">
                <a:avLst>
                  <a:gd name="adj" fmla="val 9956"/>
                </a:avLst>
              </a:prstGeom>
              <a:gradFill flip="none" rotWithShape="1">
                <a:gsLst>
                  <a:gs pos="0">
                    <a:srgbClr val="007DC3">
                      <a:lumMod val="75000"/>
                    </a:srgbClr>
                  </a:gs>
                  <a:gs pos="100000">
                    <a:srgbClr val="007DC3"/>
                  </a:gs>
                </a:gsLst>
                <a:lin ang="16200000" scaled="1"/>
                <a:tileRect/>
              </a:gradFill>
              <a:ln w="25400">
                <a:solidFill>
                  <a:srgbClr val="FFFFFF"/>
                </a:solidFill>
                <a:miter lim="800000"/>
                <a:headEnd/>
                <a:tailEnd/>
              </a:ln>
              <a:effectLst>
                <a:innerShdw blurRad="584200">
                  <a:prstClr val="black">
                    <a:alpha val="45000"/>
                  </a:prstClr>
                </a:inn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taNormalLF-Roman"/>
                  <a:ea typeface="+mn-ea"/>
                  <a:cs typeface="+mn-cs"/>
                </a:endParaRPr>
              </a:p>
            </p:txBody>
          </p:sp>
        </p:grp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4690448" y="2092780"/>
              <a:ext cx="1839073" cy="300916"/>
            </a:xfrm>
            <a:custGeom>
              <a:avLst/>
              <a:gdLst/>
              <a:ahLst/>
              <a:cxnLst>
                <a:cxn ang="0">
                  <a:pos x="908" y="85"/>
                </a:cxn>
                <a:cxn ang="0">
                  <a:pos x="908" y="23"/>
                </a:cxn>
                <a:cxn ang="0">
                  <a:pos x="885" y="0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0" y="131"/>
                </a:cxn>
                <a:cxn ang="0">
                  <a:pos x="908" y="85"/>
                </a:cxn>
              </a:cxnLst>
              <a:rect l="0" t="0" r="r" b="b"/>
              <a:pathLst>
                <a:path w="908" h="131">
                  <a:moveTo>
                    <a:pt x="908" y="85"/>
                  </a:moveTo>
                  <a:cubicBezTo>
                    <a:pt x="908" y="23"/>
                    <a:pt x="908" y="23"/>
                    <a:pt x="908" y="23"/>
                  </a:cubicBezTo>
                  <a:cubicBezTo>
                    <a:pt x="908" y="10"/>
                    <a:pt x="897" y="0"/>
                    <a:pt x="88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131"/>
                    <a:pt x="0" y="131"/>
                    <a:pt x="0" y="131"/>
                  </a:cubicBezTo>
                  <a:lnTo>
                    <a:pt x="908" y="8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5000"/>
                  </a:srgbClr>
                </a:gs>
                <a:gs pos="50000">
                  <a:srgbClr val="FFFFFF">
                    <a:alpha val="18000"/>
                  </a:srgb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7" name="TextBox 3"/>
            <p:cNvSpPr txBox="1"/>
            <p:nvPr/>
          </p:nvSpPr>
          <p:spPr>
            <a:xfrm>
              <a:off x="4560432" y="1965268"/>
              <a:ext cx="2093485" cy="704365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627063" algn="l"/>
                </a:tabLst>
                <a:defRPr kumimoji="0" sz="1400" b="1" i="0" u="none" strike="noStrike" cap="none" spc="0" normalizeH="0" baseline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>
                    <a:outerShdw blurRad="241300" algn="ctr" rotWithShape="0">
                      <a:prstClr val="black">
                        <a:alpha val="73000"/>
                      </a:prstClr>
                    </a:outerShdw>
                  </a:effectLst>
                  <a:uLnTx/>
                  <a:uFillTx/>
                  <a:latin typeface="Arial Black" panose="020B0A0402010202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100" dirty="0"/>
                <a:t>Content Intelligence Services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005406" y="4978232"/>
            <a:ext cx="1783950" cy="498577"/>
            <a:chOff x="4560433" y="2046032"/>
            <a:chExt cx="2093485" cy="815016"/>
          </a:xfrm>
        </p:grpSpPr>
        <p:grpSp>
          <p:nvGrpSpPr>
            <p:cNvPr id="81" name="Group 80"/>
            <p:cNvGrpSpPr/>
            <p:nvPr/>
          </p:nvGrpSpPr>
          <p:grpSpPr>
            <a:xfrm>
              <a:off x="4651138" y="2046032"/>
              <a:ext cx="1912075" cy="709613"/>
              <a:chOff x="4086225" y="1685925"/>
              <a:chExt cx="2162175" cy="709613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4086225" y="1685925"/>
                <a:ext cx="2162175" cy="709613"/>
              </a:xfrm>
              <a:prstGeom prst="roundRect">
                <a:avLst>
                  <a:gd name="adj" fmla="val 9956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>
                <a:outerShdw blurRad="127000" dist="762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taNormalLF-Roman"/>
                  <a:ea typeface="+mn-ea"/>
                  <a:cs typeface="+mn-cs"/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4086225" y="1685925"/>
                <a:ext cx="2162175" cy="709613"/>
              </a:xfrm>
              <a:prstGeom prst="roundRect">
                <a:avLst>
                  <a:gd name="adj" fmla="val 9956"/>
                </a:avLst>
              </a:prstGeom>
              <a:gradFill flip="none" rotWithShape="1">
                <a:gsLst>
                  <a:gs pos="0">
                    <a:srgbClr val="007DC3">
                      <a:lumMod val="75000"/>
                    </a:srgbClr>
                  </a:gs>
                  <a:gs pos="100000">
                    <a:srgbClr val="007DC3"/>
                  </a:gs>
                </a:gsLst>
                <a:lin ang="16200000" scaled="1"/>
                <a:tileRect/>
              </a:gradFill>
              <a:ln w="25400">
                <a:solidFill>
                  <a:srgbClr val="FFFFFF"/>
                </a:solidFill>
                <a:miter lim="800000"/>
                <a:headEnd/>
                <a:tailEnd/>
              </a:ln>
              <a:effectLst>
                <a:innerShdw blurRad="584200">
                  <a:prstClr val="black">
                    <a:alpha val="45000"/>
                  </a:prstClr>
                </a:inn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taNormalLF-Roman"/>
                  <a:ea typeface="+mn-ea"/>
                  <a:cs typeface="+mn-cs"/>
                </a:endParaRPr>
              </a:p>
            </p:txBody>
          </p:sp>
        </p:grp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4690448" y="2092780"/>
              <a:ext cx="1839073" cy="300916"/>
            </a:xfrm>
            <a:custGeom>
              <a:avLst/>
              <a:gdLst/>
              <a:ahLst/>
              <a:cxnLst>
                <a:cxn ang="0">
                  <a:pos x="908" y="85"/>
                </a:cxn>
                <a:cxn ang="0">
                  <a:pos x="908" y="23"/>
                </a:cxn>
                <a:cxn ang="0">
                  <a:pos x="885" y="0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0" y="131"/>
                </a:cxn>
                <a:cxn ang="0">
                  <a:pos x="908" y="85"/>
                </a:cxn>
              </a:cxnLst>
              <a:rect l="0" t="0" r="r" b="b"/>
              <a:pathLst>
                <a:path w="908" h="131">
                  <a:moveTo>
                    <a:pt x="908" y="85"/>
                  </a:moveTo>
                  <a:cubicBezTo>
                    <a:pt x="908" y="23"/>
                    <a:pt x="908" y="23"/>
                    <a:pt x="908" y="23"/>
                  </a:cubicBezTo>
                  <a:cubicBezTo>
                    <a:pt x="908" y="10"/>
                    <a:pt x="897" y="0"/>
                    <a:pt x="88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131"/>
                    <a:pt x="0" y="131"/>
                    <a:pt x="0" y="131"/>
                  </a:cubicBezTo>
                  <a:lnTo>
                    <a:pt x="908" y="8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5000"/>
                  </a:srgbClr>
                </a:gs>
                <a:gs pos="50000">
                  <a:srgbClr val="FFFFFF">
                    <a:alpha val="18000"/>
                  </a:srgb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3" name="TextBox 3"/>
            <p:cNvSpPr txBox="1"/>
            <p:nvPr/>
          </p:nvSpPr>
          <p:spPr>
            <a:xfrm>
              <a:off x="4560433" y="2156684"/>
              <a:ext cx="2093485" cy="704364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627063" algn="l"/>
                </a:tabLst>
                <a:defRPr kumimoji="0" sz="1400" b="1" i="0" u="none" strike="noStrike" cap="none" spc="0" normalizeH="0" baseline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>
                    <a:outerShdw blurRad="241300" algn="ctr" rotWithShape="0">
                      <a:prstClr val="black">
                        <a:alpha val="73000"/>
                      </a:prstClr>
                    </a:outerShdw>
                  </a:effectLst>
                  <a:uLnTx/>
                  <a:uFillTx/>
                  <a:latin typeface="Arial Black" panose="020B0A0402010202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100" dirty="0"/>
                <a:t>Site Delivery Services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005406" y="5831468"/>
            <a:ext cx="1783950" cy="498577"/>
            <a:chOff x="4560433" y="2046032"/>
            <a:chExt cx="2093485" cy="815016"/>
          </a:xfrm>
        </p:grpSpPr>
        <p:grpSp>
          <p:nvGrpSpPr>
            <p:cNvPr id="87" name="Group 86"/>
            <p:cNvGrpSpPr/>
            <p:nvPr/>
          </p:nvGrpSpPr>
          <p:grpSpPr>
            <a:xfrm>
              <a:off x="4651138" y="2046032"/>
              <a:ext cx="1912075" cy="709613"/>
              <a:chOff x="4086225" y="1685925"/>
              <a:chExt cx="2162175" cy="709613"/>
            </a:xfrm>
          </p:grpSpPr>
          <p:sp>
            <p:nvSpPr>
              <p:cNvPr id="90" name="Rounded Rectangle 89"/>
              <p:cNvSpPr/>
              <p:nvPr/>
            </p:nvSpPr>
            <p:spPr>
              <a:xfrm>
                <a:off x="4086225" y="1685925"/>
                <a:ext cx="2162175" cy="709613"/>
              </a:xfrm>
              <a:prstGeom prst="roundRect">
                <a:avLst>
                  <a:gd name="adj" fmla="val 9956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>
                <a:outerShdw blurRad="127000" dist="762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taNormalLF-Roman"/>
                  <a:ea typeface="+mn-ea"/>
                  <a:cs typeface="+mn-cs"/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4086225" y="1685925"/>
                <a:ext cx="2162175" cy="709613"/>
              </a:xfrm>
              <a:prstGeom prst="roundRect">
                <a:avLst>
                  <a:gd name="adj" fmla="val 9956"/>
                </a:avLst>
              </a:prstGeom>
              <a:gradFill flip="none" rotWithShape="1">
                <a:gsLst>
                  <a:gs pos="0">
                    <a:srgbClr val="007DC3">
                      <a:lumMod val="75000"/>
                    </a:srgbClr>
                  </a:gs>
                  <a:gs pos="100000">
                    <a:srgbClr val="007DC3"/>
                  </a:gs>
                </a:gsLst>
                <a:lin ang="16200000" scaled="1"/>
                <a:tileRect/>
              </a:gradFill>
              <a:ln w="25400">
                <a:solidFill>
                  <a:srgbClr val="FFFFFF"/>
                </a:solidFill>
                <a:miter lim="800000"/>
                <a:headEnd/>
                <a:tailEnd/>
              </a:ln>
              <a:effectLst>
                <a:innerShdw blurRad="584200">
                  <a:prstClr val="black">
                    <a:alpha val="45000"/>
                  </a:prstClr>
                </a:inn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taNormalLF-Roman"/>
                  <a:ea typeface="+mn-ea"/>
                  <a:cs typeface="+mn-cs"/>
                </a:endParaRPr>
              </a:p>
            </p:txBody>
          </p:sp>
        </p:grp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4690448" y="2092780"/>
              <a:ext cx="1839073" cy="300916"/>
            </a:xfrm>
            <a:custGeom>
              <a:avLst/>
              <a:gdLst/>
              <a:ahLst/>
              <a:cxnLst>
                <a:cxn ang="0">
                  <a:pos x="908" y="85"/>
                </a:cxn>
                <a:cxn ang="0">
                  <a:pos x="908" y="23"/>
                </a:cxn>
                <a:cxn ang="0">
                  <a:pos x="885" y="0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0" y="131"/>
                </a:cxn>
                <a:cxn ang="0">
                  <a:pos x="908" y="85"/>
                </a:cxn>
              </a:cxnLst>
              <a:rect l="0" t="0" r="r" b="b"/>
              <a:pathLst>
                <a:path w="908" h="131">
                  <a:moveTo>
                    <a:pt x="908" y="85"/>
                  </a:moveTo>
                  <a:cubicBezTo>
                    <a:pt x="908" y="23"/>
                    <a:pt x="908" y="23"/>
                    <a:pt x="908" y="23"/>
                  </a:cubicBezTo>
                  <a:cubicBezTo>
                    <a:pt x="908" y="10"/>
                    <a:pt x="897" y="0"/>
                    <a:pt x="88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131"/>
                    <a:pt x="0" y="131"/>
                    <a:pt x="0" y="131"/>
                  </a:cubicBezTo>
                  <a:lnTo>
                    <a:pt x="908" y="8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5000"/>
                  </a:srgbClr>
                </a:gs>
                <a:gs pos="50000">
                  <a:srgbClr val="FFFFFF">
                    <a:alpha val="18000"/>
                  </a:srgb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9" name="TextBox 3"/>
            <p:cNvSpPr txBox="1"/>
            <p:nvPr/>
          </p:nvSpPr>
          <p:spPr>
            <a:xfrm>
              <a:off x="4560433" y="2156684"/>
              <a:ext cx="2093485" cy="704364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627063" algn="l"/>
                </a:tabLst>
                <a:defRPr kumimoji="0" sz="1400" b="1" i="0" u="none" strike="noStrike" cap="none" spc="0" normalizeH="0" baseline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>
                    <a:outerShdw blurRad="241300" algn="ctr" rotWithShape="0">
                      <a:prstClr val="black">
                        <a:alpha val="73000"/>
                      </a:prstClr>
                    </a:outerShdw>
                  </a:effectLst>
                  <a:uLnTx/>
                  <a:uFillTx/>
                  <a:latin typeface="Arial Black" panose="020B0A0402010202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100" dirty="0"/>
                <a:t>Collaboration Services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116491" y="1481373"/>
            <a:ext cx="2074500" cy="563744"/>
            <a:chOff x="4560433" y="2046032"/>
            <a:chExt cx="2093485" cy="921543"/>
          </a:xfrm>
        </p:grpSpPr>
        <p:grpSp>
          <p:nvGrpSpPr>
            <p:cNvPr id="93" name="Group 92"/>
            <p:cNvGrpSpPr/>
            <p:nvPr/>
          </p:nvGrpSpPr>
          <p:grpSpPr>
            <a:xfrm>
              <a:off x="4651138" y="2046032"/>
              <a:ext cx="1912075" cy="709613"/>
              <a:chOff x="4086225" y="1685925"/>
              <a:chExt cx="2162175" cy="709613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4086225" y="1685925"/>
                <a:ext cx="2162175" cy="709613"/>
              </a:xfrm>
              <a:prstGeom prst="roundRect">
                <a:avLst>
                  <a:gd name="adj" fmla="val 9956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>
                <a:outerShdw blurRad="127000" dist="762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taNormalLF-Roman"/>
                  <a:ea typeface="+mn-ea"/>
                  <a:cs typeface="+mn-cs"/>
                </a:endParaRPr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4086225" y="1685925"/>
                <a:ext cx="2162175" cy="709613"/>
              </a:xfrm>
              <a:prstGeom prst="roundRect">
                <a:avLst>
                  <a:gd name="adj" fmla="val 9956"/>
                </a:avLst>
              </a:prstGeom>
              <a:gradFill flip="none" rotWithShape="1">
                <a:gsLst>
                  <a:gs pos="0">
                    <a:srgbClr val="007DC3">
                      <a:lumMod val="75000"/>
                    </a:srgbClr>
                  </a:gs>
                  <a:gs pos="100000">
                    <a:srgbClr val="007DC3"/>
                  </a:gs>
                </a:gsLst>
                <a:lin ang="16200000" scaled="1"/>
                <a:tileRect/>
              </a:gradFill>
              <a:ln w="25400">
                <a:solidFill>
                  <a:srgbClr val="FFFFFF"/>
                </a:solidFill>
                <a:miter lim="800000"/>
                <a:headEnd/>
                <a:tailEnd/>
              </a:ln>
              <a:effectLst>
                <a:innerShdw blurRad="584200">
                  <a:prstClr val="black">
                    <a:alpha val="45000"/>
                  </a:prstClr>
                </a:inn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taNormalLF-Roman"/>
                  <a:ea typeface="+mn-ea"/>
                  <a:cs typeface="+mn-cs"/>
                </a:endParaRPr>
              </a:p>
            </p:txBody>
          </p:sp>
        </p:grp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690448" y="2092780"/>
              <a:ext cx="1839073" cy="300916"/>
            </a:xfrm>
            <a:custGeom>
              <a:avLst/>
              <a:gdLst/>
              <a:ahLst/>
              <a:cxnLst>
                <a:cxn ang="0">
                  <a:pos x="908" y="85"/>
                </a:cxn>
                <a:cxn ang="0">
                  <a:pos x="908" y="23"/>
                </a:cxn>
                <a:cxn ang="0">
                  <a:pos x="885" y="0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0" y="131"/>
                </a:cxn>
                <a:cxn ang="0">
                  <a:pos x="908" y="85"/>
                </a:cxn>
              </a:cxnLst>
              <a:rect l="0" t="0" r="r" b="b"/>
              <a:pathLst>
                <a:path w="908" h="131">
                  <a:moveTo>
                    <a:pt x="908" y="85"/>
                  </a:moveTo>
                  <a:cubicBezTo>
                    <a:pt x="908" y="23"/>
                    <a:pt x="908" y="23"/>
                    <a:pt x="908" y="23"/>
                  </a:cubicBezTo>
                  <a:cubicBezTo>
                    <a:pt x="908" y="10"/>
                    <a:pt x="897" y="0"/>
                    <a:pt x="88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131"/>
                    <a:pt x="0" y="131"/>
                    <a:pt x="0" y="131"/>
                  </a:cubicBezTo>
                  <a:lnTo>
                    <a:pt x="908" y="8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5000"/>
                  </a:srgbClr>
                </a:gs>
                <a:gs pos="50000">
                  <a:srgbClr val="FFFFFF">
                    <a:alpha val="18000"/>
                  </a:srgb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5" name="TextBox 3"/>
            <p:cNvSpPr txBox="1"/>
            <p:nvPr/>
          </p:nvSpPr>
          <p:spPr>
            <a:xfrm>
              <a:off x="4560433" y="2112276"/>
              <a:ext cx="2093485" cy="855299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627063" algn="l"/>
                </a:tabLst>
                <a:defRPr kumimoji="0" sz="1400" b="1" i="0" u="none" strike="noStrike" cap="none" spc="0" normalizeH="0" baseline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>
                    <a:outerShdw blurRad="241300" algn="ctr" rotWithShape="0">
                      <a:prstClr val="black">
                        <a:alpha val="73000"/>
                      </a:prstClr>
                    </a:outerShdw>
                  </a:effectLst>
                  <a:uLnTx/>
                  <a:uFillTx/>
                  <a:latin typeface="Arial Black" panose="020B0A0402010202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Extended Services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686715" y="718928"/>
            <a:ext cx="2677247" cy="563744"/>
            <a:chOff x="4560433" y="2046032"/>
            <a:chExt cx="2093485" cy="921543"/>
          </a:xfrm>
        </p:grpSpPr>
        <p:grpSp>
          <p:nvGrpSpPr>
            <p:cNvPr id="99" name="Group 98"/>
            <p:cNvGrpSpPr/>
            <p:nvPr/>
          </p:nvGrpSpPr>
          <p:grpSpPr>
            <a:xfrm>
              <a:off x="4651138" y="2046032"/>
              <a:ext cx="1912075" cy="709613"/>
              <a:chOff x="4086225" y="1685925"/>
              <a:chExt cx="2162175" cy="709613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4086225" y="1685925"/>
                <a:ext cx="2162175" cy="709613"/>
              </a:xfrm>
              <a:prstGeom prst="roundRect">
                <a:avLst>
                  <a:gd name="adj" fmla="val 9956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>
                <a:outerShdw blurRad="127000" dist="762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taNormalLF-Roman"/>
                  <a:ea typeface="+mn-ea"/>
                  <a:cs typeface="+mn-cs"/>
                </a:endParaRPr>
              </a:p>
            </p:txBody>
          </p:sp>
          <p:sp>
            <p:nvSpPr>
              <p:cNvPr id="103" name="Rounded Rectangle 102"/>
              <p:cNvSpPr/>
              <p:nvPr/>
            </p:nvSpPr>
            <p:spPr>
              <a:xfrm>
                <a:off x="4086225" y="1685925"/>
                <a:ext cx="2162175" cy="709613"/>
              </a:xfrm>
              <a:prstGeom prst="roundRect">
                <a:avLst>
                  <a:gd name="adj" fmla="val 9956"/>
                </a:avLst>
              </a:prstGeom>
              <a:gradFill flip="none" rotWithShape="1">
                <a:gsLst>
                  <a:gs pos="0">
                    <a:srgbClr val="007DC3">
                      <a:lumMod val="75000"/>
                    </a:srgbClr>
                  </a:gs>
                  <a:gs pos="100000">
                    <a:srgbClr val="007DC3"/>
                  </a:gs>
                </a:gsLst>
                <a:lin ang="16200000" scaled="1"/>
                <a:tileRect/>
              </a:gradFill>
              <a:ln w="25400">
                <a:solidFill>
                  <a:srgbClr val="FFFFFF"/>
                </a:solidFill>
                <a:miter lim="800000"/>
                <a:headEnd/>
                <a:tailEnd/>
              </a:ln>
              <a:effectLst>
                <a:innerShdw blurRad="584200">
                  <a:prstClr val="black">
                    <a:alpha val="45000"/>
                  </a:prstClr>
                </a:inn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taNormalLF-Roman"/>
                  <a:ea typeface="+mn-ea"/>
                  <a:cs typeface="+mn-cs"/>
                </a:endParaRPr>
              </a:p>
            </p:txBody>
          </p:sp>
        </p:grp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690448" y="2092780"/>
              <a:ext cx="1839073" cy="300916"/>
            </a:xfrm>
            <a:custGeom>
              <a:avLst/>
              <a:gdLst/>
              <a:ahLst/>
              <a:cxnLst>
                <a:cxn ang="0">
                  <a:pos x="908" y="85"/>
                </a:cxn>
                <a:cxn ang="0">
                  <a:pos x="908" y="23"/>
                </a:cxn>
                <a:cxn ang="0">
                  <a:pos x="885" y="0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0" y="131"/>
                </a:cxn>
                <a:cxn ang="0">
                  <a:pos x="908" y="85"/>
                </a:cxn>
              </a:cxnLst>
              <a:rect l="0" t="0" r="r" b="b"/>
              <a:pathLst>
                <a:path w="908" h="131">
                  <a:moveTo>
                    <a:pt x="908" y="85"/>
                  </a:moveTo>
                  <a:cubicBezTo>
                    <a:pt x="908" y="23"/>
                    <a:pt x="908" y="23"/>
                    <a:pt x="908" y="23"/>
                  </a:cubicBezTo>
                  <a:cubicBezTo>
                    <a:pt x="908" y="10"/>
                    <a:pt x="897" y="0"/>
                    <a:pt x="88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131"/>
                    <a:pt x="0" y="131"/>
                    <a:pt x="0" y="131"/>
                  </a:cubicBezTo>
                  <a:lnTo>
                    <a:pt x="908" y="8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5000"/>
                  </a:srgbClr>
                </a:gs>
                <a:gs pos="50000">
                  <a:srgbClr val="FFFFFF">
                    <a:alpha val="18000"/>
                  </a:srgb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1" name="TextBox 3"/>
            <p:cNvSpPr txBox="1"/>
            <p:nvPr/>
          </p:nvSpPr>
          <p:spPr>
            <a:xfrm>
              <a:off x="4560433" y="2112276"/>
              <a:ext cx="2093485" cy="855299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627063" algn="l"/>
                </a:tabLst>
                <a:defRPr kumimoji="0" sz="1400" b="1" i="0" u="none" strike="noStrike" cap="none" spc="0" normalizeH="0" baseline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>
                    <a:outerShdw blurRad="241300" algn="ctr" rotWithShape="0">
                      <a:prstClr val="black">
                        <a:alpha val="73000"/>
                      </a:prstClr>
                    </a:outerShdw>
                  </a:effectLst>
                  <a:uLnTx/>
                  <a:uFillTx/>
                  <a:latin typeface="Arial Black" panose="020B0A0402010202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Content Server Services</a:t>
              </a:r>
            </a:p>
          </p:txBody>
        </p:sp>
      </p:grpSp>
      <p:cxnSp>
        <p:nvCxnSpPr>
          <p:cNvPr id="110" name="Elbow Connector 109"/>
          <p:cNvCxnSpPr>
            <a:endCxn id="89" idx="3"/>
          </p:cNvCxnSpPr>
          <p:nvPr/>
        </p:nvCxnSpPr>
        <p:spPr>
          <a:xfrm rot="5400000">
            <a:off x="6729571" y="3995754"/>
            <a:ext cx="4178633" cy="59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5400000">
            <a:off x="6801956" y="3924992"/>
            <a:ext cx="4156691" cy="2225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endCxn id="83" idx="3"/>
          </p:cNvCxnSpPr>
          <p:nvPr/>
        </p:nvCxnSpPr>
        <p:spPr>
          <a:xfrm rot="5400000">
            <a:off x="7256721" y="3526520"/>
            <a:ext cx="3267481" cy="202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 rot="5400000">
            <a:off x="7642139" y="3092637"/>
            <a:ext cx="2486604" cy="212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endCxn id="71" idx="3"/>
          </p:cNvCxnSpPr>
          <p:nvPr/>
        </p:nvCxnSpPr>
        <p:spPr>
          <a:xfrm rot="5400000">
            <a:off x="7982880" y="2751896"/>
            <a:ext cx="1805122" cy="212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endCxn id="65" idx="3"/>
          </p:cNvCxnSpPr>
          <p:nvPr/>
        </p:nvCxnSpPr>
        <p:spPr>
          <a:xfrm rot="5400000">
            <a:off x="8399472" y="2373729"/>
            <a:ext cx="971941" cy="2122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endCxn id="59" idx="3"/>
          </p:cNvCxnSpPr>
          <p:nvPr/>
        </p:nvCxnSpPr>
        <p:spPr>
          <a:xfrm rot="5400000">
            <a:off x="8785598" y="2003359"/>
            <a:ext cx="215445" cy="196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89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Repository Layer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3094" y="533400"/>
            <a:ext cx="9040906" cy="513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00718F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00718F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The Documentum Repository</a:t>
            </a:r>
          </a:p>
          <a:p>
            <a:endParaRPr lang="en-US" sz="1600" dirty="0">
              <a:solidFill>
                <a:srgbClr val="00718F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336"/>
              </a:spcBef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Stores content on a file storage system</a:t>
            </a:r>
          </a:p>
          <a:p>
            <a:pPr marL="800100" lvl="1" indent="-342900">
              <a:spcBef>
                <a:spcPts val="336"/>
              </a:spcBef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Stores properties/metadata in a Relational Database Management System (RDBMS)</a:t>
            </a:r>
          </a:p>
          <a:p>
            <a:pPr lvl="2">
              <a:spcBef>
                <a:spcPts val="336"/>
              </a:spcBef>
            </a:pPr>
            <a:r>
              <a:rPr lang="en-US" sz="1600" dirty="0">
                <a:solidFill>
                  <a:srgbClr val="00718F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Example </a:t>
            </a:r>
            <a:r>
              <a:rPr lang="en-US" sz="1600" dirty="0" smtClean="0">
                <a:solidFill>
                  <a:srgbClr val="00718F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Oracle, SQL Server, DB2,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Posgre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SQL</a:t>
            </a:r>
          </a:p>
          <a:p>
            <a:pPr marL="800100" lvl="1" indent="-342900">
              <a:spcBef>
                <a:spcPts val="336"/>
              </a:spcBef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multiple Operating Systems</a:t>
            </a:r>
          </a:p>
          <a:p>
            <a:pPr lvl="2">
              <a:spcBef>
                <a:spcPts val="336"/>
              </a:spcBef>
            </a:pPr>
            <a:r>
              <a:rPr lang="en-US" sz="1600" dirty="0">
                <a:solidFill>
                  <a:srgbClr val="00718F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Example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Unix, Linux, Windows</a:t>
            </a:r>
          </a:p>
          <a:p>
            <a:pPr marL="800100" lvl="1" indent="-342900">
              <a:spcBef>
                <a:spcPts val="336"/>
              </a:spcBef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Containerization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spcBef>
                <a:spcPts val="336"/>
              </a:spcBef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718F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Example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ocker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75" y="2362200"/>
            <a:ext cx="34004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0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8906D291A1594FB484B92D6C1AD3C4" ma:contentTypeVersion="5" ma:contentTypeDescription="Create a new document." ma:contentTypeScope="" ma:versionID="f8231f25305e5154847665595ad585ef">
  <xsd:schema xmlns:xsd="http://www.w3.org/2001/XMLSchema" xmlns:xs="http://www.w3.org/2001/XMLSchema" xmlns:p="http://schemas.microsoft.com/office/2006/metadata/properties" xmlns:ns2="aeff48cc-5d98-4eca-91f4-e535d34bde01" xmlns:ns3="a1eda141-7564-416b-b647-3a51fe7e06b7" targetNamespace="http://schemas.microsoft.com/office/2006/metadata/properties" ma:root="true" ma:fieldsID="1391cd1731c9d64127c66a6acfca07e3" ns2:_="" ns3:_="">
    <xsd:import namespace="aeff48cc-5d98-4eca-91f4-e535d34bde01"/>
    <xsd:import namespace="a1eda141-7564-416b-b647-3a51fe7e06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f48cc-5d98-4eca-91f4-e535d34bde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da141-7564-416b-b647-3a51fe7e06b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87111D-7DFB-442C-9FE3-44380E208E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481EB-8F30-4DBE-97E4-C47F16554C60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9229C30-B321-4DBD-8D7D-F4F83B102D2A}"/>
</file>

<file path=docProps/app.xml><?xml version="1.0" encoding="utf-8"?>
<Properties xmlns="http://schemas.openxmlformats.org/officeDocument/2006/extended-properties" xmlns:vt="http://schemas.openxmlformats.org/officeDocument/2006/docPropsVTypes">
  <Template>Theme_3</Template>
  <TotalTime>26883</TotalTime>
  <Words>2686</Words>
  <Application>Microsoft Office PowerPoint</Application>
  <PresentationFormat>On-screen Show (4:3)</PresentationFormat>
  <Paragraphs>501</Paragraphs>
  <Slides>43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Arial</vt:lpstr>
      <vt:lpstr>Arial Black</vt:lpstr>
      <vt:lpstr>Arial Narrow</vt:lpstr>
      <vt:lpstr>Arial Rounded MT Bold</vt:lpstr>
      <vt:lpstr>Arial Unicode MS</vt:lpstr>
      <vt:lpstr>Calibri</vt:lpstr>
      <vt:lpstr>Courier New</vt:lpstr>
      <vt:lpstr>Ebrima</vt:lpstr>
      <vt:lpstr>MetaNormalLF-Roman</vt:lpstr>
      <vt:lpstr>Times New Roman</vt:lpstr>
      <vt:lpstr>Wingdings</vt:lpstr>
      <vt:lpstr>Custom Design</vt:lpstr>
      <vt:lpstr>Packager Shell Object</vt:lpstr>
      <vt:lpstr>PowerPoint Presentation</vt:lpstr>
      <vt:lpstr>PowerPoint Presentation</vt:lpstr>
      <vt:lpstr>Agenda</vt:lpstr>
      <vt:lpstr>PowerPoint Presentation</vt:lpstr>
      <vt:lpstr>Architecture</vt:lpstr>
      <vt:lpstr>Architecture – Platform Based Architecture</vt:lpstr>
      <vt:lpstr>Architecture</vt:lpstr>
      <vt:lpstr>Content Services Layer</vt:lpstr>
      <vt:lpstr>Content Repository Layer </vt:lpstr>
      <vt:lpstr>Services Layer : Content Server</vt:lpstr>
      <vt:lpstr>Services Layer: Repository Management</vt:lpstr>
      <vt:lpstr>Services Layer: Platform Extensions</vt:lpstr>
      <vt:lpstr>Services Layer: Platform Extensions - Contd</vt:lpstr>
      <vt:lpstr>Interface Layer: Components and Tools</vt:lpstr>
      <vt:lpstr>Interface Layer: Components and Tools -Contd</vt:lpstr>
      <vt:lpstr>Client Application Layer – Documentum Clients</vt:lpstr>
      <vt:lpstr>Client Application Layer – Documentum Clients - Contd</vt:lpstr>
      <vt:lpstr>Client Application Layer – Enterprise Application Integration </vt:lpstr>
      <vt:lpstr>Integration Layer</vt:lpstr>
      <vt:lpstr>Test Your Understanding</vt:lpstr>
      <vt:lpstr>Test Your Understanding</vt:lpstr>
      <vt:lpstr>PowerPoint Presentation</vt:lpstr>
      <vt:lpstr>Content Concepts</vt:lpstr>
      <vt:lpstr>The Connection Broker</vt:lpstr>
      <vt:lpstr>The Connection Broker - Contd</vt:lpstr>
      <vt:lpstr>The Connection Broker - Contd</vt:lpstr>
      <vt:lpstr>The Connection Broker – Multiple Content Servers</vt:lpstr>
      <vt:lpstr>The Connection Broker – dfc.properties</vt:lpstr>
      <vt:lpstr>The Connection Broker – High Availability Environment</vt:lpstr>
      <vt:lpstr>Documentum Foundation Classes (DFC)</vt:lpstr>
      <vt:lpstr>Documentum Foundation Classes (DFC) - Contd</vt:lpstr>
      <vt:lpstr>Documentum Foundation Services (DFS)</vt:lpstr>
      <vt:lpstr>DFC and DFS</vt:lpstr>
      <vt:lpstr>Client-Server Application Communication</vt:lpstr>
      <vt:lpstr>Client-Server Application Communication - Contd</vt:lpstr>
      <vt:lpstr>Test Your Understanding</vt:lpstr>
      <vt:lpstr>Test Your Understanding</vt:lpstr>
      <vt:lpstr>PowerPoint Presentation</vt:lpstr>
      <vt:lpstr>Web Development Kit (WDK)</vt:lpstr>
      <vt:lpstr>Web Application Communication</vt:lpstr>
      <vt:lpstr>Web Application Communication - Contd</vt:lpstr>
      <vt:lpstr>PowerPoint Presentation</vt:lpstr>
      <vt:lpstr>Useful Queries</vt:lpstr>
    </vt:vector>
  </TitlesOfParts>
  <Company>CTS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Content_Development_Template_Learner</dc:title>
  <dc:creator>AssetDevelopmentTeam@cognizant.com</dc:creator>
  <cp:lastModifiedBy>Nedunchizhiyan, Narmadha (Cognizant)</cp:lastModifiedBy>
  <cp:revision>626</cp:revision>
  <dcterms:created xsi:type="dcterms:W3CDTF">2011-06-15T11:24:59Z</dcterms:created>
  <dcterms:modified xsi:type="dcterms:W3CDTF">2019-10-14T08:40:23Z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0x010100AD8906D291A1594FB484B92D6C1AD3C4</vt:lpwstr>
  </property>
  <property fmtid="{D5CDD505-2E9C-101B-9397-08002B2CF9AE}" pid="3" name="_dlc_DocIdItemGuid">
    <vt:lpwstr>6889c3dc-e885-478b-af90-dc43bf895203</vt:lpwstr>
  </property>
</Properties>
</file>