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120"/>
  </p:notesMasterIdLst>
  <p:handoutMasterIdLst>
    <p:handoutMasterId r:id="rId121"/>
  </p:handoutMasterIdLst>
  <p:sldIdLst>
    <p:sldId id="257" r:id="rId5"/>
    <p:sldId id="367" r:id="rId6"/>
    <p:sldId id="399" r:id="rId7"/>
    <p:sldId id="400" r:id="rId8"/>
    <p:sldId id="403" r:id="rId9"/>
    <p:sldId id="357" r:id="rId10"/>
    <p:sldId id="358" r:id="rId11"/>
    <p:sldId id="404" r:id="rId12"/>
    <p:sldId id="401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20" r:id="rId22"/>
    <p:sldId id="417" r:id="rId23"/>
    <p:sldId id="416" r:id="rId24"/>
    <p:sldId id="447" r:id="rId25"/>
    <p:sldId id="422" r:id="rId26"/>
    <p:sldId id="418" r:id="rId27"/>
    <p:sldId id="419" r:id="rId28"/>
    <p:sldId id="423" r:id="rId29"/>
    <p:sldId id="459" r:id="rId30"/>
    <p:sldId id="425" r:id="rId31"/>
    <p:sldId id="451" r:id="rId32"/>
    <p:sldId id="426" r:id="rId33"/>
    <p:sldId id="427" r:id="rId34"/>
    <p:sldId id="428" r:id="rId35"/>
    <p:sldId id="434" r:id="rId36"/>
    <p:sldId id="476" r:id="rId37"/>
    <p:sldId id="477" r:id="rId38"/>
    <p:sldId id="462" r:id="rId39"/>
    <p:sldId id="461" r:id="rId40"/>
    <p:sldId id="533" r:id="rId41"/>
    <p:sldId id="449" r:id="rId42"/>
    <p:sldId id="429" r:id="rId43"/>
    <p:sldId id="430" r:id="rId44"/>
    <p:sldId id="431" r:id="rId45"/>
    <p:sldId id="432" r:id="rId46"/>
    <p:sldId id="435" r:id="rId47"/>
    <p:sldId id="433" r:id="rId48"/>
    <p:sldId id="436" r:id="rId49"/>
    <p:sldId id="437" r:id="rId50"/>
    <p:sldId id="438" r:id="rId51"/>
    <p:sldId id="439" r:id="rId52"/>
    <p:sldId id="453" r:id="rId53"/>
    <p:sldId id="442" r:id="rId54"/>
    <p:sldId id="440" r:id="rId55"/>
    <p:sldId id="478" r:id="rId56"/>
    <p:sldId id="479" r:id="rId57"/>
    <p:sldId id="480" r:id="rId58"/>
    <p:sldId id="465" r:id="rId59"/>
    <p:sldId id="464" r:id="rId60"/>
    <p:sldId id="534" r:id="rId61"/>
    <p:sldId id="466" r:id="rId62"/>
    <p:sldId id="455" r:id="rId63"/>
    <p:sldId id="454" r:id="rId64"/>
    <p:sldId id="481" r:id="rId65"/>
    <p:sldId id="470" r:id="rId66"/>
    <p:sldId id="471" r:id="rId67"/>
    <p:sldId id="456" r:id="rId68"/>
    <p:sldId id="457" r:id="rId69"/>
    <p:sldId id="458" r:id="rId70"/>
    <p:sldId id="467" r:id="rId71"/>
    <p:sldId id="500" r:id="rId72"/>
    <p:sldId id="473" r:id="rId73"/>
    <p:sldId id="474" r:id="rId74"/>
    <p:sldId id="475" r:id="rId75"/>
    <p:sldId id="482" r:id="rId76"/>
    <p:sldId id="483" r:id="rId77"/>
    <p:sldId id="484" r:id="rId78"/>
    <p:sldId id="485" r:id="rId79"/>
    <p:sldId id="486" r:id="rId80"/>
    <p:sldId id="487" r:id="rId81"/>
    <p:sldId id="513" r:id="rId82"/>
    <p:sldId id="514" r:id="rId83"/>
    <p:sldId id="515" r:id="rId84"/>
    <p:sldId id="516" r:id="rId85"/>
    <p:sldId id="502" r:id="rId86"/>
    <p:sldId id="488" r:id="rId87"/>
    <p:sldId id="489" r:id="rId88"/>
    <p:sldId id="490" r:id="rId89"/>
    <p:sldId id="491" r:id="rId90"/>
    <p:sldId id="492" r:id="rId91"/>
    <p:sldId id="493" r:id="rId92"/>
    <p:sldId id="519" r:id="rId93"/>
    <p:sldId id="517" r:id="rId94"/>
    <p:sldId id="468" r:id="rId95"/>
    <p:sldId id="509" r:id="rId96"/>
    <p:sldId id="510" r:id="rId97"/>
    <p:sldId id="511" r:id="rId98"/>
    <p:sldId id="512" r:id="rId99"/>
    <p:sldId id="520" r:id="rId100"/>
    <p:sldId id="496" r:id="rId101"/>
    <p:sldId id="495" r:id="rId102"/>
    <p:sldId id="498" r:id="rId103"/>
    <p:sldId id="505" r:id="rId104"/>
    <p:sldId id="504" r:id="rId105"/>
    <p:sldId id="506" r:id="rId106"/>
    <p:sldId id="507" r:id="rId107"/>
    <p:sldId id="508" r:id="rId108"/>
    <p:sldId id="521" r:id="rId109"/>
    <p:sldId id="522" r:id="rId110"/>
    <p:sldId id="523" r:id="rId111"/>
    <p:sldId id="524" r:id="rId112"/>
    <p:sldId id="526" r:id="rId113"/>
    <p:sldId id="527" r:id="rId114"/>
    <p:sldId id="532" r:id="rId115"/>
    <p:sldId id="528" r:id="rId116"/>
    <p:sldId id="529" r:id="rId117"/>
    <p:sldId id="530" r:id="rId118"/>
    <p:sldId id="279" r:id="rId1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4744"/>
    <a:srgbClr val="953735"/>
    <a:srgbClr val="008080"/>
    <a:srgbClr val="CE7674"/>
    <a:srgbClr val="2D9F01"/>
    <a:srgbClr val="22822B"/>
    <a:srgbClr val="A44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00" autoAdjust="0"/>
    <p:restoredTop sz="85968" autoAdjust="0"/>
  </p:normalViewPr>
  <p:slideViewPr>
    <p:cSldViewPr>
      <p:cViewPr varScale="1">
        <p:scale>
          <a:sx n="63" d="100"/>
          <a:sy n="63" d="100"/>
        </p:scale>
        <p:origin x="100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viewProps" Target="viewProp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theme" Target="theme/theme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notesMaster" Target="notesMasters/notesMaster1.xml"/><Relationship Id="rId125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56CD7-9CD9-4B22-AF0B-4282C60B68B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3AFB5-6F1E-431A-B16C-E2770DEFA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3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A1FB-12CB-49E6-809F-DA2D2089BF59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B6E77-EC63-4CD7-8F8A-914122582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04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Place the audio notes for this slide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9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73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48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01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Place the audio notes for this slide 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2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56309" y="4689157"/>
            <a:ext cx="286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 Narrow" pitchFamily="34" charset="0"/>
                <a:cs typeface="Arial" panose="020B0604020202020204" pitchFamily="34" charset="0"/>
              </a:rPr>
              <a:t>LEVEL - LEARNER</a:t>
            </a:r>
            <a:endParaRPr lang="en-IN" sz="2400" b="1" dirty="0">
              <a:solidFill>
                <a:schemeClr val="bg1"/>
              </a:solidFill>
              <a:latin typeface="Arial Narrow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13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1766" y="1787526"/>
            <a:ext cx="3671180" cy="1325563"/>
          </a:xfrm>
          <a:prstGeom prst="rect">
            <a:avLst/>
          </a:prstGeom>
        </p:spPr>
        <p:txBody>
          <a:bodyPr/>
          <a:lstStyle>
            <a:lvl1pPr>
              <a:defRPr sz="1426" b="1">
                <a:solidFill>
                  <a:srgbClr val="00728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92" y="1391787"/>
            <a:ext cx="3449411" cy="3974693"/>
          </a:xfrm>
          <a:prstGeom prst="rect">
            <a:avLst/>
          </a:prstGeom>
        </p:spPr>
      </p:pic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7180810" y="6492875"/>
            <a:ext cx="17063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55" b="1" dirty="0" smtClean="0">
                <a:latin typeface="Arial Narrow" pitchFamily="34" charset="0"/>
              </a:rPr>
              <a:t>© Cognizant</a:t>
            </a:r>
            <a:r>
              <a:rPr lang="en-US" sz="855" b="1" baseline="0" dirty="0" smtClean="0">
                <a:latin typeface="Arial Narrow" pitchFamily="34" charset="0"/>
              </a:rPr>
              <a:t> </a:t>
            </a:r>
            <a:r>
              <a:rPr lang="en-US" sz="855" b="1" dirty="0" smtClean="0">
                <a:latin typeface="Arial Narrow" pitchFamily="34" charset="0"/>
              </a:rPr>
              <a:t>2017 | </a:t>
            </a:r>
            <a:endParaRPr lang="en-US" sz="855" dirty="0" smtClean="0">
              <a:latin typeface="Arial Narrow" panose="020B0606020202030204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818075" y="6492876"/>
            <a:ext cx="3259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BB6C-3D18-43ED-8B15-291584D2D09C}" type="slidenum">
              <a:rPr lang="en-US" sz="855" smtClean="0">
                <a:latin typeface="Arial Narrow" panose="020B0606020202030204" pitchFamily="34" charset="0"/>
              </a:rPr>
              <a:pPr/>
              <a:t>‹#›</a:t>
            </a:fld>
            <a:endParaRPr lang="en-US" sz="855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239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9221" y="2256947"/>
            <a:ext cx="2744453" cy="3455595"/>
          </a:xfrm>
          <a:prstGeom prst="rect">
            <a:avLst/>
          </a:prstGeom>
        </p:spPr>
      </p:pic>
      <p:sp>
        <p:nvSpPr>
          <p:cNvPr id="4" name="Title 6"/>
          <p:cNvSpPr>
            <a:spLocks noGrp="1"/>
          </p:cNvSpPr>
          <p:nvPr>
            <p:ph type="title" hasCustomPrompt="1"/>
          </p:nvPr>
        </p:nvSpPr>
        <p:spPr>
          <a:xfrm>
            <a:off x="2168305" y="1"/>
            <a:ext cx="6351006" cy="622300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1004935" y="1244600"/>
            <a:ext cx="6753885" cy="43434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7180810" y="6492875"/>
            <a:ext cx="17063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55" b="1" dirty="0" smtClean="0">
                <a:latin typeface="Arial Narrow" pitchFamily="34" charset="0"/>
              </a:rPr>
              <a:t>© Cognizant</a:t>
            </a:r>
            <a:r>
              <a:rPr lang="en-US" sz="855" b="1" baseline="0" dirty="0" smtClean="0">
                <a:latin typeface="Arial Narrow" pitchFamily="34" charset="0"/>
              </a:rPr>
              <a:t> </a:t>
            </a:r>
            <a:r>
              <a:rPr lang="en-US" sz="855" b="1" dirty="0" smtClean="0">
                <a:latin typeface="Arial Narrow" pitchFamily="34" charset="0"/>
              </a:rPr>
              <a:t>2017 | </a:t>
            </a:r>
            <a:endParaRPr lang="en-US" sz="855" dirty="0" smtClean="0">
              <a:latin typeface="Arial Narrow" panose="020B0606020202030204" pitchFamily="34" charset="0"/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818075" y="6492876"/>
            <a:ext cx="3259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BB6C-3D18-43ED-8B15-291584D2D09C}" type="slidenum">
              <a:rPr lang="en-US" sz="855" smtClean="0">
                <a:latin typeface="Arial Narrow" panose="020B0606020202030204" pitchFamily="34" charset="0"/>
              </a:rPr>
              <a:pPr/>
              <a:t>‹#›</a:t>
            </a:fld>
            <a:endParaRPr lang="en-US" sz="855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300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fontAlgn="base"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dirty="0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dirty="0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dirty="0" smtClean="0"/>
              <a:t>Fourth level</a:t>
            </a:r>
          </a:p>
          <a:p>
            <a:pPr lvl="4" fontAlgn="base">
              <a:spcAft>
                <a:spcPct val="0"/>
              </a:spcAft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8ADAFF2-BF11-42B3-8CB9-F8B879C82B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1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fontAlgn="base"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dirty="0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dirty="0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dirty="0" smtClean="0"/>
              <a:t>Fourth level</a:t>
            </a:r>
          </a:p>
          <a:p>
            <a:pPr lvl="4" fontAlgn="base">
              <a:spcAft>
                <a:spcPct val="0"/>
              </a:spcAft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35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fontAlgn="base"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lvl="4" fontAlgn="base">
              <a:spcAft>
                <a:spcPct val="0"/>
              </a:spcAft>
              <a:buChar char="•"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55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b="1" dirty="0" smtClean="0">
                <a:latin typeface="Arial Unicode MS" pitchFamily="34" charset="-128"/>
                <a:cs typeface="Arial Unicode MS" pitchFamily="34" charset="-128"/>
              </a:defRPr>
            </a:lvl1pPr>
          </a:lstStyle>
          <a:p>
            <a:pPr marL="0" lvl="0" indent="0" fontAlgn="base">
              <a:spcAft>
                <a:spcPct val="0"/>
              </a:spcAft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4373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fontAlgn="base"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dirty="0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dirty="0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dirty="0" smtClean="0"/>
              <a:t>Fourth level</a:t>
            </a:r>
          </a:p>
          <a:p>
            <a:pPr lvl="4" fontAlgn="base">
              <a:spcAft>
                <a:spcPct val="0"/>
              </a:spcAft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b="1" smtClean="0">
                <a:latin typeface="Arial Unicode MS" pitchFamily="34" charset="-128"/>
                <a:cs typeface="Arial Unicode MS" pitchFamily="34" charset="-128"/>
              </a:defRPr>
            </a:lvl1pPr>
          </a:lstStyle>
          <a:p>
            <a:pPr marL="0" lvl="0" indent="0" fontAlgn="base">
              <a:spcAft>
                <a:spcPct val="0"/>
              </a:spcAft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041775" cy="43735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 fontAlgn="base"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smtClean="0"/>
              <a:t>Fourth level</a:t>
            </a:r>
          </a:p>
          <a:p>
            <a:pPr lvl="4" fontAlgn="base">
              <a:spcAft>
                <a:spcPct val="0"/>
              </a:spcAft>
              <a:buChar char="•"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69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17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74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78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" y="6324600"/>
            <a:ext cx="1371600" cy="365125"/>
          </a:xfrm>
        </p:spPr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94" y="6324600"/>
            <a:ext cx="430306" cy="365125"/>
          </a:xfrm>
        </p:spPr>
        <p:txBody>
          <a:bodyPr/>
          <a:lstStyle/>
          <a:p>
            <a:fld id="{D8ADAFF2-BF11-42B3-8CB9-F8B879C82B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2412"/>
            <a:ext cx="7162800" cy="510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Aft>
                <a:spcPct val="0"/>
              </a:spcAft>
            </a:pPr>
            <a:r>
              <a:rPr lang="en-US" dirty="0" smtClean="0"/>
              <a:t>Click to edit Master text styles</a:t>
            </a:r>
          </a:p>
          <a:p>
            <a:pPr lvl="1" fontAlgn="base">
              <a:spcAft>
                <a:spcPct val="0"/>
              </a:spcAft>
            </a:pPr>
            <a:r>
              <a:rPr lang="en-US" dirty="0" smtClean="0"/>
              <a:t>Second level</a:t>
            </a:r>
          </a:p>
          <a:p>
            <a:pPr lvl="2" fontAlgn="base">
              <a:spcAft>
                <a:spcPct val="0"/>
              </a:spcAft>
              <a:buFont typeface="Courier New" pitchFamily="49" charset="0"/>
              <a:buChar char="o"/>
            </a:pPr>
            <a:r>
              <a:rPr lang="en-US" dirty="0" smtClean="0"/>
              <a:t>Third level</a:t>
            </a:r>
          </a:p>
          <a:p>
            <a:pPr lvl="3" fontAlgn="base">
              <a:spcAft>
                <a:spcPct val="0"/>
              </a:spcAft>
              <a:buFont typeface="Wingdings" pitchFamily="2" charset="2"/>
              <a:buChar char="§"/>
            </a:pPr>
            <a:r>
              <a:rPr lang="en-US" dirty="0" smtClean="0"/>
              <a:t>Fourth level</a:t>
            </a:r>
          </a:p>
          <a:p>
            <a:pPr lvl="4" fontAlgn="base">
              <a:spcAft>
                <a:spcPct val="0"/>
              </a:spcAft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32460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| © Cognizant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094" y="6324600"/>
            <a:ext cx="4303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fld id="{D8ADAFF2-BF11-42B3-8CB9-F8B879C82B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8" r:id="rId3"/>
    <p:sldLayoutId id="2147483679" r:id="rId4"/>
    <p:sldLayoutId id="2147483680" r:id="rId5"/>
    <p:sldLayoutId id="2147483681" r:id="rId6"/>
    <p:sldLayoutId id="2147483684" r:id="rId7"/>
    <p:sldLayoutId id="2147483686" r:id="rId8"/>
    <p:sldLayoutId id="2147483689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200" b="0" kern="1200" dirty="0">
          <a:solidFill>
            <a:schemeClr val="lt1"/>
          </a:solidFill>
          <a:latin typeface="Arial Rounded MT Bold" pitchFamily="34" charset="0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1400" kern="120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1200" kern="1200" dirty="0" smtClean="0">
          <a:solidFill>
            <a:schemeClr val="tx1"/>
          </a:solidFill>
          <a:latin typeface="Arial" pitchFamily="34" charset="0"/>
          <a:ea typeface="Arial Unicode MS" pitchFamily="34" charset="-128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://10.232.10.136:8888/services/core/ObjectService?wsdl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366157"/>
            <a:ext cx="39624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8125"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533400"/>
            <a:ext cx="6400800" cy="2264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705" dirty="0">
                <a:solidFill>
                  <a:prstClr val="white"/>
                </a:solidFill>
                <a:latin typeface="Arial Rounded MT Bold" pitchFamily="34" charset="0"/>
              </a:rPr>
              <a:t>Documentum </a:t>
            </a:r>
            <a:r>
              <a:rPr lang="en-US" sz="4705" dirty="0" smtClean="0">
                <a:solidFill>
                  <a:prstClr val="white"/>
                </a:solidFill>
                <a:latin typeface="Arial Rounded MT Bold" pitchFamily="34" charset="0"/>
              </a:rPr>
              <a:t>Programming-(DFC/DFS/REST)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DFC?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3999"/>
            <a:ext cx="8229600" cy="3657601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1800" dirty="0" smtClean="0"/>
              <a:t>Custom Application Interfaces can be created using DFC for user administration tasks</a:t>
            </a:r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Provides Programmatic means for working with Documentum objects (User, Group, Folder, ACL, Document,…)</a:t>
            </a:r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CRUD (Create, Read, Update, Delete) of Documentum objects can be achieved using DFC Programming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9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1126" y="2286000"/>
            <a:ext cx="4648200" cy="1540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705" dirty="0" smtClean="0">
                <a:solidFill>
                  <a:prstClr val="white"/>
                </a:solidFill>
                <a:latin typeface="Arial Rounded MT Bold" pitchFamily="34" charset="0"/>
              </a:rPr>
              <a:t>REST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7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18F"/>
                </a:solidFill>
                <a:ea typeface="Ebrima" panose="02000000000000000000" pitchFamily="2" charset="0"/>
              </a:rPr>
              <a:t>This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00718F"/>
                </a:solidFill>
                <a:ea typeface="Ebrima" panose="02000000000000000000" pitchFamily="2" charset="0"/>
              </a:rPr>
              <a:t>chapter provides information on :</a:t>
            </a:r>
          </a:p>
          <a:p>
            <a:pPr marL="0" indent="0">
              <a:buNone/>
            </a:pP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196" indent="-285196">
              <a:buFont typeface="+mj-lt"/>
              <a:buAutoNum type="romanLcPeriod"/>
            </a:pPr>
            <a:r>
              <a:rPr lang="en-US" dirty="0" smtClean="0"/>
              <a:t>Overview</a:t>
            </a:r>
          </a:p>
          <a:p>
            <a:pPr marL="285196" indent="-285196">
              <a:buFont typeface="+mj-lt"/>
              <a:buAutoNum type="romanLcPeriod"/>
            </a:pPr>
            <a:r>
              <a:rPr lang="en-US" dirty="0" smtClean="0"/>
              <a:t>REST and DFS Difference</a:t>
            </a:r>
          </a:p>
          <a:p>
            <a:pPr marL="285196" indent="-285196">
              <a:buFont typeface="+mj-lt"/>
              <a:buAutoNum type="romanLcPeriod"/>
            </a:pPr>
            <a:r>
              <a:rPr lang="en-US" dirty="0" smtClean="0"/>
              <a:t>HTTP Supported</a:t>
            </a:r>
          </a:p>
          <a:p>
            <a:pPr marL="285196" indent="-285196">
              <a:buFont typeface="+mj-lt"/>
              <a:buAutoNum type="romanLcPeriod"/>
            </a:pPr>
            <a:r>
              <a:rPr lang="en-US" dirty="0" smtClean="0"/>
              <a:t>Resource Extensibility</a:t>
            </a:r>
          </a:p>
          <a:p>
            <a:pPr marL="285196" indent="-285196">
              <a:buFont typeface="+mj-lt"/>
              <a:buAutoNum type="romanLcPeriod"/>
            </a:pPr>
            <a:r>
              <a:rPr lang="en-US" dirty="0" smtClean="0"/>
              <a:t>Resource Relationship</a:t>
            </a:r>
          </a:p>
          <a:p>
            <a:pPr marL="285196" indent="-285196">
              <a:buFont typeface="+mj-lt"/>
              <a:buAutoNum type="romanLcPeriod"/>
            </a:pPr>
            <a:r>
              <a:rPr lang="en-US" dirty="0" smtClean="0"/>
              <a:t>Cabinet – Resource Relationship</a:t>
            </a:r>
          </a:p>
          <a:p>
            <a:pPr marL="285196" indent="-285196">
              <a:buFont typeface="+mj-lt"/>
              <a:buAutoNum type="romanLcPeriod"/>
            </a:pPr>
            <a:r>
              <a:rPr lang="en-US" dirty="0" smtClean="0"/>
              <a:t>Cabinet – Link Relation</a:t>
            </a:r>
          </a:p>
          <a:p>
            <a:pPr marL="285196" indent="-285196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Documentum Platform REST Services is a set of </a:t>
            </a:r>
            <a:r>
              <a:rPr lang="en-US" sz="1800" dirty="0" err="1" smtClean="0"/>
              <a:t>RESTful</a:t>
            </a:r>
            <a:r>
              <a:rPr lang="en-US" sz="1800" dirty="0" smtClean="0"/>
              <a:t> Web Services that interacts with the Documentum platform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Programming language independent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We can consume REST Services using any programming language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Rely on DFC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Resources : In Documentum REST services, Objects in Repositories are called as Resources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Uniform Resource Identifiers (URIs) :Resources are identified by URIs</a:t>
            </a:r>
          </a:p>
          <a:p>
            <a:pPr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Supports two formats JSON and XML for resource representation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8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and DFS Difference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217653"/>
              </p:ext>
            </p:extLst>
          </p:nvPr>
        </p:nvGraphicFramePr>
        <p:xfrm>
          <a:off x="457200" y="1524000"/>
          <a:ext cx="82296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Webservices</a:t>
                      </a:r>
                      <a:r>
                        <a:rPr lang="en-US" dirty="0" smtClean="0"/>
                        <a:t> can</a:t>
                      </a:r>
                      <a:r>
                        <a:rPr lang="en-US" baseline="0" dirty="0" smtClean="0"/>
                        <a:t> be called</a:t>
                      </a:r>
                      <a:r>
                        <a:rPr lang="en-US" dirty="0" smtClean="0"/>
                        <a:t> using</a:t>
                      </a:r>
                      <a:r>
                        <a:rPr lang="en-US" baseline="0" dirty="0" smtClean="0"/>
                        <a:t> browser through HTTP 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Its not possible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Webservices</a:t>
                      </a:r>
                      <a:r>
                        <a:rPr lang="en-US" dirty="0" smtClean="0"/>
                        <a:t> really easy to test and use since it is lightweight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Its </a:t>
                      </a:r>
                      <a:r>
                        <a:rPr lang="en-US" dirty="0" err="1" smtClean="0"/>
                        <a:t>comparitively</a:t>
                      </a:r>
                      <a:r>
                        <a:rPr lang="en-US" dirty="0" smtClean="0"/>
                        <a:t> not easy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r>
                        <a:rPr lang="en-US" baseline="0" dirty="0" smtClean="0"/>
                        <a:t> is better than SOAP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performance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Doesn’t</a:t>
                      </a:r>
                      <a:r>
                        <a:rPr lang="en-US" baseline="0" dirty="0" smtClean="0"/>
                        <a:t> have official standard yet and can be implemented in many ways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SOAP has an official</a:t>
                      </a:r>
                      <a:r>
                        <a:rPr lang="en-US" baseline="0" dirty="0" smtClean="0"/>
                        <a:t> standard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Preferred API of the mobile</a:t>
                      </a:r>
                      <a:r>
                        <a:rPr lang="en-US" baseline="0" dirty="0" smtClean="0"/>
                        <a:t> community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Preferred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3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Supported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1800" dirty="0" smtClean="0"/>
              <a:t>HTTP headers like </a:t>
            </a:r>
            <a:r>
              <a:rPr lang="en-US" sz="1800" dirty="0" err="1" smtClean="0"/>
              <a:t>Authorization,Accept,Content</a:t>
            </a:r>
            <a:r>
              <a:rPr lang="en-US" sz="1800" dirty="0" smtClean="0"/>
              <a:t>-Type,.. Are supported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HTTP codes like 200 OK,201 Created,… are supported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You can use URL extensions .xml and .</a:t>
            </a:r>
            <a:r>
              <a:rPr lang="en-US" sz="1800" dirty="0" err="1" smtClean="0"/>
              <a:t>json</a:t>
            </a:r>
            <a:r>
              <a:rPr lang="en-US" sz="1800" dirty="0" smtClean="0"/>
              <a:t> to negotiate the content type of the response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/repositories.xml returns collection of repositories in XML representation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/</a:t>
            </a:r>
            <a:r>
              <a:rPr lang="en-US" sz="1800" dirty="0" err="1" smtClean="0"/>
              <a:t>repositories.json</a:t>
            </a:r>
            <a:r>
              <a:rPr lang="en-US" sz="1800" dirty="0" smtClean="0"/>
              <a:t> returns collection of repositories in JSON representation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HTTP Methods like GET,POST,PUT,DELETE are supported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4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Extensibility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	API that enables you to extend Documentum REST services by </a:t>
            </a:r>
            <a:r>
              <a:rPr lang="en-US" sz="1800" dirty="0" err="1" smtClean="0"/>
              <a:t>composing,customizing</a:t>
            </a:r>
            <a:r>
              <a:rPr lang="en-US" sz="1800" dirty="0" smtClean="0"/>
              <a:t> and creating new REST resources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Please follow the below steps to create custom resources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Design and implement custom resources</a:t>
            </a:r>
          </a:p>
          <a:p>
            <a:pPr marL="0" indent="0">
              <a:buNone/>
            </a:pPr>
            <a:r>
              <a:rPr lang="en-US" sz="1800" dirty="0" smtClean="0"/>
              <a:t>      Documentum REST services provides a toolkits and libraries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Set of core REST Java </a:t>
            </a:r>
            <a:r>
              <a:rPr lang="en-US" dirty="0" err="1" smtClean="0"/>
              <a:t>librares</a:t>
            </a:r>
            <a:r>
              <a:rPr lang="en-US" dirty="0" smtClean="0"/>
              <a:t> which optimizes the REST Services Development upon core REST Services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 smtClean="0"/>
              <a:t>Marshalling</a:t>
            </a:r>
            <a:r>
              <a:rPr lang="en-US" dirty="0" smtClean="0"/>
              <a:t> Framework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Maven based Toolkit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Ant based Toolkit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105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1371600"/>
            <a:ext cx="656272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726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Extensibility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Customize Core REST resources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Repackage REST war file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Deploy War file in application server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Consume the extended Documentum REST </a:t>
            </a:r>
            <a:r>
              <a:rPr lang="en-US" dirty="0" smtClean="0"/>
              <a:t>Services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Download </a:t>
            </a:r>
            <a:r>
              <a:rPr lang="en-US" dirty="0" err="1"/>
              <a:t>dctm-rest.war</a:t>
            </a:r>
            <a:r>
              <a:rPr lang="en-US" dirty="0"/>
              <a:t> file from </a:t>
            </a:r>
            <a:r>
              <a:rPr lang="en-US" dirty="0" err="1"/>
              <a:t>openText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 err="1"/>
              <a:t>dfc.properties</a:t>
            </a:r>
            <a:r>
              <a:rPr lang="en-US" dirty="0"/>
              <a:t> are available in the below location. All other configuration files are also available in the same path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106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73818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583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107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1" y="3117273"/>
            <a:ext cx="121919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1800" y="3117273"/>
            <a:ext cx="175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Target Resource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605155" y="1323108"/>
            <a:ext cx="15621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72250" y="2230582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48450" y="3131128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29400" y="3972791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4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67500" y="4876800"/>
            <a:ext cx="150495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7" idx="3"/>
            <a:endCxn id="10" idx="1"/>
          </p:cNvCxnSpPr>
          <p:nvPr/>
        </p:nvCxnSpPr>
        <p:spPr>
          <a:xfrm>
            <a:off x="4724400" y="3422073"/>
            <a:ext cx="1924050" cy="13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H="1">
            <a:off x="3403888" y="3388303"/>
            <a:ext cx="3744194" cy="952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23610" y="4239491"/>
            <a:ext cx="12676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28360" y="2535382"/>
            <a:ext cx="13438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8" idx="1"/>
          </p:cNvCxnSpPr>
          <p:nvPr/>
        </p:nvCxnSpPr>
        <p:spPr>
          <a:xfrm>
            <a:off x="5228360" y="1589808"/>
            <a:ext cx="13767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323610" y="5219700"/>
            <a:ext cx="13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flipV="1">
            <a:off x="4495800" y="3435928"/>
            <a:ext cx="732560" cy="29094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64607" y="1278080"/>
            <a:ext cx="150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 relation1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136818" y="2230582"/>
            <a:ext cx="151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 relation 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01639" y="3117273"/>
            <a:ext cx="151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 relation 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50938" y="4876800"/>
            <a:ext cx="68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231825" y="3870159"/>
            <a:ext cx="151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 relation 4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" idx="3"/>
          </p:cNvCxnSpPr>
          <p:nvPr/>
        </p:nvCxnSpPr>
        <p:spPr>
          <a:xfrm>
            <a:off x="1905000" y="3422073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834484" y="3080451"/>
            <a:ext cx="120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Feed-entry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Relationship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Target Resource is bold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Link relations are presented as strings on arrows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Resource to left of Target Resource is the resource where you can navigate to the target resource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Resource to right of Target Resource is the resource which can be reached from target resource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String ‘More’ on arrows is not a link relation. It indicates more than four resources can be reached from target resource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String &lt;feed-entry&gt; on arrows is not a link relation. It indicates two resources are linked via feed to entry containership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6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Cabinet - Resource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Note : Root Element in XML/Name property in JSON is cabinet for Cabinet Resource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109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1" y="3117273"/>
            <a:ext cx="121919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Cabinets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1800" y="3117273"/>
            <a:ext cx="175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Cabinet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605155" y="1323108"/>
            <a:ext cx="15621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72250" y="2230582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Folder Child Folders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48450" y="3131128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Folder Child Documents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29400" y="3972791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Folder Child Objects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7" idx="3"/>
            <a:endCxn id="10" idx="1"/>
          </p:cNvCxnSpPr>
          <p:nvPr/>
        </p:nvCxnSpPr>
        <p:spPr>
          <a:xfrm>
            <a:off x="4724400" y="3422073"/>
            <a:ext cx="1924050" cy="13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H="1">
            <a:off x="3938155" y="2854036"/>
            <a:ext cx="2675660" cy="952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23610" y="4239491"/>
            <a:ext cx="12676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28360" y="2535382"/>
            <a:ext cx="13438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8" idx="1"/>
          </p:cNvCxnSpPr>
          <p:nvPr/>
        </p:nvCxnSpPr>
        <p:spPr>
          <a:xfrm>
            <a:off x="5228360" y="1589808"/>
            <a:ext cx="13767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flipV="1">
            <a:off x="4495800" y="3435928"/>
            <a:ext cx="732560" cy="29094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64607" y="1278080"/>
            <a:ext cx="150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136818" y="2230582"/>
            <a:ext cx="83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Folder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01639" y="3117273"/>
            <a:ext cx="13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231825" y="387015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Objects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" idx="3"/>
          </p:cNvCxnSpPr>
          <p:nvPr/>
        </p:nvCxnSpPr>
        <p:spPr>
          <a:xfrm>
            <a:off x="1905000" y="3422073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834484" y="3080451"/>
            <a:ext cx="120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Feed-entry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9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DFC?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DFC runs on a Java virtual machine (JVM) which can be on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The machine that runs Content Server</a:t>
            </a:r>
          </a:p>
          <a:p>
            <a:pPr marL="400050" lvl="1" indent="0">
              <a:buNone/>
            </a:pPr>
            <a:r>
              <a:rPr lang="en-US" sz="1600" dirty="0" smtClean="0"/>
              <a:t>Example: To be called from a method as part of a workflow or document lifecycle or to be executed on the Java Method Server on the Content Server host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A middle-tier system</a:t>
            </a:r>
          </a:p>
          <a:p>
            <a:pPr marL="400050" lvl="1" indent="0">
              <a:buNone/>
            </a:pPr>
            <a:r>
              <a:rPr lang="en-US" sz="1600" dirty="0" smtClean="0"/>
              <a:t>Example: on an application server to support WDK </a:t>
            </a:r>
            <a:r>
              <a:rPr lang="en-US" sz="1600" dirty="0"/>
              <a:t>o</a:t>
            </a:r>
            <a:r>
              <a:rPr lang="en-US" sz="1600" dirty="0" smtClean="0"/>
              <a:t>r to execute server methods</a:t>
            </a:r>
            <a:endParaRPr lang="en-US" sz="16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7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Cabinet – Link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Folders[1]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Collection of folders linked to this cabinet</a:t>
            </a:r>
          </a:p>
          <a:p>
            <a:r>
              <a:rPr lang="en-US" sz="1800" dirty="0"/>
              <a:t>Relations[1]</a:t>
            </a:r>
          </a:p>
          <a:p>
            <a:pPr marL="0" indent="0">
              <a:buNone/>
            </a:pPr>
            <a:r>
              <a:rPr lang="en-US" sz="1800" dirty="0" smtClean="0"/>
              <a:t>	Collections of relations linked to this cabinet</a:t>
            </a:r>
          </a:p>
          <a:p>
            <a:r>
              <a:rPr lang="en-US" sz="1800" dirty="0"/>
              <a:t>Documents[1]</a:t>
            </a:r>
          </a:p>
          <a:p>
            <a:pPr marL="0" indent="0">
              <a:buNone/>
            </a:pPr>
            <a:r>
              <a:rPr lang="en-US" sz="1800" dirty="0" smtClean="0"/>
              <a:t>	Collections of documents linked to this cabinet</a:t>
            </a:r>
          </a:p>
          <a:p>
            <a:r>
              <a:rPr lang="en-US" sz="1800" dirty="0"/>
              <a:t>Objects[1]</a:t>
            </a:r>
          </a:p>
          <a:p>
            <a:pPr marL="0" indent="0">
              <a:buNone/>
            </a:pPr>
            <a:r>
              <a:rPr lang="en-US" sz="1800" dirty="0" smtClean="0"/>
              <a:t>	Collection of objects of this cabinet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u="sng" dirty="0" smtClean="0"/>
              <a:t>Operations:</a:t>
            </a:r>
          </a:p>
          <a:p>
            <a:pPr marL="0" indent="0">
              <a:buNone/>
            </a:pPr>
            <a:r>
              <a:rPr lang="en-US" sz="1800" dirty="0" smtClean="0"/>
              <a:t>HTTP methods like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GET : Retrieves the properties and other information of the Cabinet Resource</a:t>
            </a:r>
          </a:p>
          <a:p>
            <a:pPr marL="0" indent="0">
              <a:buNone/>
            </a:pPr>
            <a:r>
              <a:rPr lang="en-US" sz="1800" dirty="0" smtClean="0"/>
              <a:t>POST : updates the properties for the Cabinet Resource</a:t>
            </a:r>
          </a:p>
          <a:p>
            <a:pPr marL="0" indent="0">
              <a:buNone/>
            </a:pPr>
            <a:r>
              <a:rPr lang="en-US" sz="1800" dirty="0" smtClean="0"/>
              <a:t>DELETE : Deletes the cabinet resource from the repository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3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111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1126" y="2286000"/>
            <a:ext cx="4648200" cy="1540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705" dirty="0" smtClean="0">
                <a:solidFill>
                  <a:prstClr val="white"/>
                </a:solidFill>
                <a:latin typeface="Arial Rounded MT Bold" pitchFamily="34" charset="0"/>
              </a:rPr>
              <a:t>Custom REST </a:t>
            </a:r>
          </a:p>
          <a:p>
            <a:r>
              <a:rPr lang="en-US" sz="4705" dirty="0" smtClean="0">
                <a:solidFill>
                  <a:prstClr val="white"/>
                </a:solidFill>
                <a:latin typeface="Arial Rounded MT Bold" pitchFamily="34" charset="0"/>
              </a:rPr>
              <a:t>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2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REST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Creates REST Services which contains OOTB REST Services and the extended alias sets services</a:t>
            </a:r>
          </a:p>
          <a:p>
            <a:r>
              <a:rPr lang="en-US" sz="1800" dirty="0" smtClean="0"/>
              <a:t>Install Maven for Documentum REST Services</a:t>
            </a:r>
          </a:p>
          <a:p>
            <a:r>
              <a:rPr lang="en-US" sz="1800" dirty="0" smtClean="0"/>
              <a:t>Run the batch script in console dctm-rest-getstarted.bat file in the below location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It will create and build a sample Documentum REST Project in the directory &lt;SDK-ROOT&gt;/maven-kit/generated/acme-rest/**</a:t>
            </a:r>
          </a:p>
          <a:p>
            <a:r>
              <a:rPr lang="en-US" sz="1800" dirty="0"/>
              <a:t>SDK Provides README File /</a:t>
            </a:r>
            <a:r>
              <a:rPr lang="en-US" sz="1800" dirty="0" smtClean="0"/>
              <a:t>archetype-install-guide.md to illustrate how to execute the steps manually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112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48" y="2514600"/>
            <a:ext cx="71818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74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412"/>
            <a:ext cx="8458200" cy="510988"/>
          </a:xfrm>
        </p:spPr>
        <p:txBody>
          <a:bodyPr/>
          <a:lstStyle/>
          <a:p>
            <a:r>
              <a:rPr lang="en-US" dirty="0" smtClean="0"/>
              <a:t>Custom REST Services (</a:t>
            </a:r>
            <a:r>
              <a:rPr lang="en-US" dirty="0" err="1" smtClean="0"/>
              <a:t>Contd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Custom WAR File is built at the location</a:t>
            </a:r>
          </a:p>
          <a:p>
            <a:pPr marL="0" indent="0">
              <a:buNone/>
            </a:pPr>
            <a:r>
              <a:rPr lang="en-US" sz="1800" dirty="0" smtClean="0"/>
              <a:t>	&lt;</a:t>
            </a:r>
            <a:r>
              <a:rPr lang="en-US" sz="1800" dirty="0"/>
              <a:t>SDK_ROOT&gt;/</a:t>
            </a:r>
            <a:r>
              <a:rPr lang="en-US" sz="1800" dirty="0" smtClean="0"/>
              <a:t>maven-kit/generated/</a:t>
            </a:r>
            <a:r>
              <a:rPr lang="en-US" sz="1800" dirty="0" err="1" smtClean="0"/>
              <a:t>acmerest</a:t>
            </a:r>
            <a:r>
              <a:rPr lang="en-US" sz="1800" dirty="0" smtClean="0"/>
              <a:t>/acme-rest-web/target/</a:t>
            </a:r>
            <a:r>
              <a:rPr lang="en-US" sz="1800" dirty="0" err="1" smtClean="0"/>
              <a:t>test.war</a:t>
            </a:r>
            <a:endParaRPr lang="en-US" sz="1800" dirty="0" smtClean="0"/>
          </a:p>
          <a:p>
            <a:r>
              <a:rPr lang="en-US" sz="1800" dirty="0"/>
              <a:t>Update </a:t>
            </a:r>
            <a:r>
              <a:rPr lang="en-US" sz="1800" dirty="0" err="1"/>
              <a:t>dfc.properties</a:t>
            </a:r>
            <a:r>
              <a:rPr lang="en-US" sz="1800" dirty="0"/>
              <a:t> in the below location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113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7" y="2590800"/>
            <a:ext cx="728662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977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412"/>
            <a:ext cx="8458200" cy="510988"/>
          </a:xfrm>
        </p:spPr>
        <p:txBody>
          <a:bodyPr/>
          <a:lstStyle/>
          <a:p>
            <a:r>
              <a:rPr lang="en-US" dirty="0" smtClean="0"/>
              <a:t>Create Custom REST Services (</a:t>
            </a:r>
            <a:r>
              <a:rPr lang="en-US" dirty="0" err="1" smtClean="0"/>
              <a:t>Contd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It is very difficult to modify the file in archived WAR File</a:t>
            </a:r>
          </a:p>
          <a:p>
            <a:r>
              <a:rPr lang="en-US" sz="1800" dirty="0" smtClean="0"/>
              <a:t>The other option is to modify pom.xml and rebuild the war file</a:t>
            </a:r>
          </a:p>
          <a:p>
            <a:r>
              <a:rPr lang="en-US" sz="1800" dirty="0" smtClean="0"/>
              <a:t>The build will populate the </a:t>
            </a:r>
            <a:r>
              <a:rPr lang="en-US" sz="1800" dirty="0" err="1" smtClean="0"/>
              <a:t>dfc.properties</a:t>
            </a:r>
            <a:r>
              <a:rPr lang="en-US" sz="1800" dirty="0" smtClean="0"/>
              <a:t> to the WAR during the build</a:t>
            </a:r>
          </a:p>
          <a:p>
            <a:r>
              <a:rPr lang="en-US" sz="1800" dirty="0"/>
              <a:t>Pom.xml root is SDK_ROOT&gt;/</a:t>
            </a:r>
            <a:r>
              <a:rPr lang="en-US" sz="1800" dirty="0" smtClean="0"/>
              <a:t>maven-kit/generated/acme-rest/pom.xml</a:t>
            </a:r>
          </a:p>
          <a:p>
            <a:r>
              <a:rPr lang="en-US" sz="1800" dirty="0" smtClean="0"/>
              <a:t>War file is deployed in app server</a:t>
            </a:r>
          </a:p>
          <a:p>
            <a:r>
              <a:rPr lang="en-US" sz="1800" dirty="0" smtClean="0"/>
              <a:t>Validate the REST Services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From the repository resource, new </a:t>
            </a:r>
            <a:r>
              <a:rPr lang="en-US" sz="1800" dirty="0"/>
              <a:t>link </a:t>
            </a:r>
            <a:r>
              <a:rPr lang="en-US" sz="1800" dirty="0" smtClean="0"/>
              <a:t>relation is </a:t>
            </a:r>
            <a:r>
              <a:rPr lang="en-US" sz="1800" dirty="0" smtClean="0">
                <a:solidFill>
                  <a:schemeClr val="accent6"/>
                </a:solidFill>
              </a:rPr>
              <a:t>http</a:t>
            </a:r>
            <a:r>
              <a:rPr lang="en-US" sz="1800" dirty="0">
                <a:solidFill>
                  <a:schemeClr val="accent6"/>
                </a:solidFill>
              </a:rPr>
              <a:t>://</a:t>
            </a:r>
            <a:r>
              <a:rPr lang="en-US" sz="1800" dirty="0" smtClean="0">
                <a:solidFill>
                  <a:schemeClr val="accent6"/>
                </a:solidFill>
              </a:rPr>
              <a:t>identifiers.emc.com/linkrel/alias</a:t>
            </a:r>
            <a:r>
              <a:rPr lang="en-US" sz="1800" dirty="0" smtClean="0"/>
              <a:t>, its link collection and its points to new developed alias set collection resource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GET /acme-rest/repositories/</a:t>
            </a:r>
            <a:r>
              <a:rPr lang="en-US" sz="1800" dirty="0" err="1">
                <a:solidFill>
                  <a:schemeClr val="accent6"/>
                </a:solidFill>
              </a:rPr>
              <a:t>REPO.json</a:t>
            </a:r>
            <a:r>
              <a:rPr lang="en-US" sz="1800" dirty="0">
                <a:solidFill>
                  <a:schemeClr val="accent6"/>
                </a:solidFill>
              </a:rPr>
              <a:t> HTTP/1.1 </a:t>
            </a:r>
            <a:endParaRPr lang="en-US" sz="1800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You can then navigate down to the alias sets collection via this link relation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GET /acme-rest/repositories/REPO/alias-</a:t>
            </a:r>
            <a:r>
              <a:rPr lang="en-US" sz="1800" dirty="0" err="1">
                <a:solidFill>
                  <a:schemeClr val="accent6"/>
                </a:solidFill>
              </a:rPr>
              <a:t>sets.json</a:t>
            </a:r>
            <a:r>
              <a:rPr lang="en-US" sz="1800" dirty="0">
                <a:solidFill>
                  <a:schemeClr val="accent6"/>
                </a:solidFill>
              </a:rPr>
              <a:t> HTTP/1.1 </a:t>
            </a:r>
            <a:endParaRPr lang="en-US" sz="1800" dirty="0" smtClean="0">
              <a:solidFill>
                <a:schemeClr val="accent6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1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4114800"/>
            <a:ext cx="4865914" cy="190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1775" lvl="1"/>
            <a:r>
              <a:rPr lang="en-US" sz="2400" dirty="0">
                <a:solidFill>
                  <a:schemeClr val="bg1"/>
                </a:solidFill>
                <a:latin typeface="Arial Rounded MT Bold" pitchFamily="34" charset="0"/>
              </a:rPr>
              <a:t>You have successfully </a:t>
            </a:r>
            <a:r>
              <a:rPr lang="en-US" sz="2400" dirty="0" smtClean="0">
                <a:solidFill>
                  <a:schemeClr val="bg1"/>
                </a:solidFill>
                <a:latin typeface="Arial Rounded MT Bold" pitchFamily="34" charset="0"/>
              </a:rPr>
              <a:t>completed</a:t>
            </a:r>
          </a:p>
          <a:p>
            <a:pPr marL="231775" lvl="1"/>
            <a:r>
              <a:rPr lang="en-US" sz="2400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</a:p>
          <a:p>
            <a:pPr marL="231775" lvl="1"/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Documentum Programming-DFC,DFS,REST</a:t>
            </a:r>
            <a:endParaRPr lang="en-US" sz="24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</a:t>
            </a:r>
            <a:r>
              <a:rPr lang="en-US" dirty="0" err="1" smtClean="0"/>
              <a:t>dfc.properties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Each DFC instance is configured via a file named </a:t>
            </a:r>
            <a:r>
              <a:rPr lang="en-US" sz="1800" dirty="0" err="1" smtClean="0"/>
              <a:t>dfc.properties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This file contains name and port of a </a:t>
            </a:r>
            <a:r>
              <a:rPr lang="en-US" sz="1800" dirty="0" err="1" smtClean="0"/>
              <a:t>docbroker</a:t>
            </a:r>
            <a:r>
              <a:rPr lang="en-US" sz="1800" dirty="0" smtClean="0"/>
              <a:t> (Connection Broker) and global registry details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DFC can communicate with Content Server with the help of this file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When a user/application requests a repository connection, the requests goes to a connection broker identified in the client </a:t>
            </a:r>
            <a:r>
              <a:rPr lang="en-US" sz="1800" dirty="0" err="1" smtClean="0"/>
              <a:t>dfc.properties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File </a:t>
            </a:r>
            <a:r>
              <a:rPr lang="en-US" sz="1800" dirty="0"/>
              <a:t>can be found within application folder on the application Server (WEBINF/Classes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File can be found in $DOCUMENTUM/</a:t>
            </a:r>
            <a:r>
              <a:rPr lang="en-US" sz="1800" dirty="0" err="1" smtClean="0"/>
              <a:t>config</a:t>
            </a:r>
            <a:r>
              <a:rPr lang="en-US" sz="1800" dirty="0" smtClean="0"/>
              <a:t> in Content Server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3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</a:t>
            </a:r>
            <a:r>
              <a:rPr lang="en-US" dirty="0" err="1" smtClean="0"/>
              <a:t>dfc.properties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sz="1800" dirty="0" smtClean="0"/>
              <a:t>Configuring </a:t>
            </a:r>
            <a:r>
              <a:rPr lang="en-US" sz="1800" dirty="0" err="1" smtClean="0"/>
              <a:t>docbrokers</a:t>
            </a:r>
            <a:r>
              <a:rPr lang="en-US" sz="1800" dirty="0" smtClean="0"/>
              <a:t> (Mandatory- </a:t>
            </a:r>
            <a:r>
              <a:rPr lang="en-US" sz="1800" dirty="0" err="1" smtClean="0"/>
              <a:t>Atleast</a:t>
            </a:r>
            <a:r>
              <a:rPr lang="en-US" sz="1800" dirty="0" smtClean="0"/>
              <a:t> one connection broker)</a:t>
            </a:r>
          </a:p>
          <a:p>
            <a:pPr marL="0" indent="0">
              <a:buNone/>
            </a:pPr>
            <a:r>
              <a:rPr lang="en-US" sz="1800" dirty="0" smtClean="0"/>
              <a:t>The connection </a:t>
            </a:r>
            <a:r>
              <a:rPr lang="en-US" sz="1800" dirty="0"/>
              <a:t>broker </a:t>
            </a:r>
            <a:r>
              <a:rPr lang="en-US" sz="1800" dirty="0" smtClean="0"/>
              <a:t>details</a:t>
            </a:r>
            <a:r>
              <a:rPr lang="en-US" sz="1800" dirty="0"/>
              <a:t> </a:t>
            </a:r>
            <a:r>
              <a:rPr lang="en-US" sz="1800" dirty="0" smtClean="0"/>
              <a:t>should be defined like below in </a:t>
            </a:r>
            <a:r>
              <a:rPr lang="en-US" sz="1800" dirty="0" err="1" smtClean="0"/>
              <a:t>dfc.properties</a:t>
            </a:r>
            <a:r>
              <a:rPr lang="en-US" sz="1800" dirty="0" smtClean="0"/>
              <a:t> file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dfc.docbroker.host</a:t>
            </a:r>
            <a:r>
              <a:rPr lang="en-US" sz="1800" dirty="0" smtClean="0"/>
              <a:t>[0</a:t>
            </a:r>
            <a:r>
              <a:rPr lang="en-US" sz="1800" dirty="0"/>
              <a:t>]=</a:t>
            </a:r>
            <a:r>
              <a:rPr lang="en-US" sz="1800" dirty="0" smtClean="0"/>
              <a:t>docbroker1.yourcompany.com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dfc.docbroker.port</a:t>
            </a:r>
            <a:r>
              <a:rPr lang="en-US" sz="1800" dirty="0" smtClean="0"/>
              <a:t>[0]=</a:t>
            </a:r>
            <a:r>
              <a:rPr lang="en-US" sz="1800" dirty="0" err="1" smtClean="0"/>
              <a:t>portno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Secondary Connection broker can be defined like below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dfc.docbroker.host</a:t>
            </a:r>
            <a:r>
              <a:rPr lang="en-US" sz="1800" dirty="0" smtClean="0"/>
              <a:t>[1</a:t>
            </a:r>
            <a:r>
              <a:rPr lang="en-US" sz="1800" dirty="0"/>
              <a:t>]=</a:t>
            </a:r>
            <a:r>
              <a:rPr lang="en-US" sz="1800" dirty="0" smtClean="0"/>
              <a:t>docbroker2.yourcompany.com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dfc.docbroker.port</a:t>
            </a:r>
            <a:r>
              <a:rPr lang="en-US" sz="1800" dirty="0" smtClean="0"/>
              <a:t>[1]=</a:t>
            </a:r>
            <a:r>
              <a:rPr lang="en-US" sz="1800" dirty="0" err="1" smtClean="0"/>
              <a:t>portno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2. Tracing Options (Optional)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DFC has extensive tracing support. Trace files can be found in the directory which is mentioned in the </a:t>
            </a:r>
            <a:r>
              <a:rPr lang="en-US" sz="1800" dirty="0" err="1" smtClean="0"/>
              <a:t>dfc.data.dir</a:t>
            </a:r>
            <a:r>
              <a:rPr lang="en-US" sz="1800" dirty="0" smtClean="0"/>
              <a:t> in </a:t>
            </a:r>
            <a:r>
              <a:rPr lang="en-US" sz="1800" dirty="0" err="1" smtClean="0"/>
              <a:t>dfc.properties</a:t>
            </a:r>
            <a:r>
              <a:rPr lang="en-US" sz="1800" dirty="0" smtClean="0"/>
              <a:t> file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</a:t>
            </a:r>
            <a:r>
              <a:rPr lang="en-US" sz="1800" dirty="0" err="1" smtClean="0"/>
              <a:t>dfc.data.dir</a:t>
            </a:r>
            <a:r>
              <a:rPr lang="en-US" sz="1800" dirty="0" smtClean="0"/>
              <a:t> </a:t>
            </a:r>
            <a:r>
              <a:rPr lang="en-US" sz="1800" dirty="0"/>
              <a:t>= C:\Documentum\logs</a:t>
            </a:r>
            <a:endParaRPr lang="en-US" sz="1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8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</a:t>
            </a:r>
            <a:r>
              <a:rPr lang="en-US" dirty="0" err="1" smtClean="0"/>
              <a:t>dfc.properties</a:t>
            </a:r>
            <a:r>
              <a:rPr lang="en-US" dirty="0" smtClean="0"/>
              <a:t>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For enable tracing, add the below line in </a:t>
            </a:r>
            <a:r>
              <a:rPr lang="en-US" sz="1800" dirty="0" err="1" smtClean="0"/>
              <a:t>dfc.properties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 </a:t>
            </a:r>
            <a:r>
              <a:rPr lang="en-US" sz="1800" dirty="0" err="1" smtClean="0"/>
              <a:t>dfc.tracing.enable</a:t>
            </a:r>
            <a:r>
              <a:rPr lang="en-US" sz="1800" dirty="0" smtClean="0"/>
              <a:t> = true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The logs will contain information about DFC entry calls, return values and parameters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3. BOF Information(Optional)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Add the below lines in </a:t>
            </a:r>
            <a:r>
              <a:rPr lang="en-US" sz="1800" dirty="0" err="1" smtClean="0"/>
              <a:t>dfc.properties</a:t>
            </a:r>
            <a:r>
              <a:rPr lang="en-US" sz="1800" dirty="0" smtClean="0"/>
              <a:t>, to point to global registry (to fetch SBO Implementation classes)</a:t>
            </a:r>
          </a:p>
          <a:p>
            <a:pPr marL="0" indent="0">
              <a:buNone/>
            </a:pPr>
            <a:r>
              <a:rPr lang="en-US" sz="1800" dirty="0" smtClean="0"/>
              <a:t>    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</a:t>
            </a:r>
            <a:r>
              <a:rPr lang="en-US" sz="1800" dirty="0" err="1" smtClean="0"/>
              <a:t>dfc.bof.registry.repository</a:t>
            </a:r>
            <a:r>
              <a:rPr lang="en-US" sz="1800" dirty="0" smtClean="0"/>
              <a:t>=</a:t>
            </a:r>
            <a:r>
              <a:rPr lang="en-US" sz="1800" dirty="0" err="1" smtClean="0"/>
              <a:t>devprog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1800" dirty="0" err="1"/>
              <a:t>dfc.bof.registry.username</a:t>
            </a:r>
            <a:r>
              <a:rPr lang="en-US" sz="1800" dirty="0"/>
              <a:t>=</a:t>
            </a:r>
            <a:r>
              <a:rPr lang="en-US" sz="1800" dirty="0" err="1"/>
              <a:t>dm_bof_registry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1800" dirty="0" err="1"/>
              <a:t>dfc.bof.registry.password</a:t>
            </a:r>
            <a:r>
              <a:rPr lang="en-US" sz="1800" dirty="0"/>
              <a:t>=GrRNPhLJrkoTDAZE0RGJow==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</a:t>
            </a:r>
            <a:r>
              <a:rPr lang="en-US" dirty="0" err="1" smtClean="0"/>
              <a:t>dfc.properties</a:t>
            </a:r>
            <a:r>
              <a:rPr lang="en-US" dirty="0" smtClean="0"/>
              <a:t>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4. Diagnostic mode (Optional)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DFC can run in diagnostic mode. Session leaks and collection leaks can be detected by including the below lines in </a:t>
            </a:r>
            <a:r>
              <a:rPr lang="en-US" sz="1800" dirty="0" err="1" smtClean="0"/>
              <a:t>dfc.properties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dfc.diagnostics.resources.enable</a:t>
            </a:r>
            <a:r>
              <a:rPr lang="en-US" sz="1800" dirty="0" smtClean="0"/>
              <a:t>=true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After enable this, unrelated session and unclosed collection information can be found in the logs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1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DFC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err="1" smtClean="0"/>
              <a:t>Dflogger</a:t>
            </a:r>
            <a:r>
              <a:rPr lang="en-US" sz="1800" dirty="0" smtClean="0"/>
              <a:t> </a:t>
            </a:r>
            <a:r>
              <a:rPr lang="en-US" sz="1800" dirty="0"/>
              <a:t>is a Documentum DFC Class that can be used to enable logging </a:t>
            </a:r>
            <a:r>
              <a:rPr lang="en-US" sz="1800" dirty="0" smtClean="0"/>
              <a:t>for DFC Applications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It can </a:t>
            </a:r>
            <a:r>
              <a:rPr lang="en-US" sz="1800" dirty="0"/>
              <a:t>be achieved by creating log4j.properties. </a:t>
            </a:r>
            <a:endParaRPr lang="en-US" sz="1800" dirty="0" smtClean="0"/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/>
              <a:t>Log4j is a java based logging utility primarily used as debugging tool</a:t>
            </a:r>
            <a:r>
              <a:rPr lang="en-US" sz="1800" dirty="0" smtClean="0"/>
              <a:t>.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Log4j.properties can reside in the same location like </a:t>
            </a:r>
            <a:r>
              <a:rPr lang="en-US" sz="1800" dirty="0" err="1" smtClean="0"/>
              <a:t>dfc.properties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In application layer : /WEBINF/log4j.properties</a:t>
            </a:r>
          </a:p>
          <a:p>
            <a:pPr marL="0" indent="0">
              <a:buNone/>
            </a:pPr>
            <a:r>
              <a:rPr lang="en-US" sz="1800" dirty="0" smtClean="0"/>
              <a:t>In Content Server : $DOCUMENTUM/</a:t>
            </a:r>
            <a:r>
              <a:rPr lang="en-US" sz="1800" dirty="0" err="1" smtClean="0"/>
              <a:t>config</a:t>
            </a:r>
            <a:r>
              <a:rPr lang="en-US" sz="1800" dirty="0" smtClean="0"/>
              <a:t>/log4j.properties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0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log4j.properties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sz="1800" b="1" dirty="0" smtClean="0"/>
              <a:t>log4j.logger.</a:t>
            </a:r>
            <a:r>
              <a:rPr lang="en-US" sz="1800" b="1" dirty="0" smtClean="0">
                <a:solidFill>
                  <a:schemeClr val="accent4"/>
                </a:solidFill>
              </a:rPr>
              <a:t>com.documentum.custom.webui</a:t>
            </a:r>
            <a:r>
              <a:rPr lang="en-US" sz="1800" b="1" dirty="0" smtClean="0"/>
              <a:t>=</a:t>
            </a:r>
            <a:r>
              <a:rPr lang="en-US" sz="1800" b="1" dirty="0" err="1" smtClean="0">
                <a:solidFill>
                  <a:schemeClr val="accent6"/>
                </a:solidFill>
              </a:rPr>
              <a:t>DEBUG</a:t>
            </a:r>
            <a:r>
              <a:rPr lang="en-US" sz="1800" b="1" dirty="0" err="1" smtClean="0"/>
              <a:t>,WebUI</a:t>
            </a:r>
            <a:endParaRPr lang="en-US" sz="1800" b="1" dirty="0" smtClean="0"/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b="1" dirty="0" err="1" smtClean="0">
                <a:solidFill>
                  <a:schemeClr val="accent4"/>
                </a:solidFill>
              </a:rPr>
              <a:t>com.documentum.custom</a:t>
            </a:r>
            <a:r>
              <a:rPr lang="en-US" sz="1800" dirty="0" smtClean="0"/>
              <a:t> </a:t>
            </a:r>
            <a:r>
              <a:rPr lang="en-US" sz="1800" dirty="0"/>
              <a:t>is the </a:t>
            </a:r>
            <a:r>
              <a:rPr lang="en-US" sz="1800" dirty="0" err="1"/>
              <a:t>package.</a:t>
            </a:r>
            <a:r>
              <a:rPr lang="en-US" sz="1800" b="1" dirty="0" err="1">
                <a:solidFill>
                  <a:schemeClr val="accent4"/>
                </a:solidFill>
              </a:rPr>
              <a:t>webui</a:t>
            </a:r>
            <a:r>
              <a:rPr lang="en-US" sz="1800" dirty="0"/>
              <a:t> is the </a:t>
            </a:r>
            <a:r>
              <a:rPr lang="en-US" sz="1800" dirty="0" err="1" smtClean="0"/>
              <a:t>class.So</a:t>
            </a:r>
            <a:r>
              <a:rPr lang="en-US" sz="1800" dirty="0" smtClean="0"/>
              <a:t> </a:t>
            </a:r>
            <a:r>
              <a:rPr lang="en-US" sz="1800" dirty="0"/>
              <a:t>this particular class log information will be logged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In </a:t>
            </a:r>
            <a:r>
              <a:rPr lang="en-US" sz="1800" dirty="0"/>
              <a:t>the </a:t>
            </a:r>
            <a:r>
              <a:rPr lang="en-US" sz="1800" dirty="0" err="1"/>
              <a:t>webui</a:t>
            </a:r>
            <a:r>
              <a:rPr lang="en-US" sz="1800" dirty="0"/>
              <a:t> DFC class, we should use </a:t>
            </a:r>
            <a:r>
              <a:rPr lang="en-US" sz="1800" dirty="0" err="1"/>
              <a:t>DFLogger</a:t>
            </a:r>
            <a:r>
              <a:rPr lang="en-US" sz="1800" dirty="0"/>
              <a:t> Class like </a:t>
            </a:r>
            <a:endParaRPr lang="en-US" sz="1800" dirty="0" smtClean="0"/>
          </a:p>
          <a:p>
            <a:pPr marL="0" indent="0">
              <a:buNone/>
            </a:pPr>
            <a:endParaRPr lang="en-US" sz="1800" b="1" u="sng" dirty="0" smtClean="0"/>
          </a:p>
          <a:p>
            <a:pPr marL="0" indent="0">
              <a:buNone/>
            </a:pPr>
            <a:r>
              <a:rPr lang="en-US" sz="1800" b="1" u="sng" dirty="0" smtClean="0"/>
              <a:t>Syntax:</a:t>
            </a:r>
            <a:endParaRPr lang="en-US" sz="1800" b="1" u="sng" dirty="0"/>
          </a:p>
          <a:p>
            <a:pPr marL="0" indent="0">
              <a:buNone/>
            </a:pPr>
            <a:r>
              <a:rPr lang="en-US" sz="1800" dirty="0" err="1" smtClean="0"/>
              <a:t>DfLogger.debug</a:t>
            </a:r>
            <a:r>
              <a:rPr lang="en-US" sz="1800" dirty="0" smtClean="0"/>
              <a:t>(Object</a:t>
            </a:r>
            <a:r>
              <a:rPr lang="en-US" sz="1800" dirty="0"/>
              <a:t> arg0, String arg1, String[] arg2, </a:t>
            </a:r>
            <a:r>
              <a:rPr lang="en-US" sz="1800" dirty="0" err="1"/>
              <a:t>Throwable</a:t>
            </a:r>
            <a:r>
              <a:rPr lang="en-US" sz="1800" dirty="0"/>
              <a:t> arg3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endParaRPr lang="en-US" sz="1800" b="1" u="sng" dirty="0" smtClean="0"/>
          </a:p>
          <a:p>
            <a:pPr marL="0" indent="0">
              <a:buNone/>
            </a:pPr>
            <a:r>
              <a:rPr lang="en-US" sz="1800" b="1" u="sng" dirty="0" smtClean="0"/>
              <a:t>Syntax Explanation:</a:t>
            </a:r>
            <a:endParaRPr lang="en-US" sz="1800" b="1" u="sng" dirty="0"/>
          </a:p>
          <a:p>
            <a:pPr marL="0" indent="0">
              <a:buNone/>
            </a:pPr>
            <a:r>
              <a:rPr lang="en-US" sz="1800" dirty="0"/>
              <a:t>Object arg0 : specifies the class for which the debug message is being logged</a:t>
            </a:r>
            <a:r>
              <a:rPr lang="en-US" sz="1800" dirty="0" smtClean="0"/>
              <a:t>..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String arg1 : the message to log</a:t>
            </a:r>
          </a:p>
          <a:p>
            <a:pPr marL="0" indent="0">
              <a:buNone/>
            </a:pPr>
            <a:r>
              <a:rPr lang="en-US" sz="1800" dirty="0"/>
              <a:t>String[] arg2 : parameters to use when formatting message</a:t>
            </a:r>
          </a:p>
          <a:p>
            <a:pPr marL="0" indent="0">
              <a:buNone/>
            </a:pPr>
            <a:r>
              <a:rPr lang="en-US" sz="1800" dirty="0" err="1"/>
              <a:t>Throwable</a:t>
            </a:r>
            <a:r>
              <a:rPr lang="en-US" sz="1800" dirty="0"/>
              <a:t> arg3 : a </a:t>
            </a:r>
            <a:r>
              <a:rPr lang="en-US" sz="1800" dirty="0" err="1"/>
              <a:t>throwable</a:t>
            </a:r>
            <a:r>
              <a:rPr lang="en-US" sz="1800" dirty="0"/>
              <a:t> to log ,can be used to print a stack trace to the log file in case of an exception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412"/>
            <a:ext cx="8382000" cy="510988"/>
          </a:xfrm>
        </p:spPr>
        <p:txBody>
          <a:bodyPr/>
          <a:lstStyle/>
          <a:p>
            <a:r>
              <a:rPr lang="en-US" dirty="0" smtClean="0"/>
              <a:t>Elements of log4j.properties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chemeClr val="accent6"/>
                </a:solidFill>
              </a:rPr>
              <a:t>DEBUG</a:t>
            </a:r>
            <a:r>
              <a:rPr lang="en-US" sz="1800" b="1" dirty="0" smtClean="0"/>
              <a:t>:</a:t>
            </a:r>
            <a:r>
              <a:rPr lang="en-US" sz="1800" dirty="0" smtClean="0"/>
              <a:t> the priority level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5 levels of priority is defined in log4j (DEBUG,INFO,WARN,ERROR,FATAL)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DEBUG – lowest level resulting all logged messages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If DEBUG is enabled in log4j.properties file, in our custom DFC Class if all 5 priorities are used like (</a:t>
            </a:r>
            <a:r>
              <a:rPr lang="en-US" sz="1800" dirty="0" err="1" smtClean="0"/>
              <a:t>Dflogger.debug</a:t>
            </a:r>
            <a:r>
              <a:rPr lang="en-US" sz="1800" dirty="0" smtClean="0"/>
              <a:t>,…) all the log information will be logged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If INFO is enabled in log4j.properties file, debug information will not be logged in log file even though </a:t>
            </a:r>
            <a:r>
              <a:rPr lang="en-US" sz="1800" dirty="0" err="1" smtClean="0"/>
              <a:t>Dflogger.debug</a:t>
            </a:r>
            <a:r>
              <a:rPr lang="en-US" sz="1800" dirty="0" smtClean="0"/>
              <a:t> is available in DFC Class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Running </a:t>
            </a:r>
            <a:r>
              <a:rPr lang="en-US" sz="1800" dirty="0" err="1" smtClean="0"/>
              <a:t>webui</a:t>
            </a:r>
            <a:r>
              <a:rPr lang="en-US" sz="1800" dirty="0" smtClean="0"/>
              <a:t> class file will result in creation of file WebUI.log file in defined location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4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412"/>
            <a:ext cx="8610600" cy="510988"/>
          </a:xfrm>
        </p:spPr>
        <p:txBody>
          <a:bodyPr/>
          <a:lstStyle/>
          <a:p>
            <a:r>
              <a:rPr lang="en-US" dirty="0"/>
              <a:t>Elements of </a:t>
            </a:r>
            <a:r>
              <a:rPr lang="en-US" dirty="0" smtClean="0"/>
              <a:t>log4j.properties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2. </a:t>
            </a:r>
            <a:r>
              <a:rPr lang="en-US" sz="1800" b="1" dirty="0"/>
              <a:t>log4j.appender.WebUI=org.apache.log4j.RollingFileAppender</a:t>
            </a:r>
          </a:p>
          <a:p>
            <a:pPr marL="0" indent="0">
              <a:buNone/>
            </a:pPr>
            <a:r>
              <a:rPr lang="en-US" sz="1800" dirty="0"/>
              <a:t>specifies the type of </a:t>
            </a:r>
            <a:r>
              <a:rPr lang="en-US" sz="1800" dirty="0" err="1"/>
              <a:t>appender</a:t>
            </a:r>
            <a:r>
              <a:rPr lang="en-US" sz="1800" dirty="0"/>
              <a:t> to use. </a:t>
            </a:r>
            <a:r>
              <a:rPr lang="en-US" sz="1800" dirty="0" err="1"/>
              <a:t>RollingFileAppender</a:t>
            </a:r>
            <a:r>
              <a:rPr lang="en-US" sz="1800" dirty="0"/>
              <a:t> backs up log files once they reach a max size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/>
              <a:t>3. </a:t>
            </a:r>
            <a:r>
              <a:rPr lang="en-US" sz="1800" b="1" dirty="0" smtClean="0"/>
              <a:t>log4j.appender.WebUI.MaxFileSize=10MB</a:t>
            </a:r>
          </a:p>
          <a:p>
            <a:pPr marL="0" indent="0">
              <a:buNone/>
            </a:pPr>
            <a:r>
              <a:rPr lang="en-US" sz="1800" dirty="0" smtClean="0"/>
              <a:t>specifies </a:t>
            </a:r>
            <a:r>
              <a:rPr lang="en-US" sz="1800" dirty="0"/>
              <a:t>the maximum size of the log file. Once the file reaches this size, the </a:t>
            </a:r>
            <a:r>
              <a:rPr lang="en-US" sz="1800" dirty="0" err="1"/>
              <a:t>appender</a:t>
            </a:r>
            <a:r>
              <a:rPr lang="en-US" sz="1800" dirty="0"/>
              <a:t> backs it up and creates a new log file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4. </a:t>
            </a:r>
            <a:r>
              <a:rPr lang="en-US" sz="1800" b="1" dirty="0"/>
              <a:t>log4j.appender.WebUI.File=C\:/WebUI.log</a:t>
            </a:r>
          </a:p>
          <a:p>
            <a:pPr marL="0" indent="0">
              <a:buNone/>
            </a:pPr>
            <a:r>
              <a:rPr lang="en-US" sz="1800" dirty="0"/>
              <a:t>specifies the name of the log file to be created as well as its location. In case the location is not specified, then the log file gets created in the </a:t>
            </a:r>
          </a:p>
          <a:p>
            <a:pPr marL="0" indent="0">
              <a:buNone/>
            </a:pPr>
            <a:r>
              <a:rPr lang="en-US" sz="1800" dirty="0" smtClean="0"/>
              <a:t>location </a:t>
            </a:r>
            <a:r>
              <a:rPr lang="en-US" sz="1800" dirty="0"/>
              <a:t>of the executing class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5. </a:t>
            </a:r>
            <a:r>
              <a:rPr lang="en-US" sz="1800" b="1" dirty="0" smtClean="0"/>
              <a:t>log4j.appender.WebUI.layout=org.apache.log4j.PatternLayout</a:t>
            </a:r>
          </a:p>
          <a:p>
            <a:pPr marL="0" indent="0">
              <a:buNone/>
            </a:pPr>
            <a:r>
              <a:rPr lang="en-US" sz="1800" dirty="0"/>
              <a:t>specifies that a pattern layout is being </a:t>
            </a:r>
            <a:r>
              <a:rPr lang="en-US" sz="1800" dirty="0" smtClean="0"/>
              <a:t>used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7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1895393" cy="3990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47" y="2209800"/>
            <a:ext cx="7122158" cy="28248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55897" y="2258877"/>
            <a:ext cx="503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Priya Dorairaj (335190)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5897" y="3363184"/>
            <a:ext cx="486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Enterprise Content Management </a:t>
            </a:r>
            <a:r>
              <a:rPr lang="fr-FR" dirty="0" err="1" smtClean="0"/>
              <a:t>Compétency</a:t>
            </a:r>
            <a:endParaRPr lang="fr-FR" dirty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71800" y="4343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 0.1,  3</a:t>
            </a:r>
            <a:r>
              <a:rPr lang="en-US" baseline="30000" dirty="0" smtClean="0"/>
              <a:t>rd</a:t>
            </a:r>
            <a:r>
              <a:rPr lang="en-US" dirty="0" smtClean="0"/>
              <a:t> April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3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412"/>
            <a:ext cx="8991600" cy="510988"/>
          </a:xfrm>
        </p:spPr>
        <p:txBody>
          <a:bodyPr/>
          <a:lstStyle/>
          <a:p>
            <a:r>
              <a:rPr lang="en-US" dirty="0"/>
              <a:t>Elements of </a:t>
            </a:r>
            <a:r>
              <a:rPr lang="en-US" dirty="0" smtClean="0"/>
              <a:t>log4j.properties(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6. </a:t>
            </a:r>
            <a:r>
              <a:rPr lang="en-US" sz="1800" b="1" dirty="0" smtClean="0"/>
              <a:t>log4j.appender.WebUI.layout.ConversionPattern</a:t>
            </a:r>
            <a:r>
              <a:rPr lang="en-US" sz="1800" b="1" dirty="0"/>
              <a:t>=%d{</a:t>
            </a:r>
            <a:r>
              <a:rPr lang="en-US" sz="1800" b="1" dirty="0" err="1"/>
              <a:t>HH:mm:ss</a:t>
            </a:r>
            <a:r>
              <a:rPr lang="en-US" sz="1800" b="1" dirty="0"/>
              <a:t>} %p %c %m %</a:t>
            </a:r>
            <a:r>
              <a:rPr lang="en-US" sz="1800" b="1" dirty="0" smtClean="0"/>
              <a:t>n</a:t>
            </a:r>
          </a:p>
          <a:p>
            <a:pPr marL="0" indent="0">
              <a:buNone/>
            </a:pPr>
            <a:r>
              <a:rPr lang="en-US" sz="1800" dirty="0" smtClean="0"/>
              <a:t>specifies </a:t>
            </a:r>
            <a:r>
              <a:rPr lang="en-US" sz="1800" dirty="0"/>
              <a:t>the interpretation of the pattern layout. The conversion pattern used here is as follows :</a:t>
            </a:r>
          </a:p>
          <a:p>
            <a:pPr marL="0" indent="0">
              <a:buNone/>
            </a:pPr>
            <a:r>
              <a:rPr lang="en-US" sz="1800" dirty="0"/>
              <a:t>%d{ </a:t>
            </a:r>
            <a:r>
              <a:rPr lang="en-US" sz="1800" dirty="0" err="1"/>
              <a:t>HH:mm:ss</a:t>
            </a:r>
            <a:r>
              <a:rPr lang="en-US" sz="1800" dirty="0"/>
              <a:t>}–date and time of logging, %p- priority level of the message, %c- name of the category (</a:t>
            </a:r>
            <a:r>
              <a:rPr lang="en-US" sz="1800" dirty="0" err="1"/>
              <a:t>i.e</a:t>
            </a:r>
            <a:r>
              <a:rPr lang="en-US" sz="1800" dirty="0"/>
              <a:t> the class/package name),%m- the message, %n- newline character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err="1" smtClean="0"/>
              <a:t>Logfile</a:t>
            </a:r>
            <a:r>
              <a:rPr lang="en-US" sz="1800" dirty="0" smtClean="0"/>
              <a:t> (WebUI.log) will be like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91" y="3810000"/>
            <a:ext cx="6373091" cy="196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9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2286000"/>
            <a:ext cx="4800600" cy="2264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705" dirty="0" smtClean="0">
                <a:solidFill>
                  <a:prstClr val="white"/>
                </a:solidFill>
                <a:latin typeface="Arial Rounded MT Bold" pitchFamily="34" charset="0"/>
              </a:rPr>
              <a:t>DFC Communication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2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DFC Communication Pattern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718F"/>
                </a:solidFill>
                <a:ea typeface="Ebrima" panose="02000000000000000000" pitchFamily="2" charset="0"/>
              </a:rPr>
              <a:t>This</a:t>
            </a:r>
            <a:r>
              <a:rPr lang="en-US" sz="1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800" dirty="0">
                <a:solidFill>
                  <a:srgbClr val="00718F"/>
                </a:solidFill>
                <a:ea typeface="Ebrima" panose="02000000000000000000" pitchFamily="2" charset="0"/>
              </a:rPr>
              <a:t>chapter provides </a:t>
            </a:r>
            <a:r>
              <a:rPr lang="en-US" sz="1800" dirty="0" smtClean="0">
                <a:solidFill>
                  <a:srgbClr val="00718F"/>
                </a:solidFill>
                <a:ea typeface="Ebrima" panose="02000000000000000000" pitchFamily="2" charset="0"/>
              </a:rPr>
              <a:t>information on </a:t>
            </a:r>
            <a:r>
              <a:rPr lang="en-US" sz="1800" dirty="0">
                <a:solidFill>
                  <a:srgbClr val="00718F"/>
                </a:solidFill>
                <a:ea typeface="Ebrima" panose="02000000000000000000" pitchFamily="2" charset="0"/>
              </a:rPr>
              <a:t>:</a:t>
            </a:r>
          </a:p>
          <a:p>
            <a:pPr marL="0" indent="0">
              <a:buNone/>
            </a:pPr>
            <a:endParaRPr lang="en-US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196" indent="-285196">
              <a:buFont typeface="+mj-lt"/>
              <a:buAutoNum type="romanLcPeriod"/>
            </a:pPr>
            <a:r>
              <a:rPr lang="en-US" sz="1800" dirty="0" smtClean="0"/>
              <a:t>What is DFC Communication Pattern?</a:t>
            </a:r>
          </a:p>
          <a:p>
            <a:pPr marL="285196" indent="-285196">
              <a:buFont typeface="+mj-lt"/>
              <a:buAutoNum type="romanLcPeriod"/>
            </a:pPr>
            <a:r>
              <a:rPr lang="en-US" sz="1800" dirty="0" smtClean="0"/>
              <a:t>Establishing a Session</a:t>
            </a:r>
          </a:p>
          <a:p>
            <a:pPr marL="285196" indent="-285196">
              <a:buFont typeface="+mj-lt"/>
              <a:buAutoNum type="romanLcPeriod"/>
            </a:pPr>
            <a:r>
              <a:rPr lang="en-US" sz="1800" dirty="0" smtClean="0"/>
              <a:t>Processing a request</a:t>
            </a:r>
          </a:p>
          <a:p>
            <a:pPr marL="285196" indent="-285196">
              <a:buFont typeface="+mj-lt"/>
              <a:buAutoNum type="romanLcPeriod"/>
            </a:pPr>
            <a:r>
              <a:rPr lang="en-US" sz="1800" dirty="0" smtClean="0"/>
              <a:t>Release Session</a:t>
            </a:r>
          </a:p>
          <a:p>
            <a:pPr marL="285196" indent="-285196">
              <a:buFont typeface="+mj-lt"/>
              <a:buAutoNum type="romanLcPeriod"/>
            </a:pPr>
            <a:endParaRPr lang="en-US" sz="1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412"/>
            <a:ext cx="8686800" cy="510988"/>
          </a:xfrm>
        </p:spPr>
        <p:txBody>
          <a:bodyPr/>
          <a:lstStyle/>
          <a:p>
            <a:r>
              <a:rPr lang="en-US" dirty="0" smtClean="0"/>
              <a:t>What is DFC Communication Pattern?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Consists of three stages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To do any work in the repository, first we need to establish a DFC session (connection) with Content Server instance 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/>
              <a:t>A Session (</a:t>
            </a:r>
            <a:r>
              <a:rPr lang="en-US" sz="1800" dirty="0" err="1"/>
              <a:t>IDfSession</a:t>
            </a:r>
            <a:r>
              <a:rPr lang="en-US" sz="1800" dirty="0"/>
              <a:t>) maintains a connection to the repository and gives access to the objects in the repository for a specific </a:t>
            </a:r>
            <a:r>
              <a:rPr lang="en-US" sz="1800" dirty="0" smtClean="0"/>
              <a:t>user. </a:t>
            </a:r>
            <a:r>
              <a:rPr lang="en-US" sz="1800" dirty="0"/>
              <a:t>Before establishing a connection, user credentials are </a:t>
            </a:r>
            <a:r>
              <a:rPr lang="en-US" sz="1800" dirty="0" smtClean="0"/>
              <a:t>authenticated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The Session is released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a Session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The following figure illustrates the process of establishing a session with a Content Server instance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5400" y="2209800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DFC-based Client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95400" y="3505200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DFC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95400" y="47244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fc.properties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91000" y="2209800"/>
            <a:ext cx="1905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 Broker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91000" y="3505200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 Server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81800" y="2895600"/>
            <a:ext cx="167640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3" idx="2"/>
            <a:endCxn id="7" idx="0"/>
          </p:cNvCxnSpPr>
          <p:nvPr/>
        </p:nvCxnSpPr>
        <p:spPr>
          <a:xfrm>
            <a:off x="2286000" y="2895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276600" y="2514600"/>
            <a:ext cx="9144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10" idx="1"/>
          </p:cNvCxnSpPr>
          <p:nvPr/>
        </p:nvCxnSpPr>
        <p:spPr>
          <a:xfrm>
            <a:off x="3276600" y="38481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02165" y="2970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09871" y="2895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49069" y="3807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2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a Session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DFC reads </a:t>
            </a:r>
            <a:r>
              <a:rPr lang="en-US" sz="1800" dirty="0" err="1" smtClean="0"/>
              <a:t>dfc.properties</a:t>
            </a:r>
            <a:r>
              <a:rPr lang="en-US" sz="1800" dirty="0" smtClean="0"/>
              <a:t> file, which provides connectivity information for connection brokers and DFC is initialized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Using initialized DFC instance, the session is established as follows: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A Client issues a connection request to DFC with the repository name and user credentials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DFC requests the connection broker to provide information about the content server instances serving the specified repository. </a:t>
            </a:r>
          </a:p>
          <a:p>
            <a:pPr>
              <a:buFont typeface="Wingdings" pitchFamily="2" charset="2"/>
              <a:buChar char="q"/>
            </a:pPr>
            <a:endParaRPr lang="en-US" sz="1800" dirty="0" smtClean="0"/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DFC establishes a session with content server instance. This session is provided to the client for performing content server operations</a:t>
            </a:r>
            <a:endParaRPr lang="en-US" sz="18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 request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The following figure illustrates the processing of a request by a Content Server instance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5400" y="2209800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DFC-based Client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95400" y="3505200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DFC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95400" y="4724400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fc.properties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91000" y="2209800"/>
            <a:ext cx="1905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 Broker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91000" y="3505200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 Server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81800" y="3505199"/>
            <a:ext cx="1676400" cy="671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3" idx="2"/>
            <a:endCxn id="7" idx="0"/>
          </p:cNvCxnSpPr>
          <p:nvPr/>
        </p:nvCxnSpPr>
        <p:spPr>
          <a:xfrm>
            <a:off x="2286000" y="2895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10" idx="1"/>
          </p:cNvCxnSpPr>
          <p:nvPr/>
        </p:nvCxnSpPr>
        <p:spPr>
          <a:xfrm>
            <a:off x="3276600" y="38481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02165" y="2970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49069" y="3807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8" name="Straight Arrow Connector 27"/>
          <p:cNvCxnSpPr>
            <a:stCxn id="10" idx="3"/>
            <a:endCxn id="11" idx="1"/>
          </p:cNvCxnSpPr>
          <p:nvPr/>
        </p:nvCxnSpPr>
        <p:spPr>
          <a:xfrm flipV="1">
            <a:off x="6096000" y="3841172"/>
            <a:ext cx="685800" cy="69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46534" y="3821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9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 request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dirty="0" smtClean="0"/>
              <a:t>The Client issues a request to the DFC instance along with the session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Using the DFC Session, DFC passed the request to the Content Server instance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The Content Server instance processes the request and interacts with the repository. Once the processing is complete the results are passed back on the reverse path back to the client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92D050"/>
                </a:solidFill>
              </a:rPr>
              <a:t>Release Session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q"/>
            </a:pPr>
            <a:r>
              <a:rPr lang="en-US" sz="1800" dirty="0"/>
              <a:t>Once the session is no longer needed it can be </a:t>
            </a:r>
            <a:r>
              <a:rPr lang="en-US" sz="1800" dirty="0" smtClean="0"/>
              <a:t>released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itchFamily="2" charset="2"/>
              <a:buChar char="q"/>
            </a:pPr>
            <a:r>
              <a:rPr lang="en-US" sz="1800" dirty="0"/>
              <a:t>After this point any additional requests will require establishing a new session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2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1126" y="2286000"/>
            <a:ext cx="4648200" cy="1540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705" dirty="0" smtClean="0">
                <a:solidFill>
                  <a:prstClr val="white"/>
                </a:solidFill>
                <a:latin typeface="Arial Rounded MT Bold" pitchFamily="34" charset="0"/>
              </a:rPr>
              <a:t>DFC Interface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2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DFC Interface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562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dirty="0" smtClean="0"/>
              <a:t>DFC exposes most of the </a:t>
            </a:r>
            <a:r>
              <a:rPr lang="en-US" sz="1800" dirty="0"/>
              <a:t>D</a:t>
            </a:r>
            <a:r>
              <a:rPr lang="en-US" sz="1800" dirty="0" smtClean="0"/>
              <a:t>ocumentum object hierarchy as a set of interfaces. Interfaces do not specify implementation</a:t>
            </a:r>
          </a:p>
          <a:p>
            <a:pPr>
              <a:buFont typeface="Wingdings" pitchFamily="2" charset="2"/>
              <a:buChar char="q"/>
            </a:pPr>
            <a:endParaRPr lang="en-US" sz="1800" dirty="0" smtClean="0"/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Interfaces defines the set of methods with specific signatures and specific semantics. DFC includes default implementation for each interfaces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For Ex : </a:t>
            </a:r>
            <a:r>
              <a:rPr lang="en-US" sz="1800" dirty="0" smtClean="0">
                <a:solidFill>
                  <a:schemeClr val="accent6"/>
                </a:solidFill>
              </a:rPr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To operate on a </a:t>
            </a:r>
            <a:r>
              <a:rPr lang="en-US" dirty="0" smtClean="0">
                <a:solidFill>
                  <a:schemeClr val="accent6"/>
                </a:solidFill>
              </a:rPr>
              <a:t>Document object</a:t>
            </a:r>
            <a:r>
              <a:rPr lang="en-US" dirty="0" smtClean="0"/>
              <a:t>, obtain an </a:t>
            </a:r>
            <a:r>
              <a:rPr lang="en-US" dirty="0" err="1" smtClean="0">
                <a:solidFill>
                  <a:schemeClr val="accent6"/>
                </a:solidFill>
              </a:rPr>
              <a:t>IDfDocument</a:t>
            </a:r>
            <a:r>
              <a:rPr lang="en-US" dirty="0" smtClean="0">
                <a:solidFill>
                  <a:schemeClr val="accent6"/>
                </a:solidFill>
              </a:rPr>
              <a:t> interface </a:t>
            </a:r>
            <a:r>
              <a:rPr lang="en-US" dirty="0" smtClean="0"/>
              <a:t>from DFC. This interface allows user to read or set the object attributes, attach content to the object, check the object into or out of a </a:t>
            </a:r>
            <a:r>
              <a:rPr lang="en-US" dirty="0" err="1" smtClean="0"/>
              <a:t>Docbase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User </a:t>
            </a:r>
            <a:r>
              <a:rPr lang="en-US" dirty="0"/>
              <a:t>don’t want to know about implementation class(</a:t>
            </a:r>
            <a:r>
              <a:rPr lang="en-US" dirty="0" err="1"/>
              <a:t>DfDocument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sz="1800" dirty="0"/>
          </a:p>
          <a:p>
            <a:pPr marL="342900" lvl="1" indent="-342900">
              <a:buFont typeface="Wingdings" pitchFamily="2" charset="2"/>
              <a:buChar char="q"/>
            </a:pPr>
            <a:r>
              <a:rPr lang="en-US" dirty="0" smtClean="0"/>
              <a:t>DFC </a:t>
            </a:r>
            <a:r>
              <a:rPr lang="en-US" dirty="0"/>
              <a:t>does not provide interface for every server object type. Sometimes we must use the DFC Interface that corresponds to a </a:t>
            </a:r>
            <a:r>
              <a:rPr lang="en-US" dirty="0" err="1"/>
              <a:t>supertype</a:t>
            </a:r>
            <a:r>
              <a:rPr lang="en-US" dirty="0"/>
              <a:t> for a given object </a:t>
            </a:r>
            <a:r>
              <a:rPr lang="en-US" dirty="0" smtClean="0"/>
              <a:t>type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 smtClean="0"/>
              <a:t>For Ex : To operate on </a:t>
            </a:r>
            <a:r>
              <a:rPr lang="en-US" dirty="0" smtClean="0">
                <a:solidFill>
                  <a:schemeClr val="accent6"/>
                </a:solidFill>
              </a:rPr>
              <a:t>Cabinets</a:t>
            </a:r>
            <a:r>
              <a:rPr lang="en-US" dirty="0" smtClean="0"/>
              <a:t>, obtain an </a:t>
            </a:r>
            <a:r>
              <a:rPr lang="en-US" dirty="0" err="1" smtClean="0">
                <a:solidFill>
                  <a:schemeClr val="accent6"/>
                </a:solidFill>
              </a:rPr>
              <a:t>IDfFolder</a:t>
            </a:r>
            <a:r>
              <a:rPr lang="en-US" dirty="0" smtClean="0">
                <a:solidFill>
                  <a:schemeClr val="accent6"/>
                </a:solidFill>
              </a:rPr>
              <a:t> interface </a:t>
            </a:r>
            <a:r>
              <a:rPr lang="en-US" dirty="0" smtClean="0"/>
              <a:t>(</a:t>
            </a:r>
            <a:r>
              <a:rPr lang="en-US" dirty="0" err="1" smtClean="0"/>
              <a:t>dm_folder</a:t>
            </a:r>
            <a:r>
              <a:rPr lang="en-US" dirty="0" smtClean="0"/>
              <a:t> is the parent or </a:t>
            </a:r>
            <a:r>
              <a:rPr lang="en-US" dirty="0" err="1" smtClean="0"/>
              <a:t>supertype</a:t>
            </a:r>
            <a:r>
              <a:rPr lang="en-US" dirty="0" smtClean="0"/>
              <a:t> of </a:t>
            </a:r>
            <a:r>
              <a:rPr lang="en-US" dirty="0" err="1" smtClean="0"/>
              <a:t>dm_cabinet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1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00B0F0"/>
                </a:solidFill>
              </a:rPr>
              <a:t>DFC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DFC Overview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DFC Communication Pattern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DFC Interface Hierarchy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DFC </a:t>
            </a:r>
            <a:r>
              <a:rPr lang="en-US" sz="2400" dirty="0"/>
              <a:t>Programming </a:t>
            </a:r>
            <a:r>
              <a:rPr lang="en-US" sz="2400" dirty="0" smtClean="0"/>
              <a:t>Basics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Working with Document Operations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2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DFC Interface Hierarchy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dirty="0" smtClean="0"/>
              <a:t>Some DFC interfaces correspond to operations that are independent of server object types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For Ex: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err="1" smtClean="0">
                <a:solidFill>
                  <a:schemeClr val="accent6"/>
                </a:solidFill>
              </a:rPr>
              <a:t>IDfLoginInfo</a:t>
            </a:r>
            <a:r>
              <a:rPr lang="en-US" sz="1800" dirty="0" smtClean="0">
                <a:solidFill>
                  <a:schemeClr val="accent6"/>
                </a:solidFill>
              </a:rPr>
              <a:t> interface </a:t>
            </a:r>
            <a:r>
              <a:rPr lang="en-US" sz="1800" dirty="0" smtClean="0"/>
              <a:t>which allows to assemble and maintain access information. There is </a:t>
            </a:r>
            <a:r>
              <a:rPr lang="en-US" sz="1800" dirty="0" smtClean="0">
                <a:solidFill>
                  <a:schemeClr val="accent6"/>
                </a:solidFill>
              </a:rPr>
              <a:t>no corresponding server object type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accent6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1800" dirty="0" err="1" smtClean="0">
                <a:solidFill>
                  <a:schemeClr val="accent6"/>
                </a:solidFill>
              </a:rPr>
              <a:t>IDfPersistentObject</a:t>
            </a:r>
            <a:r>
              <a:rPr lang="en-US" sz="1800" dirty="0" smtClean="0">
                <a:solidFill>
                  <a:schemeClr val="accent6"/>
                </a:solidFill>
              </a:rPr>
              <a:t> interface </a:t>
            </a:r>
            <a:r>
              <a:rPr lang="en-US" sz="1800" dirty="0" smtClean="0"/>
              <a:t>defines functionality common to all server objects that derive from </a:t>
            </a:r>
            <a:r>
              <a:rPr lang="en-US" sz="1800" dirty="0" err="1" smtClean="0"/>
              <a:t>dm_persistentobject</a:t>
            </a:r>
            <a:r>
              <a:rPr lang="en-US" sz="1800" dirty="0" smtClean="0"/>
              <a:t>. The type </a:t>
            </a:r>
            <a:r>
              <a:rPr lang="en-US" sz="1800" dirty="0" err="1" smtClean="0"/>
              <a:t>dm_persistentobject</a:t>
            </a:r>
            <a:r>
              <a:rPr lang="en-US" sz="1800" dirty="0" smtClean="0"/>
              <a:t> is the base type of all server objects that persists beyond the current session but </a:t>
            </a:r>
            <a:r>
              <a:rPr lang="en-US" sz="1800" dirty="0" smtClean="0">
                <a:solidFill>
                  <a:schemeClr val="accent6"/>
                </a:solidFill>
              </a:rPr>
              <a:t>couldn’t create </a:t>
            </a:r>
            <a:r>
              <a:rPr lang="en-US" sz="1800" dirty="0" err="1" smtClean="0">
                <a:solidFill>
                  <a:schemeClr val="accent6"/>
                </a:solidFill>
              </a:rPr>
              <a:t>dm_persistentobject</a:t>
            </a:r>
            <a:r>
              <a:rPr lang="en-US" sz="1800" dirty="0" smtClean="0">
                <a:solidFill>
                  <a:schemeClr val="accent6"/>
                </a:solidFill>
              </a:rPr>
              <a:t> </a:t>
            </a:r>
            <a:r>
              <a:rPr lang="en-US" sz="1800" dirty="0" smtClean="0"/>
              <a:t>in the server.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Note : The Server only allows the creation and querying of objects of types that are subtypes of </a:t>
            </a:r>
            <a:r>
              <a:rPr lang="en-US" sz="1800" dirty="0" err="1" smtClean="0"/>
              <a:t>dm_persistentobject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DFC Interface Hierarchy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DFC Hierarchy corresponds to Documentum Object Hierarchy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1819274"/>
            <a:ext cx="7629525" cy="3971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22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DFC Interface and Description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550988"/>
              </p:ext>
            </p:extLst>
          </p:nvPr>
        </p:nvGraphicFramePr>
        <p:xfrm>
          <a:off x="457200" y="838202"/>
          <a:ext cx="8229600" cy="5181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48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Interface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48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IDfTypedObject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Provides basic operations for all typed objects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90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IDfPersistentObject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Extends </a:t>
                      </a:r>
                      <a:r>
                        <a:rPr lang="en-US" sz="1600" dirty="0" err="1" smtClean="0"/>
                        <a:t>IDfTypedObject</a:t>
                      </a:r>
                      <a:r>
                        <a:rPr lang="en-US" sz="1600" baseline="0" dirty="0" smtClean="0"/>
                        <a:t> and it is base class for all Documentum persistent Objects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4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IDfCollection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Provides access to collection objects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90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IDfSysObject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Provides</a:t>
                      </a:r>
                      <a:r>
                        <a:rPr lang="en-US" sz="1600" baseline="0" dirty="0" smtClean="0"/>
                        <a:t> the functionality for the client to interact with ‘</a:t>
                      </a:r>
                      <a:r>
                        <a:rPr lang="en-US" sz="1600" baseline="0" dirty="0" err="1" smtClean="0"/>
                        <a:t>dm_sysobject</a:t>
                      </a:r>
                      <a:r>
                        <a:rPr lang="en-US" sz="1600" baseline="0" dirty="0" smtClean="0"/>
                        <a:t>’ objects in the repository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790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IDfDocument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Provides the functionality</a:t>
                      </a:r>
                      <a:r>
                        <a:rPr lang="en-US" sz="1600" baseline="0" dirty="0" smtClean="0"/>
                        <a:t> for the client to interact with ‘</a:t>
                      </a:r>
                      <a:r>
                        <a:rPr lang="en-US" sz="1600" baseline="0" dirty="0" err="1" smtClean="0"/>
                        <a:t>dm_document</a:t>
                      </a:r>
                      <a:r>
                        <a:rPr lang="en-US" sz="1600" baseline="0" dirty="0" smtClean="0"/>
                        <a:t>’ objects in the repository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48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IDfFolder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Provides the access to folder related data stored in folder objects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48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IDfQuery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Provides functionality for running</a:t>
                      </a:r>
                      <a:r>
                        <a:rPr lang="en-US" sz="1600" baseline="0" dirty="0" smtClean="0"/>
                        <a:t> queries against a repository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48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IDfClient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Provides functionality to establish and manage sessions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848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IDfSessionManager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Manages identities, pooled sessions</a:t>
                      </a:r>
                      <a:r>
                        <a:rPr lang="en-US" sz="1600" baseline="0" dirty="0" smtClean="0"/>
                        <a:t> and transactions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8484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IDfSession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Encapsulates</a:t>
                      </a:r>
                      <a:r>
                        <a:rPr lang="en-US" sz="1600" baseline="0" dirty="0" smtClean="0"/>
                        <a:t> a session with a Documentum repository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4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412"/>
            <a:ext cx="8763000" cy="510988"/>
          </a:xfrm>
        </p:spPr>
        <p:txBody>
          <a:bodyPr/>
          <a:lstStyle/>
          <a:p>
            <a:r>
              <a:rPr lang="en-US" dirty="0" err="1" smtClean="0"/>
              <a:t>IDfDocument</a:t>
            </a:r>
            <a:r>
              <a:rPr lang="en-US" dirty="0" smtClean="0"/>
              <a:t> </a:t>
            </a:r>
            <a:r>
              <a:rPr lang="en-US" dirty="0" err="1" smtClean="0"/>
              <a:t>Interface&amp;Methods-Sample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u="sng" dirty="0" smtClean="0"/>
              <a:t>Syntax:  </a:t>
            </a:r>
            <a:r>
              <a:rPr lang="en-US" sz="1800" dirty="0" smtClean="0"/>
              <a:t>Public interface </a:t>
            </a:r>
            <a:r>
              <a:rPr lang="en-US" sz="1800" dirty="0" err="1" smtClean="0"/>
              <a:t>IDfDocument</a:t>
            </a:r>
            <a:r>
              <a:rPr lang="en-US" sz="1800" dirty="0" smtClean="0"/>
              <a:t> extends </a:t>
            </a:r>
            <a:r>
              <a:rPr lang="en-US" sz="1800" dirty="0" err="1" smtClean="0"/>
              <a:t>IDfSysObject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u="sng" dirty="0" smtClean="0"/>
              <a:t>Methods: </a:t>
            </a:r>
          </a:p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below are the few methods of </a:t>
            </a:r>
            <a:r>
              <a:rPr lang="en-US" sz="1800" dirty="0" err="1" smtClean="0"/>
              <a:t>IDfDocument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88137"/>
              </p:ext>
            </p:extLst>
          </p:nvPr>
        </p:nvGraphicFramePr>
        <p:xfrm>
          <a:off x="548640" y="2133600"/>
          <a:ext cx="7772400" cy="363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Signature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setObjectName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(String </a:t>
                      </a:r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objectName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Set the object name attribute of the object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setFile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(String </a:t>
                      </a:r>
                      <a:r>
                        <a:rPr lang="en-US" sz="1600" dirty="0" err="1" smtClean="0">
                          <a:latin typeface="Arial" pitchFamily="34" charset="0"/>
                          <a:cs typeface="Arial" pitchFamily="34" charset="0"/>
                        </a:rPr>
                        <a:t>fileName</a:t>
                      </a: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Sets the content file of this object or replaces an existing content.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setRepeatingString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(String 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attributeName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valueIndex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 String value)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Sets a string value of a repeating attribute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setContentType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(String 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contentType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Sets the file format of the object's content.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link(String 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folderSpec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Associates the object with a folder or cabinet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save()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Saves an object to a Documentum server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84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412"/>
            <a:ext cx="8229600" cy="510988"/>
          </a:xfrm>
        </p:spPr>
        <p:txBody>
          <a:bodyPr/>
          <a:lstStyle/>
          <a:p>
            <a:r>
              <a:rPr lang="en-US" dirty="0" err="1" smtClean="0"/>
              <a:t>IDfUser</a:t>
            </a:r>
            <a:r>
              <a:rPr lang="en-US" dirty="0" smtClean="0"/>
              <a:t> Interface&amp;Methods-Sample2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150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u="sng" dirty="0" smtClean="0"/>
              <a:t>Syntax:  </a:t>
            </a:r>
            <a:r>
              <a:rPr lang="en-US" sz="1800" dirty="0" smtClean="0"/>
              <a:t>Public interface </a:t>
            </a:r>
            <a:r>
              <a:rPr lang="en-US" sz="1800" dirty="0" err="1" smtClean="0"/>
              <a:t>IDfUser</a:t>
            </a:r>
            <a:r>
              <a:rPr lang="en-US" sz="1800" dirty="0" smtClean="0"/>
              <a:t> extends </a:t>
            </a:r>
            <a:r>
              <a:rPr lang="en-US" sz="1800" dirty="0" err="1" smtClean="0"/>
              <a:t>IDfPersistentObject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u="sng" dirty="0" smtClean="0"/>
              <a:t>Purpose: </a:t>
            </a:r>
            <a:r>
              <a:rPr lang="en-US" sz="1800" dirty="0" smtClean="0"/>
              <a:t>Provides access to user-related data stored in user objects</a:t>
            </a:r>
          </a:p>
          <a:p>
            <a:pPr marL="0" indent="0">
              <a:buNone/>
            </a:pPr>
            <a:r>
              <a:rPr lang="en-US" sz="1800" b="1" u="sng" dirty="0" smtClean="0"/>
              <a:t>Methods: </a:t>
            </a:r>
            <a:r>
              <a:rPr lang="en-US" sz="1800" dirty="0" smtClean="0"/>
              <a:t>The </a:t>
            </a:r>
            <a:r>
              <a:rPr lang="en-US" sz="1800" dirty="0"/>
              <a:t>below are the few methods of </a:t>
            </a:r>
            <a:r>
              <a:rPr lang="en-US" sz="1800" dirty="0" err="1" smtClean="0"/>
              <a:t>IDfUser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082109"/>
              </p:ext>
            </p:extLst>
          </p:nvPr>
        </p:nvGraphicFramePr>
        <p:xfrm>
          <a:off x="609600" y="1929098"/>
          <a:ext cx="7772400" cy="4243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3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Signature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setUserName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(String 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userName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Sets the name of this user.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462">
                <a:tc>
                  <a:txBody>
                    <a:bodyPr/>
                    <a:lstStyle/>
                    <a:p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isGroup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() </a:t>
                      </a: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Returns a Boolean value indicating whether a user is a group or an individual user.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70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getUserLoginName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()</a:t>
                      </a:r>
                    </a:p>
                    <a:p>
                      <a:pPr marL="0" algn="l" defTabSz="914400" rtl="0" eaLnBrk="1" latinLnBrk="0" hangingPunct="1"/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Returns the user's Documentum user login name.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60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setDefaultACL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(String 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aclName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 </a:t>
                      </a:r>
                    </a:p>
                    <a:p>
                      <a:pPr marL="0" algn="l" defTabSz="914400" rtl="0" eaLnBrk="1" latinLnBrk="0" hangingPunct="1"/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Sets the default ACL for this user to a system ACL (owned by the repository owner).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53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setWorkflowDisabled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boolean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disabled)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Sets whether this user is workflow disabled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getACLDomain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()</a:t>
                      </a:r>
                    </a:p>
                    <a:p>
                      <a:pPr marL="0" algn="l" defTabSz="914400" rtl="0" eaLnBrk="1" latinLnBrk="0" hangingPunct="1"/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Returns the domain of the ACL associated with a user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27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Non Persistent Objects are</a:t>
            </a:r>
          </a:p>
          <a:p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err="1" smtClean="0"/>
              <a:t>IDfSysobject</a:t>
            </a:r>
            <a:endParaRPr lang="en-US" dirty="0" smtClean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 </a:t>
            </a:r>
            <a:r>
              <a:rPr lang="en-US" dirty="0" err="1" smtClean="0"/>
              <a:t>IDfCollection</a:t>
            </a:r>
            <a:endParaRPr lang="en-US" dirty="0" smtClean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err="1" smtClean="0"/>
              <a:t>IDfUser</a:t>
            </a:r>
            <a:endParaRPr lang="en-US" dirty="0" smtClean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  All the above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1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Priority levels in log4j.properties</a:t>
            </a:r>
          </a:p>
          <a:p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DEBUG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FATAL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ERROR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  All the above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1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DFC can be called only from WDK Layer</a:t>
            </a:r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True</a:t>
            </a:r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False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Ans</a:t>
            </a:r>
            <a:r>
              <a:rPr lang="en-US" dirty="0"/>
              <a:t>: </a:t>
            </a:r>
            <a:r>
              <a:rPr lang="en-US" dirty="0" smtClean="0"/>
              <a:t>b (It also called from methods hosted in Content server)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5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1126" y="2286000"/>
            <a:ext cx="4648200" cy="2264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705" dirty="0" smtClean="0">
                <a:solidFill>
                  <a:prstClr val="white"/>
                </a:solidFill>
                <a:latin typeface="Arial Rounded MT Bold" pitchFamily="34" charset="0"/>
              </a:rPr>
              <a:t>DFC Programming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2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DFC Programming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718F"/>
                </a:solidFill>
                <a:ea typeface="Ebrima" panose="02000000000000000000" pitchFamily="2" charset="0"/>
              </a:rPr>
              <a:t>This</a:t>
            </a:r>
            <a:r>
              <a:rPr 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800" dirty="0">
                <a:solidFill>
                  <a:srgbClr val="00718F"/>
                </a:solidFill>
                <a:ea typeface="Ebrima" panose="02000000000000000000" pitchFamily="2" charset="0"/>
              </a:rPr>
              <a:t>chapter provides information on :</a:t>
            </a:r>
          </a:p>
          <a:p>
            <a:pPr marL="0" indent="0">
              <a:buNone/>
            </a:pPr>
            <a:endParaRPr lang="en-US" sz="1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196" indent="-285196">
              <a:buFont typeface="+mj-lt"/>
              <a:buAutoNum type="romanLcPeriod"/>
            </a:pPr>
            <a:r>
              <a:rPr lang="en-US" sz="1800" dirty="0" smtClean="0"/>
              <a:t>Session Creation</a:t>
            </a:r>
            <a:endParaRPr lang="en-US" sz="1800" dirty="0"/>
          </a:p>
          <a:p>
            <a:pPr marL="285196" indent="-285196">
              <a:buFont typeface="+mj-lt"/>
              <a:buAutoNum type="romanLcPeriod"/>
            </a:pPr>
            <a:r>
              <a:rPr lang="en-US" sz="1800" dirty="0" smtClean="0"/>
              <a:t>Best Practices -Sessions</a:t>
            </a:r>
          </a:p>
          <a:p>
            <a:pPr marL="285196" indent="-285196">
              <a:buFont typeface="+mj-lt"/>
              <a:buAutoNum type="romanLcPeriod"/>
            </a:pPr>
            <a:r>
              <a:rPr lang="en-US" sz="1800" dirty="0" smtClean="0"/>
              <a:t>Creating Document</a:t>
            </a:r>
          </a:p>
          <a:p>
            <a:pPr marL="285196" indent="-285196">
              <a:buFont typeface="+mj-lt"/>
              <a:buAutoNum type="romanLcPeriod"/>
            </a:pPr>
            <a:r>
              <a:rPr lang="en-US" sz="1800" dirty="0" smtClean="0"/>
              <a:t>Updating Metadata</a:t>
            </a:r>
          </a:p>
          <a:p>
            <a:pPr marL="285196" indent="-285196">
              <a:buFont typeface="+mj-lt"/>
              <a:buAutoNum type="romanLcPeriod"/>
            </a:pPr>
            <a:r>
              <a:rPr lang="en-US" sz="1800" dirty="0" smtClean="0"/>
              <a:t>Deleting Objects</a:t>
            </a:r>
          </a:p>
          <a:p>
            <a:pPr marL="285196" indent="-285196">
              <a:buFont typeface="+mj-lt"/>
              <a:buAutoNum type="romanLcPeriod"/>
            </a:pPr>
            <a:r>
              <a:rPr lang="en-US" sz="1800" dirty="0" smtClean="0"/>
              <a:t>Query Execution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8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00B0F0"/>
                </a:solidFill>
              </a:rPr>
              <a:t>DFS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DFS Overview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DFS Data Model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Object Services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Custom DFS Services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6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DFC Code to create Documentum Session (</a:t>
            </a:r>
            <a:r>
              <a:rPr lang="en-US" sz="1800" dirty="0" err="1" smtClean="0"/>
              <a:t>IDfSession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Obtain </a:t>
            </a:r>
            <a:r>
              <a:rPr lang="en-US" sz="1800" dirty="0"/>
              <a:t>an </a:t>
            </a:r>
            <a:r>
              <a:rPr lang="en-US" sz="1800" dirty="0" err="1"/>
              <a:t>IDfClientX</a:t>
            </a:r>
            <a:r>
              <a:rPr lang="en-US" sz="1800" dirty="0"/>
              <a:t> object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600" dirty="0" err="1" smtClean="0">
                <a:solidFill>
                  <a:schemeClr val="accent4"/>
                </a:solidFill>
              </a:rPr>
              <a:t>IDfClientX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>
                <a:solidFill>
                  <a:schemeClr val="accent4"/>
                </a:solidFill>
              </a:rPr>
              <a:t>cx = new </a:t>
            </a:r>
            <a:r>
              <a:rPr lang="en-US" sz="1600" dirty="0" err="1">
                <a:solidFill>
                  <a:schemeClr val="accent4"/>
                </a:solidFill>
              </a:rPr>
              <a:t>DfClientX</a:t>
            </a:r>
            <a:r>
              <a:rPr lang="en-US" sz="1600" dirty="0">
                <a:solidFill>
                  <a:schemeClr val="accent4"/>
                </a:solidFill>
              </a:rPr>
              <a:t>(); </a:t>
            </a:r>
          </a:p>
          <a:p>
            <a:r>
              <a:rPr lang="en-US" sz="1800" dirty="0" smtClean="0"/>
              <a:t>Obtain </a:t>
            </a:r>
            <a:r>
              <a:rPr lang="en-US" sz="1800" dirty="0"/>
              <a:t>an </a:t>
            </a:r>
            <a:r>
              <a:rPr lang="en-US" sz="1800" dirty="0" err="1"/>
              <a:t>IDfClient</a:t>
            </a:r>
            <a:r>
              <a:rPr lang="en-US" sz="1800" dirty="0"/>
              <a:t> object by calling the </a:t>
            </a:r>
            <a:r>
              <a:rPr lang="en-US" sz="1800" dirty="0" err="1"/>
              <a:t>getLocalClient</a:t>
            </a:r>
            <a:r>
              <a:rPr lang="en-US" sz="1800" dirty="0"/>
              <a:t> method of the </a:t>
            </a:r>
            <a:r>
              <a:rPr lang="en-US" sz="1800" dirty="0" err="1"/>
              <a:t>IDfClientX</a:t>
            </a:r>
            <a:r>
              <a:rPr lang="en-US" sz="1800" dirty="0"/>
              <a:t> object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600" dirty="0" err="1" smtClean="0">
                <a:solidFill>
                  <a:schemeClr val="accent4"/>
                </a:solidFill>
              </a:rPr>
              <a:t>IDfClient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>
                <a:solidFill>
                  <a:schemeClr val="accent4"/>
                </a:solidFill>
              </a:rPr>
              <a:t>client = </a:t>
            </a:r>
            <a:r>
              <a:rPr lang="en-US" sz="1600" dirty="0" err="1">
                <a:solidFill>
                  <a:schemeClr val="accent4"/>
                </a:solidFill>
              </a:rPr>
              <a:t>cx.getLocalClient</a:t>
            </a:r>
            <a:r>
              <a:rPr lang="en-US" sz="1600" dirty="0">
                <a:solidFill>
                  <a:schemeClr val="accent4"/>
                </a:solidFill>
              </a:rPr>
              <a:t>(); </a:t>
            </a:r>
            <a:endParaRPr lang="en-US" sz="1600" dirty="0" smtClean="0">
              <a:solidFill>
                <a:schemeClr val="accent4"/>
              </a:solidFill>
            </a:endParaRPr>
          </a:p>
          <a:p>
            <a:r>
              <a:rPr lang="en-US" sz="1800" dirty="0" smtClean="0"/>
              <a:t>Obtain </a:t>
            </a:r>
            <a:r>
              <a:rPr lang="en-US" sz="1800" dirty="0"/>
              <a:t>a session manager by calling the </a:t>
            </a:r>
            <a:r>
              <a:rPr lang="en-US" sz="1800" dirty="0" err="1"/>
              <a:t>newSessionManager</a:t>
            </a:r>
            <a:r>
              <a:rPr lang="en-US" sz="1800" dirty="0"/>
              <a:t> method of the </a:t>
            </a:r>
            <a:r>
              <a:rPr lang="en-US" sz="1800" dirty="0" err="1"/>
              <a:t>IDfClient</a:t>
            </a:r>
            <a:r>
              <a:rPr lang="en-US" sz="1800" dirty="0"/>
              <a:t> object.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600" dirty="0" err="1" smtClean="0">
                <a:solidFill>
                  <a:schemeClr val="accent4"/>
                </a:solidFill>
              </a:rPr>
              <a:t>IDfSessionManager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>
                <a:solidFill>
                  <a:schemeClr val="accent4"/>
                </a:solidFill>
              </a:rPr>
              <a:t>sMgr</a:t>
            </a:r>
            <a:r>
              <a:rPr lang="en-US" sz="1600" dirty="0">
                <a:solidFill>
                  <a:schemeClr val="accent4"/>
                </a:solidFill>
              </a:rPr>
              <a:t> = </a:t>
            </a:r>
            <a:r>
              <a:rPr lang="en-US" sz="1600" dirty="0" err="1">
                <a:solidFill>
                  <a:schemeClr val="accent4"/>
                </a:solidFill>
              </a:rPr>
              <a:t>client.newSessionManager</a:t>
            </a:r>
            <a:r>
              <a:rPr lang="en-US" sz="1600" dirty="0">
                <a:solidFill>
                  <a:schemeClr val="accent4"/>
                </a:solidFill>
              </a:rPr>
              <a:t>(); </a:t>
            </a:r>
            <a:endParaRPr lang="en-US" sz="1600" dirty="0" smtClean="0">
              <a:solidFill>
                <a:schemeClr val="accent4"/>
              </a:solidFill>
            </a:endParaRPr>
          </a:p>
          <a:p>
            <a:r>
              <a:rPr lang="en-US" sz="1800" dirty="0" smtClean="0"/>
              <a:t>Obtain an </a:t>
            </a:r>
            <a:r>
              <a:rPr lang="en-US" sz="1800" dirty="0" err="1" smtClean="0"/>
              <a:t>IDfLoginInfo</a:t>
            </a:r>
            <a:r>
              <a:rPr lang="en-US" sz="1800" dirty="0" smtClean="0"/>
              <a:t> Object and set user name ,password </a:t>
            </a:r>
          </a:p>
          <a:p>
            <a:pPr marL="457200" lvl="1" indent="0"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>
                <a:solidFill>
                  <a:schemeClr val="accent4"/>
                </a:solidFill>
              </a:rPr>
              <a:t>IDfLoginInfo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>
                <a:solidFill>
                  <a:schemeClr val="accent4"/>
                </a:solidFill>
              </a:rPr>
              <a:t>loginInfo</a:t>
            </a:r>
            <a:r>
              <a:rPr lang="en-US" sz="1600" dirty="0">
                <a:solidFill>
                  <a:schemeClr val="accent4"/>
                </a:solidFill>
              </a:rPr>
              <a:t> = </a:t>
            </a:r>
            <a:r>
              <a:rPr lang="en-US" sz="1600" dirty="0" err="1" smtClean="0">
                <a:solidFill>
                  <a:schemeClr val="accent4"/>
                </a:solidFill>
              </a:rPr>
              <a:t>cx.getLoginInfo</a:t>
            </a:r>
            <a:r>
              <a:rPr lang="en-US" sz="1600" dirty="0">
                <a:solidFill>
                  <a:schemeClr val="accent4"/>
                </a:solidFill>
              </a:rPr>
              <a:t>()</a:t>
            </a:r>
            <a:endParaRPr lang="en-US" sz="1600" dirty="0" smtClean="0">
              <a:solidFill>
                <a:schemeClr val="accent4"/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4"/>
                </a:solidFill>
              </a:rPr>
              <a:t> </a:t>
            </a:r>
            <a:r>
              <a:rPr lang="en-US" sz="1600" dirty="0" smtClean="0">
                <a:solidFill>
                  <a:schemeClr val="accent4"/>
                </a:solidFill>
              </a:rPr>
              <a:t>      </a:t>
            </a:r>
            <a:r>
              <a:rPr lang="en-US" sz="1600" dirty="0" err="1" smtClean="0">
                <a:solidFill>
                  <a:schemeClr val="accent4"/>
                </a:solidFill>
              </a:rPr>
              <a:t>loginInfo.setUser</a:t>
            </a:r>
            <a:r>
              <a:rPr lang="en-US" sz="1600" dirty="0" smtClean="0">
                <a:solidFill>
                  <a:schemeClr val="accent4"/>
                </a:solidFill>
              </a:rPr>
              <a:t>( “</a:t>
            </a:r>
            <a:r>
              <a:rPr lang="en-US" sz="1600" dirty="0" err="1" smtClean="0">
                <a:solidFill>
                  <a:schemeClr val="accent4"/>
                </a:solidFill>
              </a:rPr>
              <a:t>userName</a:t>
            </a:r>
            <a:r>
              <a:rPr lang="en-US" sz="1600" dirty="0" smtClean="0">
                <a:solidFill>
                  <a:schemeClr val="accent4"/>
                </a:solidFill>
              </a:rPr>
              <a:t>" );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4"/>
                </a:solidFill>
              </a:rPr>
              <a:t> </a:t>
            </a:r>
            <a:r>
              <a:rPr lang="en-US" sz="1600" dirty="0" smtClean="0">
                <a:solidFill>
                  <a:schemeClr val="accent4"/>
                </a:solidFill>
              </a:rPr>
              <a:t>      </a:t>
            </a:r>
            <a:r>
              <a:rPr lang="en-US" sz="1600" dirty="0" err="1" smtClean="0">
                <a:solidFill>
                  <a:schemeClr val="accent4"/>
                </a:solidFill>
              </a:rPr>
              <a:t>loginInfo.setPassword</a:t>
            </a:r>
            <a:r>
              <a:rPr lang="en-US" sz="1600" dirty="0">
                <a:solidFill>
                  <a:schemeClr val="accent4"/>
                </a:solidFill>
              </a:rPr>
              <a:t>( </a:t>
            </a:r>
            <a:r>
              <a:rPr lang="en-US" sz="1600" dirty="0" smtClean="0">
                <a:solidFill>
                  <a:schemeClr val="accent4"/>
                </a:solidFill>
              </a:rPr>
              <a:t>“password" );</a:t>
            </a:r>
          </a:p>
          <a:p>
            <a:r>
              <a:rPr lang="en-US" sz="1800" dirty="0" smtClean="0"/>
              <a:t>Using </a:t>
            </a:r>
            <a:r>
              <a:rPr lang="en-US" sz="1800" dirty="0" err="1" smtClean="0"/>
              <a:t>setIdentity</a:t>
            </a:r>
            <a:r>
              <a:rPr lang="en-US" sz="1800" dirty="0" smtClean="0"/>
              <a:t> Method in </a:t>
            </a:r>
            <a:r>
              <a:rPr lang="en-US" sz="1800" dirty="0" err="1" smtClean="0"/>
              <a:t>SessionManager</a:t>
            </a:r>
            <a:r>
              <a:rPr lang="en-US" sz="1800" dirty="0" smtClean="0"/>
              <a:t>, set repository name and </a:t>
            </a:r>
            <a:r>
              <a:rPr lang="en-US" sz="1800" dirty="0" err="1" smtClean="0"/>
              <a:t>loginInfo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600" dirty="0" err="1" smtClean="0">
                <a:solidFill>
                  <a:schemeClr val="accent4"/>
                </a:solidFill>
              </a:rPr>
              <a:t>sMgr.setIdentity</a:t>
            </a:r>
            <a:r>
              <a:rPr lang="en-US" sz="1600" dirty="0">
                <a:solidFill>
                  <a:schemeClr val="accent4"/>
                </a:solidFill>
              </a:rPr>
              <a:t>( </a:t>
            </a:r>
            <a:r>
              <a:rPr lang="en-US" sz="1600" dirty="0" err="1">
                <a:solidFill>
                  <a:schemeClr val="accent4"/>
                </a:solidFill>
              </a:rPr>
              <a:t>strRepositoryName</a:t>
            </a:r>
            <a:r>
              <a:rPr lang="en-US" sz="1600" dirty="0">
                <a:solidFill>
                  <a:schemeClr val="accent4"/>
                </a:solidFill>
              </a:rPr>
              <a:t>, </a:t>
            </a:r>
            <a:r>
              <a:rPr lang="en-US" sz="1600" dirty="0" err="1">
                <a:solidFill>
                  <a:schemeClr val="accent4"/>
                </a:solidFill>
              </a:rPr>
              <a:t>loginInfo</a:t>
            </a:r>
            <a:r>
              <a:rPr lang="en-US" sz="1600" dirty="0">
                <a:solidFill>
                  <a:schemeClr val="accent4"/>
                </a:solidFill>
              </a:rPr>
              <a:t> </a:t>
            </a:r>
            <a:r>
              <a:rPr lang="en-US" sz="1600" dirty="0" smtClean="0">
                <a:solidFill>
                  <a:schemeClr val="accent4"/>
                </a:solidFill>
              </a:rPr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© Cognizant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0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Creation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US" sz="1800" dirty="0"/>
              <a:t>With the help of session manager, obtain a </a:t>
            </a:r>
            <a:r>
              <a:rPr lang="en-US" sz="1800" dirty="0" smtClean="0"/>
              <a:t>session </a:t>
            </a:r>
            <a:r>
              <a:rPr lang="en-US" sz="1800" dirty="0"/>
              <a:t>with the repository and reference to the object that implements  the </a:t>
            </a:r>
            <a:r>
              <a:rPr lang="en-US" sz="1800" dirty="0" err="1"/>
              <a:t>IDfSession</a:t>
            </a:r>
            <a:r>
              <a:rPr lang="en-US" sz="1800" dirty="0"/>
              <a:t> Interface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>
                <a:solidFill>
                  <a:schemeClr val="accent4"/>
                </a:solidFill>
              </a:rPr>
              <a:t>IDfSession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>
                <a:solidFill>
                  <a:schemeClr val="accent4"/>
                </a:solidFill>
              </a:rPr>
              <a:t>session = </a:t>
            </a:r>
            <a:r>
              <a:rPr lang="en-US" sz="1600" dirty="0" err="1" smtClean="0">
                <a:solidFill>
                  <a:schemeClr val="accent4"/>
                </a:solidFill>
              </a:rPr>
              <a:t>sMgr.getSession</a:t>
            </a:r>
            <a:r>
              <a:rPr lang="en-US" sz="1600" dirty="0" smtClean="0">
                <a:solidFill>
                  <a:schemeClr val="accent4"/>
                </a:solidFill>
              </a:rPr>
              <a:t>(</a:t>
            </a:r>
            <a:r>
              <a:rPr lang="en-US" sz="1600" dirty="0" err="1" smtClean="0">
                <a:solidFill>
                  <a:schemeClr val="accent4"/>
                </a:solidFill>
              </a:rPr>
              <a:t>strRepoName</a:t>
            </a:r>
            <a:r>
              <a:rPr lang="en-US" sz="1600" dirty="0" smtClean="0">
                <a:solidFill>
                  <a:schemeClr val="accent4"/>
                </a:solidFill>
              </a:rPr>
              <a:t>); 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accent4"/>
              </a:solidFill>
            </a:endParaRPr>
          </a:p>
          <a:p>
            <a:r>
              <a:rPr lang="en-US" sz="1800" dirty="0" smtClean="0"/>
              <a:t>With the help of this session, we can perform any operations and manipulations of objects in the repository</a:t>
            </a:r>
          </a:p>
          <a:p>
            <a:endParaRPr lang="en-US" sz="1800" dirty="0" smtClean="0"/>
          </a:p>
          <a:p>
            <a:r>
              <a:rPr lang="en-US" sz="1800" dirty="0" smtClean="0"/>
              <a:t>Once Session is not actively used, we can release session using </a:t>
            </a:r>
            <a:r>
              <a:rPr lang="en-US" sz="1800" dirty="0" err="1" smtClean="0"/>
              <a:t>SessionManager</a:t>
            </a:r>
            <a:r>
              <a:rPr lang="en-US" sz="1800" dirty="0" smtClean="0"/>
              <a:t> Object and get new sessions when needed than to store sessions for later use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600" dirty="0" err="1" smtClean="0">
                <a:solidFill>
                  <a:schemeClr val="accent4"/>
                </a:solidFill>
              </a:rPr>
              <a:t>sMgr.release</a:t>
            </a:r>
            <a:r>
              <a:rPr lang="en-US" sz="1600" dirty="0" smtClean="0">
                <a:solidFill>
                  <a:schemeClr val="accent4"/>
                </a:solidFill>
              </a:rPr>
              <a:t>(session);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accent4"/>
              </a:solidFill>
            </a:endParaRPr>
          </a:p>
          <a:p>
            <a:r>
              <a:rPr lang="en-US" sz="1800" dirty="0"/>
              <a:t>To </a:t>
            </a:r>
            <a:r>
              <a:rPr lang="en-US" sz="1800" dirty="0" smtClean="0"/>
              <a:t>verify how many sessions are available. We can validate by executing the </a:t>
            </a:r>
            <a:r>
              <a:rPr lang="en-US" sz="1800" dirty="0" err="1" smtClean="0">
                <a:solidFill>
                  <a:schemeClr val="accent2"/>
                </a:solidFill>
              </a:rPr>
              <a:t>list_sessions</a:t>
            </a:r>
            <a:r>
              <a:rPr lang="en-US" sz="1800" dirty="0" smtClean="0"/>
              <a:t> or </a:t>
            </a:r>
            <a:r>
              <a:rPr lang="en-US" sz="1800" dirty="0" err="1" smtClean="0">
                <a:solidFill>
                  <a:schemeClr val="accent2"/>
                </a:solidFill>
              </a:rPr>
              <a:t>show_sessions</a:t>
            </a:r>
            <a:r>
              <a:rPr lang="en-US" sz="1800" dirty="0" smtClean="0"/>
              <a:t> </a:t>
            </a:r>
            <a:r>
              <a:rPr lang="en-US" sz="1800" dirty="0"/>
              <a:t>using API or DQL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err="1" smtClean="0">
                <a:solidFill>
                  <a:schemeClr val="accent2"/>
                </a:solidFill>
              </a:rPr>
              <a:t>getLoginTicket</a:t>
            </a:r>
            <a:r>
              <a:rPr lang="en-US" sz="1800" dirty="0" smtClean="0">
                <a:solidFill>
                  <a:schemeClr val="accent2"/>
                </a:solidFill>
              </a:rPr>
              <a:t>()</a:t>
            </a:r>
            <a:r>
              <a:rPr lang="en-US" sz="1800" dirty="0" smtClean="0"/>
              <a:t> API is to provide additional sessions for a user who has an authenticated session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9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-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dirty="0" smtClean="0"/>
              <a:t>Ensure that sessions are always obtained or released using the session manager and it is recommended to release session immediately after use</a:t>
            </a:r>
          </a:p>
          <a:p>
            <a:pPr>
              <a:buFont typeface="Wingdings" pitchFamily="2" charset="2"/>
              <a:buChar char="q"/>
            </a:pPr>
            <a:endParaRPr lang="en-US" sz="1800" dirty="0" smtClean="0"/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It </a:t>
            </a:r>
            <a:r>
              <a:rPr lang="en-US" sz="1800" dirty="0"/>
              <a:t>is must important to release the sessions in finally block to ensure that it gets released in the event of an error or </a:t>
            </a:r>
            <a:r>
              <a:rPr lang="en-US" sz="1800" dirty="0" smtClean="0"/>
              <a:t>exception</a:t>
            </a:r>
          </a:p>
          <a:p>
            <a:pPr>
              <a:buFont typeface="Wingdings" pitchFamily="2" charset="2"/>
              <a:buChar char="q"/>
            </a:pPr>
            <a:endParaRPr lang="en-US" sz="1800" dirty="0"/>
          </a:p>
          <a:p>
            <a:pPr>
              <a:buFont typeface="Wingdings" pitchFamily="2" charset="2"/>
              <a:buChar char="q"/>
            </a:pPr>
            <a:r>
              <a:rPr lang="en-US" sz="1800" dirty="0"/>
              <a:t>This helps to avoid problems like session leaks, in which sessions are created and remain </a:t>
            </a:r>
            <a:r>
              <a:rPr lang="en-US" sz="1800" dirty="0" smtClean="0"/>
              <a:t>open</a:t>
            </a:r>
          </a:p>
          <a:p>
            <a:pPr>
              <a:buFont typeface="Wingdings" pitchFamily="2" charset="2"/>
              <a:buChar char="q"/>
            </a:pPr>
            <a:endParaRPr lang="en-US" sz="1800" dirty="0" smtClean="0"/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Do not store session objects at a location where the release of objects cannot be guaranteed. For Ex: it is a bad practice to store a session object as a class member variable or in a cache</a:t>
            </a:r>
          </a:p>
          <a:p>
            <a:pPr>
              <a:buFont typeface="Wingdings" pitchFamily="2" charset="2"/>
              <a:buChar char="q"/>
            </a:pPr>
            <a:endParaRPr lang="en-US" sz="1800" dirty="0" smtClean="0"/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It is not recommended to use </a:t>
            </a:r>
            <a:r>
              <a:rPr lang="en-US" sz="1800" dirty="0" err="1" smtClean="0"/>
              <a:t>IdfSession.disconnect</a:t>
            </a:r>
            <a:r>
              <a:rPr lang="en-US" sz="1800" dirty="0" smtClean="0"/>
              <a:t>()  method to disconnect a session. A session must always be released with the same session manager release() method through which the session was acquired</a:t>
            </a: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8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412"/>
            <a:ext cx="8382000" cy="510988"/>
          </a:xfrm>
        </p:spPr>
        <p:txBody>
          <a:bodyPr/>
          <a:lstStyle/>
          <a:p>
            <a:r>
              <a:rPr lang="en-US" dirty="0" smtClean="0"/>
              <a:t>Set up DFC Development </a:t>
            </a:r>
            <a:r>
              <a:rPr lang="en-US" dirty="0" err="1" smtClean="0"/>
              <a:t>Envt</a:t>
            </a:r>
            <a:r>
              <a:rPr lang="en-US" dirty="0" smtClean="0"/>
              <a:t> in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Minimum requirement to set up DFC development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dfc.jar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All jar files located in C:\Program Files\Documentum\Shared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 smtClean="0"/>
              <a:t>dfc.properties</a:t>
            </a:r>
            <a:r>
              <a:rPr lang="en-US" sz="1800" dirty="0" smtClean="0"/>
              <a:t> and log4j.properties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Lets see how to create DFC Project in Eclipse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Create New Java Project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Right Click on the project, Click Configure build path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Add External Jars (all the jars as mentioned above)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Add the </a:t>
            </a:r>
            <a:r>
              <a:rPr lang="en-US" sz="1800" dirty="0" err="1" smtClean="0"/>
              <a:t>dfc.properties</a:t>
            </a:r>
            <a:r>
              <a:rPr lang="en-US" sz="1800" dirty="0" smtClean="0"/>
              <a:t> and log4j.properties in /</a:t>
            </a:r>
            <a:r>
              <a:rPr lang="en-US" sz="1800" dirty="0" err="1" smtClean="0"/>
              <a:t>src</a:t>
            </a:r>
            <a:r>
              <a:rPr lang="en-US" sz="1800" dirty="0" smtClean="0"/>
              <a:t> folder</a:t>
            </a:r>
          </a:p>
          <a:p>
            <a:pPr marL="457200" indent="-457200">
              <a:buAutoNum type="arabicPeriod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8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Lets see DFC Code to create </a:t>
            </a:r>
            <a:r>
              <a:rPr lang="en-US" sz="1800" dirty="0" err="1" smtClean="0"/>
              <a:t>dm_document</a:t>
            </a:r>
            <a:r>
              <a:rPr lang="en-US" sz="1800" dirty="0" smtClean="0"/>
              <a:t> object in the </a:t>
            </a:r>
            <a:r>
              <a:rPr lang="en-US" sz="1800" dirty="0" err="1" smtClean="0"/>
              <a:t>docbase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Step 1: Create Documentum Session (</a:t>
            </a:r>
            <a:r>
              <a:rPr lang="en-US" sz="1800" dirty="0" err="1" smtClean="0"/>
              <a:t>idfSession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Step 2: With the help of </a:t>
            </a:r>
            <a:r>
              <a:rPr lang="en-US" sz="1800" dirty="0" err="1" smtClean="0"/>
              <a:t>idfSession</a:t>
            </a:r>
            <a:r>
              <a:rPr lang="en-US" sz="1800" dirty="0" smtClean="0"/>
              <a:t>, follow the below steps</a:t>
            </a:r>
          </a:p>
          <a:p>
            <a:pPr marL="0" indent="0">
              <a:buNone/>
            </a:pPr>
            <a:endParaRPr lang="en-US" sz="1800" dirty="0" smtClean="0"/>
          </a:p>
          <a:p>
            <a:pPr marL="400050" lvl="1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IDfDocument</a:t>
            </a:r>
            <a:r>
              <a:rPr lang="en-US" sz="1600" dirty="0">
                <a:solidFill>
                  <a:schemeClr val="accent4"/>
                </a:solidFill>
              </a:rPr>
              <a:t> </a:t>
            </a:r>
            <a:r>
              <a:rPr lang="en-US" sz="1600" dirty="0" err="1">
                <a:solidFill>
                  <a:schemeClr val="accent4"/>
                </a:solidFill>
              </a:rPr>
              <a:t>documentObj</a:t>
            </a:r>
            <a:r>
              <a:rPr lang="en-US" sz="1600" dirty="0">
                <a:solidFill>
                  <a:schemeClr val="accent4"/>
                </a:solidFill>
              </a:rPr>
              <a:t> = (</a:t>
            </a:r>
            <a:r>
              <a:rPr lang="en-US" sz="1600" dirty="0" err="1" smtClean="0">
                <a:solidFill>
                  <a:schemeClr val="accent4"/>
                </a:solidFill>
              </a:rPr>
              <a:t>IDfDocument</a:t>
            </a:r>
            <a:r>
              <a:rPr lang="en-US" sz="1600" dirty="0" smtClean="0">
                <a:solidFill>
                  <a:schemeClr val="accent4"/>
                </a:solidFill>
              </a:rPr>
              <a:t>) </a:t>
            </a:r>
            <a:r>
              <a:rPr lang="en-US" sz="1600" dirty="0" err="1" smtClean="0">
                <a:solidFill>
                  <a:schemeClr val="accent4"/>
                </a:solidFill>
              </a:rPr>
              <a:t>idfSession.newObject</a:t>
            </a:r>
            <a:r>
              <a:rPr lang="en-US" sz="1600" dirty="0">
                <a:solidFill>
                  <a:schemeClr val="accent4"/>
                </a:solidFill>
              </a:rPr>
              <a:t>(“</a:t>
            </a:r>
            <a:r>
              <a:rPr lang="en-US" sz="1600" dirty="0" err="1">
                <a:solidFill>
                  <a:schemeClr val="accent4"/>
                </a:solidFill>
              </a:rPr>
              <a:t>dm_document</a:t>
            </a:r>
            <a:r>
              <a:rPr lang="en-US" sz="1600" dirty="0" smtClean="0">
                <a:solidFill>
                  <a:schemeClr val="accent4"/>
                </a:solidFill>
              </a:rPr>
              <a:t>”);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documentObj.setObjectName</a:t>
            </a:r>
            <a:r>
              <a:rPr lang="en-US" sz="1600" dirty="0">
                <a:solidFill>
                  <a:schemeClr val="accent4"/>
                </a:solidFill>
              </a:rPr>
              <a:t>(“Test-Document”);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documentObj.setContentType</a:t>
            </a:r>
            <a:r>
              <a:rPr lang="en-US" sz="1600" dirty="0">
                <a:solidFill>
                  <a:schemeClr val="accent4"/>
                </a:solidFill>
              </a:rPr>
              <a:t>(“</a:t>
            </a:r>
            <a:r>
              <a:rPr lang="en-US" sz="1600" dirty="0" err="1">
                <a:solidFill>
                  <a:schemeClr val="accent4"/>
                </a:solidFill>
              </a:rPr>
              <a:t>crtext</a:t>
            </a:r>
            <a:r>
              <a:rPr lang="en-US" sz="1600" dirty="0">
                <a:solidFill>
                  <a:schemeClr val="accent4"/>
                </a:solidFill>
              </a:rPr>
              <a:t>”); 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documentObj.setFile</a:t>
            </a:r>
            <a:r>
              <a:rPr lang="en-US" sz="1600" dirty="0">
                <a:solidFill>
                  <a:schemeClr val="accent4"/>
                </a:solidFill>
              </a:rPr>
              <a:t>(“C:\\Documentum\\</a:t>
            </a:r>
            <a:r>
              <a:rPr lang="en-US" sz="1600" dirty="0" err="1">
                <a:solidFill>
                  <a:schemeClr val="accent4"/>
                </a:solidFill>
              </a:rPr>
              <a:t>config</a:t>
            </a:r>
            <a:r>
              <a:rPr lang="en-US" sz="1600" dirty="0">
                <a:solidFill>
                  <a:schemeClr val="accent4"/>
                </a:solidFill>
              </a:rPr>
              <a:t>\\</a:t>
            </a:r>
            <a:r>
              <a:rPr lang="en-US" sz="1600" dirty="0" err="1">
                <a:solidFill>
                  <a:schemeClr val="accent4"/>
                </a:solidFill>
              </a:rPr>
              <a:t>dfc.properties</a:t>
            </a:r>
            <a:r>
              <a:rPr lang="en-US" sz="1600" dirty="0">
                <a:solidFill>
                  <a:schemeClr val="accent4"/>
                </a:solidFill>
              </a:rPr>
              <a:t>”);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documentObj.link</a:t>
            </a:r>
            <a:r>
              <a:rPr lang="en-US" sz="1600" dirty="0">
                <a:solidFill>
                  <a:schemeClr val="accent4"/>
                </a:solidFill>
              </a:rPr>
              <a:t>(“/Cabinet Name/Folder Level 2”); 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documentObj.save</a:t>
            </a:r>
            <a:r>
              <a:rPr lang="en-US" sz="1600" dirty="0" smtClean="0">
                <a:solidFill>
                  <a:schemeClr val="accent4"/>
                </a:solidFill>
              </a:rPr>
              <a:t>();</a:t>
            </a:r>
          </a:p>
          <a:p>
            <a:pPr marL="400050" lvl="1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800" dirty="0" smtClean="0"/>
              <a:t>Step 3: Release </a:t>
            </a:r>
            <a:r>
              <a:rPr lang="en-US" sz="1800" dirty="0" err="1" smtClean="0"/>
              <a:t>idfSession</a:t>
            </a:r>
            <a:r>
              <a:rPr lang="en-US" sz="1800" dirty="0" smtClean="0"/>
              <a:t> in finally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2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Lets see how to update </a:t>
            </a:r>
            <a:r>
              <a:rPr lang="en-US" sz="1800" dirty="0" err="1" smtClean="0"/>
              <a:t>object_name,authors</a:t>
            </a:r>
            <a:r>
              <a:rPr lang="en-US" sz="1800" dirty="0"/>
              <a:t> </a:t>
            </a:r>
            <a:r>
              <a:rPr lang="en-US" sz="1800" dirty="0" smtClean="0"/>
              <a:t>attribute for the document ‘</a:t>
            </a:r>
            <a:r>
              <a:rPr lang="en-US" sz="1800" dirty="0" err="1" smtClean="0"/>
              <a:t>NewDocument</a:t>
            </a:r>
            <a:r>
              <a:rPr lang="en-US" sz="1800" dirty="0" smtClean="0"/>
              <a:t>’ which is residing in the folder ‘</a:t>
            </a:r>
            <a:r>
              <a:rPr lang="en-US" sz="1800" dirty="0"/>
              <a:t>/Training </a:t>
            </a:r>
            <a:r>
              <a:rPr lang="en-US" sz="1800" dirty="0" smtClean="0"/>
              <a:t>Cabinet/Folder </a:t>
            </a:r>
            <a:r>
              <a:rPr lang="en-US" sz="1800" dirty="0"/>
              <a:t>Level </a:t>
            </a:r>
            <a:r>
              <a:rPr lang="en-US" sz="1800" dirty="0" smtClean="0"/>
              <a:t>1’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Step 1: Create Documentum Session (</a:t>
            </a:r>
            <a:r>
              <a:rPr lang="en-US" sz="1800" dirty="0" err="1"/>
              <a:t>idfSession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Step 2: With the help of </a:t>
            </a:r>
            <a:r>
              <a:rPr lang="en-US" sz="1800" dirty="0" err="1"/>
              <a:t>idfSession</a:t>
            </a:r>
            <a:r>
              <a:rPr lang="en-US" sz="1800" dirty="0"/>
              <a:t>, </a:t>
            </a:r>
            <a:r>
              <a:rPr lang="en-US" sz="1800" dirty="0" smtClean="0"/>
              <a:t>follow the below steps</a:t>
            </a:r>
          </a:p>
          <a:p>
            <a:pPr marL="0" indent="0">
              <a:buNone/>
            </a:pPr>
            <a:endParaRPr lang="en-US" sz="1800" dirty="0"/>
          </a:p>
          <a:p>
            <a:pPr marL="400050" lvl="1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IDfSysObject</a:t>
            </a:r>
            <a:r>
              <a:rPr lang="en-US" sz="1600" dirty="0">
                <a:solidFill>
                  <a:schemeClr val="accent4"/>
                </a:solidFill>
              </a:rPr>
              <a:t>  </a:t>
            </a:r>
            <a:r>
              <a:rPr lang="en-US" sz="1600" dirty="0" err="1">
                <a:solidFill>
                  <a:schemeClr val="accent4"/>
                </a:solidFill>
              </a:rPr>
              <a:t>sysObject</a:t>
            </a:r>
            <a:r>
              <a:rPr lang="en-US" sz="1600" dirty="0">
                <a:solidFill>
                  <a:schemeClr val="accent4"/>
                </a:solidFill>
              </a:rPr>
              <a:t> = (</a:t>
            </a:r>
            <a:r>
              <a:rPr lang="en-US" sz="1600" dirty="0" err="1">
                <a:solidFill>
                  <a:schemeClr val="accent4"/>
                </a:solidFill>
              </a:rPr>
              <a:t>IDfSysObject</a:t>
            </a:r>
            <a:r>
              <a:rPr lang="en-US" sz="1600" dirty="0">
                <a:solidFill>
                  <a:schemeClr val="accent4"/>
                </a:solidFill>
              </a:rPr>
              <a:t>)</a:t>
            </a:r>
            <a:r>
              <a:rPr lang="en-US" sz="1600" dirty="0" err="1">
                <a:solidFill>
                  <a:schemeClr val="accent4"/>
                </a:solidFill>
              </a:rPr>
              <a:t>idfSession.getObjectByPath</a:t>
            </a:r>
            <a:r>
              <a:rPr lang="en-US" sz="1600" dirty="0">
                <a:solidFill>
                  <a:schemeClr val="accent4"/>
                </a:solidFill>
              </a:rPr>
              <a:t>(“/Training </a:t>
            </a:r>
            <a:r>
              <a:rPr lang="en-US" sz="1600" dirty="0" smtClean="0">
                <a:solidFill>
                  <a:schemeClr val="accent4"/>
                </a:solidFill>
              </a:rPr>
              <a:t>Cabinet/Folder </a:t>
            </a:r>
            <a:r>
              <a:rPr lang="en-US" sz="1600" dirty="0">
                <a:solidFill>
                  <a:schemeClr val="accent4"/>
                </a:solidFill>
              </a:rPr>
              <a:t>Level 1/New </a:t>
            </a:r>
            <a:r>
              <a:rPr lang="en-US" sz="1600" dirty="0" smtClean="0">
                <a:solidFill>
                  <a:schemeClr val="accent4"/>
                </a:solidFill>
              </a:rPr>
              <a:t>Document”);  </a:t>
            </a:r>
            <a:r>
              <a:rPr lang="en-US" sz="1600" dirty="0" smtClean="0">
                <a:solidFill>
                  <a:schemeClr val="accent2"/>
                </a:solidFill>
              </a:rPr>
              <a:t>//Get the Object Control</a:t>
            </a:r>
            <a:endParaRPr lang="en-US" sz="1600" dirty="0">
              <a:solidFill>
                <a:schemeClr val="accent2"/>
              </a:solidFill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sysObject.setString</a:t>
            </a:r>
            <a:r>
              <a:rPr lang="en-US" sz="1600" dirty="0">
                <a:solidFill>
                  <a:schemeClr val="accent4"/>
                </a:solidFill>
              </a:rPr>
              <a:t>(“</a:t>
            </a:r>
            <a:r>
              <a:rPr lang="en-US" sz="1600" dirty="0" err="1">
                <a:solidFill>
                  <a:schemeClr val="accent4"/>
                </a:solidFill>
              </a:rPr>
              <a:t>object_name</a:t>
            </a:r>
            <a:r>
              <a:rPr lang="en-US" sz="1600" dirty="0">
                <a:solidFill>
                  <a:schemeClr val="accent4"/>
                </a:solidFill>
              </a:rPr>
              <a:t>”, “New Document</a:t>
            </a:r>
            <a:r>
              <a:rPr lang="en-US" sz="1600" dirty="0" smtClean="0">
                <a:solidFill>
                  <a:schemeClr val="accent4"/>
                </a:solidFill>
              </a:rPr>
              <a:t>”);  </a:t>
            </a:r>
            <a:r>
              <a:rPr lang="en-US" sz="1600" dirty="0" smtClean="0">
                <a:solidFill>
                  <a:schemeClr val="accent2"/>
                </a:solidFill>
              </a:rPr>
              <a:t>//set the object name</a:t>
            </a:r>
            <a:endParaRPr lang="en-US" sz="1600" dirty="0">
              <a:solidFill>
                <a:schemeClr val="accent2"/>
              </a:solidFill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sysObject.setRepeatingString</a:t>
            </a:r>
            <a:r>
              <a:rPr lang="en-US" sz="1600" dirty="0">
                <a:solidFill>
                  <a:schemeClr val="accent4"/>
                </a:solidFill>
              </a:rPr>
              <a:t>(“authors”,1,”RamKumar</a:t>
            </a:r>
            <a:r>
              <a:rPr lang="en-US" sz="1600" dirty="0" smtClean="0">
                <a:solidFill>
                  <a:schemeClr val="accent4"/>
                </a:solidFill>
              </a:rPr>
              <a:t>”);  </a:t>
            </a:r>
            <a:r>
              <a:rPr lang="en-US" sz="1600" dirty="0" smtClean="0">
                <a:solidFill>
                  <a:schemeClr val="accent2"/>
                </a:solidFill>
              </a:rPr>
              <a:t>//set authors</a:t>
            </a:r>
            <a:endParaRPr lang="en-US" sz="1600" dirty="0">
              <a:solidFill>
                <a:schemeClr val="accent2"/>
              </a:solidFill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sysObject.save</a:t>
            </a:r>
            <a:r>
              <a:rPr lang="en-US" sz="1600" dirty="0" smtClean="0">
                <a:solidFill>
                  <a:schemeClr val="accent4"/>
                </a:solidFill>
              </a:rPr>
              <a:t>();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Step </a:t>
            </a:r>
            <a:r>
              <a:rPr lang="en-US" sz="1800" dirty="0"/>
              <a:t>3: Release </a:t>
            </a:r>
            <a:r>
              <a:rPr lang="en-US" sz="1800" dirty="0" err="1"/>
              <a:t>idfSession</a:t>
            </a:r>
            <a:r>
              <a:rPr lang="en-US" sz="1800" dirty="0"/>
              <a:t> in finally </a:t>
            </a:r>
            <a:r>
              <a:rPr lang="en-US" sz="1800" dirty="0" smtClean="0"/>
              <a:t>block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Note : </a:t>
            </a:r>
            <a:r>
              <a:rPr lang="en-US" sz="1800" dirty="0" err="1" smtClean="0"/>
              <a:t>setRepeatingString</a:t>
            </a:r>
            <a:r>
              <a:rPr lang="en-US" sz="1800" dirty="0" smtClean="0"/>
              <a:t> method helps to set the string at the respective index. </a:t>
            </a:r>
            <a:r>
              <a:rPr lang="en-US" sz="1800" dirty="0" err="1" smtClean="0"/>
              <a:t>Ramkumar</a:t>
            </a:r>
            <a:r>
              <a:rPr lang="en-US" sz="1800" dirty="0" smtClean="0"/>
              <a:t> value will be set at ‘1’ </a:t>
            </a:r>
            <a:r>
              <a:rPr lang="en-US" sz="1800" dirty="0" err="1" smtClean="0"/>
              <a:t>st</a:t>
            </a:r>
            <a:r>
              <a:rPr lang="en-US" sz="1800" dirty="0" smtClean="0"/>
              <a:t> index of authors attribute. authors is the repeating attribute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0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1355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DFC Code to delete the document and all versions of the document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Step 1: Create Documentum Session (</a:t>
            </a:r>
            <a:r>
              <a:rPr lang="en-US" sz="1800" dirty="0" err="1"/>
              <a:t>idfSession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Step 2: With the help of </a:t>
            </a:r>
            <a:r>
              <a:rPr lang="en-US" sz="1800" dirty="0" err="1" smtClean="0"/>
              <a:t>idfSession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400050" lvl="1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IDfSysObject</a:t>
            </a:r>
            <a:r>
              <a:rPr lang="en-US" sz="1600" dirty="0">
                <a:solidFill>
                  <a:schemeClr val="accent4"/>
                </a:solidFill>
              </a:rPr>
              <a:t> </a:t>
            </a:r>
            <a:r>
              <a:rPr lang="en-US" sz="1600" dirty="0" err="1">
                <a:solidFill>
                  <a:schemeClr val="accent4"/>
                </a:solidFill>
              </a:rPr>
              <a:t>sysObject</a:t>
            </a:r>
            <a:r>
              <a:rPr lang="en-US" sz="1600" dirty="0">
                <a:solidFill>
                  <a:schemeClr val="accent4"/>
                </a:solidFill>
              </a:rPr>
              <a:t> = (</a:t>
            </a:r>
            <a:r>
              <a:rPr lang="en-US" sz="1600" dirty="0" err="1">
                <a:solidFill>
                  <a:schemeClr val="accent4"/>
                </a:solidFill>
              </a:rPr>
              <a:t>IDfSysObject</a:t>
            </a:r>
            <a:r>
              <a:rPr lang="en-US" sz="1600" dirty="0">
                <a:solidFill>
                  <a:schemeClr val="accent4"/>
                </a:solidFill>
              </a:rPr>
              <a:t>) </a:t>
            </a:r>
            <a:r>
              <a:rPr lang="en-US" sz="1600" dirty="0" err="1">
                <a:solidFill>
                  <a:schemeClr val="accent4"/>
                </a:solidFill>
              </a:rPr>
              <a:t>idfSession.getObjectByPath</a:t>
            </a:r>
            <a:r>
              <a:rPr lang="en-US" sz="1600" dirty="0">
                <a:solidFill>
                  <a:schemeClr val="accent4"/>
                </a:solidFill>
              </a:rPr>
              <a:t>(“/Training Cabinet XXX/Folder Level 1/Test-Document</a:t>
            </a:r>
            <a:r>
              <a:rPr lang="en-US" sz="1600" dirty="0" smtClean="0">
                <a:solidFill>
                  <a:schemeClr val="accent4"/>
                </a:solidFill>
              </a:rPr>
              <a:t>”);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sysObject.destroyAllVersions</a:t>
            </a:r>
            <a:r>
              <a:rPr lang="en-US" sz="1600" dirty="0">
                <a:solidFill>
                  <a:schemeClr val="accent4"/>
                </a:solidFill>
              </a:rPr>
              <a:t>();     </a:t>
            </a:r>
            <a:r>
              <a:rPr lang="en-US" sz="1600" dirty="0">
                <a:solidFill>
                  <a:schemeClr val="accent2"/>
                </a:solidFill>
              </a:rPr>
              <a:t>// delete all versions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Step </a:t>
            </a:r>
            <a:r>
              <a:rPr lang="en-US" sz="1800" dirty="0"/>
              <a:t>3: Release </a:t>
            </a:r>
            <a:r>
              <a:rPr lang="en-US" sz="1800" dirty="0" err="1"/>
              <a:t>idfSession</a:t>
            </a:r>
            <a:r>
              <a:rPr lang="en-US" sz="1800" dirty="0"/>
              <a:t> in finally </a:t>
            </a:r>
            <a:r>
              <a:rPr lang="en-US" sz="1800" dirty="0" smtClean="0"/>
              <a:t>block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0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76458"/>
            <a:ext cx="8229600" cy="51355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Executing DQL Queries is one of the most frequent tasks developed in Documentum application. Lets See how to execute the query using DFC Code</a:t>
            </a:r>
          </a:p>
          <a:p>
            <a:pPr marL="400050" lvl="1" indent="0">
              <a:buNone/>
            </a:pPr>
            <a:endParaRPr lang="en-US" sz="1600" dirty="0" smtClean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1800" dirty="0"/>
              <a:t>Step 1: Create Documentum Session (</a:t>
            </a:r>
            <a:r>
              <a:rPr lang="en-US" sz="1800" dirty="0" err="1"/>
              <a:t>idfSession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Step 2: With the help of </a:t>
            </a:r>
            <a:r>
              <a:rPr lang="en-US" sz="1800" dirty="0" err="1"/>
              <a:t>idfSession</a:t>
            </a:r>
            <a:r>
              <a:rPr lang="en-US" sz="1800" dirty="0"/>
              <a:t>, </a:t>
            </a:r>
            <a:r>
              <a:rPr lang="en-US" sz="1800" dirty="0" smtClean="0"/>
              <a:t>execute the query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400050" lvl="1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IDfCollection</a:t>
            </a:r>
            <a:r>
              <a:rPr lang="en-US" sz="1600" dirty="0">
                <a:solidFill>
                  <a:schemeClr val="accent4"/>
                </a:solidFill>
              </a:rPr>
              <a:t> col = null;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IDfQuery</a:t>
            </a:r>
            <a:r>
              <a:rPr lang="en-US" sz="1600" dirty="0">
                <a:solidFill>
                  <a:schemeClr val="accent4"/>
                </a:solidFill>
              </a:rPr>
              <a:t> q = new </a:t>
            </a:r>
            <a:r>
              <a:rPr lang="en-US" sz="1600" dirty="0" err="1">
                <a:solidFill>
                  <a:schemeClr val="accent4"/>
                </a:solidFill>
              </a:rPr>
              <a:t>DfQuery</a:t>
            </a:r>
            <a:r>
              <a:rPr lang="en-US" sz="1600" dirty="0">
                <a:solidFill>
                  <a:schemeClr val="accent4"/>
                </a:solidFill>
              </a:rPr>
              <a:t>(); </a:t>
            </a:r>
            <a:r>
              <a:rPr lang="en-US" sz="1600" dirty="0">
                <a:solidFill>
                  <a:schemeClr val="accent2"/>
                </a:solidFill>
              </a:rPr>
              <a:t>// create query object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q.setDQL</a:t>
            </a:r>
            <a:r>
              <a:rPr lang="en-US" sz="1600" dirty="0">
                <a:solidFill>
                  <a:schemeClr val="accent4"/>
                </a:solidFill>
              </a:rPr>
              <a:t>(query); </a:t>
            </a:r>
            <a:r>
              <a:rPr lang="en-US" sz="1600" dirty="0">
                <a:solidFill>
                  <a:schemeClr val="accent2"/>
                </a:solidFill>
              </a:rPr>
              <a:t>// set query string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chemeClr val="accent4"/>
                </a:solidFill>
              </a:rPr>
              <a:t>col = </a:t>
            </a:r>
            <a:r>
              <a:rPr lang="en-US" sz="1600" dirty="0" err="1" smtClean="0">
                <a:solidFill>
                  <a:schemeClr val="accent4"/>
                </a:solidFill>
              </a:rPr>
              <a:t>q.execute</a:t>
            </a:r>
            <a:r>
              <a:rPr lang="en-US" sz="1600" dirty="0" smtClean="0">
                <a:solidFill>
                  <a:schemeClr val="accent4"/>
                </a:solidFill>
              </a:rPr>
              <a:t>(</a:t>
            </a:r>
            <a:r>
              <a:rPr lang="en-US" sz="1600" dirty="0" err="1" smtClean="0">
                <a:solidFill>
                  <a:schemeClr val="accent4"/>
                </a:solidFill>
              </a:rPr>
              <a:t>idfsession</a:t>
            </a:r>
            <a:r>
              <a:rPr lang="en-US" sz="1600" dirty="0">
                <a:solidFill>
                  <a:schemeClr val="accent4"/>
                </a:solidFill>
              </a:rPr>
              <a:t>, </a:t>
            </a:r>
            <a:r>
              <a:rPr lang="en-US" sz="1600" dirty="0" err="1">
                <a:solidFill>
                  <a:schemeClr val="accent4"/>
                </a:solidFill>
              </a:rPr>
              <a:t>DfQuery.DF_READ_QUERY</a:t>
            </a:r>
            <a:r>
              <a:rPr lang="en-US" sz="1600" dirty="0">
                <a:solidFill>
                  <a:schemeClr val="accent4"/>
                </a:solidFill>
              </a:rPr>
              <a:t>); </a:t>
            </a:r>
            <a:r>
              <a:rPr lang="en-US" sz="1600" dirty="0">
                <a:solidFill>
                  <a:schemeClr val="accent2"/>
                </a:solidFill>
              </a:rPr>
              <a:t>// execute query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" y="4800600"/>
            <a:ext cx="7696200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Note : </a:t>
            </a:r>
            <a:r>
              <a:rPr lang="en-US" dirty="0">
                <a:latin typeface="+mj-lt"/>
              </a:rPr>
              <a:t>DF_READ_QUERY is used if it is select statement. DF_EXEC_QUERY if it is update/delete statement. The proper use of query type can affect your query </a:t>
            </a:r>
            <a:r>
              <a:rPr lang="en-US" dirty="0" smtClean="0">
                <a:latin typeface="+mj-lt"/>
              </a:rPr>
              <a:t>performance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981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Execution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DFC Code to process the results returned in </a:t>
            </a:r>
            <a:r>
              <a:rPr lang="en-US" sz="1800" dirty="0" err="1" smtClean="0"/>
              <a:t>IDfCollection</a:t>
            </a:r>
            <a:r>
              <a:rPr lang="en-US" sz="1800" dirty="0" smtClean="0"/>
              <a:t> Object</a:t>
            </a:r>
          </a:p>
          <a:p>
            <a:pPr marL="0" indent="0">
              <a:buNone/>
            </a:pPr>
            <a:endParaRPr lang="en-US" sz="1800" dirty="0" smtClean="0"/>
          </a:p>
          <a:p>
            <a:pPr marL="400050" lvl="1" indent="0">
              <a:buNone/>
            </a:pPr>
            <a:r>
              <a:rPr lang="en-US" sz="1600" dirty="0">
                <a:solidFill>
                  <a:schemeClr val="accent4"/>
                </a:solidFill>
              </a:rPr>
              <a:t>while (</a:t>
            </a:r>
            <a:r>
              <a:rPr lang="en-US" sz="1600" dirty="0" err="1">
                <a:solidFill>
                  <a:schemeClr val="accent4"/>
                </a:solidFill>
              </a:rPr>
              <a:t>col.next</a:t>
            </a:r>
            <a:r>
              <a:rPr lang="en-US" sz="1600" dirty="0">
                <a:solidFill>
                  <a:schemeClr val="accent4"/>
                </a:solidFill>
              </a:rPr>
              <a:t>()) { //process </a:t>
            </a:r>
            <a:r>
              <a:rPr lang="en-US" sz="1600" dirty="0" smtClean="0">
                <a:solidFill>
                  <a:schemeClr val="accent4"/>
                </a:solidFill>
              </a:rPr>
              <a:t>results in </a:t>
            </a:r>
            <a:r>
              <a:rPr lang="en-US" sz="1600" dirty="0" err="1" smtClean="0">
                <a:solidFill>
                  <a:schemeClr val="accent4"/>
                </a:solidFill>
              </a:rPr>
              <a:t>IDfCollection</a:t>
            </a:r>
            <a:endParaRPr lang="en-US" sz="1600" dirty="0" smtClean="0">
              <a:solidFill>
                <a:schemeClr val="accent4"/>
              </a:solidFill>
            </a:endParaRPr>
          </a:p>
          <a:p>
            <a:pPr marL="400050" lvl="1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IDfTypedObject</a:t>
            </a:r>
            <a:r>
              <a:rPr lang="en-US" sz="1600" dirty="0">
                <a:solidFill>
                  <a:schemeClr val="accent4"/>
                </a:solidFill>
              </a:rPr>
              <a:t> </a:t>
            </a:r>
            <a:r>
              <a:rPr lang="en-US" sz="1600" dirty="0" err="1">
                <a:solidFill>
                  <a:schemeClr val="accent4"/>
                </a:solidFill>
              </a:rPr>
              <a:t>tObj</a:t>
            </a:r>
            <a:r>
              <a:rPr lang="en-US" sz="1600" dirty="0">
                <a:solidFill>
                  <a:schemeClr val="accent4"/>
                </a:solidFill>
              </a:rPr>
              <a:t> = </a:t>
            </a:r>
            <a:r>
              <a:rPr lang="en-US" sz="1600" dirty="0" err="1">
                <a:solidFill>
                  <a:schemeClr val="accent4"/>
                </a:solidFill>
              </a:rPr>
              <a:t>col.getTypedObject</a:t>
            </a:r>
            <a:r>
              <a:rPr lang="en-US" sz="1600" dirty="0">
                <a:solidFill>
                  <a:schemeClr val="accent4"/>
                </a:solidFill>
              </a:rPr>
              <a:t>(); 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smtClean="0">
                <a:solidFill>
                  <a:schemeClr val="accent2"/>
                </a:solidFill>
              </a:rPr>
              <a:t>// </a:t>
            </a:r>
            <a:r>
              <a:rPr lang="en-US" sz="1600" dirty="0">
                <a:solidFill>
                  <a:schemeClr val="accent2"/>
                </a:solidFill>
              </a:rPr>
              <a:t>get each row</a:t>
            </a:r>
          </a:p>
          <a:p>
            <a:pPr marL="400050" lvl="1" indent="0">
              <a:buNone/>
            </a:pPr>
            <a:r>
              <a:rPr lang="en-US" sz="1600" dirty="0" smtClean="0">
                <a:solidFill>
                  <a:schemeClr val="accent4"/>
                </a:solidFill>
              </a:rPr>
              <a:t>String </a:t>
            </a:r>
            <a:r>
              <a:rPr lang="en-US" sz="1600" dirty="0">
                <a:solidFill>
                  <a:schemeClr val="accent4"/>
                </a:solidFill>
              </a:rPr>
              <a:t>id = </a:t>
            </a:r>
            <a:r>
              <a:rPr lang="en-US" sz="1600" dirty="0" err="1">
                <a:solidFill>
                  <a:schemeClr val="accent4"/>
                </a:solidFill>
              </a:rPr>
              <a:t>tObj.getString</a:t>
            </a:r>
            <a:r>
              <a:rPr lang="en-US" sz="1600" dirty="0">
                <a:solidFill>
                  <a:schemeClr val="accent4"/>
                </a:solidFill>
              </a:rPr>
              <a:t>("</a:t>
            </a:r>
            <a:r>
              <a:rPr lang="en-US" sz="1600" dirty="0" err="1">
                <a:solidFill>
                  <a:schemeClr val="accent4"/>
                </a:solidFill>
              </a:rPr>
              <a:t>r_object_id</a:t>
            </a:r>
            <a:r>
              <a:rPr lang="en-US" sz="1600" dirty="0">
                <a:solidFill>
                  <a:schemeClr val="accent4"/>
                </a:solidFill>
              </a:rPr>
              <a:t>"); 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smtClean="0">
                <a:solidFill>
                  <a:schemeClr val="accent2"/>
                </a:solidFill>
              </a:rPr>
              <a:t>// </a:t>
            </a:r>
            <a:r>
              <a:rPr lang="en-US" sz="1600" dirty="0">
                <a:solidFill>
                  <a:schemeClr val="accent2"/>
                </a:solidFill>
              </a:rPr>
              <a:t>get value in each column </a:t>
            </a:r>
            <a:endParaRPr lang="en-US" sz="1600" dirty="0" smtClean="0">
              <a:solidFill>
                <a:schemeClr val="accent2"/>
              </a:solidFill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schemeClr val="accent4"/>
                </a:solidFill>
              </a:rPr>
              <a:t>String </a:t>
            </a:r>
            <a:r>
              <a:rPr lang="en-US" sz="1600" dirty="0">
                <a:solidFill>
                  <a:schemeClr val="accent4"/>
                </a:solidFill>
              </a:rPr>
              <a:t>name =  </a:t>
            </a:r>
            <a:r>
              <a:rPr lang="en-US" sz="1600" dirty="0" err="1">
                <a:solidFill>
                  <a:schemeClr val="accent4"/>
                </a:solidFill>
              </a:rPr>
              <a:t>tObj.getString</a:t>
            </a:r>
            <a:r>
              <a:rPr lang="en-US" sz="1600" dirty="0">
                <a:solidFill>
                  <a:schemeClr val="accent4"/>
                </a:solidFill>
              </a:rPr>
              <a:t>("</a:t>
            </a:r>
            <a:r>
              <a:rPr lang="en-US" sz="1600" dirty="0" err="1">
                <a:solidFill>
                  <a:schemeClr val="accent4"/>
                </a:solidFill>
              </a:rPr>
              <a:t>object_name</a:t>
            </a:r>
            <a:r>
              <a:rPr lang="en-US" sz="1600" dirty="0" smtClean="0">
                <a:solidFill>
                  <a:schemeClr val="accent4"/>
                </a:solidFill>
              </a:rPr>
              <a:t>");</a:t>
            </a:r>
          </a:p>
          <a:p>
            <a:pPr marL="400050" lvl="1" indent="0">
              <a:buNone/>
            </a:pPr>
            <a:r>
              <a:rPr lang="en-US" sz="1600" dirty="0" smtClean="0">
                <a:solidFill>
                  <a:schemeClr val="accent4"/>
                </a:solidFill>
              </a:rPr>
              <a:t>} </a:t>
            </a:r>
          </a:p>
          <a:p>
            <a:pPr marL="0" indent="0">
              <a:buNone/>
            </a:pPr>
            <a:r>
              <a:rPr lang="en-US" sz="1800" dirty="0" smtClean="0"/>
              <a:t>//Closing Collection</a:t>
            </a:r>
          </a:p>
          <a:p>
            <a:pPr marL="0" indent="0">
              <a:buNone/>
            </a:pPr>
            <a:r>
              <a:rPr lang="en-US" sz="1800" dirty="0" smtClean="0"/>
              <a:t>Once collection is processed, it needs to be closed</a:t>
            </a:r>
          </a:p>
          <a:p>
            <a:pPr marL="400050" lvl="1" indent="0">
              <a:buNone/>
            </a:pPr>
            <a:r>
              <a:rPr lang="en-US" sz="1600" dirty="0" smtClean="0">
                <a:solidFill>
                  <a:schemeClr val="accent4"/>
                </a:solidFill>
              </a:rPr>
              <a:t>If(col!=null){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c</a:t>
            </a:r>
            <a:r>
              <a:rPr lang="en-US" sz="1600" dirty="0" err="1" smtClean="0">
                <a:solidFill>
                  <a:schemeClr val="accent4"/>
                </a:solidFill>
              </a:rPr>
              <a:t>ol.close</a:t>
            </a:r>
            <a:r>
              <a:rPr lang="en-US" sz="1600" dirty="0" smtClean="0">
                <a:solidFill>
                  <a:schemeClr val="accent4"/>
                </a:solidFill>
              </a:rPr>
              <a:t>();</a:t>
            </a:r>
          </a:p>
          <a:p>
            <a:pPr marL="400050" lvl="1" indent="0">
              <a:buNone/>
            </a:pPr>
            <a:r>
              <a:rPr lang="en-US" sz="1600" dirty="0" smtClean="0">
                <a:solidFill>
                  <a:schemeClr val="accent4"/>
                </a:solidFill>
              </a:rPr>
              <a:t>}</a:t>
            </a:r>
          </a:p>
          <a:p>
            <a:pPr marL="400050" lvl="1" indent="0">
              <a:buNone/>
            </a:pPr>
            <a:endParaRPr lang="en-US" sz="16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Step </a:t>
            </a:r>
            <a:r>
              <a:rPr lang="en-US" sz="1800" dirty="0"/>
              <a:t>3: Release </a:t>
            </a:r>
            <a:r>
              <a:rPr lang="en-US" sz="1800" dirty="0" err="1"/>
              <a:t>idfSession</a:t>
            </a:r>
            <a:r>
              <a:rPr lang="en-US" sz="1800" dirty="0"/>
              <a:t> in finally block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6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1126" y="2286000"/>
            <a:ext cx="4648200" cy="2264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705" dirty="0" smtClean="0">
                <a:solidFill>
                  <a:prstClr val="white"/>
                </a:solidFill>
                <a:latin typeface="Arial Rounded MT Bold" pitchFamily="34" charset="0"/>
              </a:rPr>
              <a:t>Working with Document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2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00B0F0"/>
                </a:solidFill>
              </a:rPr>
              <a:t>REST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REST Overview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Custom REST Services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412"/>
            <a:ext cx="7924800" cy="510988"/>
          </a:xfrm>
        </p:spPr>
        <p:txBody>
          <a:bodyPr/>
          <a:lstStyle/>
          <a:p>
            <a:r>
              <a:rPr lang="en-US" dirty="0" smtClean="0"/>
              <a:t>Working With Document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18F"/>
                </a:solidFill>
                <a:ea typeface="Ebrima" panose="02000000000000000000" pitchFamily="2" charset="0"/>
              </a:rPr>
              <a:t>This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00718F"/>
                </a:solidFill>
                <a:ea typeface="Ebrima" panose="02000000000000000000" pitchFamily="2" charset="0"/>
              </a:rPr>
              <a:t>chapter provides information on :</a:t>
            </a:r>
          </a:p>
          <a:p>
            <a:pPr marL="0" indent="0">
              <a:buNone/>
            </a:pP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196" indent="-285196">
              <a:buFont typeface="+mj-lt"/>
              <a:buAutoNum type="romanLcPeriod"/>
            </a:pPr>
            <a:r>
              <a:rPr lang="en-US" dirty="0" smtClean="0"/>
              <a:t>Types of Operations</a:t>
            </a:r>
          </a:p>
          <a:p>
            <a:pPr marL="285196" indent="-285196">
              <a:buFont typeface="+mj-lt"/>
              <a:buAutoNum type="romanLcPeriod"/>
            </a:pPr>
            <a:r>
              <a:rPr lang="en-US" dirty="0" smtClean="0"/>
              <a:t>Import into repository</a:t>
            </a:r>
          </a:p>
          <a:p>
            <a:pPr marL="285196" indent="-285196">
              <a:buFont typeface="+mj-lt"/>
              <a:buAutoNum type="romanLcPeriod"/>
            </a:pPr>
            <a:r>
              <a:rPr lang="en-US" dirty="0"/>
              <a:t>Checkout from </a:t>
            </a:r>
            <a:r>
              <a:rPr lang="en-US" dirty="0" smtClean="0"/>
              <a:t>repository</a:t>
            </a:r>
          </a:p>
          <a:p>
            <a:pPr marL="285196" indent="-285196">
              <a:buFont typeface="+mj-lt"/>
              <a:buAutoNum type="romanLcPeriod"/>
            </a:pPr>
            <a:r>
              <a:rPr lang="en-US" dirty="0" err="1" smtClean="0"/>
              <a:t>Checkin</a:t>
            </a:r>
            <a:r>
              <a:rPr lang="en-US" dirty="0" smtClean="0"/>
              <a:t> to repository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1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412"/>
            <a:ext cx="8839200" cy="510988"/>
          </a:xfrm>
        </p:spPr>
        <p:txBody>
          <a:bodyPr/>
          <a:lstStyle/>
          <a:p>
            <a:r>
              <a:rPr lang="en-US" dirty="0" smtClean="0"/>
              <a:t>Types of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Operations are used to manipulate documents in Documentum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51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880583"/>
              </p:ext>
            </p:extLst>
          </p:nvPr>
        </p:nvGraphicFramePr>
        <p:xfrm>
          <a:off x="838201" y="1447800"/>
          <a:ext cx="7467599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761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 Node 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6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 into a repository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IDfImportOperation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IDfImportNode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76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Export from a repository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IDfExportOperation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IDfExportNode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76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 into a repository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IDfCheckinOperation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IDfCheckinNode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76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 out of a repository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IDfCheckoutOperation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IDfCheckoutNode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707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Cancel a checkout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IDfCancelCheckout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IDfCancelCheckout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76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 from a repository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IDfDeleteOperation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IDfDeleteNode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707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Copy from one repository</a:t>
                      </a:r>
                    </a:p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 to another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IDfCopyOperation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IDfCopyNode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707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Move from one repository</a:t>
                      </a:r>
                    </a:p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 to another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IDfMoveOperation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IDfMoveNode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78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into repository - DFC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609600"/>
            <a:ext cx="8229600" cy="57150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Step 1: Create Documentum Session (</a:t>
            </a:r>
            <a:r>
              <a:rPr lang="en-US" sz="1400" dirty="0" err="1"/>
              <a:t>idfSession</a:t>
            </a:r>
            <a:r>
              <a:rPr lang="en-US" sz="1400" dirty="0" smtClean="0"/>
              <a:t>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Step </a:t>
            </a:r>
            <a:r>
              <a:rPr lang="en-US" sz="1400" dirty="0"/>
              <a:t>2: </a:t>
            </a:r>
            <a:r>
              <a:rPr lang="en-US" sz="1400" dirty="0" smtClean="0"/>
              <a:t>The file ‘</a:t>
            </a:r>
            <a:r>
              <a:rPr lang="en-US" sz="1400" dirty="0"/>
              <a:t>Test-Document</a:t>
            </a:r>
            <a:r>
              <a:rPr lang="en-US" sz="1400" dirty="0" smtClean="0"/>
              <a:t>’ from local needs to be imported into the cabinet ‘</a:t>
            </a:r>
            <a:r>
              <a:rPr lang="en-US" sz="1400" dirty="0"/>
              <a:t>/Cabinet Name/Folder Level 2</a:t>
            </a:r>
            <a:r>
              <a:rPr lang="en-US" sz="1400" dirty="0" smtClean="0"/>
              <a:t>’</a:t>
            </a:r>
          </a:p>
          <a:p>
            <a:pPr marL="0" lvl="1" indent="0">
              <a:buNone/>
            </a:pPr>
            <a:r>
              <a:rPr lang="en-US" sz="1400" dirty="0" smtClean="0"/>
              <a:t>Step 3: Get </a:t>
            </a:r>
            <a:r>
              <a:rPr lang="en-US" sz="1400" dirty="0"/>
              <a:t>folder control where object needs to be imported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chemeClr val="accent4"/>
                </a:solidFill>
              </a:rPr>
              <a:t>IDfSysObject</a:t>
            </a:r>
            <a:r>
              <a:rPr lang="en-US" sz="1400" dirty="0">
                <a:solidFill>
                  <a:schemeClr val="accent4"/>
                </a:solidFill>
              </a:rPr>
              <a:t> </a:t>
            </a:r>
            <a:r>
              <a:rPr lang="en-US" sz="1400" dirty="0" err="1">
                <a:solidFill>
                  <a:schemeClr val="accent4"/>
                </a:solidFill>
              </a:rPr>
              <a:t>sysObj</a:t>
            </a:r>
            <a:r>
              <a:rPr lang="en-US" sz="1400" dirty="0">
                <a:solidFill>
                  <a:schemeClr val="accent4"/>
                </a:solidFill>
              </a:rPr>
              <a:t>= (</a:t>
            </a:r>
            <a:r>
              <a:rPr lang="en-US" sz="1400" dirty="0" err="1">
                <a:solidFill>
                  <a:schemeClr val="accent4"/>
                </a:solidFill>
              </a:rPr>
              <a:t>IDfFolder</a:t>
            </a:r>
            <a:r>
              <a:rPr lang="en-US" sz="1400" dirty="0">
                <a:solidFill>
                  <a:schemeClr val="accent4"/>
                </a:solidFill>
              </a:rPr>
              <a:t>) </a:t>
            </a:r>
            <a:r>
              <a:rPr lang="en-US" sz="1400" dirty="0" err="1">
                <a:solidFill>
                  <a:schemeClr val="accent4"/>
                </a:solidFill>
              </a:rPr>
              <a:t>idfSession.getObjectByPath</a:t>
            </a:r>
            <a:r>
              <a:rPr lang="en-US" sz="1400" dirty="0">
                <a:solidFill>
                  <a:schemeClr val="accent4"/>
                </a:solidFill>
              </a:rPr>
              <a:t> (“/Cabinet Name/Folder Level 2</a:t>
            </a:r>
            <a:r>
              <a:rPr lang="en-US" sz="1400" dirty="0" smtClean="0">
                <a:solidFill>
                  <a:schemeClr val="accent4"/>
                </a:solidFill>
              </a:rPr>
              <a:t>”); </a:t>
            </a:r>
          </a:p>
          <a:p>
            <a:pPr marL="400050" lvl="1" indent="0">
              <a:buNone/>
            </a:pPr>
            <a:endParaRPr lang="en-US" sz="1400" dirty="0" smtClean="0">
              <a:solidFill>
                <a:schemeClr val="accent4"/>
              </a:solidFill>
            </a:endParaRPr>
          </a:p>
          <a:p>
            <a:pPr marL="0" lvl="1" indent="0">
              <a:buNone/>
            </a:pPr>
            <a:r>
              <a:rPr lang="en-US" sz="1400" dirty="0" smtClean="0"/>
              <a:t>Step 4: Initiating </a:t>
            </a:r>
            <a:r>
              <a:rPr lang="en-US" sz="1400" dirty="0"/>
              <a:t>object which performs complete client import of one or more nodes</a:t>
            </a:r>
          </a:p>
          <a:p>
            <a:pPr marL="400050" lvl="1" indent="0">
              <a:buNone/>
            </a:pPr>
            <a:r>
              <a:rPr lang="en-US" sz="1400" dirty="0" err="1" smtClean="0">
                <a:solidFill>
                  <a:schemeClr val="accent4"/>
                </a:solidFill>
              </a:rPr>
              <a:t>IDfImportOperation</a:t>
            </a:r>
            <a:r>
              <a:rPr lang="en-US" sz="1400" dirty="0" smtClean="0">
                <a:solidFill>
                  <a:schemeClr val="accent4"/>
                </a:solidFill>
              </a:rPr>
              <a:t> </a:t>
            </a:r>
            <a:r>
              <a:rPr lang="en-US" sz="1400" dirty="0" err="1">
                <a:solidFill>
                  <a:schemeClr val="accent4"/>
                </a:solidFill>
              </a:rPr>
              <a:t>importOpr</a:t>
            </a:r>
            <a:r>
              <a:rPr lang="en-US" sz="1400" dirty="0">
                <a:solidFill>
                  <a:schemeClr val="accent4"/>
                </a:solidFill>
              </a:rPr>
              <a:t> = new </a:t>
            </a:r>
            <a:r>
              <a:rPr lang="en-US" sz="1400" dirty="0" err="1">
                <a:solidFill>
                  <a:schemeClr val="accent4"/>
                </a:solidFill>
              </a:rPr>
              <a:t>DfImportOperation</a:t>
            </a:r>
            <a:r>
              <a:rPr lang="en-US" sz="1400" dirty="0" smtClean="0">
                <a:solidFill>
                  <a:schemeClr val="accent4"/>
                </a:solidFill>
              </a:rPr>
              <a:t>(); </a:t>
            </a:r>
          </a:p>
          <a:p>
            <a:pPr marL="400050" lvl="1" indent="0">
              <a:buNone/>
            </a:pPr>
            <a:endParaRPr lang="en-US" sz="1400" dirty="0" smtClean="0">
              <a:solidFill>
                <a:schemeClr val="accent4"/>
              </a:solidFill>
            </a:endParaRPr>
          </a:p>
          <a:p>
            <a:pPr marL="0" lvl="1" indent="0">
              <a:buNone/>
            </a:pPr>
            <a:r>
              <a:rPr lang="en-US" sz="1400" dirty="0" smtClean="0"/>
              <a:t>Step 5: set </a:t>
            </a:r>
            <a:r>
              <a:rPr lang="en-US" sz="1400" dirty="0"/>
              <a:t>session used to create new </a:t>
            </a:r>
            <a:r>
              <a:rPr lang="en-US" sz="1400" dirty="0" err="1"/>
              <a:t>docbase</a:t>
            </a:r>
            <a:r>
              <a:rPr lang="en-US" sz="1400" dirty="0"/>
              <a:t> objects</a:t>
            </a:r>
          </a:p>
          <a:p>
            <a:pPr marL="400050" lvl="1" indent="0">
              <a:buNone/>
            </a:pPr>
            <a:r>
              <a:rPr lang="en-US" sz="1400" dirty="0" err="1" smtClean="0">
                <a:solidFill>
                  <a:schemeClr val="accent4"/>
                </a:solidFill>
              </a:rPr>
              <a:t>importOper.setSession</a:t>
            </a:r>
            <a:r>
              <a:rPr lang="en-US" sz="1400" dirty="0" smtClean="0">
                <a:solidFill>
                  <a:schemeClr val="accent4"/>
                </a:solidFill>
              </a:rPr>
              <a:t>(</a:t>
            </a:r>
            <a:r>
              <a:rPr lang="en-US" sz="1400" dirty="0" err="1" smtClean="0">
                <a:solidFill>
                  <a:schemeClr val="accent4"/>
                </a:solidFill>
              </a:rPr>
              <a:t>idfSession</a:t>
            </a:r>
            <a:r>
              <a:rPr lang="en-US" sz="1400" dirty="0" smtClean="0">
                <a:solidFill>
                  <a:schemeClr val="accent4"/>
                </a:solidFill>
              </a:rPr>
              <a:t>); </a:t>
            </a:r>
          </a:p>
          <a:p>
            <a:pPr marL="400050" lvl="1" indent="0">
              <a:buNone/>
            </a:pPr>
            <a:endParaRPr lang="en-US" sz="1400" dirty="0" smtClean="0">
              <a:solidFill>
                <a:schemeClr val="accent4"/>
              </a:solidFill>
            </a:endParaRPr>
          </a:p>
          <a:p>
            <a:pPr marL="0" lvl="1" indent="0">
              <a:buNone/>
            </a:pPr>
            <a:r>
              <a:rPr lang="en-US" sz="1400" dirty="0"/>
              <a:t>Step 6: folder where new objects will be </a:t>
            </a:r>
            <a:r>
              <a:rPr lang="en-US" sz="1400" dirty="0" smtClean="0"/>
              <a:t>created</a:t>
            </a:r>
          </a:p>
          <a:p>
            <a:pPr marL="0" lvl="1" indent="0">
              <a:buNone/>
            </a:pPr>
            <a:r>
              <a:rPr lang="en-US" sz="1400" dirty="0" smtClean="0"/>
              <a:t>       </a:t>
            </a:r>
            <a:r>
              <a:rPr lang="en-US" sz="1400" dirty="0" err="1">
                <a:solidFill>
                  <a:schemeClr val="accent4"/>
                </a:solidFill>
              </a:rPr>
              <a:t>importOpr.setDestinationFolderId</a:t>
            </a:r>
            <a:r>
              <a:rPr lang="en-US" sz="1400" dirty="0">
                <a:solidFill>
                  <a:schemeClr val="accent4"/>
                </a:solidFill>
              </a:rPr>
              <a:t>(</a:t>
            </a:r>
            <a:r>
              <a:rPr lang="en-US" sz="1400" dirty="0" err="1">
                <a:solidFill>
                  <a:schemeClr val="accent4"/>
                </a:solidFill>
              </a:rPr>
              <a:t>sysObj.getObjectId</a:t>
            </a:r>
            <a:r>
              <a:rPr lang="en-US" sz="1400" dirty="0">
                <a:solidFill>
                  <a:schemeClr val="accent4"/>
                </a:solidFill>
              </a:rPr>
              <a:t>()); </a:t>
            </a:r>
            <a:endParaRPr lang="en-US" sz="1400" dirty="0" smtClean="0">
              <a:solidFill>
                <a:schemeClr val="accent4"/>
              </a:solidFill>
            </a:endParaRPr>
          </a:p>
          <a:p>
            <a:pPr marL="0" lvl="1" indent="0">
              <a:buNone/>
            </a:pPr>
            <a:endParaRPr lang="en-US" sz="1400" dirty="0" smtClean="0">
              <a:solidFill>
                <a:schemeClr val="accent4"/>
              </a:solidFill>
            </a:endParaRPr>
          </a:p>
          <a:p>
            <a:pPr marL="0" lvl="1" indent="0">
              <a:buNone/>
            </a:pPr>
            <a:r>
              <a:rPr lang="en-US" sz="1400" dirty="0" smtClean="0"/>
              <a:t>Step 7:set symbolic version labels will be applied when the code is checked in </a:t>
            </a:r>
            <a:r>
              <a:rPr lang="en-US" sz="1400" dirty="0" smtClean="0">
                <a:solidFill>
                  <a:schemeClr val="accent4"/>
                </a:solidFill>
              </a:rPr>
              <a:t/>
            </a:r>
            <a:br>
              <a:rPr lang="en-US" sz="1400" dirty="0" smtClean="0">
                <a:solidFill>
                  <a:schemeClr val="accent4"/>
                </a:solidFill>
              </a:rPr>
            </a:br>
            <a:r>
              <a:rPr lang="en-US" sz="1400" dirty="0" smtClean="0">
                <a:solidFill>
                  <a:schemeClr val="accent4"/>
                </a:solidFill>
              </a:rPr>
              <a:t>       </a:t>
            </a:r>
            <a:r>
              <a:rPr lang="en-US" sz="1400" dirty="0" err="1" smtClean="0">
                <a:solidFill>
                  <a:schemeClr val="accent4"/>
                </a:solidFill>
              </a:rPr>
              <a:t>importOpr.setVersionLabels</a:t>
            </a:r>
            <a:r>
              <a:rPr lang="en-US" sz="1400" dirty="0" smtClean="0">
                <a:solidFill>
                  <a:schemeClr val="accent4"/>
                </a:solidFill>
              </a:rPr>
              <a:t>(“imported using operation”); </a:t>
            </a:r>
          </a:p>
          <a:p>
            <a:pPr marL="400050" lvl="1" indent="0">
              <a:buNone/>
            </a:pPr>
            <a:r>
              <a:rPr lang="en-US" sz="1400" dirty="0" err="1" smtClean="0">
                <a:solidFill>
                  <a:schemeClr val="accent4"/>
                </a:solidFill>
              </a:rPr>
              <a:t>IDfImportNode</a:t>
            </a:r>
            <a:r>
              <a:rPr lang="en-US" sz="1400" dirty="0" smtClean="0">
                <a:solidFill>
                  <a:schemeClr val="accent4"/>
                </a:solidFill>
              </a:rPr>
              <a:t> node = (</a:t>
            </a:r>
            <a:r>
              <a:rPr lang="en-US" sz="1400" dirty="0" err="1" smtClean="0">
                <a:solidFill>
                  <a:schemeClr val="accent4"/>
                </a:solidFill>
              </a:rPr>
              <a:t>IDfImportNode</a:t>
            </a:r>
            <a:r>
              <a:rPr lang="en-US" sz="1400" dirty="0" smtClean="0">
                <a:solidFill>
                  <a:schemeClr val="accent4"/>
                </a:solidFill>
              </a:rPr>
              <a:t>) </a:t>
            </a:r>
            <a:r>
              <a:rPr lang="en-US" sz="1400" dirty="0" err="1" smtClean="0">
                <a:solidFill>
                  <a:schemeClr val="accent4"/>
                </a:solidFill>
              </a:rPr>
              <a:t>importOpr.add</a:t>
            </a:r>
            <a:r>
              <a:rPr lang="en-US" sz="1400" dirty="0" smtClean="0">
                <a:solidFill>
                  <a:schemeClr val="accent4"/>
                </a:solidFill>
              </a:rPr>
              <a:t> (“C:\\Documentum\\</a:t>
            </a:r>
            <a:r>
              <a:rPr lang="en-US" sz="1400" dirty="0" err="1" smtClean="0">
                <a:solidFill>
                  <a:schemeClr val="accent4"/>
                </a:solidFill>
              </a:rPr>
              <a:t>config</a:t>
            </a:r>
            <a:r>
              <a:rPr lang="en-US" sz="1400" dirty="0" smtClean="0">
                <a:solidFill>
                  <a:schemeClr val="accent4"/>
                </a:solidFill>
              </a:rPr>
              <a:t>\\ Test-Document”);</a:t>
            </a:r>
          </a:p>
          <a:p>
            <a:pPr marL="400050" lvl="1" indent="0">
              <a:buNone/>
            </a:pPr>
            <a:r>
              <a:rPr lang="en-US" sz="1400" dirty="0" err="1" smtClean="0">
                <a:solidFill>
                  <a:schemeClr val="accent4"/>
                </a:solidFill>
              </a:rPr>
              <a:t>node.setFormat</a:t>
            </a:r>
            <a:r>
              <a:rPr lang="en-US" sz="1400" dirty="0" smtClean="0">
                <a:solidFill>
                  <a:schemeClr val="accent4"/>
                </a:solidFill>
              </a:rPr>
              <a:t>(“pdf”);</a:t>
            </a:r>
          </a:p>
          <a:p>
            <a:pPr marL="400050" lvl="1" indent="0">
              <a:buNone/>
            </a:pPr>
            <a:r>
              <a:rPr lang="en-US" sz="1400" dirty="0" err="1" smtClean="0">
                <a:solidFill>
                  <a:schemeClr val="accent4"/>
                </a:solidFill>
              </a:rPr>
              <a:t>boolean</a:t>
            </a:r>
            <a:r>
              <a:rPr lang="en-US" sz="1400" dirty="0" smtClean="0">
                <a:solidFill>
                  <a:schemeClr val="accent4"/>
                </a:solidFill>
              </a:rPr>
              <a:t> flag = </a:t>
            </a:r>
            <a:r>
              <a:rPr lang="en-US" sz="1400" dirty="0" err="1" smtClean="0">
                <a:solidFill>
                  <a:schemeClr val="accent4"/>
                </a:solidFill>
              </a:rPr>
              <a:t>importOpr.execute</a:t>
            </a:r>
            <a:r>
              <a:rPr lang="en-US" sz="1400" dirty="0" smtClean="0">
                <a:solidFill>
                  <a:schemeClr val="accent4"/>
                </a:solidFill>
              </a:rPr>
              <a:t>();   </a:t>
            </a:r>
            <a:r>
              <a:rPr lang="en-US" sz="1400" dirty="0" smtClean="0">
                <a:solidFill>
                  <a:schemeClr val="accent2"/>
                </a:solidFill>
              </a:rPr>
              <a:t>//flag – true it means import is success</a:t>
            </a:r>
          </a:p>
          <a:p>
            <a:pPr marL="400050" lvl="1" indent="0">
              <a:buNone/>
            </a:pPr>
            <a:endParaRPr lang="en-US" sz="1400" dirty="0" smtClean="0">
              <a:solidFill>
                <a:schemeClr val="accent2"/>
              </a:solidFill>
            </a:endParaRPr>
          </a:p>
          <a:p>
            <a:pPr marL="0" lvl="1" indent="0">
              <a:buNone/>
            </a:pPr>
            <a:r>
              <a:rPr lang="en-US" sz="1400" dirty="0" smtClean="0"/>
              <a:t>Step 8: Release </a:t>
            </a:r>
            <a:r>
              <a:rPr lang="en-US" sz="1400" dirty="0" err="1" smtClean="0"/>
              <a:t>idfSession</a:t>
            </a:r>
            <a:r>
              <a:rPr lang="en-US" sz="1400" dirty="0" smtClean="0"/>
              <a:t> in finally block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Checkout from repository - DFC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Step 1: Create Documentum Session (</a:t>
            </a:r>
            <a:r>
              <a:rPr lang="en-US" sz="1400" dirty="0" err="1"/>
              <a:t>idfSession</a:t>
            </a:r>
            <a:r>
              <a:rPr lang="en-US" sz="1400" dirty="0" smtClean="0"/>
              <a:t>)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Step 2: The file </a:t>
            </a:r>
            <a:r>
              <a:rPr lang="en-US" sz="1400" dirty="0" smtClean="0"/>
              <a:t>‘Test-Document’ needs to be checked out in the cabinet ‘</a:t>
            </a:r>
            <a:r>
              <a:rPr lang="en-US" sz="1400" dirty="0"/>
              <a:t>Training Cabinet XXX/Folder Level 2</a:t>
            </a:r>
            <a:r>
              <a:rPr lang="en-US" sz="1400" dirty="0" smtClean="0"/>
              <a:t>/’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Step 3: The checkout operations obtains a repository lock. Initiates the interfaces </a:t>
            </a:r>
            <a:r>
              <a:rPr lang="en-US" sz="1400" dirty="0" err="1"/>
              <a:t>IDfCheckoutOperation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4"/>
                </a:solidFill>
              </a:rPr>
              <a:t>	</a:t>
            </a:r>
            <a:r>
              <a:rPr lang="en-US" sz="1400" dirty="0" err="1" smtClean="0">
                <a:solidFill>
                  <a:schemeClr val="accent4"/>
                </a:solidFill>
              </a:rPr>
              <a:t>IDfCheckoutOperation</a:t>
            </a:r>
            <a:r>
              <a:rPr lang="en-US" sz="1400" dirty="0" smtClean="0">
                <a:solidFill>
                  <a:schemeClr val="accent4"/>
                </a:solidFill>
              </a:rPr>
              <a:t> </a:t>
            </a:r>
            <a:r>
              <a:rPr lang="en-US" sz="1400" dirty="0" err="1">
                <a:solidFill>
                  <a:schemeClr val="accent4"/>
                </a:solidFill>
              </a:rPr>
              <a:t>checkoutOpr</a:t>
            </a:r>
            <a:r>
              <a:rPr lang="en-US" sz="1400" dirty="0">
                <a:solidFill>
                  <a:schemeClr val="accent4"/>
                </a:solidFill>
              </a:rPr>
              <a:t> = new </a:t>
            </a:r>
            <a:r>
              <a:rPr lang="en-US" sz="1400" dirty="0" err="1">
                <a:solidFill>
                  <a:schemeClr val="accent4"/>
                </a:solidFill>
              </a:rPr>
              <a:t>DfCheckoutOperation</a:t>
            </a:r>
            <a:r>
              <a:rPr lang="en-US" sz="1400" dirty="0" smtClean="0">
                <a:solidFill>
                  <a:schemeClr val="accent4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4"/>
                </a:solidFill>
              </a:rPr>
              <a:t/>
            </a:r>
            <a:br>
              <a:rPr lang="en-US" sz="1400" dirty="0">
                <a:solidFill>
                  <a:schemeClr val="accent4"/>
                </a:solidFill>
              </a:rPr>
            </a:br>
            <a:r>
              <a:rPr lang="en-US" sz="1400" dirty="0" smtClean="0"/>
              <a:t>Step 4: </a:t>
            </a:r>
            <a:r>
              <a:rPr lang="en-US" sz="1400" dirty="0"/>
              <a:t>Sets the file system directory path that is the default output location for the outbound content files. 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4"/>
                </a:solidFill>
              </a:rPr>
              <a:t>	</a:t>
            </a:r>
            <a:r>
              <a:rPr lang="en-US" sz="1400" dirty="0" err="1" smtClean="0">
                <a:solidFill>
                  <a:schemeClr val="accent4"/>
                </a:solidFill>
              </a:rPr>
              <a:t>checkoutOper.setDestinationDirectory</a:t>
            </a:r>
            <a:r>
              <a:rPr lang="en-US" sz="1400" dirty="0" smtClean="0">
                <a:solidFill>
                  <a:schemeClr val="accent4"/>
                </a:solidFill>
              </a:rPr>
              <a:t>(</a:t>
            </a:r>
            <a:r>
              <a:rPr lang="en-US" sz="1400" dirty="0" err="1" smtClean="0">
                <a:solidFill>
                  <a:schemeClr val="accent4"/>
                </a:solidFill>
              </a:rPr>
              <a:t>checkoutOpr.getDefaultDestinationDirectory</a:t>
            </a:r>
            <a:r>
              <a:rPr lang="en-US" sz="1400" dirty="0" smtClean="0">
                <a:solidFill>
                  <a:schemeClr val="accent4"/>
                </a:solidFill>
              </a:rPr>
              <a:t>());</a:t>
            </a:r>
          </a:p>
          <a:p>
            <a:pPr marL="0" indent="0">
              <a:buNone/>
            </a:pP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Step 5 : Gets the </a:t>
            </a:r>
            <a:r>
              <a:rPr lang="en-US" sz="1400" dirty="0" err="1" smtClean="0"/>
              <a:t>SysObject</a:t>
            </a:r>
            <a:r>
              <a:rPr lang="en-US" sz="1400" dirty="0" smtClean="0"/>
              <a:t> control of which object needs to be checked out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4"/>
                </a:solidFill>
              </a:rPr>
              <a:t>	</a:t>
            </a:r>
            <a:r>
              <a:rPr lang="en-US" sz="1400" dirty="0" err="1" smtClean="0">
                <a:solidFill>
                  <a:schemeClr val="accent4"/>
                </a:solidFill>
              </a:rPr>
              <a:t>IDfSysObject</a:t>
            </a:r>
            <a:r>
              <a:rPr lang="en-US" sz="1400" dirty="0" smtClean="0">
                <a:solidFill>
                  <a:schemeClr val="accent4"/>
                </a:solidFill>
              </a:rPr>
              <a:t> </a:t>
            </a:r>
            <a:r>
              <a:rPr lang="en-US" sz="1400" dirty="0" err="1">
                <a:solidFill>
                  <a:schemeClr val="accent4"/>
                </a:solidFill>
              </a:rPr>
              <a:t>sysObj</a:t>
            </a:r>
            <a:r>
              <a:rPr lang="en-US" sz="1400" dirty="0">
                <a:solidFill>
                  <a:schemeClr val="accent4"/>
                </a:solidFill>
              </a:rPr>
              <a:t> = (</a:t>
            </a:r>
            <a:r>
              <a:rPr lang="en-US" sz="1400" dirty="0" err="1">
                <a:solidFill>
                  <a:schemeClr val="accent4"/>
                </a:solidFill>
              </a:rPr>
              <a:t>IDfSysObject</a:t>
            </a:r>
            <a:r>
              <a:rPr lang="en-US" sz="1400" dirty="0">
                <a:solidFill>
                  <a:schemeClr val="accent4"/>
                </a:solidFill>
              </a:rPr>
              <a:t>) </a:t>
            </a:r>
            <a:r>
              <a:rPr lang="en-US" sz="1400" dirty="0" err="1">
                <a:solidFill>
                  <a:schemeClr val="accent4"/>
                </a:solidFill>
              </a:rPr>
              <a:t>idfSession.getObjectByPath</a:t>
            </a:r>
            <a:r>
              <a:rPr lang="en-US" sz="1400" dirty="0">
                <a:solidFill>
                  <a:schemeClr val="accent4"/>
                </a:solidFill>
              </a:rPr>
              <a:t>(“/Cabinet </a:t>
            </a:r>
            <a:r>
              <a:rPr lang="en-US" sz="1400" dirty="0" smtClean="0">
                <a:solidFill>
                  <a:schemeClr val="accent4"/>
                </a:solidFill>
              </a:rPr>
              <a:t>	Name/Folder </a:t>
            </a:r>
            <a:r>
              <a:rPr lang="en-US" sz="1400" dirty="0">
                <a:solidFill>
                  <a:schemeClr val="accent4"/>
                </a:solidFill>
              </a:rPr>
              <a:t>Level 2/ Test-Document</a:t>
            </a:r>
            <a:r>
              <a:rPr lang="en-US" sz="1400" dirty="0" smtClean="0">
                <a:solidFill>
                  <a:schemeClr val="accent4"/>
                </a:solidFill>
              </a:rPr>
              <a:t>”);</a:t>
            </a:r>
          </a:p>
          <a:p>
            <a:pPr marL="0" indent="0">
              <a:buNone/>
            </a:pPr>
            <a:endParaRPr lang="en-US" sz="14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1400" dirty="0" smtClean="0"/>
              <a:t>Step 6: Add the object to Node </a:t>
            </a:r>
            <a:r>
              <a:rPr lang="en-US" sz="1400" dirty="0" err="1" smtClean="0"/>
              <a:t>IDfCheckoutNode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	</a:t>
            </a:r>
            <a:r>
              <a:rPr lang="en-US" sz="1400" dirty="0" err="1" smtClean="0">
                <a:solidFill>
                  <a:schemeClr val="accent4"/>
                </a:solidFill>
              </a:rPr>
              <a:t>IDfCheckoutNode</a:t>
            </a:r>
            <a:r>
              <a:rPr lang="en-US" sz="1400" dirty="0" smtClean="0">
                <a:solidFill>
                  <a:schemeClr val="accent4"/>
                </a:solidFill>
              </a:rPr>
              <a:t> </a:t>
            </a:r>
            <a:r>
              <a:rPr lang="en-US" sz="1400" dirty="0">
                <a:solidFill>
                  <a:schemeClr val="accent4"/>
                </a:solidFill>
              </a:rPr>
              <a:t>node = (</a:t>
            </a:r>
            <a:r>
              <a:rPr lang="en-US" sz="1400" dirty="0" err="1">
                <a:solidFill>
                  <a:schemeClr val="accent4"/>
                </a:solidFill>
              </a:rPr>
              <a:t>IDfCheckoutNode</a:t>
            </a:r>
            <a:r>
              <a:rPr lang="en-US" sz="1400" dirty="0">
                <a:solidFill>
                  <a:schemeClr val="accent4"/>
                </a:solidFill>
              </a:rPr>
              <a:t>) </a:t>
            </a:r>
            <a:r>
              <a:rPr lang="en-US" sz="1400" dirty="0" err="1">
                <a:solidFill>
                  <a:schemeClr val="accent4"/>
                </a:solidFill>
              </a:rPr>
              <a:t>checkoutOpr.add</a:t>
            </a:r>
            <a:r>
              <a:rPr lang="en-US" sz="1400" dirty="0">
                <a:solidFill>
                  <a:schemeClr val="accent4"/>
                </a:solidFill>
              </a:rPr>
              <a:t>(</a:t>
            </a:r>
            <a:r>
              <a:rPr lang="en-US" sz="1400" dirty="0" err="1">
                <a:solidFill>
                  <a:schemeClr val="accent4"/>
                </a:solidFill>
              </a:rPr>
              <a:t>sysObj</a:t>
            </a:r>
            <a:r>
              <a:rPr lang="en-US" sz="1400" dirty="0">
                <a:solidFill>
                  <a:schemeClr val="accent4"/>
                </a:solidFill>
              </a:rPr>
              <a:t>); </a:t>
            </a:r>
            <a:endParaRPr lang="en-US" sz="1400" dirty="0" smtClean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1400" dirty="0" smtClean="0"/>
              <a:t>Step 7 : Execute the operation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4"/>
                </a:solidFill>
              </a:rPr>
              <a:t>	</a:t>
            </a:r>
            <a:r>
              <a:rPr lang="en-US" sz="1400" dirty="0" err="1" smtClean="0">
                <a:solidFill>
                  <a:schemeClr val="accent4"/>
                </a:solidFill>
              </a:rPr>
              <a:t>boolean</a:t>
            </a:r>
            <a:r>
              <a:rPr lang="en-US" sz="1400" dirty="0" smtClean="0">
                <a:solidFill>
                  <a:schemeClr val="accent4"/>
                </a:solidFill>
              </a:rPr>
              <a:t> </a:t>
            </a:r>
            <a:r>
              <a:rPr lang="en-US" sz="1400" dirty="0">
                <a:solidFill>
                  <a:schemeClr val="accent4"/>
                </a:solidFill>
              </a:rPr>
              <a:t>flag = </a:t>
            </a:r>
            <a:r>
              <a:rPr lang="en-US" sz="1400" dirty="0" err="1">
                <a:solidFill>
                  <a:schemeClr val="accent4"/>
                </a:solidFill>
              </a:rPr>
              <a:t>checkoutOpr.execute</a:t>
            </a:r>
            <a:r>
              <a:rPr lang="en-US" sz="1400" dirty="0" smtClean="0">
                <a:solidFill>
                  <a:schemeClr val="accent4"/>
                </a:solidFill>
              </a:rPr>
              <a:t>();</a:t>
            </a:r>
          </a:p>
          <a:p>
            <a:pPr marL="0" indent="0">
              <a:buNone/>
            </a:pPr>
            <a:endParaRPr lang="en-US" sz="14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1400" dirty="0" smtClean="0"/>
              <a:t>Step 8 : Release </a:t>
            </a:r>
            <a:r>
              <a:rPr lang="en-US" sz="1400" dirty="0" err="1" smtClean="0"/>
              <a:t>idfSession</a:t>
            </a:r>
            <a:r>
              <a:rPr lang="en-US" sz="1400" dirty="0" smtClean="0"/>
              <a:t> in finally block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6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CheckIn</a:t>
            </a:r>
            <a:r>
              <a:rPr lang="en-US" dirty="0" smtClean="0"/>
              <a:t> to repository - DFC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Step 1: Create Documentum Session (</a:t>
            </a:r>
            <a:r>
              <a:rPr lang="en-US" sz="1600" dirty="0" err="1"/>
              <a:t>idfSession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Step 2: The file </a:t>
            </a:r>
            <a:r>
              <a:rPr lang="en-US" sz="1600" dirty="0" smtClean="0"/>
              <a:t>‘Test-Document’ needs to be checked in the cabinet ‘</a:t>
            </a:r>
            <a:r>
              <a:rPr lang="en-US" sz="1600" dirty="0"/>
              <a:t>Training Cabinet XXX/Folder Level 2</a:t>
            </a:r>
            <a:r>
              <a:rPr lang="en-US" sz="1600" dirty="0" smtClean="0"/>
              <a:t>/’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Step 3: Initiates the interfaces </a:t>
            </a:r>
            <a:r>
              <a:rPr lang="en-US" sz="1600" dirty="0" err="1" smtClean="0"/>
              <a:t>IDfCheckinOperation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4"/>
                </a:solidFill>
              </a:rPr>
              <a:t>	</a:t>
            </a:r>
            <a:r>
              <a:rPr lang="en-US" sz="1600" dirty="0" err="1" smtClean="0">
                <a:solidFill>
                  <a:schemeClr val="accent4"/>
                </a:solidFill>
              </a:rPr>
              <a:t>IDfCheckinOperation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checkinOpr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>
                <a:solidFill>
                  <a:schemeClr val="accent4"/>
                </a:solidFill>
              </a:rPr>
              <a:t>= new </a:t>
            </a:r>
            <a:r>
              <a:rPr lang="en-US" sz="1600" dirty="0" err="1" smtClean="0">
                <a:solidFill>
                  <a:schemeClr val="accent4"/>
                </a:solidFill>
              </a:rPr>
              <a:t>DfCheckinOperation</a:t>
            </a:r>
            <a:r>
              <a:rPr lang="en-US" sz="1600" dirty="0">
                <a:solidFill>
                  <a:schemeClr val="accent4"/>
                </a:solidFill>
              </a:rPr>
              <a:t>();</a:t>
            </a:r>
            <a:br>
              <a:rPr lang="en-US" sz="1600" dirty="0">
                <a:solidFill>
                  <a:schemeClr val="accent4"/>
                </a:solidFill>
              </a:rPr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Step 4 : Gets the </a:t>
            </a:r>
            <a:r>
              <a:rPr lang="en-US" sz="1600" dirty="0" err="1" smtClean="0"/>
              <a:t>SysObject</a:t>
            </a:r>
            <a:r>
              <a:rPr lang="en-US" sz="1600" dirty="0" smtClean="0"/>
              <a:t> control of which object needs to be checked in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4"/>
                </a:solidFill>
              </a:rPr>
              <a:t>	</a:t>
            </a:r>
            <a:r>
              <a:rPr lang="en-US" sz="1600" dirty="0" err="1" smtClean="0">
                <a:solidFill>
                  <a:schemeClr val="accent4"/>
                </a:solidFill>
              </a:rPr>
              <a:t>IDfSysObject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>
                <a:solidFill>
                  <a:schemeClr val="accent4"/>
                </a:solidFill>
              </a:rPr>
              <a:t>sysObj</a:t>
            </a:r>
            <a:r>
              <a:rPr lang="en-US" sz="1600" dirty="0">
                <a:solidFill>
                  <a:schemeClr val="accent4"/>
                </a:solidFill>
              </a:rPr>
              <a:t> = (</a:t>
            </a:r>
            <a:r>
              <a:rPr lang="en-US" sz="1600" dirty="0" err="1">
                <a:solidFill>
                  <a:schemeClr val="accent4"/>
                </a:solidFill>
              </a:rPr>
              <a:t>IDfSysObject</a:t>
            </a:r>
            <a:r>
              <a:rPr lang="en-US" sz="1600" dirty="0">
                <a:solidFill>
                  <a:schemeClr val="accent4"/>
                </a:solidFill>
              </a:rPr>
              <a:t>) </a:t>
            </a:r>
            <a:r>
              <a:rPr lang="en-US" sz="1600" dirty="0" err="1">
                <a:solidFill>
                  <a:schemeClr val="accent4"/>
                </a:solidFill>
              </a:rPr>
              <a:t>idfSession.getObjectByPath</a:t>
            </a:r>
            <a:r>
              <a:rPr lang="en-US" sz="1600" dirty="0">
                <a:solidFill>
                  <a:schemeClr val="accent4"/>
                </a:solidFill>
              </a:rPr>
              <a:t>(“/Cabinet </a:t>
            </a:r>
            <a:r>
              <a:rPr lang="en-US" sz="1600" dirty="0" smtClean="0">
                <a:solidFill>
                  <a:schemeClr val="accent4"/>
                </a:solidFill>
              </a:rPr>
              <a:t>	Name/Folder </a:t>
            </a:r>
            <a:r>
              <a:rPr lang="en-US" sz="1600" dirty="0">
                <a:solidFill>
                  <a:schemeClr val="accent4"/>
                </a:solidFill>
              </a:rPr>
              <a:t>Level 2/ Test-Document</a:t>
            </a:r>
            <a:r>
              <a:rPr lang="en-US" sz="1600" dirty="0" smtClean="0">
                <a:solidFill>
                  <a:schemeClr val="accent4"/>
                </a:solidFill>
              </a:rPr>
              <a:t>”);</a:t>
            </a:r>
          </a:p>
          <a:p>
            <a:pPr marL="0" indent="0">
              <a:buNone/>
            </a:pPr>
            <a:endParaRPr lang="en-US" sz="16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Step 5: Add the object to Node </a:t>
            </a:r>
            <a:r>
              <a:rPr lang="en-US" sz="1600" dirty="0" err="1" smtClean="0"/>
              <a:t>IDfCheckinNode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	</a:t>
            </a:r>
            <a:r>
              <a:rPr lang="en-US" sz="1600" dirty="0" err="1" smtClean="0">
                <a:solidFill>
                  <a:schemeClr val="accent4"/>
                </a:solidFill>
              </a:rPr>
              <a:t>IDfCheckinNode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>
                <a:solidFill>
                  <a:schemeClr val="accent4"/>
                </a:solidFill>
              </a:rPr>
              <a:t>node = (</a:t>
            </a:r>
            <a:r>
              <a:rPr lang="en-US" sz="1600" dirty="0" err="1" smtClean="0">
                <a:solidFill>
                  <a:schemeClr val="accent4"/>
                </a:solidFill>
              </a:rPr>
              <a:t>IDfCheckinNode</a:t>
            </a:r>
            <a:r>
              <a:rPr lang="en-US" sz="1600" dirty="0">
                <a:solidFill>
                  <a:schemeClr val="accent4"/>
                </a:solidFill>
              </a:rPr>
              <a:t>) </a:t>
            </a:r>
            <a:r>
              <a:rPr lang="en-US" sz="1600" dirty="0" err="1" smtClean="0">
                <a:solidFill>
                  <a:schemeClr val="accent4"/>
                </a:solidFill>
              </a:rPr>
              <a:t>checkinOpr.add</a:t>
            </a:r>
            <a:r>
              <a:rPr lang="en-US" sz="1600" dirty="0" smtClean="0">
                <a:solidFill>
                  <a:schemeClr val="accent4"/>
                </a:solidFill>
              </a:rPr>
              <a:t>(</a:t>
            </a:r>
            <a:r>
              <a:rPr lang="en-US" sz="1600" dirty="0" err="1" smtClean="0">
                <a:solidFill>
                  <a:schemeClr val="accent4"/>
                </a:solidFill>
              </a:rPr>
              <a:t>sysObj</a:t>
            </a:r>
            <a:r>
              <a:rPr lang="en-US" sz="1600" dirty="0">
                <a:solidFill>
                  <a:schemeClr val="accent4"/>
                </a:solidFill>
              </a:rPr>
              <a:t>); </a:t>
            </a:r>
            <a:endParaRPr lang="en-US" sz="1600" dirty="0" smtClean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Step 6 : Execute the operation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4"/>
                </a:solidFill>
              </a:rPr>
              <a:t>	</a:t>
            </a:r>
            <a:r>
              <a:rPr lang="en-US" sz="1600" dirty="0" err="1" smtClean="0">
                <a:solidFill>
                  <a:schemeClr val="accent4"/>
                </a:solidFill>
              </a:rPr>
              <a:t>boolean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>
                <a:solidFill>
                  <a:schemeClr val="accent4"/>
                </a:solidFill>
              </a:rPr>
              <a:t>flag = </a:t>
            </a:r>
            <a:r>
              <a:rPr lang="en-US" sz="1600" dirty="0" err="1" smtClean="0">
                <a:solidFill>
                  <a:schemeClr val="accent4"/>
                </a:solidFill>
              </a:rPr>
              <a:t>checkinOpr.execute</a:t>
            </a:r>
            <a:r>
              <a:rPr lang="en-US" sz="1600" dirty="0" smtClean="0">
                <a:solidFill>
                  <a:schemeClr val="accent4"/>
                </a:solidFill>
              </a:rPr>
              <a:t>();</a:t>
            </a:r>
          </a:p>
          <a:p>
            <a:pPr marL="0" indent="0">
              <a:buNone/>
            </a:pPr>
            <a:endParaRPr lang="en-US" sz="16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Step 7 : Release </a:t>
            </a:r>
            <a:r>
              <a:rPr lang="en-US" sz="1600" dirty="0" err="1" smtClean="0"/>
              <a:t>idfSession</a:t>
            </a:r>
            <a:r>
              <a:rPr lang="en-US" sz="1600" dirty="0" smtClean="0"/>
              <a:t> in finally block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4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work on cabinets, interfaces used</a:t>
            </a:r>
          </a:p>
          <a:p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err="1" smtClean="0"/>
              <a:t>IDfCabinet</a:t>
            </a:r>
            <a:endParaRPr lang="en-US" dirty="0" smtClean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err="1" smtClean="0"/>
              <a:t>IDfFolder</a:t>
            </a:r>
            <a:endParaRPr lang="en-US" dirty="0" smtClean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Either a or b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  All the above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1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Method to get the group name in </a:t>
            </a:r>
            <a:r>
              <a:rPr lang="en-US" dirty="0" err="1" smtClean="0"/>
              <a:t>IDfGroup</a:t>
            </a:r>
            <a:r>
              <a:rPr lang="en-US" dirty="0" smtClean="0"/>
              <a:t> Interface</a:t>
            </a:r>
          </a:p>
          <a:p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err="1" smtClean="0"/>
              <a:t>getObjectName</a:t>
            </a:r>
            <a:endParaRPr lang="en-US" dirty="0" smtClean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 </a:t>
            </a:r>
            <a:r>
              <a:rPr lang="en-US" dirty="0" err="1" smtClean="0"/>
              <a:t>getGroupName</a:t>
            </a:r>
            <a:endParaRPr lang="en-US" dirty="0" smtClean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err="1" smtClean="0"/>
              <a:t>getObject</a:t>
            </a:r>
            <a:endParaRPr lang="en-US" dirty="0" smtClean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  Either a or c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1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Release </a:t>
            </a:r>
            <a:r>
              <a:rPr lang="en-US" dirty="0" err="1" smtClean="0"/>
              <a:t>idfSession</a:t>
            </a:r>
            <a:r>
              <a:rPr lang="en-US" dirty="0" smtClean="0"/>
              <a:t> in try block</a:t>
            </a:r>
          </a:p>
          <a:p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True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 False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b (It should be released in finally block)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9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folder under ‘test’ Cabinet. Set the Folder Metadata like Folder Name, ACL. After create, validate folder existence in Documentum Administrator</a:t>
            </a:r>
          </a:p>
          <a:p>
            <a:r>
              <a:rPr lang="en-US" dirty="0" smtClean="0"/>
              <a:t>Create the </a:t>
            </a:r>
            <a:r>
              <a:rPr lang="en-US" dirty="0" err="1" smtClean="0"/>
              <a:t>dm_group</a:t>
            </a:r>
            <a:r>
              <a:rPr lang="en-US" dirty="0" smtClean="0"/>
              <a:t> object. Set the group name like ‘</a:t>
            </a:r>
            <a:r>
              <a:rPr lang="en-US" dirty="0" err="1" smtClean="0"/>
              <a:t>testGroup</a:t>
            </a:r>
            <a:r>
              <a:rPr lang="en-US" dirty="0" smtClean="0"/>
              <a:t>’. Add some users and groups which is available in the repository</a:t>
            </a:r>
          </a:p>
          <a:p>
            <a:r>
              <a:rPr lang="en-US" dirty="0" smtClean="0"/>
              <a:t>Get all the subgroups from the group ‘</a:t>
            </a:r>
            <a:r>
              <a:rPr lang="en-US" dirty="0" err="1" smtClean="0"/>
              <a:t>testGroup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1126" y="2286000"/>
            <a:ext cx="4648200" cy="816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705" dirty="0" smtClean="0">
                <a:solidFill>
                  <a:prstClr val="white"/>
                </a:solidFill>
                <a:latin typeface="Arial Rounded MT Bold" pitchFamily="34" charset="0"/>
              </a:rPr>
              <a:t>DFS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2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1126" y="2286000"/>
            <a:ext cx="4648200" cy="816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705" dirty="0" smtClean="0">
                <a:solidFill>
                  <a:prstClr val="white"/>
                </a:solidFill>
                <a:latin typeface="Arial Rounded MT Bold" pitchFamily="34" charset="0"/>
              </a:rPr>
              <a:t>DFC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18F"/>
                </a:solidFill>
                <a:ea typeface="Ebrima" panose="02000000000000000000" pitchFamily="2" charset="0"/>
              </a:rPr>
              <a:t>This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00718F"/>
                </a:solidFill>
                <a:ea typeface="Ebrima" panose="02000000000000000000" pitchFamily="2" charset="0"/>
              </a:rPr>
              <a:t>chapter provides information on :</a:t>
            </a:r>
          </a:p>
          <a:p>
            <a:pPr marL="0" indent="0">
              <a:buNone/>
            </a:pP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196" indent="-285196">
              <a:buFont typeface="+mj-lt"/>
              <a:buAutoNum type="romanLcPeriod"/>
            </a:pPr>
            <a:r>
              <a:rPr lang="en-US" dirty="0" smtClean="0"/>
              <a:t>Web Services Overview</a:t>
            </a:r>
          </a:p>
          <a:p>
            <a:pPr marL="285196" indent="-285196">
              <a:buFont typeface="+mj-lt"/>
              <a:buAutoNum type="romanLcPeriod"/>
            </a:pPr>
            <a:r>
              <a:rPr lang="en-US" dirty="0" smtClean="0"/>
              <a:t>SOA Architecture</a:t>
            </a:r>
          </a:p>
          <a:p>
            <a:pPr marL="285196" indent="-285196">
              <a:buFont typeface="+mj-lt"/>
              <a:buAutoNum type="romanLcPeriod"/>
            </a:pPr>
            <a:r>
              <a:rPr lang="en-US" dirty="0"/>
              <a:t>What is DFS?</a:t>
            </a:r>
          </a:p>
          <a:p>
            <a:pPr marL="285196" indent="-285196">
              <a:buFont typeface="+mj-lt"/>
              <a:buAutoNum type="romanLcPeriod"/>
            </a:pPr>
            <a:r>
              <a:rPr lang="en-US" dirty="0"/>
              <a:t>DFS and DFC </a:t>
            </a:r>
            <a:r>
              <a:rPr lang="en-US" dirty="0" smtClean="0"/>
              <a:t>Difference</a:t>
            </a:r>
          </a:p>
          <a:p>
            <a:pPr marL="285196" indent="-285196">
              <a:buFont typeface="+mj-lt"/>
              <a:buAutoNum type="romanLcPeriod"/>
            </a:pPr>
            <a:r>
              <a:rPr lang="en-US" dirty="0" smtClean="0"/>
              <a:t>ECS Overview</a:t>
            </a:r>
          </a:p>
          <a:p>
            <a:pPr marL="285196" indent="-285196">
              <a:buFont typeface="+mj-lt"/>
              <a:buAutoNum type="romanLcPeriod"/>
            </a:pPr>
            <a:r>
              <a:rPr lang="en-US" dirty="0" smtClean="0"/>
              <a:t>DFS Services – Out of Box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8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 Overview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18247" y="1005840"/>
            <a:ext cx="4038600" cy="5135563"/>
          </a:xfrm>
        </p:spPr>
        <p:txBody>
          <a:bodyPr/>
          <a:lstStyle/>
          <a:p>
            <a:endParaRPr lang="en-US" sz="1800" dirty="0" smtClean="0"/>
          </a:p>
          <a:p>
            <a:r>
              <a:rPr lang="en-US" sz="1800" dirty="0" smtClean="0"/>
              <a:t>Web </a:t>
            </a:r>
            <a:r>
              <a:rPr lang="en-US" sz="1800" dirty="0"/>
              <a:t>Services are defined using WSDL (Web Service Definition Language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Web Service purpose is </a:t>
            </a:r>
            <a:r>
              <a:rPr lang="en-US" sz="1800" dirty="0" smtClean="0"/>
              <a:t>to exchange </a:t>
            </a:r>
            <a:r>
              <a:rPr lang="en-US" sz="1800" dirty="0"/>
              <a:t>of data using </a:t>
            </a:r>
            <a:r>
              <a:rPr lang="en-US" sz="1800" dirty="0" smtClean="0"/>
              <a:t>standard </a:t>
            </a:r>
            <a:r>
              <a:rPr lang="en-US" sz="1800" dirty="0"/>
              <a:t>protocol SOAP </a:t>
            </a:r>
            <a:r>
              <a:rPr lang="en-US" sz="1800" dirty="0" smtClean="0"/>
              <a:t>in </a:t>
            </a:r>
            <a:r>
              <a:rPr lang="en-US" sz="1800" dirty="0"/>
              <a:t>the form of XML from </a:t>
            </a:r>
            <a:r>
              <a:rPr lang="en-US" sz="1800" dirty="0" smtClean="0"/>
              <a:t>client </a:t>
            </a:r>
            <a:r>
              <a:rPr lang="en-US" sz="1800" dirty="0"/>
              <a:t>to server </a:t>
            </a:r>
            <a:r>
              <a:rPr lang="en-US" sz="1800" dirty="0" smtClean="0"/>
              <a:t>independent </a:t>
            </a:r>
            <a:r>
              <a:rPr lang="en-US" sz="1800" dirty="0"/>
              <a:t>of platform </a:t>
            </a:r>
            <a:r>
              <a:rPr lang="en-US" sz="1800" dirty="0" smtClean="0"/>
              <a:t>and programming language</a:t>
            </a:r>
            <a:r>
              <a:rPr lang="en-US" sz="1800" dirty="0"/>
              <a:t>. Java </a:t>
            </a:r>
            <a:r>
              <a:rPr lang="en-US" sz="1800" dirty="0" smtClean="0"/>
              <a:t>language running </a:t>
            </a:r>
            <a:r>
              <a:rPr lang="en-US" sz="1800" dirty="0"/>
              <a:t>on Windows can </a:t>
            </a:r>
            <a:r>
              <a:rPr lang="en-US" sz="1800" dirty="0" smtClean="0"/>
              <a:t>communicate </a:t>
            </a:r>
            <a:r>
              <a:rPr lang="en-US" sz="1800" dirty="0"/>
              <a:t>with PHP </a:t>
            </a:r>
            <a:r>
              <a:rPr lang="en-US" sz="1800" dirty="0" smtClean="0"/>
              <a:t>running </a:t>
            </a:r>
            <a:r>
              <a:rPr lang="en-US" sz="1800" dirty="0"/>
              <a:t>on Unix where web </a:t>
            </a:r>
            <a:r>
              <a:rPr lang="en-US" sz="1800" dirty="0" smtClean="0"/>
              <a:t>services </a:t>
            </a:r>
            <a:r>
              <a:rPr lang="en-US" sz="1800" dirty="0"/>
              <a:t>are hosted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990600"/>
            <a:ext cx="411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837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600" dirty="0" smtClean="0"/>
              <a:t>Service Provider(Publisher) creates Web Services and informs Service Registry(Broker) about the existence of Web Services –</a:t>
            </a:r>
            <a:r>
              <a:rPr lang="en-US" sz="1600" dirty="0" smtClean="0">
                <a:solidFill>
                  <a:schemeClr val="accent6"/>
                </a:solidFill>
              </a:rPr>
              <a:t>Publish</a:t>
            </a:r>
          </a:p>
          <a:p>
            <a:pPr>
              <a:buFont typeface="Wingdings" pitchFamily="2" charset="2"/>
              <a:buChar char="q"/>
            </a:pPr>
            <a:endParaRPr lang="en-US" sz="1600" dirty="0" smtClean="0">
              <a:solidFill>
                <a:schemeClr val="accent6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/>
              <a:t>Service Requestor(Consumer) is the client application consults with service registry to locate a published web service-</a:t>
            </a:r>
            <a:r>
              <a:rPr lang="en-US" sz="1600" dirty="0" smtClean="0">
                <a:solidFill>
                  <a:schemeClr val="accent6"/>
                </a:solidFill>
              </a:rPr>
              <a:t>Find</a:t>
            </a:r>
          </a:p>
          <a:p>
            <a:pPr>
              <a:buFont typeface="Wingdings" pitchFamily="2" charset="2"/>
              <a:buChar char="q"/>
            </a:pPr>
            <a:endParaRPr lang="en-US" sz="1600" dirty="0" smtClean="0">
              <a:solidFill>
                <a:schemeClr val="accent6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1600" dirty="0" smtClean="0"/>
              <a:t>With the information gained from Service Registry about the </a:t>
            </a:r>
            <a:r>
              <a:rPr lang="en-US" sz="1600" dirty="0" err="1" smtClean="0"/>
              <a:t>webservice</a:t>
            </a:r>
            <a:r>
              <a:rPr lang="en-US" sz="1600" dirty="0" smtClean="0"/>
              <a:t>, requestor is able to bind or invoke web service-</a:t>
            </a:r>
            <a:r>
              <a:rPr lang="en-US" sz="1600" dirty="0" smtClean="0">
                <a:solidFill>
                  <a:schemeClr val="accent6"/>
                </a:solidFill>
              </a:rPr>
              <a:t>Bind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3329782"/>
            <a:ext cx="66294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6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Architecture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Lets see the real time example </a:t>
            </a:r>
            <a:r>
              <a:rPr lang="en-US" sz="1800" dirty="0" err="1" smtClean="0"/>
              <a:t>GlobalWeather</a:t>
            </a:r>
            <a:r>
              <a:rPr lang="en-US" sz="1800" dirty="0" smtClean="0"/>
              <a:t> Service is deployed and will return the weather status based on the city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From Android App, we can get the weather status by sending request ‘</a:t>
            </a:r>
            <a:r>
              <a:rPr lang="en-US" sz="1800" dirty="0" err="1" smtClean="0"/>
              <a:t>cityname</a:t>
            </a:r>
            <a:r>
              <a:rPr lang="en-US" sz="1800" dirty="0" smtClean="0"/>
              <a:t>’ to the </a:t>
            </a:r>
            <a:r>
              <a:rPr lang="en-US" sz="1800" dirty="0" err="1"/>
              <a:t>GlobalWeather</a:t>
            </a:r>
            <a:r>
              <a:rPr lang="en-US" sz="1800" dirty="0"/>
              <a:t> </a:t>
            </a:r>
            <a:r>
              <a:rPr lang="en-US" sz="1800" dirty="0" err="1" smtClean="0"/>
              <a:t>webservice</a:t>
            </a:r>
            <a:endParaRPr lang="en-US" sz="1800" dirty="0"/>
          </a:p>
          <a:p>
            <a:pPr>
              <a:buFont typeface="Wingdings" pitchFamily="2" charset="2"/>
              <a:buChar char="q"/>
            </a:pPr>
            <a:endParaRPr lang="en-US" sz="1800" dirty="0" smtClean="0"/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From </a:t>
            </a:r>
            <a:r>
              <a:rPr lang="en-US" sz="1800" dirty="0" err="1" smtClean="0"/>
              <a:t>iOS</a:t>
            </a:r>
            <a:r>
              <a:rPr lang="en-US" sz="1800" dirty="0" smtClean="0"/>
              <a:t> App,</a:t>
            </a:r>
            <a:r>
              <a:rPr lang="en-US" sz="1800" dirty="0"/>
              <a:t> we can get the weather status by sending request ‘</a:t>
            </a:r>
            <a:r>
              <a:rPr lang="en-US" sz="1800" dirty="0" err="1"/>
              <a:t>cityname</a:t>
            </a:r>
            <a:r>
              <a:rPr lang="en-US" sz="1800" dirty="0"/>
              <a:t>’ to the </a:t>
            </a:r>
            <a:r>
              <a:rPr lang="en-US" sz="1800" dirty="0" err="1"/>
              <a:t>GlobalWeather</a:t>
            </a:r>
            <a:r>
              <a:rPr lang="en-US" sz="1800" dirty="0"/>
              <a:t> </a:t>
            </a:r>
            <a:r>
              <a:rPr lang="en-US" sz="1800" dirty="0" err="1" smtClean="0"/>
              <a:t>webservice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Note : The </a:t>
            </a:r>
            <a:r>
              <a:rPr lang="en-US" sz="1800" dirty="0" err="1" smtClean="0"/>
              <a:t>webservice</a:t>
            </a:r>
            <a:r>
              <a:rPr lang="en-US" sz="1800" dirty="0" smtClean="0"/>
              <a:t> response will be same even though it is consumed by different platforms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5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DFS?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1800" dirty="0" smtClean="0"/>
              <a:t>DFS is the acronym for Documentum Foundation Services</a:t>
            </a:r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Service layer over a DFC Client which connects to one or more Documentum repositories managed by the content Server</a:t>
            </a:r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/>
              <a:t>DFS is designed around the goals and principles of </a:t>
            </a:r>
            <a:r>
              <a:rPr lang="en-US" sz="1800" dirty="0" smtClean="0"/>
              <a:t>SOA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Provides Service Oriented Programmatic access to the Documentum Content Server platform via </a:t>
            </a:r>
            <a:r>
              <a:rPr lang="en-US" sz="1800" dirty="0" err="1" smtClean="0"/>
              <a:t>webservices</a:t>
            </a:r>
            <a:r>
              <a:rPr lang="en-US" sz="1800" dirty="0" smtClean="0"/>
              <a:t> using standards and protocols</a:t>
            </a:r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/>
              <a:t>DFS Provides a </a:t>
            </a:r>
            <a:r>
              <a:rPr lang="en-US" sz="1800" dirty="0" smtClean="0"/>
              <a:t>Service Oriented framework and API used to develop Enterprise Content Services(ECS) and consumers of Enterprise Content Services</a:t>
            </a:r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9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and DFC Difference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07343"/>
              </p:ext>
            </p:extLst>
          </p:nvPr>
        </p:nvGraphicFramePr>
        <p:xfrm>
          <a:off x="533400" y="1219200"/>
          <a:ext cx="80010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DFC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r>
                        <a:rPr lang="en-US" baseline="0" dirty="0" smtClean="0"/>
                        <a:t> Oriented API to interact with Documentum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API to interact with Documentum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Session</a:t>
                      </a:r>
                      <a:r>
                        <a:rPr lang="en-US" baseline="0" dirty="0" smtClean="0"/>
                        <a:t> Managers and sessions are not part of DFS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Session Managers and sessions are part of DFC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Low Level customization is not possible with 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Level customization is possible with DFC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DFS has generic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DataObject</a:t>
                      </a:r>
                      <a:r>
                        <a:rPr lang="en-US" baseline="0" dirty="0" smtClean="0"/>
                        <a:t> Class that can represent any object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DFC has API for every object</a:t>
                      </a:r>
                      <a:r>
                        <a:rPr lang="en-US" baseline="0" dirty="0" smtClean="0"/>
                        <a:t> Type (like </a:t>
                      </a:r>
                      <a:r>
                        <a:rPr lang="en-US" baseline="0" dirty="0" err="1" smtClean="0"/>
                        <a:t>IDfDocument</a:t>
                      </a:r>
                      <a:r>
                        <a:rPr lang="en-US" baseline="0" dirty="0" smtClean="0"/>
                        <a:t> for </a:t>
                      </a:r>
                      <a:r>
                        <a:rPr lang="en-US" baseline="0" dirty="0" err="1" smtClean="0"/>
                        <a:t>dm_document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</a:t>
                      </a:r>
                      <a:r>
                        <a:rPr lang="en-US" baseline="0" dirty="0" smtClean="0"/>
                        <a:t> Object Creation, update and delete can be done using Object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Using </a:t>
                      </a:r>
                      <a:r>
                        <a:rPr lang="en-US" dirty="0" err="1" smtClean="0"/>
                        <a:t>IDfDocument</a:t>
                      </a:r>
                      <a:r>
                        <a:rPr lang="en-US" dirty="0" smtClean="0"/>
                        <a:t> API, it can be achieved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Checkin</a:t>
                      </a:r>
                      <a:r>
                        <a:rPr lang="en-US" dirty="0" smtClean="0"/>
                        <a:t> and checkout of objects can</a:t>
                      </a:r>
                      <a:r>
                        <a:rPr lang="en-US" baseline="0" dirty="0" smtClean="0"/>
                        <a:t> be done using Version Control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Using </a:t>
                      </a:r>
                      <a:r>
                        <a:rPr lang="en-US" dirty="0" err="1" smtClean="0"/>
                        <a:t>IDfCheckin</a:t>
                      </a:r>
                      <a:r>
                        <a:rPr lang="en-US" dirty="0" smtClean="0"/>
                        <a:t> and </a:t>
                      </a:r>
                      <a:r>
                        <a:rPr lang="en-US" dirty="0" err="1" smtClean="0"/>
                        <a:t>IDfCheckout</a:t>
                      </a:r>
                      <a:r>
                        <a:rPr lang="en-US" dirty="0" smtClean="0"/>
                        <a:t> Operation and Node, it can be achieved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1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dirty="0" smtClean="0"/>
              <a:t>ECS is the acronym for Enterprise Content Services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Set of Services based on Documentum Foundation Services technology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All the Services are based on common framework and can be consumed using DFS Java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DFS is a product offering initial ECS package of essential platform services from EMC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It also contains SDK to support custom service development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DFS application package in </a:t>
            </a:r>
            <a:r>
              <a:rPr lang="en-US" sz="1800" dirty="0" err="1" smtClean="0"/>
              <a:t>dfs.ear</a:t>
            </a:r>
            <a:r>
              <a:rPr lang="en-US" sz="1800" dirty="0" smtClean="0"/>
              <a:t> file. Consists of two parts Client libraries (SDK) and server application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Services – Out of Box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057013"/>
              </p:ext>
            </p:extLst>
          </p:nvPr>
        </p:nvGraphicFramePr>
        <p:xfrm>
          <a:off x="457200" y="14478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Service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 Control Service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 Control Service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Schema Service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Life Cycle Service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Query</a:t>
                      </a:r>
                      <a:r>
                        <a:rPr lang="en-US" baseline="0" dirty="0" smtClean="0"/>
                        <a:t> Service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Virtual Document Service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Service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Management Service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 Service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1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1126" y="2286000"/>
            <a:ext cx="4648200" cy="1540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705" dirty="0" smtClean="0">
                <a:solidFill>
                  <a:prstClr val="white"/>
                </a:solidFill>
                <a:latin typeface="Arial Rounded MT Bold" pitchFamily="34" charset="0"/>
              </a:rPr>
              <a:t>DFS Data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7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18F"/>
                </a:solidFill>
                <a:ea typeface="Ebrima" panose="02000000000000000000" pitchFamily="2" charset="0"/>
              </a:rPr>
              <a:t>This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00718F"/>
                </a:solidFill>
                <a:ea typeface="Ebrima" panose="02000000000000000000" pitchFamily="2" charset="0"/>
              </a:rPr>
              <a:t>chapter provides information on :</a:t>
            </a:r>
          </a:p>
          <a:p>
            <a:pPr marL="0" indent="0">
              <a:buNone/>
            </a:pPr>
            <a:endParaRPr lang="en-US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196" indent="-285196">
              <a:buFont typeface="+mj-lt"/>
              <a:buAutoNum type="romanLcPeriod"/>
            </a:pPr>
            <a:r>
              <a:rPr lang="en-US" dirty="0" smtClean="0"/>
              <a:t>Overview</a:t>
            </a:r>
          </a:p>
          <a:p>
            <a:pPr marL="285196" indent="-285196">
              <a:buFont typeface="+mj-lt"/>
              <a:buAutoNum type="romanLcPeriod"/>
            </a:pPr>
            <a:r>
              <a:rPr lang="en-US" dirty="0" smtClean="0"/>
              <a:t>Primary Data Model</a:t>
            </a:r>
          </a:p>
          <a:p>
            <a:pPr marL="285196" indent="-285196">
              <a:buFont typeface="+mj-lt"/>
              <a:buAutoNum type="romanLcPeriod"/>
            </a:pPr>
            <a:r>
              <a:rPr lang="en-US" dirty="0" err="1" smtClean="0"/>
              <a:t>DataPackage</a:t>
            </a:r>
            <a:endParaRPr lang="en-US" dirty="0" smtClean="0"/>
          </a:p>
          <a:p>
            <a:pPr marL="285196" indent="-285196">
              <a:buFont typeface="+mj-lt"/>
              <a:buAutoNum type="romanLcPeriod"/>
            </a:pPr>
            <a:r>
              <a:rPr lang="en-US" dirty="0" err="1" smtClean="0"/>
              <a:t>DataObject</a:t>
            </a:r>
            <a:endParaRPr lang="en-US" dirty="0" smtClean="0"/>
          </a:p>
          <a:p>
            <a:pPr marL="285196" indent="-285196">
              <a:buFont typeface="+mj-lt"/>
              <a:buAutoNum type="romanLcPeriod"/>
            </a:pPr>
            <a:r>
              <a:rPr lang="en-US" dirty="0" err="1" smtClean="0"/>
              <a:t>ObjectIdentity</a:t>
            </a:r>
            <a:endParaRPr lang="en-US" dirty="0" smtClean="0"/>
          </a:p>
          <a:p>
            <a:pPr marL="285196" indent="-285196">
              <a:buFont typeface="+mj-lt"/>
              <a:buAutoNum type="romanLcPeriod"/>
            </a:pPr>
            <a:r>
              <a:rPr lang="en-US" dirty="0" err="1" smtClean="0"/>
              <a:t>ObjectIdentitySet</a:t>
            </a:r>
            <a:endParaRPr lang="en-US" dirty="0" smtClean="0"/>
          </a:p>
          <a:p>
            <a:pPr marL="285196" indent="-285196">
              <a:buFont typeface="+mj-lt"/>
              <a:buAutoNum type="romanLcPeriod"/>
            </a:pPr>
            <a:r>
              <a:rPr lang="en-US" dirty="0" err="1" smtClean="0"/>
              <a:t>PropertySet</a:t>
            </a:r>
            <a:endParaRPr lang="en-US" dirty="0" smtClean="0"/>
          </a:p>
          <a:p>
            <a:pPr marL="285196" indent="-285196">
              <a:buFont typeface="+mj-lt"/>
              <a:buAutoNum type="romanLcPeriod"/>
            </a:pPr>
            <a:r>
              <a:rPr lang="en-US" dirty="0" smtClean="0"/>
              <a:t>DFS Authentication &amp; Interaction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8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DFC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718F"/>
                </a:solidFill>
                <a:ea typeface="Ebrima" panose="02000000000000000000" pitchFamily="2" charset="0"/>
              </a:rPr>
              <a:t>This</a:t>
            </a:r>
            <a:r>
              <a:rPr lang="en-US" sz="1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800" dirty="0">
                <a:solidFill>
                  <a:srgbClr val="00718F"/>
                </a:solidFill>
                <a:ea typeface="Ebrima" panose="02000000000000000000" pitchFamily="2" charset="0"/>
              </a:rPr>
              <a:t>chapter provides </a:t>
            </a:r>
            <a:r>
              <a:rPr lang="en-US" sz="1800" dirty="0" smtClean="0">
                <a:solidFill>
                  <a:srgbClr val="00718F"/>
                </a:solidFill>
                <a:ea typeface="Ebrima" panose="02000000000000000000" pitchFamily="2" charset="0"/>
              </a:rPr>
              <a:t>information on </a:t>
            </a:r>
            <a:r>
              <a:rPr lang="en-US" sz="1800" dirty="0">
                <a:solidFill>
                  <a:srgbClr val="00718F"/>
                </a:solidFill>
                <a:ea typeface="Ebrima" panose="02000000000000000000" pitchFamily="2" charset="0"/>
              </a:rPr>
              <a:t>:</a:t>
            </a:r>
          </a:p>
          <a:p>
            <a:pPr marL="0" indent="0">
              <a:buNone/>
            </a:pPr>
            <a:endParaRPr lang="en-US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196" indent="-285196">
              <a:buFont typeface="+mj-lt"/>
              <a:buAutoNum type="romanLcPeriod"/>
            </a:pPr>
            <a:r>
              <a:rPr lang="en-US" sz="1800" dirty="0" smtClean="0"/>
              <a:t>What is DFC? </a:t>
            </a:r>
          </a:p>
          <a:p>
            <a:pPr marL="285196" indent="-285196">
              <a:buFont typeface="+mj-lt"/>
              <a:buAutoNum type="romanLcPeriod"/>
            </a:pPr>
            <a:r>
              <a:rPr lang="en-US" sz="1800" dirty="0" smtClean="0"/>
              <a:t>Why DFC?</a:t>
            </a:r>
          </a:p>
          <a:p>
            <a:pPr marL="285196" indent="-285196">
              <a:buFont typeface="+mj-lt"/>
              <a:buAutoNum type="romanLcPeriod"/>
            </a:pPr>
            <a:r>
              <a:rPr lang="en-US" sz="1800" dirty="0" smtClean="0"/>
              <a:t>Where is DFC?</a:t>
            </a:r>
          </a:p>
          <a:p>
            <a:pPr marL="285196" indent="-285196">
              <a:buFont typeface="+mj-lt"/>
              <a:buAutoNum type="romanLcPeriod"/>
            </a:pPr>
            <a:r>
              <a:rPr lang="en-US" sz="1800" dirty="0" smtClean="0"/>
              <a:t>Importance of </a:t>
            </a:r>
            <a:r>
              <a:rPr lang="en-US" sz="1800" dirty="0" err="1"/>
              <a:t>d</a:t>
            </a:r>
            <a:r>
              <a:rPr lang="en-US" sz="1800" dirty="0" err="1" smtClean="0"/>
              <a:t>fc.properties</a:t>
            </a:r>
            <a:r>
              <a:rPr lang="en-US" sz="1800" dirty="0" smtClean="0"/>
              <a:t> </a:t>
            </a:r>
          </a:p>
          <a:p>
            <a:pPr marL="285196" indent="-285196">
              <a:buFont typeface="+mj-lt"/>
              <a:buAutoNum type="romanLcPeriod"/>
            </a:pPr>
            <a:r>
              <a:rPr lang="en-US" sz="1800" dirty="0" smtClean="0"/>
              <a:t>Elements of </a:t>
            </a:r>
            <a:r>
              <a:rPr lang="en-US" sz="1800" dirty="0" err="1" smtClean="0"/>
              <a:t>dfc.properties</a:t>
            </a:r>
            <a:endParaRPr lang="en-US" sz="1800" dirty="0" smtClean="0"/>
          </a:p>
          <a:p>
            <a:pPr marL="285196" indent="-285196">
              <a:buFont typeface="+mj-lt"/>
              <a:buAutoNum type="romanLcPeriod"/>
            </a:pPr>
            <a:r>
              <a:rPr lang="en-US" sz="1800" dirty="0" smtClean="0"/>
              <a:t>DFC Logging</a:t>
            </a:r>
          </a:p>
          <a:p>
            <a:pPr marL="285196" indent="-285196">
              <a:buFont typeface="+mj-lt"/>
              <a:buAutoNum type="romanLcPeriod"/>
            </a:pPr>
            <a:r>
              <a:rPr lang="en-US" sz="1800" dirty="0" smtClean="0"/>
              <a:t>Elements of log4j.properties</a:t>
            </a:r>
          </a:p>
          <a:p>
            <a:pPr marL="285196" indent="-285196">
              <a:buFont typeface="+mj-lt"/>
              <a:buAutoNum type="romanLcPeriod"/>
            </a:pPr>
            <a:endParaRPr lang="en-US" sz="1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3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Data passed to and from the Services are encapsulated into DFS Object Model</a:t>
            </a:r>
          </a:p>
          <a:p>
            <a:pPr marL="0" indent="0"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sz="1800" dirty="0" smtClean="0"/>
              <a:t>Data </a:t>
            </a:r>
            <a:r>
              <a:rPr lang="en-US" sz="1800" dirty="0"/>
              <a:t>Models are important part of service orientation</a:t>
            </a:r>
          </a:p>
          <a:p>
            <a:pPr lvl="1">
              <a:defRPr/>
            </a:pPr>
            <a:r>
              <a:rPr lang="en-US" dirty="0"/>
              <a:t>Services are about data and operations upon data</a:t>
            </a:r>
            <a:r>
              <a:rPr lang="en-US" dirty="0" smtClean="0"/>
              <a:t>.</a:t>
            </a:r>
          </a:p>
          <a:p>
            <a:pPr marL="457200" lvl="1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sz="1800" dirty="0"/>
              <a:t>DFS has a rich data model covering multiple aspects</a:t>
            </a:r>
          </a:p>
          <a:p>
            <a:pPr lvl="1">
              <a:defRPr/>
            </a:pPr>
            <a:r>
              <a:rPr lang="en-US" dirty="0"/>
              <a:t>Primary data model Objects</a:t>
            </a:r>
          </a:p>
          <a:p>
            <a:pPr lvl="2">
              <a:defRPr/>
            </a:pPr>
            <a:r>
              <a:rPr lang="en-US" dirty="0"/>
              <a:t>Data Package, </a:t>
            </a:r>
            <a:r>
              <a:rPr lang="en-US" dirty="0" err="1"/>
              <a:t>DataObject</a:t>
            </a:r>
            <a:r>
              <a:rPr lang="en-US" dirty="0"/>
              <a:t>, </a:t>
            </a:r>
            <a:r>
              <a:rPr lang="en-US" dirty="0" err="1"/>
              <a:t>ObjectIdentity</a:t>
            </a:r>
            <a:endParaRPr lang="en-US" dirty="0"/>
          </a:p>
          <a:p>
            <a:pPr lvl="1">
              <a:defRPr/>
            </a:pPr>
            <a:r>
              <a:rPr lang="en-US" dirty="0"/>
              <a:t>Profiles</a:t>
            </a:r>
          </a:p>
          <a:p>
            <a:pPr lvl="2">
              <a:defRPr/>
            </a:pPr>
            <a:r>
              <a:rPr lang="en-US" dirty="0"/>
              <a:t>Property profile, Content Profile ,Schema Profile, Delete Profile</a:t>
            </a:r>
          </a:p>
          <a:p>
            <a:pPr lvl="1">
              <a:defRPr/>
            </a:pPr>
            <a:r>
              <a:rPr lang="en-US" dirty="0"/>
              <a:t>Others including </a:t>
            </a:r>
            <a:r>
              <a:rPr lang="en-US" dirty="0" err="1" smtClean="0"/>
              <a:t>identity,persistent</a:t>
            </a:r>
            <a:r>
              <a:rPr lang="en-US" dirty="0" smtClean="0"/>
              <a:t> </a:t>
            </a:r>
            <a:r>
              <a:rPr lang="en-US" dirty="0"/>
              <a:t>objects, </a:t>
            </a:r>
            <a:r>
              <a:rPr lang="en-US" dirty="0" err="1"/>
              <a:t>permissions,schema</a:t>
            </a:r>
            <a:r>
              <a:rPr lang="en-US" dirty="0"/>
              <a:t>, exceptions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3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Primary Data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f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8200" y="990600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err="1" smtClean="0"/>
              <a:t>dataObjects</a:t>
            </a:r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err="1" smtClean="0"/>
              <a:t>repositoryName:String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267200" y="1676400"/>
            <a:ext cx="914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43000" y="19489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92D050"/>
                </a:solidFill>
              </a:rPr>
              <a:t>DataPackage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99509" y="2297484"/>
            <a:ext cx="1905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Contents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Identity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Permissions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Properties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01959" y="3701534"/>
            <a:ext cx="123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92D050"/>
                </a:solidFill>
              </a:rPr>
              <a:t>DataObject</a:t>
            </a:r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999509" y="1295400"/>
            <a:ext cx="1022107" cy="1002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89780" y="1611776"/>
            <a:ext cx="134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 of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183741" y="2440770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itchFamily="2" charset="2"/>
              <a:buChar char="v"/>
            </a:pP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1024" name="Rectangle 1023"/>
          <p:cNvSpPr/>
          <p:nvPr/>
        </p:nvSpPr>
        <p:spPr>
          <a:xfrm>
            <a:off x="3309671" y="4322618"/>
            <a:ext cx="141472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n</a:t>
            </a:r>
            <a:r>
              <a:rPr lang="en-US" dirty="0" smtClean="0"/>
              <a:t>ame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1025" name="Rectangle 1024"/>
          <p:cNvSpPr/>
          <p:nvPr/>
        </p:nvSpPr>
        <p:spPr>
          <a:xfrm>
            <a:off x="838200" y="26670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Repository</a:t>
            </a:r>
          </a:p>
          <a:p>
            <a:r>
              <a:rPr lang="en-US" dirty="0" smtClean="0"/>
              <a:t>Name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value</a:t>
            </a:r>
          </a:p>
        </p:txBody>
      </p:sp>
      <p:sp>
        <p:nvSpPr>
          <p:cNvPr id="1028" name="Rectangle 1027"/>
          <p:cNvSpPr/>
          <p:nvPr/>
        </p:nvSpPr>
        <p:spPr>
          <a:xfrm>
            <a:off x="6183741" y="969818"/>
            <a:ext cx="1447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n</a:t>
            </a:r>
            <a:r>
              <a:rPr lang="en-US" dirty="0" smtClean="0"/>
              <a:t>ame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1029" name="Rectangle 1028"/>
          <p:cNvSpPr/>
          <p:nvPr/>
        </p:nvSpPr>
        <p:spPr>
          <a:xfrm>
            <a:off x="838200" y="44958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itchFamily="2" charset="2"/>
              <a:buChar char="v"/>
            </a:pPr>
            <a:r>
              <a:rPr lang="en-US" dirty="0" smtClean="0"/>
              <a:t>Identities</a:t>
            </a:r>
            <a:endParaRPr lang="en-US" dirty="0"/>
          </a:p>
        </p:txBody>
      </p:sp>
      <p:sp>
        <p:nvSpPr>
          <p:cNvPr id="1032" name="TextBox 1031"/>
          <p:cNvSpPr txBox="1"/>
          <p:nvPr/>
        </p:nvSpPr>
        <p:spPr>
          <a:xfrm>
            <a:off x="6324600" y="5437725"/>
            <a:ext cx="155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Relationship </a:t>
            </a:r>
          </a:p>
        </p:txBody>
      </p:sp>
      <p:sp>
        <p:nvSpPr>
          <p:cNvPr id="1034" name="TextBox 1033"/>
          <p:cNvSpPr txBox="1"/>
          <p:nvPr/>
        </p:nvSpPr>
        <p:spPr>
          <a:xfrm>
            <a:off x="6168737" y="3195843"/>
            <a:ext cx="129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92D050"/>
                </a:solidFill>
              </a:rPr>
              <a:t>PropertySet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035" name="TextBox 1034"/>
          <p:cNvSpPr txBox="1"/>
          <p:nvPr/>
        </p:nvSpPr>
        <p:spPr>
          <a:xfrm>
            <a:off x="3427057" y="5068393"/>
            <a:ext cx="1207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Permission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036" name="TextBox 1035"/>
          <p:cNvSpPr txBox="1"/>
          <p:nvPr/>
        </p:nvSpPr>
        <p:spPr>
          <a:xfrm>
            <a:off x="939597" y="3525982"/>
            <a:ext cx="15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92D050"/>
                </a:solidFill>
              </a:rPr>
              <a:t>ObjectIdentity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037" name="TextBox 1036"/>
          <p:cNvSpPr txBox="1"/>
          <p:nvPr/>
        </p:nvSpPr>
        <p:spPr>
          <a:xfrm>
            <a:off x="838201" y="5181600"/>
            <a:ext cx="184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92D050"/>
                </a:solidFill>
              </a:rPr>
              <a:t>ObjectIdentitySet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038" name="TextBox 1037"/>
          <p:cNvSpPr txBox="1"/>
          <p:nvPr/>
        </p:nvSpPr>
        <p:spPr>
          <a:xfrm>
            <a:off x="6183741" y="1579418"/>
            <a:ext cx="10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Property</a:t>
            </a:r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1042" name="Straight Arrow Connector 1041"/>
          <p:cNvCxnSpPr>
            <a:stCxn id="17" idx="2"/>
          </p:cNvCxnSpPr>
          <p:nvPr/>
        </p:nvCxnSpPr>
        <p:spPr>
          <a:xfrm>
            <a:off x="3952009" y="3669084"/>
            <a:ext cx="0" cy="653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extBox 1042"/>
          <p:cNvSpPr txBox="1"/>
          <p:nvPr/>
        </p:nvSpPr>
        <p:spPr>
          <a:xfrm>
            <a:off x="3877676" y="3953286"/>
            <a:ext cx="2223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to Permissions</a:t>
            </a:r>
            <a:endParaRPr lang="en-US" dirty="0"/>
          </a:p>
        </p:txBody>
      </p:sp>
      <p:sp>
        <p:nvSpPr>
          <p:cNvPr id="1046" name="TextBox 1045"/>
          <p:cNvSpPr txBox="1"/>
          <p:nvPr/>
        </p:nvSpPr>
        <p:spPr>
          <a:xfrm>
            <a:off x="6729327" y="1905000"/>
            <a:ext cx="134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 of</a:t>
            </a:r>
            <a:endParaRPr lang="en-US" dirty="0"/>
          </a:p>
        </p:txBody>
      </p:sp>
      <p:sp>
        <p:nvSpPr>
          <p:cNvPr id="1052" name="TextBox 1051"/>
          <p:cNvSpPr txBox="1"/>
          <p:nvPr/>
        </p:nvSpPr>
        <p:spPr>
          <a:xfrm>
            <a:off x="4917931" y="2722602"/>
            <a:ext cx="1239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to </a:t>
            </a:r>
          </a:p>
          <a:p>
            <a:r>
              <a:rPr lang="en-US" dirty="0" err="1" smtClean="0"/>
              <a:t>DataObject</a:t>
            </a:r>
            <a:endParaRPr lang="en-US" dirty="0" smtClean="0"/>
          </a:p>
          <a:p>
            <a:r>
              <a:rPr lang="en-US" dirty="0" smtClean="0"/>
              <a:t>Properties</a:t>
            </a:r>
            <a:endParaRPr lang="en-US" dirty="0"/>
          </a:p>
        </p:txBody>
      </p:sp>
      <p:cxnSp>
        <p:nvCxnSpPr>
          <p:cNvPr id="1055" name="Straight Arrow Connector 1054"/>
          <p:cNvCxnSpPr/>
          <p:nvPr/>
        </p:nvCxnSpPr>
        <p:spPr>
          <a:xfrm>
            <a:off x="4917931" y="2667000"/>
            <a:ext cx="12658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Arrow Connector 1056"/>
          <p:cNvCxnSpPr/>
          <p:nvPr/>
        </p:nvCxnSpPr>
        <p:spPr>
          <a:xfrm flipV="1">
            <a:off x="6729327" y="1579418"/>
            <a:ext cx="0" cy="861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8" name="Rectangle 1057"/>
          <p:cNvSpPr/>
          <p:nvPr/>
        </p:nvSpPr>
        <p:spPr>
          <a:xfrm>
            <a:off x="6100912" y="4137952"/>
            <a:ext cx="1900088" cy="122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Name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Properties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err="1" smtClean="0"/>
              <a:t>targetRole</a:t>
            </a:r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err="1" smtClean="0"/>
              <a:t>IntentModifier</a:t>
            </a:r>
            <a:endParaRPr lang="en-US" dirty="0"/>
          </a:p>
        </p:txBody>
      </p:sp>
      <p:cxnSp>
        <p:nvCxnSpPr>
          <p:cNvPr id="1062" name="Straight Arrow Connector 1061"/>
          <p:cNvCxnSpPr>
            <a:stCxn id="1034" idx="0"/>
          </p:cNvCxnSpPr>
          <p:nvPr/>
        </p:nvCxnSpPr>
        <p:spPr>
          <a:xfrm>
            <a:off x="6817248" y="3195843"/>
            <a:ext cx="0" cy="942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TextBox 1062"/>
          <p:cNvSpPr txBox="1"/>
          <p:nvPr/>
        </p:nvSpPr>
        <p:spPr>
          <a:xfrm>
            <a:off x="6751259" y="3491621"/>
            <a:ext cx="1838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to relation</a:t>
            </a:r>
          </a:p>
          <a:p>
            <a:r>
              <a:rPr lang="en-US" dirty="0" smtClean="0"/>
              <a:t>ship properties</a:t>
            </a:r>
            <a:endParaRPr lang="en-US" dirty="0"/>
          </a:p>
        </p:txBody>
      </p:sp>
      <p:cxnSp>
        <p:nvCxnSpPr>
          <p:cNvPr id="1065" name="Elbow Connector 1064"/>
          <p:cNvCxnSpPr/>
          <p:nvPr/>
        </p:nvCxnSpPr>
        <p:spPr>
          <a:xfrm>
            <a:off x="4641273" y="3701534"/>
            <a:ext cx="1376512" cy="126313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6" name="TextBox 1065"/>
          <p:cNvSpPr txBox="1"/>
          <p:nvPr/>
        </p:nvSpPr>
        <p:spPr>
          <a:xfrm>
            <a:off x="4878647" y="4897674"/>
            <a:ext cx="1325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to </a:t>
            </a:r>
          </a:p>
          <a:p>
            <a:r>
              <a:rPr lang="en-US" dirty="0" smtClean="0"/>
              <a:t>children</a:t>
            </a:r>
          </a:p>
          <a:p>
            <a:r>
              <a:rPr lang="en-US" dirty="0" smtClean="0"/>
              <a:t>And parents</a:t>
            </a:r>
            <a:endParaRPr lang="en-US" dirty="0"/>
          </a:p>
        </p:txBody>
      </p:sp>
      <p:cxnSp>
        <p:nvCxnSpPr>
          <p:cNvPr id="1068" name="Straight Arrow Connector 1067"/>
          <p:cNvCxnSpPr>
            <a:stCxn id="17" idx="1"/>
          </p:cNvCxnSpPr>
          <p:nvPr/>
        </p:nvCxnSpPr>
        <p:spPr>
          <a:xfrm flipH="1">
            <a:off x="2362200" y="2983284"/>
            <a:ext cx="6373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Arrow Connector 1069"/>
          <p:cNvCxnSpPr>
            <a:stCxn id="1029" idx="0"/>
            <a:endCxn id="1025" idx="2"/>
          </p:cNvCxnSpPr>
          <p:nvPr/>
        </p:nvCxnSpPr>
        <p:spPr>
          <a:xfrm flipH="1" flipV="1">
            <a:off x="1600200" y="3429000"/>
            <a:ext cx="381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1" name="TextBox 1070"/>
          <p:cNvSpPr txBox="1"/>
          <p:nvPr/>
        </p:nvSpPr>
        <p:spPr>
          <a:xfrm>
            <a:off x="1600200" y="3948729"/>
            <a:ext cx="134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 of</a:t>
            </a:r>
            <a:endParaRPr lang="en-US" dirty="0"/>
          </a:p>
        </p:txBody>
      </p:sp>
      <p:sp>
        <p:nvSpPr>
          <p:cNvPr id="1072" name="TextBox 1071"/>
          <p:cNvSpPr txBox="1"/>
          <p:nvPr/>
        </p:nvSpPr>
        <p:spPr>
          <a:xfrm>
            <a:off x="2346381" y="2918844"/>
            <a:ext cx="814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Ident</a:t>
            </a:r>
            <a:endParaRPr lang="en-US" dirty="0" smtClean="0"/>
          </a:p>
          <a:p>
            <a:r>
              <a:rPr lang="en-US" dirty="0" err="1" smtClean="0"/>
              <a:t>ifiable</a:t>
            </a:r>
            <a:r>
              <a:rPr lang="en-US" dirty="0" smtClean="0"/>
              <a:t> </a:t>
            </a:r>
          </a:p>
          <a:p>
            <a:r>
              <a:rPr lang="en-US" dirty="0" smtClean="0"/>
              <a:t>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85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1800" dirty="0" smtClean="0"/>
              <a:t>Collection of </a:t>
            </a:r>
            <a:r>
              <a:rPr lang="en-US" sz="1800" dirty="0" err="1" smtClean="0"/>
              <a:t>DataObject</a:t>
            </a:r>
            <a:r>
              <a:rPr lang="en-US" sz="1800" dirty="0" smtClean="0"/>
              <a:t> instances 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Object Service operations process all the </a:t>
            </a:r>
            <a:r>
              <a:rPr lang="en-US" sz="1800" dirty="0" err="1" smtClean="0"/>
              <a:t>DataObject</a:t>
            </a:r>
            <a:r>
              <a:rPr lang="en-US" sz="1800" dirty="0" smtClean="0"/>
              <a:t> instances in the </a:t>
            </a:r>
            <a:r>
              <a:rPr lang="en-US" sz="1800" dirty="0" err="1" smtClean="0"/>
              <a:t>DataPackage</a:t>
            </a:r>
            <a:r>
              <a:rPr lang="en-US" sz="1800" dirty="0" smtClean="0"/>
              <a:t> sequentially</a:t>
            </a:r>
            <a:endParaRPr lang="en-US" sz="1800" dirty="0"/>
          </a:p>
          <a:p>
            <a:pPr marL="0" indent="0">
              <a:buNone/>
            </a:pPr>
            <a:endParaRPr lang="en-US" sz="1600" dirty="0" smtClean="0"/>
          </a:p>
          <a:p>
            <a:pPr marL="400050" lvl="1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DataObject</a:t>
            </a:r>
            <a:r>
              <a:rPr lang="en-US" sz="1600" dirty="0">
                <a:solidFill>
                  <a:schemeClr val="accent4"/>
                </a:solidFill>
              </a:rPr>
              <a:t> </a:t>
            </a:r>
            <a:r>
              <a:rPr lang="en-US" sz="1600" dirty="0" err="1">
                <a:solidFill>
                  <a:schemeClr val="accent4"/>
                </a:solidFill>
              </a:rPr>
              <a:t>dataObject</a:t>
            </a:r>
            <a:r>
              <a:rPr lang="en-US" sz="1600" dirty="0">
                <a:solidFill>
                  <a:schemeClr val="accent4"/>
                </a:solidFill>
              </a:rPr>
              <a:t> = new </a:t>
            </a:r>
            <a:r>
              <a:rPr lang="en-US" sz="1600" dirty="0" err="1">
                <a:solidFill>
                  <a:schemeClr val="accent4"/>
                </a:solidFill>
              </a:rPr>
              <a:t>DataObject</a:t>
            </a:r>
            <a:r>
              <a:rPr lang="en-US" sz="1600" dirty="0">
                <a:solidFill>
                  <a:schemeClr val="accent4"/>
                </a:solidFill>
              </a:rPr>
              <a:t>(new </a:t>
            </a:r>
            <a:r>
              <a:rPr lang="en-US" sz="1600" dirty="0" err="1">
                <a:solidFill>
                  <a:schemeClr val="accent4"/>
                </a:solidFill>
              </a:rPr>
              <a:t>ObjectIdentity</a:t>
            </a:r>
            <a:r>
              <a:rPr lang="en-US" sz="1600" dirty="0">
                <a:solidFill>
                  <a:schemeClr val="accent4"/>
                </a:solidFill>
              </a:rPr>
              <a:t>("</a:t>
            </a:r>
            <a:r>
              <a:rPr lang="en-US" sz="1600" dirty="0" err="1">
                <a:solidFill>
                  <a:schemeClr val="accent4"/>
                </a:solidFill>
              </a:rPr>
              <a:t>myRepository</a:t>
            </a:r>
            <a:r>
              <a:rPr lang="en-US" sz="1600" dirty="0">
                <a:solidFill>
                  <a:schemeClr val="accent4"/>
                </a:solidFill>
              </a:rPr>
              <a:t>"));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DataPackage</a:t>
            </a:r>
            <a:r>
              <a:rPr lang="en-US" sz="1600" dirty="0">
                <a:solidFill>
                  <a:schemeClr val="accent4"/>
                </a:solidFill>
              </a:rPr>
              <a:t> </a:t>
            </a:r>
            <a:r>
              <a:rPr lang="en-US" sz="1600" dirty="0" err="1">
                <a:solidFill>
                  <a:schemeClr val="accent4"/>
                </a:solidFill>
              </a:rPr>
              <a:t>dataPackage</a:t>
            </a:r>
            <a:r>
              <a:rPr lang="en-US" sz="1600" dirty="0">
                <a:solidFill>
                  <a:schemeClr val="accent4"/>
                </a:solidFill>
              </a:rPr>
              <a:t> = new </a:t>
            </a:r>
            <a:r>
              <a:rPr lang="en-US" sz="1600" dirty="0" err="1">
                <a:solidFill>
                  <a:schemeClr val="accent4"/>
                </a:solidFill>
              </a:rPr>
              <a:t>DataPackage</a:t>
            </a:r>
            <a:r>
              <a:rPr lang="en-US" sz="1600" dirty="0">
                <a:solidFill>
                  <a:schemeClr val="accent4"/>
                </a:solidFill>
              </a:rPr>
              <a:t>(</a:t>
            </a:r>
            <a:r>
              <a:rPr lang="en-US" sz="1600" dirty="0" err="1">
                <a:solidFill>
                  <a:schemeClr val="accent4"/>
                </a:solidFill>
              </a:rPr>
              <a:t>dataObject</a:t>
            </a:r>
            <a:r>
              <a:rPr lang="en-US" sz="1600" dirty="0">
                <a:solidFill>
                  <a:schemeClr val="accent4"/>
                </a:solidFill>
              </a:rPr>
              <a:t>);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chemeClr val="accent6"/>
                </a:solidFill>
              </a:rPr>
              <a:t>// add a </a:t>
            </a:r>
            <a:r>
              <a:rPr lang="en-US" sz="1600" dirty="0" smtClean="0">
                <a:solidFill>
                  <a:schemeClr val="accent6"/>
                </a:solidFill>
              </a:rPr>
              <a:t>second data </a:t>
            </a:r>
            <a:r>
              <a:rPr lang="en-US" sz="1600" dirty="0">
                <a:solidFill>
                  <a:schemeClr val="accent6"/>
                </a:solidFill>
              </a:rPr>
              <a:t>object using the add </a:t>
            </a:r>
            <a:r>
              <a:rPr lang="en-US" sz="1600" dirty="0" smtClean="0">
                <a:solidFill>
                  <a:schemeClr val="accent6"/>
                </a:solidFill>
              </a:rPr>
              <a:t>method in </a:t>
            </a:r>
            <a:r>
              <a:rPr lang="en-US" sz="1600" dirty="0" err="1" smtClean="0">
                <a:solidFill>
                  <a:schemeClr val="accent6"/>
                </a:solidFill>
              </a:rPr>
              <a:t>DataPackage</a:t>
            </a:r>
            <a:endParaRPr lang="en-US" sz="1600" dirty="0">
              <a:solidFill>
                <a:schemeClr val="accent6"/>
              </a:solidFill>
            </a:endParaRPr>
          </a:p>
          <a:p>
            <a:pPr marL="400050" lvl="1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DataObject</a:t>
            </a:r>
            <a:r>
              <a:rPr lang="en-US" sz="1600" dirty="0">
                <a:solidFill>
                  <a:schemeClr val="accent4"/>
                </a:solidFill>
              </a:rPr>
              <a:t> dataObject1 = new </a:t>
            </a:r>
            <a:r>
              <a:rPr lang="en-US" sz="1600" dirty="0" err="1">
                <a:solidFill>
                  <a:schemeClr val="accent4"/>
                </a:solidFill>
              </a:rPr>
              <a:t>DataObject</a:t>
            </a:r>
            <a:r>
              <a:rPr lang="en-US" sz="1600" dirty="0">
                <a:solidFill>
                  <a:schemeClr val="accent4"/>
                </a:solidFill>
              </a:rPr>
              <a:t>(new </a:t>
            </a:r>
            <a:r>
              <a:rPr lang="en-US" sz="1600" dirty="0" err="1">
                <a:solidFill>
                  <a:schemeClr val="accent4"/>
                </a:solidFill>
              </a:rPr>
              <a:t>ObjectIdentity</a:t>
            </a:r>
            <a:r>
              <a:rPr lang="en-US" sz="1600" dirty="0">
                <a:solidFill>
                  <a:schemeClr val="accent4"/>
                </a:solidFill>
              </a:rPr>
              <a:t>("</a:t>
            </a:r>
            <a:r>
              <a:rPr lang="en-US" sz="1600" dirty="0" err="1">
                <a:solidFill>
                  <a:schemeClr val="accent4"/>
                </a:solidFill>
              </a:rPr>
              <a:t>myRepository</a:t>
            </a:r>
            <a:r>
              <a:rPr lang="en-US" sz="1600" dirty="0">
                <a:solidFill>
                  <a:schemeClr val="accent4"/>
                </a:solidFill>
              </a:rPr>
              <a:t>"));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dataPackage.addDataObject</a:t>
            </a:r>
            <a:r>
              <a:rPr lang="en-US" sz="1600" dirty="0">
                <a:solidFill>
                  <a:schemeClr val="accent4"/>
                </a:solidFill>
              </a:rPr>
              <a:t>(dataObject1);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chemeClr val="accent6"/>
                </a:solidFill>
              </a:rPr>
              <a:t>//build list and then set the </a:t>
            </a:r>
            <a:r>
              <a:rPr lang="en-US" sz="1600" dirty="0" err="1">
                <a:solidFill>
                  <a:schemeClr val="accent6"/>
                </a:solidFill>
              </a:rPr>
              <a:t>DataPackage</a:t>
            </a:r>
            <a:r>
              <a:rPr lang="en-US" sz="1600" dirty="0">
                <a:solidFill>
                  <a:schemeClr val="accent6"/>
                </a:solidFill>
              </a:rPr>
              <a:t> contents to the list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ArrayList</a:t>
            </a:r>
            <a:r>
              <a:rPr lang="en-US" sz="1600" dirty="0">
                <a:solidFill>
                  <a:schemeClr val="accent4"/>
                </a:solidFill>
              </a:rPr>
              <a:t>&lt;</a:t>
            </a:r>
            <a:r>
              <a:rPr lang="en-US" sz="1600" dirty="0" err="1">
                <a:solidFill>
                  <a:schemeClr val="accent4"/>
                </a:solidFill>
              </a:rPr>
              <a:t>DataObject</a:t>
            </a:r>
            <a:r>
              <a:rPr lang="en-US" sz="1600" dirty="0">
                <a:solidFill>
                  <a:schemeClr val="accent4"/>
                </a:solidFill>
              </a:rPr>
              <a:t>&gt; </a:t>
            </a:r>
            <a:r>
              <a:rPr lang="en-US" sz="1600" dirty="0" err="1">
                <a:solidFill>
                  <a:schemeClr val="accent4"/>
                </a:solidFill>
              </a:rPr>
              <a:t>dataObjectList</a:t>
            </a:r>
            <a:r>
              <a:rPr lang="en-US" sz="1600" dirty="0">
                <a:solidFill>
                  <a:schemeClr val="accent4"/>
                </a:solidFill>
              </a:rPr>
              <a:t> = new </a:t>
            </a:r>
            <a:r>
              <a:rPr lang="en-US" sz="1600" dirty="0" err="1">
                <a:solidFill>
                  <a:schemeClr val="accent4"/>
                </a:solidFill>
              </a:rPr>
              <a:t>ArrayList</a:t>
            </a:r>
            <a:r>
              <a:rPr lang="en-US" sz="1600" dirty="0">
                <a:solidFill>
                  <a:schemeClr val="accent4"/>
                </a:solidFill>
              </a:rPr>
              <a:t>&lt;</a:t>
            </a:r>
            <a:r>
              <a:rPr lang="en-US" sz="1600" dirty="0" err="1">
                <a:solidFill>
                  <a:schemeClr val="accent4"/>
                </a:solidFill>
              </a:rPr>
              <a:t>DataObject</a:t>
            </a:r>
            <a:r>
              <a:rPr lang="en-US" sz="1600" dirty="0">
                <a:solidFill>
                  <a:schemeClr val="accent4"/>
                </a:solidFill>
              </a:rPr>
              <a:t>&gt;();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dataObjectList.add</a:t>
            </a:r>
            <a:r>
              <a:rPr lang="en-US" sz="1600" dirty="0">
                <a:solidFill>
                  <a:schemeClr val="accent4"/>
                </a:solidFill>
              </a:rPr>
              <a:t>(</a:t>
            </a:r>
            <a:r>
              <a:rPr lang="en-US" sz="1600" dirty="0" err="1">
                <a:solidFill>
                  <a:schemeClr val="accent4"/>
                </a:solidFill>
              </a:rPr>
              <a:t>dataObject</a:t>
            </a:r>
            <a:r>
              <a:rPr lang="en-US" sz="1600" dirty="0">
                <a:solidFill>
                  <a:schemeClr val="accent4"/>
                </a:solidFill>
              </a:rPr>
              <a:t>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dataObjectList.add</a:t>
            </a:r>
            <a:r>
              <a:rPr lang="en-US" sz="1600" dirty="0">
                <a:solidFill>
                  <a:schemeClr val="accent4"/>
                </a:solidFill>
              </a:rPr>
              <a:t>(dataObject1);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dataPackage.setDataObjects</a:t>
            </a:r>
            <a:r>
              <a:rPr lang="en-US" sz="1600" dirty="0">
                <a:solidFill>
                  <a:schemeClr val="accent4"/>
                </a:solidFill>
              </a:rPr>
              <a:t>(</a:t>
            </a:r>
            <a:r>
              <a:rPr lang="en-US" sz="1600" dirty="0" err="1">
                <a:solidFill>
                  <a:schemeClr val="accent4"/>
                </a:solidFill>
              </a:rPr>
              <a:t>dataObjectList</a:t>
            </a:r>
            <a:r>
              <a:rPr lang="en-US" sz="1600" dirty="0">
                <a:solidFill>
                  <a:schemeClr val="accent4"/>
                </a:solidFill>
              </a:rPr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3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Representation of an object in ECM Repository such as </a:t>
            </a:r>
            <a:r>
              <a:rPr lang="en-US" sz="1800" dirty="0" err="1" smtClean="0"/>
              <a:t>dm_sysobject</a:t>
            </a:r>
            <a:r>
              <a:rPr lang="en-US" sz="1800" dirty="0" smtClean="0"/>
              <a:t> or </a:t>
            </a:r>
            <a:r>
              <a:rPr lang="en-US" sz="1800" dirty="0" err="1" smtClean="0"/>
              <a:t>dm_user</a:t>
            </a: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It includes identity, properties, content and relationships to other repository objects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err="1" smtClean="0"/>
              <a:t>DataObject</a:t>
            </a:r>
            <a:r>
              <a:rPr lang="en-US" sz="1800" dirty="0" smtClean="0"/>
              <a:t> and its related class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q"/>
            </a:pP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73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97825"/>
              </p:ext>
            </p:extLst>
          </p:nvPr>
        </p:nvGraphicFramePr>
        <p:xfrm>
          <a:off x="838200" y="2667000"/>
          <a:ext cx="76962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ObjectIdentity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Uniquely identifies</a:t>
                      </a:r>
                      <a:r>
                        <a:rPr lang="en-US" baseline="0" dirty="0" smtClean="0"/>
                        <a:t> the repository object. </a:t>
                      </a:r>
                      <a:r>
                        <a:rPr lang="en-US" baseline="0" dirty="0" err="1" smtClean="0"/>
                        <a:t>DataObject</a:t>
                      </a:r>
                      <a:r>
                        <a:rPr lang="en-US" baseline="0" dirty="0" smtClean="0"/>
                        <a:t> can have 0 or 1 identities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PropertySet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Collection of named properties.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DataObject</a:t>
                      </a:r>
                      <a:r>
                        <a:rPr lang="en-US" baseline="0" dirty="0" smtClean="0"/>
                        <a:t> can have 0 or 1 </a:t>
                      </a:r>
                      <a:r>
                        <a:rPr lang="en-US" baseline="0" dirty="0" err="1" smtClean="0"/>
                        <a:t>PropertySet</a:t>
                      </a:r>
                      <a:r>
                        <a:rPr lang="en-US" baseline="0" dirty="0" smtClean="0"/>
                        <a:t> instances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</a:t>
                      </a:r>
                      <a:r>
                        <a:rPr lang="en-US" baseline="0" dirty="0" smtClean="0"/>
                        <a:t> data about file content associated with data </a:t>
                      </a:r>
                      <a:r>
                        <a:rPr lang="en-US" baseline="0" dirty="0" err="1" smtClean="0"/>
                        <a:t>object.DataObject</a:t>
                      </a:r>
                      <a:r>
                        <a:rPr lang="en-US" baseline="0" dirty="0" smtClean="0"/>
                        <a:t> contain 0 or more Content instances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Specifies basic or extended permissions</a:t>
                      </a:r>
                      <a:r>
                        <a:rPr lang="en-US" baseline="0" dirty="0" smtClean="0"/>
                        <a:t> or custom permissions. </a:t>
                      </a:r>
                      <a:r>
                        <a:rPr lang="en-US" baseline="0" dirty="0" err="1" smtClean="0"/>
                        <a:t>DataObject</a:t>
                      </a:r>
                      <a:r>
                        <a:rPr lang="en-US" baseline="0" dirty="0" smtClean="0"/>
                        <a:t> contain 0 or more Permission objects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Defines relationship between repository</a:t>
                      </a:r>
                      <a:r>
                        <a:rPr lang="en-US" baseline="0" dirty="0" smtClean="0"/>
                        <a:t> objects. </a:t>
                      </a:r>
                      <a:r>
                        <a:rPr lang="en-US" baseline="0" dirty="0" err="1" smtClean="0"/>
                        <a:t>DataObject</a:t>
                      </a:r>
                      <a:r>
                        <a:rPr lang="en-US" baseline="0" dirty="0" smtClean="0"/>
                        <a:t> contain 0 or more Relationship instances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99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1800" dirty="0" smtClean="0"/>
              <a:t>uniquely </a:t>
            </a:r>
            <a:r>
              <a:rPr lang="en-US" sz="1800" dirty="0"/>
              <a:t>identify a repository </a:t>
            </a:r>
            <a:r>
              <a:rPr lang="en-US" sz="1800" dirty="0" smtClean="0"/>
              <a:t>object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/>
              <a:t>An </a:t>
            </a:r>
            <a:r>
              <a:rPr lang="en-US" sz="1800" dirty="0" err="1"/>
              <a:t>ObjectIdentity</a:t>
            </a:r>
            <a:r>
              <a:rPr lang="en-US" sz="1800" dirty="0"/>
              <a:t> instance contains a repository name and a unique identifier that can take various forms. </a:t>
            </a:r>
            <a:r>
              <a:rPr lang="en-US" sz="1800" dirty="0" smtClean="0"/>
              <a:t>Identifiers </a:t>
            </a:r>
            <a:r>
              <a:rPr lang="en-US" sz="1800" dirty="0"/>
              <a:t>are OBJECT_ID,OBJECT_PATH and QUALIFICATION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/>
              <a:t>An </a:t>
            </a:r>
            <a:r>
              <a:rPr lang="en-US" sz="1800" dirty="0" err="1"/>
              <a:t>ObjectID</a:t>
            </a:r>
            <a:r>
              <a:rPr lang="en-US" sz="1800" dirty="0"/>
              <a:t> is a container for the value of a repository </a:t>
            </a:r>
            <a:r>
              <a:rPr lang="en-US" sz="1800" dirty="0" err="1"/>
              <a:t>r_object_id</a:t>
            </a:r>
            <a:r>
              <a:rPr lang="en-US" sz="1800" dirty="0"/>
              <a:t> attribute, which is a value generated by content server to uniquely identify a specific version of a repository object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/>
              <a:t>An </a:t>
            </a:r>
            <a:r>
              <a:rPr lang="en-US" sz="1800" dirty="0" err="1"/>
              <a:t>objectPath</a:t>
            </a:r>
            <a:r>
              <a:rPr lang="en-US" sz="1800" dirty="0"/>
              <a:t> contains a String expression specifying the path to a repository object, excluding the repository name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A </a:t>
            </a:r>
            <a:r>
              <a:rPr lang="en-US" sz="1800" dirty="0"/>
              <a:t>Qualification is an object that specifies criteria for selecting a set of repository objects.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5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ObjectIdentity</a:t>
            </a:r>
            <a:r>
              <a:rPr lang="en-US" dirty="0" smtClean="0"/>
              <a:t>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 smtClean="0"/>
              <a:t>Lets see how to create </a:t>
            </a:r>
            <a:r>
              <a:rPr lang="en-US" dirty="0" err="1" smtClean="0"/>
              <a:t>ObjectIdentity</a:t>
            </a:r>
            <a:endParaRPr lang="en-US" dirty="0" smtClean="0"/>
          </a:p>
          <a:p>
            <a:pPr marL="0" indent="0">
              <a:buNone/>
            </a:pPr>
            <a:endParaRPr lang="en-US" sz="1600" dirty="0"/>
          </a:p>
          <a:p>
            <a:pPr marL="400050" lvl="1" indent="0">
              <a:buNone/>
            </a:pPr>
            <a:r>
              <a:rPr lang="en-US" sz="1600" dirty="0">
                <a:solidFill>
                  <a:schemeClr val="accent4"/>
                </a:solidFill>
              </a:rPr>
              <a:t>String </a:t>
            </a:r>
            <a:r>
              <a:rPr lang="en-US" sz="1600" dirty="0" err="1">
                <a:solidFill>
                  <a:schemeClr val="accent4"/>
                </a:solidFill>
              </a:rPr>
              <a:t>repName</a:t>
            </a:r>
            <a:r>
              <a:rPr lang="en-US" sz="1600" dirty="0">
                <a:solidFill>
                  <a:schemeClr val="accent4"/>
                </a:solidFill>
              </a:rPr>
              <a:t> = "</a:t>
            </a:r>
            <a:r>
              <a:rPr lang="en-US" sz="1600" dirty="0" err="1">
                <a:solidFill>
                  <a:schemeClr val="accent4"/>
                </a:solidFill>
              </a:rPr>
              <a:t>MyRepositoryName</a:t>
            </a:r>
            <a:r>
              <a:rPr lang="en-US" sz="1600" dirty="0">
                <a:solidFill>
                  <a:schemeClr val="accent4"/>
                </a:solidFill>
              </a:rPr>
              <a:t>";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ObjectIdentity</a:t>
            </a:r>
            <a:r>
              <a:rPr lang="en-US" sz="1600" dirty="0">
                <a:solidFill>
                  <a:schemeClr val="accent4"/>
                </a:solidFill>
              </a:rPr>
              <a:t>[] </a:t>
            </a:r>
            <a:r>
              <a:rPr lang="en-US" sz="1600" dirty="0" err="1">
                <a:solidFill>
                  <a:schemeClr val="accent4"/>
                </a:solidFill>
              </a:rPr>
              <a:t>objectIdentities</a:t>
            </a:r>
            <a:r>
              <a:rPr lang="en-US" sz="1600" dirty="0">
                <a:solidFill>
                  <a:schemeClr val="accent4"/>
                </a:solidFill>
              </a:rPr>
              <a:t> = new </a:t>
            </a:r>
            <a:r>
              <a:rPr lang="en-US" sz="1600" dirty="0" err="1">
                <a:solidFill>
                  <a:schemeClr val="accent4"/>
                </a:solidFill>
              </a:rPr>
              <a:t>ObjectIdentity</a:t>
            </a:r>
            <a:r>
              <a:rPr lang="en-US" sz="1600" dirty="0">
                <a:solidFill>
                  <a:schemeClr val="accent4"/>
                </a:solidFill>
              </a:rPr>
              <a:t>[4];</a:t>
            </a:r>
          </a:p>
          <a:p>
            <a:pPr marL="400050" lvl="1" indent="0">
              <a:buNone/>
            </a:pPr>
            <a:endParaRPr lang="en-US" sz="1600" dirty="0">
              <a:solidFill>
                <a:schemeClr val="accent4"/>
              </a:solidFill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chemeClr val="accent6"/>
                </a:solidFill>
              </a:rPr>
              <a:t>// repository only is required to represent an object that has not been created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objectIdentities</a:t>
            </a:r>
            <a:r>
              <a:rPr lang="en-US" sz="1600" dirty="0">
                <a:solidFill>
                  <a:schemeClr val="accent4"/>
                </a:solidFill>
              </a:rPr>
              <a:t>[0] = new </a:t>
            </a:r>
            <a:r>
              <a:rPr lang="en-US" sz="1600" dirty="0" err="1">
                <a:solidFill>
                  <a:schemeClr val="accent4"/>
                </a:solidFill>
              </a:rPr>
              <a:t>ObjectIdentity</a:t>
            </a:r>
            <a:r>
              <a:rPr lang="en-US" sz="1600" dirty="0">
                <a:solidFill>
                  <a:schemeClr val="accent4"/>
                </a:solidFill>
              </a:rPr>
              <a:t>(</a:t>
            </a:r>
            <a:r>
              <a:rPr lang="en-US" sz="1600" dirty="0" err="1">
                <a:solidFill>
                  <a:schemeClr val="accent4"/>
                </a:solidFill>
              </a:rPr>
              <a:t>repName</a:t>
            </a:r>
            <a:r>
              <a:rPr lang="en-US" sz="1600" dirty="0">
                <a:solidFill>
                  <a:schemeClr val="accent4"/>
                </a:solidFill>
              </a:rPr>
              <a:t>);</a:t>
            </a:r>
          </a:p>
          <a:p>
            <a:pPr marL="400050" lvl="1" indent="0">
              <a:buNone/>
            </a:pPr>
            <a:endParaRPr lang="en-US" sz="1600" dirty="0">
              <a:solidFill>
                <a:schemeClr val="accent4"/>
              </a:solidFill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chemeClr val="accent6"/>
                </a:solidFill>
              </a:rPr>
              <a:t>// show each form of unique identifier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FF0000"/>
                </a:solidFill>
              </a:rPr>
              <a:t>ObjectId</a:t>
            </a:r>
            <a:r>
              <a:rPr lang="en-US" sz="1600" dirty="0">
                <a:solidFill>
                  <a:schemeClr val="accent4"/>
                </a:solidFill>
              </a:rPr>
              <a:t> </a:t>
            </a:r>
            <a:r>
              <a:rPr lang="en-US" sz="1600" dirty="0" err="1">
                <a:solidFill>
                  <a:schemeClr val="accent4"/>
                </a:solidFill>
              </a:rPr>
              <a:t>objId</a:t>
            </a:r>
            <a:r>
              <a:rPr lang="en-US" sz="1600" dirty="0">
                <a:solidFill>
                  <a:schemeClr val="accent4"/>
                </a:solidFill>
              </a:rPr>
              <a:t> = new </a:t>
            </a:r>
            <a:r>
              <a:rPr lang="en-US" sz="1600" dirty="0" err="1">
                <a:solidFill>
                  <a:schemeClr val="accent4"/>
                </a:solidFill>
              </a:rPr>
              <a:t>ObjectId</a:t>
            </a:r>
            <a:r>
              <a:rPr lang="en-US" sz="1600" dirty="0">
                <a:solidFill>
                  <a:schemeClr val="accent4"/>
                </a:solidFill>
              </a:rPr>
              <a:t>("090007d280075180");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objectIdentities</a:t>
            </a:r>
            <a:r>
              <a:rPr lang="en-US" sz="1600" dirty="0">
                <a:solidFill>
                  <a:schemeClr val="accent4"/>
                </a:solidFill>
              </a:rPr>
              <a:t>[1] = new </a:t>
            </a:r>
            <a:r>
              <a:rPr lang="en-US" sz="1600" dirty="0" err="1">
                <a:solidFill>
                  <a:schemeClr val="accent4"/>
                </a:solidFill>
              </a:rPr>
              <a:t>ObjectIdentity</a:t>
            </a:r>
            <a:r>
              <a:rPr lang="en-US" sz="1600" dirty="0">
                <a:solidFill>
                  <a:schemeClr val="accent4"/>
                </a:solidFill>
              </a:rPr>
              <a:t>&lt;</a:t>
            </a:r>
            <a:r>
              <a:rPr lang="en-US" sz="1600" dirty="0" err="1">
                <a:solidFill>
                  <a:schemeClr val="accent4"/>
                </a:solidFill>
              </a:rPr>
              <a:t>ObjectId</a:t>
            </a:r>
            <a:r>
              <a:rPr lang="en-US" sz="1600" dirty="0">
                <a:solidFill>
                  <a:schemeClr val="accent4"/>
                </a:solidFill>
              </a:rPr>
              <a:t>&gt;(</a:t>
            </a:r>
            <a:r>
              <a:rPr lang="en-US" sz="1600" dirty="0" err="1">
                <a:solidFill>
                  <a:schemeClr val="accent4"/>
                </a:solidFill>
              </a:rPr>
              <a:t>objId</a:t>
            </a:r>
            <a:r>
              <a:rPr lang="en-US" sz="1600" dirty="0">
                <a:solidFill>
                  <a:schemeClr val="accent4"/>
                </a:solidFill>
              </a:rPr>
              <a:t>, </a:t>
            </a:r>
            <a:r>
              <a:rPr lang="en-US" sz="1600" dirty="0" err="1">
                <a:solidFill>
                  <a:schemeClr val="accent4"/>
                </a:solidFill>
              </a:rPr>
              <a:t>repName</a:t>
            </a:r>
            <a:r>
              <a:rPr lang="en-US" sz="1600" dirty="0">
                <a:solidFill>
                  <a:schemeClr val="accent4"/>
                </a:solidFill>
              </a:rPr>
              <a:t>);</a:t>
            </a:r>
          </a:p>
          <a:p>
            <a:pPr lvl="1"/>
            <a:endParaRPr lang="en-US" sz="1600" dirty="0">
              <a:solidFill>
                <a:schemeClr val="accent4"/>
              </a:solidFill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Qualification</a:t>
            </a:r>
            <a:r>
              <a:rPr lang="en-US" sz="1600" dirty="0">
                <a:solidFill>
                  <a:schemeClr val="accent4"/>
                </a:solidFill>
              </a:rPr>
              <a:t> </a:t>
            </a:r>
            <a:r>
              <a:rPr lang="en-US" sz="1600" dirty="0" err="1">
                <a:solidFill>
                  <a:schemeClr val="accent4"/>
                </a:solidFill>
              </a:rPr>
              <a:t>qualification</a:t>
            </a:r>
            <a:endParaRPr lang="en-US" sz="1600" dirty="0">
              <a:solidFill>
                <a:schemeClr val="accent4"/>
              </a:solidFill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chemeClr val="accent4"/>
                </a:solidFill>
              </a:rPr>
              <a:t>= new Qualification("</a:t>
            </a:r>
            <a:r>
              <a:rPr lang="en-US" sz="1600" dirty="0" err="1">
                <a:solidFill>
                  <a:schemeClr val="accent4"/>
                </a:solidFill>
              </a:rPr>
              <a:t>dm_document</a:t>
            </a:r>
            <a:r>
              <a:rPr lang="en-US" sz="1600" dirty="0">
                <a:solidFill>
                  <a:schemeClr val="accent4"/>
                </a:solidFill>
              </a:rPr>
              <a:t> where </a:t>
            </a:r>
            <a:r>
              <a:rPr lang="en-US" sz="1600" dirty="0" err="1">
                <a:solidFill>
                  <a:schemeClr val="accent4"/>
                </a:solidFill>
              </a:rPr>
              <a:t>r_object_id</a:t>
            </a:r>
            <a:r>
              <a:rPr lang="en-US" sz="1600" dirty="0">
                <a:solidFill>
                  <a:schemeClr val="accent4"/>
                </a:solidFill>
              </a:rPr>
              <a:t> = '090007d280075180'");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objectIdentities</a:t>
            </a:r>
            <a:r>
              <a:rPr lang="en-US" sz="1600" dirty="0">
                <a:solidFill>
                  <a:schemeClr val="accent4"/>
                </a:solidFill>
              </a:rPr>
              <a:t>[2] = new </a:t>
            </a:r>
            <a:r>
              <a:rPr lang="en-US" sz="1600" dirty="0" err="1">
                <a:solidFill>
                  <a:schemeClr val="accent4"/>
                </a:solidFill>
              </a:rPr>
              <a:t>ObjectIdentity</a:t>
            </a:r>
            <a:r>
              <a:rPr lang="en-US" sz="1600" dirty="0">
                <a:solidFill>
                  <a:schemeClr val="accent4"/>
                </a:solidFill>
              </a:rPr>
              <a:t>&lt;Qualification&gt;(qualification, </a:t>
            </a:r>
            <a:r>
              <a:rPr lang="en-US" sz="1600" dirty="0" err="1">
                <a:solidFill>
                  <a:schemeClr val="accent4"/>
                </a:solidFill>
              </a:rPr>
              <a:t>repName</a:t>
            </a:r>
            <a:r>
              <a:rPr lang="en-US" sz="1600" dirty="0">
                <a:solidFill>
                  <a:schemeClr val="accent4"/>
                </a:solidFill>
              </a:rPr>
              <a:t>);</a:t>
            </a:r>
          </a:p>
          <a:p>
            <a:pPr marL="400050" lvl="1" indent="0">
              <a:buNone/>
            </a:pPr>
            <a:endParaRPr lang="en-US" sz="1600" dirty="0">
              <a:solidFill>
                <a:schemeClr val="accent4"/>
              </a:solidFill>
            </a:endParaRP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FF0000"/>
                </a:solidFill>
              </a:rPr>
              <a:t>ObjectPath</a:t>
            </a:r>
            <a:r>
              <a:rPr lang="en-US" sz="1600" dirty="0">
                <a:solidFill>
                  <a:schemeClr val="accent4"/>
                </a:solidFill>
              </a:rPr>
              <a:t> </a:t>
            </a:r>
            <a:r>
              <a:rPr lang="en-US" sz="1600" dirty="0" err="1">
                <a:solidFill>
                  <a:schemeClr val="accent4"/>
                </a:solidFill>
              </a:rPr>
              <a:t>objPath</a:t>
            </a:r>
            <a:r>
              <a:rPr lang="en-US" sz="1600" dirty="0">
                <a:solidFill>
                  <a:schemeClr val="accent4"/>
                </a:solidFill>
              </a:rPr>
              <a:t> = new </a:t>
            </a:r>
            <a:r>
              <a:rPr lang="en-US" sz="1600" dirty="0" err="1">
                <a:solidFill>
                  <a:schemeClr val="accent4"/>
                </a:solidFill>
              </a:rPr>
              <a:t>ObjectPath</a:t>
            </a:r>
            <a:r>
              <a:rPr lang="en-US" sz="1600" dirty="0">
                <a:solidFill>
                  <a:schemeClr val="accent4"/>
                </a:solidFill>
              </a:rPr>
              <a:t>("/</a:t>
            </a:r>
            <a:r>
              <a:rPr lang="en-US" sz="1600" dirty="0" err="1">
                <a:solidFill>
                  <a:schemeClr val="accent4"/>
                </a:solidFill>
              </a:rPr>
              <a:t>testCabinet</a:t>
            </a:r>
            <a:r>
              <a:rPr lang="en-US" sz="1600" dirty="0">
                <a:solidFill>
                  <a:schemeClr val="accent4"/>
                </a:solidFill>
              </a:rPr>
              <a:t>/</a:t>
            </a:r>
            <a:r>
              <a:rPr lang="en-US" sz="1600" dirty="0" err="1">
                <a:solidFill>
                  <a:schemeClr val="accent4"/>
                </a:solidFill>
              </a:rPr>
              <a:t>testFolder</a:t>
            </a:r>
            <a:r>
              <a:rPr lang="en-US" sz="1600" dirty="0">
                <a:solidFill>
                  <a:schemeClr val="accent4"/>
                </a:solidFill>
              </a:rPr>
              <a:t>/</a:t>
            </a:r>
            <a:r>
              <a:rPr lang="en-US" sz="1600" dirty="0" err="1">
                <a:solidFill>
                  <a:schemeClr val="accent4"/>
                </a:solidFill>
              </a:rPr>
              <a:t>testDoc</a:t>
            </a:r>
            <a:r>
              <a:rPr lang="en-US" sz="1600" dirty="0">
                <a:solidFill>
                  <a:schemeClr val="accent4"/>
                </a:solidFill>
              </a:rPr>
              <a:t>");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objectIdentities</a:t>
            </a:r>
            <a:r>
              <a:rPr lang="en-US" sz="1600" dirty="0">
                <a:solidFill>
                  <a:schemeClr val="accent4"/>
                </a:solidFill>
              </a:rPr>
              <a:t>[3] = new </a:t>
            </a:r>
            <a:r>
              <a:rPr lang="en-US" sz="1600" dirty="0" err="1">
                <a:solidFill>
                  <a:schemeClr val="accent4"/>
                </a:solidFill>
              </a:rPr>
              <a:t>ObjectIdentity</a:t>
            </a:r>
            <a:r>
              <a:rPr lang="en-US" sz="1600" dirty="0">
                <a:solidFill>
                  <a:schemeClr val="accent4"/>
                </a:solidFill>
              </a:rPr>
              <a:t>&lt;</a:t>
            </a:r>
            <a:r>
              <a:rPr lang="en-US" sz="1600" dirty="0" err="1">
                <a:solidFill>
                  <a:schemeClr val="accent4"/>
                </a:solidFill>
              </a:rPr>
              <a:t>ObjectPath</a:t>
            </a:r>
            <a:r>
              <a:rPr lang="en-US" sz="1600" dirty="0">
                <a:solidFill>
                  <a:schemeClr val="accent4"/>
                </a:solidFill>
              </a:rPr>
              <a:t>&gt;(</a:t>
            </a:r>
            <a:r>
              <a:rPr lang="en-US" sz="1600" dirty="0" err="1">
                <a:solidFill>
                  <a:schemeClr val="accent4"/>
                </a:solidFill>
              </a:rPr>
              <a:t>objPath</a:t>
            </a:r>
            <a:r>
              <a:rPr lang="en-US" sz="1600" dirty="0">
                <a:solidFill>
                  <a:schemeClr val="accent4"/>
                </a:solidFill>
              </a:rPr>
              <a:t>, </a:t>
            </a:r>
            <a:r>
              <a:rPr lang="en-US" sz="1600" dirty="0" err="1">
                <a:solidFill>
                  <a:schemeClr val="accent4"/>
                </a:solidFill>
              </a:rPr>
              <a:t>repName</a:t>
            </a:r>
            <a:r>
              <a:rPr lang="en-US" sz="1600" dirty="0">
                <a:solidFill>
                  <a:schemeClr val="accent4"/>
                </a:solidFill>
              </a:rPr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9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ObjectIdentitySet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1800" dirty="0" smtClean="0"/>
              <a:t>Collection </a:t>
            </a:r>
            <a:r>
              <a:rPr lang="en-US" sz="1800" dirty="0"/>
              <a:t>of </a:t>
            </a:r>
            <a:r>
              <a:rPr lang="en-US" sz="1800" dirty="0" err="1"/>
              <a:t>objectIdentity</a:t>
            </a:r>
            <a:r>
              <a:rPr lang="en-US" sz="1800" dirty="0"/>
              <a:t> instances, which can be passed to an Object service operation so that it can process multiple repository objects in a single service </a:t>
            </a:r>
            <a:r>
              <a:rPr lang="en-US" sz="1800" dirty="0" smtClean="0"/>
              <a:t>operation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It </a:t>
            </a:r>
            <a:r>
              <a:rPr lang="en-US" sz="1800" dirty="0"/>
              <a:t>is Analogous to </a:t>
            </a:r>
            <a:r>
              <a:rPr lang="en-US" sz="1800" dirty="0" err="1" smtClean="0"/>
              <a:t>DataPackage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400050" lvl="1" indent="0">
              <a:buNone/>
            </a:pPr>
            <a:r>
              <a:rPr lang="en-US" sz="1600" dirty="0">
                <a:solidFill>
                  <a:schemeClr val="accent4"/>
                </a:solidFill>
              </a:rPr>
              <a:t>String </a:t>
            </a:r>
            <a:r>
              <a:rPr lang="en-US" sz="1600" dirty="0" err="1">
                <a:solidFill>
                  <a:schemeClr val="accent4"/>
                </a:solidFill>
              </a:rPr>
              <a:t>repName</a:t>
            </a:r>
            <a:r>
              <a:rPr lang="en-US" sz="1600" dirty="0">
                <a:solidFill>
                  <a:schemeClr val="accent4"/>
                </a:solidFill>
              </a:rPr>
              <a:t> = "</a:t>
            </a:r>
            <a:r>
              <a:rPr lang="en-US" sz="1600" dirty="0" err="1">
                <a:solidFill>
                  <a:schemeClr val="accent4"/>
                </a:solidFill>
              </a:rPr>
              <a:t>MyRepositoryName</a:t>
            </a:r>
            <a:r>
              <a:rPr lang="en-US" sz="1600" dirty="0">
                <a:solidFill>
                  <a:schemeClr val="accent4"/>
                </a:solidFill>
              </a:rPr>
              <a:t>";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ObjectIdentitySet</a:t>
            </a:r>
            <a:r>
              <a:rPr lang="en-US" sz="1600" dirty="0">
                <a:solidFill>
                  <a:schemeClr val="accent4"/>
                </a:solidFill>
              </a:rPr>
              <a:t> </a:t>
            </a:r>
            <a:r>
              <a:rPr lang="en-US" sz="1600" dirty="0" err="1">
                <a:solidFill>
                  <a:schemeClr val="accent4"/>
                </a:solidFill>
              </a:rPr>
              <a:t>objIdSet</a:t>
            </a:r>
            <a:r>
              <a:rPr lang="en-US" sz="1600" dirty="0">
                <a:solidFill>
                  <a:schemeClr val="accent4"/>
                </a:solidFill>
              </a:rPr>
              <a:t> = new </a:t>
            </a:r>
            <a:r>
              <a:rPr lang="en-US" sz="1600" dirty="0" err="1">
                <a:solidFill>
                  <a:schemeClr val="accent4"/>
                </a:solidFill>
              </a:rPr>
              <a:t>ObjectIdentitySet</a:t>
            </a:r>
            <a:r>
              <a:rPr lang="en-US" sz="1600" dirty="0">
                <a:solidFill>
                  <a:schemeClr val="accent4"/>
                </a:solidFill>
              </a:rPr>
              <a:t>();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ObjectIdentity</a:t>
            </a:r>
            <a:r>
              <a:rPr lang="en-US" sz="1600" dirty="0">
                <a:solidFill>
                  <a:schemeClr val="accent4"/>
                </a:solidFill>
              </a:rPr>
              <a:t>[] </a:t>
            </a:r>
            <a:r>
              <a:rPr lang="en-US" sz="1600" dirty="0" err="1">
                <a:solidFill>
                  <a:schemeClr val="accent4"/>
                </a:solidFill>
              </a:rPr>
              <a:t>objectIdentities</a:t>
            </a:r>
            <a:r>
              <a:rPr lang="en-US" sz="1600" dirty="0">
                <a:solidFill>
                  <a:schemeClr val="accent4"/>
                </a:solidFill>
              </a:rPr>
              <a:t> = new </a:t>
            </a:r>
            <a:r>
              <a:rPr lang="en-US" sz="1600" dirty="0" err="1">
                <a:solidFill>
                  <a:schemeClr val="accent4"/>
                </a:solidFill>
              </a:rPr>
              <a:t>ObjectIdentity</a:t>
            </a:r>
            <a:r>
              <a:rPr lang="en-US" sz="1600" dirty="0">
                <a:solidFill>
                  <a:schemeClr val="accent4"/>
                </a:solidFill>
              </a:rPr>
              <a:t>[4];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chemeClr val="accent6"/>
                </a:solidFill>
              </a:rPr>
              <a:t>// add some </a:t>
            </a:r>
            <a:r>
              <a:rPr lang="en-US" sz="1600" dirty="0" err="1">
                <a:solidFill>
                  <a:schemeClr val="accent6"/>
                </a:solidFill>
              </a:rPr>
              <a:t>ObjectIdentity</a:t>
            </a:r>
            <a:r>
              <a:rPr lang="en-US" sz="1600" dirty="0">
                <a:solidFill>
                  <a:schemeClr val="accent6"/>
                </a:solidFill>
              </a:rPr>
              <a:t> instances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FF0000"/>
                </a:solidFill>
              </a:rPr>
              <a:t>ObjectId</a:t>
            </a:r>
            <a:r>
              <a:rPr lang="en-US" sz="1600" dirty="0">
                <a:solidFill>
                  <a:schemeClr val="accent4"/>
                </a:solidFill>
              </a:rPr>
              <a:t> </a:t>
            </a:r>
            <a:r>
              <a:rPr lang="en-US" sz="1600" dirty="0" err="1">
                <a:solidFill>
                  <a:schemeClr val="accent4"/>
                </a:solidFill>
              </a:rPr>
              <a:t>objId</a:t>
            </a:r>
            <a:r>
              <a:rPr lang="en-US" sz="1600" dirty="0">
                <a:solidFill>
                  <a:schemeClr val="accent4"/>
                </a:solidFill>
              </a:rPr>
              <a:t> = new </a:t>
            </a:r>
            <a:r>
              <a:rPr lang="en-US" sz="1600" dirty="0" err="1">
                <a:solidFill>
                  <a:schemeClr val="accent4"/>
                </a:solidFill>
              </a:rPr>
              <a:t>ObjectId</a:t>
            </a:r>
            <a:r>
              <a:rPr lang="en-US" sz="1600" dirty="0">
                <a:solidFill>
                  <a:schemeClr val="accent4"/>
                </a:solidFill>
              </a:rPr>
              <a:t>("090007d280075180");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objIdSet.addIdentity</a:t>
            </a:r>
            <a:r>
              <a:rPr lang="en-US" sz="1600" dirty="0">
                <a:solidFill>
                  <a:schemeClr val="accent4"/>
                </a:solidFill>
              </a:rPr>
              <a:t>(new </a:t>
            </a:r>
            <a:r>
              <a:rPr lang="en-US" sz="1600" dirty="0" err="1">
                <a:solidFill>
                  <a:schemeClr val="accent4"/>
                </a:solidFill>
              </a:rPr>
              <a:t>ObjectIdentity</a:t>
            </a:r>
            <a:r>
              <a:rPr lang="en-US" sz="1600" dirty="0">
                <a:solidFill>
                  <a:schemeClr val="accent4"/>
                </a:solidFill>
              </a:rPr>
              <a:t>(</a:t>
            </a:r>
            <a:r>
              <a:rPr lang="en-US" sz="1600" dirty="0" err="1">
                <a:solidFill>
                  <a:schemeClr val="accent4"/>
                </a:solidFill>
              </a:rPr>
              <a:t>objId</a:t>
            </a:r>
            <a:r>
              <a:rPr lang="en-US" sz="1600" dirty="0">
                <a:solidFill>
                  <a:schemeClr val="accent4"/>
                </a:solidFill>
              </a:rPr>
              <a:t>, </a:t>
            </a:r>
            <a:r>
              <a:rPr lang="en-US" sz="1600" dirty="0" err="1">
                <a:solidFill>
                  <a:schemeClr val="accent4"/>
                </a:solidFill>
              </a:rPr>
              <a:t>repName</a:t>
            </a:r>
            <a:r>
              <a:rPr lang="en-US" sz="1600" dirty="0">
                <a:solidFill>
                  <a:schemeClr val="accent4"/>
                </a:solidFill>
              </a:rPr>
              <a:t>));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Qualification</a:t>
            </a:r>
            <a:r>
              <a:rPr lang="en-US" sz="1600" dirty="0">
                <a:solidFill>
                  <a:schemeClr val="accent4"/>
                </a:solidFill>
              </a:rPr>
              <a:t> </a:t>
            </a:r>
            <a:r>
              <a:rPr lang="en-US" sz="1600" dirty="0" err="1">
                <a:solidFill>
                  <a:schemeClr val="accent4"/>
                </a:solidFill>
              </a:rPr>
              <a:t>qualification</a:t>
            </a:r>
            <a:r>
              <a:rPr lang="en-US" sz="1600" dirty="0">
                <a:solidFill>
                  <a:schemeClr val="accent4"/>
                </a:solidFill>
              </a:rPr>
              <a:t> =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chemeClr val="accent4"/>
                </a:solidFill>
              </a:rPr>
              <a:t>new Qualification("</a:t>
            </a:r>
            <a:r>
              <a:rPr lang="en-US" sz="1600" dirty="0" err="1">
                <a:solidFill>
                  <a:schemeClr val="accent4"/>
                </a:solidFill>
              </a:rPr>
              <a:t>dm_document</a:t>
            </a:r>
            <a:r>
              <a:rPr lang="en-US" sz="1600" dirty="0">
                <a:solidFill>
                  <a:schemeClr val="accent4"/>
                </a:solidFill>
              </a:rPr>
              <a:t> where </a:t>
            </a:r>
            <a:r>
              <a:rPr lang="en-US" sz="1600" dirty="0" err="1">
                <a:solidFill>
                  <a:schemeClr val="accent4"/>
                </a:solidFill>
              </a:rPr>
              <a:t>object_name</a:t>
            </a:r>
            <a:r>
              <a:rPr lang="en-US" sz="1600" dirty="0">
                <a:solidFill>
                  <a:schemeClr val="accent4"/>
                </a:solidFill>
              </a:rPr>
              <a:t> = 'bl_upwind.gif'");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objIdSet.addIdentity</a:t>
            </a:r>
            <a:r>
              <a:rPr lang="en-US" sz="1600" dirty="0">
                <a:solidFill>
                  <a:schemeClr val="accent4"/>
                </a:solidFill>
              </a:rPr>
              <a:t>(new </a:t>
            </a:r>
            <a:r>
              <a:rPr lang="en-US" sz="1600" dirty="0" err="1">
                <a:solidFill>
                  <a:schemeClr val="accent4"/>
                </a:solidFill>
              </a:rPr>
              <a:t>ObjectIdentity</a:t>
            </a:r>
            <a:r>
              <a:rPr lang="en-US" sz="1600" dirty="0">
                <a:solidFill>
                  <a:schemeClr val="accent4"/>
                </a:solidFill>
              </a:rPr>
              <a:t>(qualification, </a:t>
            </a:r>
            <a:r>
              <a:rPr lang="en-US" sz="1600" dirty="0" err="1">
                <a:solidFill>
                  <a:schemeClr val="accent4"/>
                </a:solidFill>
              </a:rPr>
              <a:t>repName</a:t>
            </a:r>
            <a:r>
              <a:rPr lang="en-US" sz="1600" dirty="0">
                <a:solidFill>
                  <a:schemeClr val="accent4"/>
                </a:solidFill>
              </a:rPr>
              <a:t>));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FF0000"/>
                </a:solidFill>
              </a:rPr>
              <a:t>ObjectPath</a:t>
            </a:r>
            <a:r>
              <a:rPr lang="en-US" sz="1600" dirty="0">
                <a:solidFill>
                  <a:schemeClr val="accent4"/>
                </a:solidFill>
              </a:rPr>
              <a:t> </a:t>
            </a:r>
            <a:r>
              <a:rPr lang="en-US" sz="1600" dirty="0" err="1">
                <a:solidFill>
                  <a:schemeClr val="accent4"/>
                </a:solidFill>
              </a:rPr>
              <a:t>objPath</a:t>
            </a:r>
            <a:r>
              <a:rPr lang="en-US" sz="1600" dirty="0">
                <a:solidFill>
                  <a:schemeClr val="accent4"/>
                </a:solidFill>
              </a:rPr>
              <a:t> = new </a:t>
            </a:r>
            <a:r>
              <a:rPr lang="en-US" sz="1600" dirty="0" err="1">
                <a:solidFill>
                  <a:schemeClr val="accent4"/>
                </a:solidFill>
              </a:rPr>
              <a:t>ObjectPath</a:t>
            </a:r>
            <a:r>
              <a:rPr lang="en-US" sz="1600" dirty="0">
                <a:solidFill>
                  <a:schemeClr val="accent4"/>
                </a:solidFill>
              </a:rPr>
              <a:t>("/</a:t>
            </a:r>
            <a:r>
              <a:rPr lang="en-US" sz="1600" dirty="0" err="1">
                <a:solidFill>
                  <a:schemeClr val="accent4"/>
                </a:solidFill>
              </a:rPr>
              <a:t>testCabinet</a:t>
            </a:r>
            <a:r>
              <a:rPr lang="en-US" sz="1600" dirty="0">
                <a:solidFill>
                  <a:schemeClr val="accent4"/>
                </a:solidFill>
              </a:rPr>
              <a:t>/</a:t>
            </a:r>
            <a:r>
              <a:rPr lang="en-US" sz="1600" dirty="0" err="1">
                <a:solidFill>
                  <a:schemeClr val="accent4"/>
                </a:solidFill>
              </a:rPr>
              <a:t>testFolder</a:t>
            </a:r>
            <a:r>
              <a:rPr lang="en-US" sz="1600" dirty="0">
                <a:solidFill>
                  <a:schemeClr val="accent4"/>
                </a:solidFill>
              </a:rPr>
              <a:t>/</a:t>
            </a:r>
            <a:r>
              <a:rPr lang="en-US" sz="1600" dirty="0" err="1">
                <a:solidFill>
                  <a:schemeClr val="accent4"/>
                </a:solidFill>
              </a:rPr>
              <a:t>testDoc</a:t>
            </a:r>
            <a:r>
              <a:rPr lang="en-US" sz="1600" dirty="0">
                <a:solidFill>
                  <a:schemeClr val="accent4"/>
                </a:solidFill>
              </a:rPr>
              <a:t>");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objIdSet.addIdentity</a:t>
            </a:r>
            <a:r>
              <a:rPr lang="en-US" sz="1600" dirty="0">
                <a:solidFill>
                  <a:schemeClr val="accent4"/>
                </a:solidFill>
              </a:rPr>
              <a:t>(new </a:t>
            </a:r>
            <a:r>
              <a:rPr lang="en-US" sz="1600" dirty="0" err="1">
                <a:solidFill>
                  <a:schemeClr val="accent4"/>
                </a:solidFill>
              </a:rPr>
              <a:t>ObjectIdentity</a:t>
            </a:r>
            <a:r>
              <a:rPr lang="en-US" sz="1600" dirty="0">
                <a:solidFill>
                  <a:schemeClr val="accent4"/>
                </a:solidFill>
              </a:rPr>
              <a:t>(</a:t>
            </a:r>
            <a:r>
              <a:rPr lang="en-US" sz="1600" dirty="0" err="1">
                <a:solidFill>
                  <a:schemeClr val="accent4"/>
                </a:solidFill>
              </a:rPr>
              <a:t>objPath</a:t>
            </a:r>
            <a:r>
              <a:rPr lang="en-US" sz="1600" dirty="0">
                <a:solidFill>
                  <a:schemeClr val="accent4"/>
                </a:solidFill>
              </a:rPr>
              <a:t>, </a:t>
            </a:r>
            <a:r>
              <a:rPr lang="en-US" sz="1600" dirty="0" err="1">
                <a:solidFill>
                  <a:schemeClr val="accent4"/>
                </a:solidFill>
              </a:rPr>
              <a:t>repName</a:t>
            </a:r>
            <a:r>
              <a:rPr lang="en-US" sz="1600" dirty="0">
                <a:solidFill>
                  <a:schemeClr val="accent4"/>
                </a:solidFill>
              </a:rPr>
              <a:t>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0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PropertySet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1800" dirty="0" err="1" smtClean="0"/>
              <a:t>DataObject</a:t>
            </a:r>
            <a:r>
              <a:rPr lang="en-US" sz="1800" dirty="0" smtClean="0"/>
              <a:t> optionally contains a </a:t>
            </a:r>
            <a:r>
              <a:rPr lang="en-US" sz="1800" dirty="0" err="1" smtClean="0"/>
              <a:t>PropertySet</a:t>
            </a: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/>
              <a:t>Container for a set of Property Objects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Property Object represent a single property or array of properties of the same data type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chemeClr val="accent4"/>
                </a:solidFill>
              </a:rPr>
              <a:t>Property[] properties =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chemeClr val="accent4"/>
                </a:solidFill>
              </a:rPr>
              <a:t>{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chemeClr val="accent4"/>
                </a:solidFill>
              </a:rPr>
              <a:t>new </a:t>
            </a:r>
            <a:r>
              <a:rPr lang="en-US" sz="1600" dirty="0" err="1">
                <a:solidFill>
                  <a:schemeClr val="accent4"/>
                </a:solidFill>
              </a:rPr>
              <a:t>StringProperty</a:t>
            </a:r>
            <a:r>
              <a:rPr lang="en-US" sz="1600" dirty="0">
                <a:solidFill>
                  <a:schemeClr val="accent4"/>
                </a:solidFill>
              </a:rPr>
              <a:t>("subject", "dangers"),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chemeClr val="accent4"/>
                </a:solidFill>
              </a:rPr>
              <a:t>new </a:t>
            </a:r>
            <a:r>
              <a:rPr lang="en-US" sz="1600" dirty="0" err="1">
                <a:solidFill>
                  <a:schemeClr val="accent4"/>
                </a:solidFill>
              </a:rPr>
              <a:t>StringProperty</a:t>
            </a:r>
            <a:r>
              <a:rPr lang="en-US" sz="1600" dirty="0">
                <a:solidFill>
                  <a:schemeClr val="accent4"/>
                </a:solidFill>
              </a:rPr>
              <a:t>("title", "Dangers"),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chemeClr val="accent4"/>
                </a:solidFill>
              </a:rPr>
              <a:t>new </a:t>
            </a:r>
            <a:r>
              <a:rPr lang="en-US" sz="1600" dirty="0" err="1">
                <a:solidFill>
                  <a:schemeClr val="accent4"/>
                </a:solidFill>
              </a:rPr>
              <a:t>StringArrayProperty</a:t>
            </a:r>
            <a:r>
              <a:rPr lang="en-US" sz="1600" dirty="0">
                <a:solidFill>
                  <a:schemeClr val="accent4"/>
                </a:solidFill>
              </a:rPr>
              <a:t>("keywords",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chemeClr val="accent4"/>
                </a:solidFill>
              </a:rPr>
              <a:t>new String[]{"lions", "tigers", "bears"}),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chemeClr val="accent4"/>
                </a:solidFill>
              </a:rPr>
              <a:t>};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PropertySet</a:t>
            </a:r>
            <a:r>
              <a:rPr lang="en-US" sz="1600" dirty="0">
                <a:solidFill>
                  <a:schemeClr val="accent4"/>
                </a:solidFill>
              </a:rPr>
              <a:t> </a:t>
            </a:r>
            <a:r>
              <a:rPr lang="en-US" sz="1600" dirty="0" err="1">
                <a:solidFill>
                  <a:schemeClr val="accent4"/>
                </a:solidFill>
              </a:rPr>
              <a:t>propertySet</a:t>
            </a:r>
            <a:r>
              <a:rPr lang="en-US" sz="1600" dirty="0">
                <a:solidFill>
                  <a:schemeClr val="accent4"/>
                </a:solidFill>
              </a:rPr>
              <a:t> = new </a:t>
            </a:r>
            <a:r>
              <a:rPr lang="en-US" sz="1600" dirty="0" err="1">
                <a:solidFill>
                  <a:schemeClr val="accent4"/>
                </a:solidFill>
              </a:rPr>
              <a:t>PropertySet</a:t>
            </a:r>
            <a:r>
              <a:rPr lang="en-US" sz="1600" dirty="0">
                <a:solidFill>
                  <a:schemeClr val="accent4"/>
                </a:solidFill>
              </a:rPr>
              <a:t>();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chemeClr val="accent4"/>
                </a:solidFill>
              </a:rPr>
              <a:t>for (Property </a:t>
            </a:r>
            <a:r>
              <a:rPr lang="en-US" sz="1600" dirty="0" err="1">
                <a:solidFill>
                  <a:schemeClr val="accent4"/>
                </a:solidFill>
              </a:rPr>
              <a:t>property</a:t>
            </a:r>
            <a:r>
              <a:rPr lang="en-US" sz="1600" dirty="0">
                <a:solidFill>
                  <a:schemeClr val="accent4"/>
                </a:solidFill>
              </a:rPr>
              <a:t> : properties)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chemeClr val="accent4"/>
                </a:solidFill>
              </a:rPr>
              <a:t>{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propertySet.set</a:t>
            </a:r>
            <a:r>
              <a:rPr lang="en-US" sz="1600" dirty="0">
                <a:solidFill>
                  <a:schemeClr val="accent4"/>
                </a:solidFill>
              </a:rPr>
              <a:t>(property);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chemeClr val="accent4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4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Authentication &amp;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Lets see end to end process of connecting and authenticating with DFS and then retrieving a result set of objects from the repository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Service Context Creation:</a:t>
            </a:r>
          </a:p>
          <a:p>
            <a:pPr marL="400050" lvl="1" indent="0">
              <a:buNone/>
            </a:pPr>
            <a:r>
              <a:rPr lang="en-US" sz="1600" dirty="0" err="1" smtClean="0">
                <a:solidFill>
                  <a:schemeClr val="accent4"/>
                </a:solidFill>
              </a:rPr>
              <a:t>ContextFactory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>
                <a:solidFill>
                  <a:schemeClr val="accent4"/>
                </a:solidFill>
              </a:rPr>
              <a:t>contextFactory</a:t>
            </a:r>
            <a:r>
              <a:rPr lang="en-US" sz="1600" dirty="0">
                <a:solidFill>
                  <a:schemeClr val="accent4"/>
                </a:solidFill>
              </a:rPr>
              <a:t> = </a:t>
            </a:r>
            <a:r>
              <a:rPr lang="en-US" sz="1600" dirty="0" err="1">
                <a:solidFill>
                  <a:schemeClr val="accent4"/>
                </a:solidFill>
              </a:rPr>
              <a:t>ContextFactory.getInstance</a:t>
            </a:r>
            <a:r>
              <a:rPr lang="en-US" sz="1600" dirty="0" smtClean="0">
                <a:solidFill>
                  <a:schemeClr val="accent4"/>
                </a:solidFill>
              </a:rPr>
              <a:t>();</a:t>
            </a:r>
          </a:p>
          <a:p>
            <a:pPr marL="400050" lvl="1" indent="0">
              <a:buNone/>
            </a:pPr>
            <a:endParaRPr lang="en-US" sz="1600" dirty="0">
              <a:solidFill>
                <a:schemeClr val="accent4"/>
              </a:solidFill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chemeClr val="accent6"/>
                </a:solidFill>
              </a:rPr>
              <a:t>// Service Context Created via </a:t>
            </a:r>
            <a:r>
              <a:rPr lang="en-US" sz="1600" dirty="0" err="1">
                <a:solidFill>
                  <a:schemeClr val="accent6"/>
                </a:solidFill>
              </a:rPr>
              <a:t>ContextFactory</a:t>
            </a:r>
            <a:endParaRPr lang="en-US" sz="1600" dirty="0">
              <a:solidFill>
                <a:schemeClr val="accent6"/>
              </a:solidFill>
            </a:endParaRPr>
          </a:p>
          <a:p>
            <a:pPr marL="400050" lvl="1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IServiceContext</a:t>
            </a:r>
            <a:r>
              <a:rPr lang="en-US" sz="1600" dirty="0">
                <a:solidFill>
                  <a:schemeClr val="accent4"/>
                </a:solidFill>
              </a:rPr>
              <a:t> </a:t>
            </a:r>
            <a:r>
              <a:rPr lang="en-US" sz="1600" dirty="0" err="1">
                <a:solidFill>
                  <a:schemeClr val="accent4"/>
                </a:solidFill>
              </a:rPr>
              <a:t>serviceContext</a:t>
            </a:r>
            <a:r>
              <a:rPr lang="en-US" sz="1600" dirty="0">
                <a:solidFill>
                  <a:schemeClr val="accent4"/>
                </a:solidFill>
              </a:rPr>
              <a:t> = </a:t>
            </a:r>
            <a:r>
              <a:rPr lang="en-US" sz="1600" dirty="0" err="1">
                <a:solidFill>
                  <a:schemeClr val="accent4"/>
                </a:solidFill>
              </a:rPr>
              <a:t>contextFactory.newContext</a:t>
            </a:r>
            <a:r>
              <a:rPr lang="en-US" sz="1600" dirty="0">
                <a:solidFill>
                  <a:schemeClr val="accent4"/>
                </a:solidFill>
              </a:rPr>
              <a:t>(); </a:t>
            </a:r>
          </a:p>
          <a:p>
            <a:pPr marL="400050" lvl="1" indent="0">
              <a:buNone/>
            </a:pPr>
            <a:endParaRPr lang="en-US" sz="1600" dirty="0" smtClean="0">
              <a:solidFill>
                <a:schemeClr val="accent6"/>
              </a:solidFill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schemeClr val="accent6"/>
                </a:solidFill>
              </a:rPr>
              <a:t>//Create </a:t>
            </a:r>
            <a:r>
              <a:rPr lang="en-US" sz="1600" dirty="0" err="1" smtClean="0">
                <a:solidFill>
                  <a:schemeClr val="accent6"/>
                </a:solidFill>
              </a:rPr>
              <a:t>RepositoryIdentityObject</a:t>
            </a:r>
            <a:r>
              <a:rPr lang="en-US" sz="1600" dirty="0" smtClean="0">
                <a:solidFill>
                  <a:schemeClr val="accent6"/>
                </a:solidFill>
              </a:rPr>
              <a:t> </a:t>
            </a:r>
            <a:r>
              <a:rPr lang="en-US" sz="1600" dirty="0">
                <a:solidFill>
                  <a:schemeClr val="accent6"/>
                </a:solidFill>
              </a:rPr>
              <a:t>to store repository information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RepositoryIdentity</a:t>
            </a:r>
            <a:r>
              <a:rPr lang="en-US" sz="1600" dirty="0">
                <a:solidFill>
                  <a:schemeClr val="accent4"/>
                </a:solidFill>
              </a:rPr>
              <a:t> </a:t>
            </a:r>
            <a:r>
              <a:rPr lang="en-US" sz="1600" dirty="0" err="1">
                <a:solidFill>
                  <a:schemeClr val="accent4"/>
                </a:solidFill>
              </a:rPr>
              <a:t>repoId</a:t>
            </a:r>
            <a:r>
              <a:rPr lang="en-US" sz="1600" dirty="0">
                <a:solidFill>
                  <a:schemeClr val="accent4"/>
                </a:solidFill>
              </a:rPr>
              <a:t> = new </a:t>
            </a:r>
            <a:r>
              <a:rPr lang="en-US" sz="1600" dirty="0" err="1">
                <a:solidFill>
                  <a:schemeClr val="accent4"/>
                </a:solidFill>
              </a:rPr>
              <a:t>RepositoryIdentity</a:t>
            </a:r>
            <a:r>
              <a:rPr lang="en-US" sz="1600" dirty="0">
                <a:solidFill>
                  <a:schemeClr val="accent4"/>
                </a:solidFill>
              </a:rPr>
              <a:t>();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repoId.setRepositoryName</a:t>
            </a:r>
            <a:r>
              <a:rPr lang="en-US" sz="1600" dirty="0">
                <a:solidFill>
                  <a:schemeClr val="accent4"/>
                </a:solidFill>
              </a:rPr>
              <a:t>(</a:t>
            </a:r>
            <a:r>
              <a:rPr lang="en-US" sz="1600" dirty="0" err="1">
                <a:solidFill>
                  <a:schemeClr val="accent4"/>
                </a:solidFill>
              </a:rPr>
              <a:t>repositoryName</a:t>
            </a:r>
            <a:r>
              <a:rPr lang="en-US" sz="1600" dirty="0">
                <a:solidFill>
                  <a:schemeClr val="accent4"/>
                </a:solidFill>
              </a:rPr>
              <a:t>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repoId.setUserName</a:t>
            </a:r>
            <a:r>
              <a:rPr lang="en-US" sz="1600" dirty="0">
                <a:solidFill>
                  <a:schemeClr val="accent4"/>
                </a:solidFill>
              </a:rPr>
              <a:t>(</a:t>
            </a:r>
            <a:r>
              <a:rPr lang="en-US" sz="1600" dirty="0" err="1">
                <a:solidFill>
                  <a:schemeClr val="accent4"/>
                </a:solidFill>
              </a:rPr>
              <a:t>userName</a:t>
            </a:r>
            <a:r>
              <a:rPr lang="en-US" sz="1600" dirty="0">
                <a:solidFill>
                  <a:schemeClr val="accent4"/>
                </a:solidFill>
              </a:rPr>
              <a:t>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repoId.setPassword</a:t>
            </a:r>
            <a:r>
              <a:rPr lang="en-US" sz="1600" dirty="0">
                <a:solidFill>
                  <a:schemeClr val="accent4"/>
                </a:solidFill>
              </a:rPr>
              <a:t>(</a:t>
            </a:r>
            <a:r>
              <a:rPr lang="en-US" sz="1600" dirty="0" err="1">
                <a:solidFill>
                  <a:schemeClr val="accent4"/>
                </a:solidFill>
              </a:rPr>
              <a:t>userPassword</a:t>
            </a:r>
            <a:r>
              <a:rPr lang="en-US" sz="1600" dirty="0">
                <a:solidFill>
                  <a:schemeClr val="accent4"/>
                </a:solidFill>
              </a:rPr>
              <a:t>);</a:t>
            </a:r>
          </a:p>
          <a:p>
            <a:pPr marL="400050" lvl="1" indent="0">
              <a:buNone/>
            </a:pPr>
            <a:endParaRPr lang="en-US" sz="1600" dirty="0" smtClean="0">
              <a:solidFill>
                <a:schemeClr val="accent6"/>
              </a:solidFill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schemeClr val="accent6"/>
                </a:solidFill>
              </a:rPr>
              <a:t>// </a:t>
            </a:r>
            <a:r>
              <a:rPr lang="en-US" sz="1600" dirty="0">
                <a:solidFill>
                  <a:schemeClr val="accent6"/>
                </a:solidFill>
              </a:rPr>
              <a:t>Add the populated </a:t>
            </a:r>
            <a:r>
              <a:rPr lang="en-US" sz="1600" dirty="0" err="1">
                <a:solidFill>
                  <a:schemeClr val="accent6"/>
                </a:solidFill>
              </a:rPr>
              <a:t>RepositoryIdentity</a:t>
            </a:r>
            <a:r>
              <a:rPr lang="en-US" sz="1600" dirty="0">
                <a:solidFill>
                  <a:schemeClr val="accent6"/>
                </a:solidFill>
              </a:rPr>
              <a:t> to the </a:t>
            </a:r>
            <a:r>
              <a:rPr lang="en-US" sz="1600" dirty="0" err="1">
                <a:solidFill>
                  <a:schemeClr val="accent6"/>
                </a:solidFill>
              </a:rPr>
              <a:t>ServiceContext</a:t>
            </a:r>
            <a:endParaRPr lang="en-US" sz="1600" dirty="0">
              <a:solidFill>
                <a:schemeClr val="accent6"/>
              </a:solidFill>
            </a:endParaRPr>
          </a:p>
          <a:p>
            <a:pPr marL="400050" lvl="1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serviceContext.addIdentity</a:t>
            </a:r>
            <a:r>
              <a:rPr lang="en-US" sz="1600" dirty="0">
                <a:solidFill>
                  <a:schemeClr val="accent4"/>
                </a:solidFill>
              </a:rPr>
              <a:t>(</a:t>
            </a:r>
            <a:r>
              <a:rPr lang="en-US" sz="1600" dirty="0" err="1">
                <a:solidFill>
                  <a:schemeClr val="accent4"/>
                </a:solidFill>
              </a:rPr>
              <a:t>repoId</a:t>
            </a:r>
            <a:r>
              <a:rPr lang="en-US" sz="1600" dirty="0">
                <a:solidFill>
                  <a:schemeClr val="accent4"/>
                </a:solidFill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412"/>
            <a:ext cx="8610600" cy="510988"/>
          </a:xfrm>
        </p:spPr>
        <p:txBody>
          <a:bodyPr/>
          <a:lstStyle/>
          <a:p>
            <a:r>
              <a:rPr lang="en-US" dirty="0" smtClean="0"/>
              <a:t>DFS Authentication &amp; Interaction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5638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dirty="0" smtClean="0"/>
              <a:t>DFS Service Instantiation:</a:t>
            </a:r>
          </a:p>
          <a:p>
            <a:pPr marL="400050" lvl="1" indent="0">
              <a:buNone/>
            </a:pPr>
            <a:r>
              <a:rPr lang="en-US" dirty="0"/>
              <a:t>In the below example, </a:t>
            </a:r>
            <a:r>
              <a:rPr lang="en-US" dirty="0" err="1"/>
              <a:t>ObjectService</a:t>
            </a:r>
            <a:r>
              <a:rPr lang="en-US" dirty="0"/>
              <a:t> instance is created using </a:t>
            </a:r>
            <a:r>
              <a:rPr lang="en-US" dirty="0" err="1"/>
              <a:t>getRemoteService</a:t>
            </a:r>
            <a:r>
              <a:rPr lang="en-US" dirty="0"/>
              <a:t> method in </a:t>
            </a:r>
            <a:r>
              <a:rPr lang="en-US" dirty="0" err="1"/>
              <a:t>ServiceFactory</a:t>
            </a:r>
            <a:r>
              <a:rPr lang="en-US" dirty="0"/>
              <a:t> </a:t>
            </a:r>
            <a:r>
              <a:rPr lang="en-US" dirty="0" smtClean="0"/>
              <a:t>Class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Arguments </a:t>
            </a:r>
            <a:r>
              <a:rPr lang="en-US" dirty="0"/>
              <a:t>of </a:t>
            </a:r>
            <a:r>
              <a:rPr lang="en-US" dirty="0" err="1"/>
              <a:t>getRemoteService</a:t>
            </a:r>
            <a:r>
              <a:rPr lang="en-US" dirty="0"/>
              <a:t>:</a:t>
            </a:r>
          </a:p>
          <a:p>
            <a:pPr marL="685800" lvl="1"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Service Class </a:t>
            </a:r>
            <a:r>
              <a:rPr lang="en-US" dirty="0"/>
              <a:t>: Type of service we want to invoke</a:t>
            </a:r>
          </a:p>
          <a:p>
            <a:pPr marL="685800" lvl="1">
              <a:buFont typeface="Wingdings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Service Context </a:t>
            </a:r>
            <a:r>
              <a:rPr lang="en-US" dirty="0"/>
              <a:t>: Service Context instance and populated with repository credentials</a:t>
            </a:r>
          </a:p>
          <a:p>
            <a:pPr marL="685800" lvl="1">
              <a:buFont typeface="Wingdings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Service Module</a:t>
            </a:r>
            <a:r>
              <a:rPr lang="en-US" dirty="0"/>
              <a:t>: Part of service URL that comes immediately after “/services”. In this case it is core</a:t>
            </a:r>
          </a:p>
          <a:p>
            <a:pPr marL="685800" lvl="1">
              <a:buFont typeface="Wingdings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Context Root </a:t>
            </a:r>
            <a:r>
              <a:rPr lang="en-US" dirty="0"/>
              <a:t>: Root of Service </a:t>
            </a:r>
            <a:r>
              <a:rPr lang="en-US" dirty="0" err="1"/>
              <a:t>URL,before</a:t>
            </a:r>
            <a:r>
              <a:rPr lang="en-US" dirty="0"/>
              <a:t> service module Name “/core”</a:t>
            </a:r>
          </a:p>
          <a:p>
            <a:pPr marL="400050" lvl="1" indent="0">
              <a:buNone/>
            </a:pPr>
            <a:endParaRPr lang="en-US" dirty="0" smtClean="0">
              <a:solidFill>
                <a:schemeClr val="accent6"/>
              </a:solidFill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schemeClr val="accent6"/>
                </a:solidFill>
              </a:rPr>
              <a:t>// </a:t>
            </a:r>
            <a:r>
              <a:rPr lang="en-US" sz="1600" dirty="0">
                <a:solidFill>
                  <a:schemeClr val="accent6"/>
                </a:solidFill>
              </a:rPr>
              <a:t>Get an </a:t>
            </a:r>
            <a:r>
              <a:rPr lang="en-US" sz="1600" dirty="0" err="1">
                <a:solidFill>
                  <a:schemeClr val="accent6"/>
                </a:solidFill>
              </a:rPr>
              <a:t>ObjectService</a:t>
            </a:r>
            <a:r>
              <a:rPr lang="en-US" sz="1600" dirty="0">
                <a:solidFill>
                  <a:schemeClr val="accent6"/>
                </a:solidFill>
              </a:rPr>
              <a:t> from the </a:t>
            </a:r>
            <a:r>
              <a:rPr lang="en-US" sz="1600" dirty="0" err="1">
                <a:solidFill>
                  <a:schemeClr val="accent6"/>
                </a:solidFill>
              </a:rPr>
              <a:t>ServiceFactory</a:t>
            </a:r>
            <a:endParaRPr lang="en-US" sz="1600" dirty="0">
              <a:solidFill>
                <a:schemeClr val="accent6"/>
              </a:solidFill>
            </a:endParaRPr>
          </a:p>
          <a:p>
            <a:pPr marL="400050" lvl="1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IObjectService</a:t>
            </a:r>
            <a:r>
              <a:rPr lang="en-US" sz="1600" dirty="0">
                <a:solidFill>
                  <a:schemeClr val="accent4"/>
                </a:solidFill>
              </a:rPr>
              <a:t> </a:t>
            </a:r>
            <a:r>
              <a:rPr lang="en-US" sz="1600" dirty="0" err="1">
                <a:solidFill>
                  <a:schemeClr val="accent4"/>
                </a:solidFill>
              </a:rPr>
              <a:t>objectService</a:t>
            </a:r>
            <a:r>
              <a:rPr lang="en-US" sz="1600" dirty="0">
                <a:solidFill>
                  <a:schemeClr val="accent4"/>
                </a:solidFill>
              </a:rPr>
              <a:t> =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ServiceFactory.getInstance</a:t>
            </a:r>
            <a:r>
              <a:rPr lang="en-US" sz="1600" dirty="0">
                <a:solidFill>
                  <a:schemeClr val="accent4"/>
                </a:solidFill>
              </a:rPr>
              <a:t>().</a:t>
            </a:r>
            <a:r>
              <a:rPr lang="en-US" sz="1600" dirty="0" err="1">
                <a:solidFill>
                  <a:schemeClr val="accent4"/>
                </a:solidFill>
              </a:rPr>
              <a:t>getRemoteService</a:t>
            </a:r>
            <a:r>
              <a:rPr lang="en-US" sz="1600" dirty="0">
                <a:solidFill>
                  <a:schemeClr val="accent4"/>
                </a:solidFill>
              </a:rPr>
              <a:t>(</a:t>
            </a:r>
            <a:r>
              <a:rPr lang="en-US" sz="1600" dirty="0" err="1">
                <a:solidFill>
                  <a:srgbClr val="FF0000"/>
                </a:solidFill>
              </a:rPr>
              <a:t>IObjectService.class</a:t>
            </a:r>
            <a:r>
              <a:rPr lang="en-US" sz="1600" dirty="0">
                <a:solidFill>
                  <a:schemeClr val="accent4"/>
                </a:solidFill>
              </a:rPr>
              <a:t>,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B0F0"/>
                </a:solidFill>
              </a:rPr>
              <a:t>serviceContext</a:t>
            </a:r>
            <a:r>
              <a:rPr lang="en-US" sz="1600" dirty="0" smtClean="0">
                <a:solidFill>
                  <a:schemeClr val="accent4"/>
                </a:solidFill>
              </a:rPr>
              <a:t>,"</a:t>
            </a:r>
            <a:r>
              <a:rPr lang="en-US" sz="1600" dirty="0" err="1">
                <a:solidFill>
                  <a:srgbClr val="00B050"/>
                </a:solidFill>
              </a:rPr>
              <a:t>core</a:t>
            </a:r>
            <a:r>
              <a:rPr lang="en-US" sz="1600" dirty="0" err="1" smtClean="0">
                <a:solidFill>
                  <a:schemeClr val="accent4"/>
                </a:solidFill>
              </a:rPr>
              <a:t>","</a:t>
            </a:r>
            <a:r>
              <a:rPr lang="en-US" sz="1600" dirty="0" err="1">
                <a:solidFill>
                  <a:srgbClr val="C00000"/>
                </a:solidFill>
              </a:rPr>
              <a:t>http</a:t>
            </a:r>
            <a:r>
              <a:rPr lang="en-US" sz="1600" dirty="0" smtClean="0">
                <a:solidFill>
                  <a:srgbClr val="C00000"/>
                </a:solidFill>
              </a:rPr>
              <a:t>://localhost:9080/services</a:t>
            </a:r>
            <a:r>
              <a:rPr lang="en-US" sz="1600" dirty="0">
                <a:solidFill>
                  <a:schemeClr val="accent4"/>
                </a:solidFill>
              </a:rPr>
              <a:t>");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9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DFC?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886201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1800" dirty="0" smtClean="0"/>
              <a:t>DFC is the acronym for Documentum Foundation Classes and it is a set of Java Classes and Interfaces</a:t>
            </a:r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Provides Object Oriented Application programming Interfaces (API) for interacting with content server programmatically</a:t>
            </a:r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Full set of content server features is exposed via DFC</a:t>
            </a:r>
          </a:p>
          <a:p>
            <a:pPr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A </a:t>
            </a:r>
            <a:r>
              <a:rPr lang="en-US" sz="1800" dirty="0"/>
              <a:t>DFC-based client is any application or component that connects to the </a:t>
            </a:r>
            <a:r>
              <a:rPr lang="en-US" sz="1800" dirty="0" smtClean="0"/>
              <a:t>Content Server </a:t>
            </a:r>
            <a:r>
              <a:rPr lang="en-US" sz="1800" dirty="0"/>
              <a:t>using DFC</a:t>
            </a:r>
            <a:endParaRPr lang="en-US" sz="1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412"/>
            <a:ext cx="8610600" cy="510988"/>
          </a:xfrm>
        </p:spPr>
        <p:txBody>
          <a:bodyPr/>
          <a:lstStyle/>
          <a:p>
            <a:r>
              <a:rPr lang="en-US" dirty="0" smtClean="0"/>
              <a:t>DFS Authentication &amp; Interaction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57150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dirty="0" smtClean="0"/>
              <a:t>Get Objects </a:t>
            </a:r>
            <a:r>
              <a:rPr lang="en-US" sz="1800" dirty="0"/>
              <a:t>f</a:t>
            </a:r>
            <a:r>
              <a:rPr lang="en-US" sz="1800" dirty="0" smtClean="0"/>
              <a:t>rom Repository:</a:t>
            </a:r>
          </a:p>
          <a:p>
            <a:pPr marL="400050" lvl="1" indent="0">
              <a:buNone/>
            </a:pPr>
            <a:r>
              <a:rPr lang="en-US" dirty="0" smtClean="0"/>
              <a:t>In the below example, </a:t>
            </a:r>
            <a:r>
              <a:rPr lang="en-US" dirty="0" err="1" smtClean="0"/>
              <a:t>ObjectService</a:t>
            </a:r>
            <a:r>
              <a:rPr lang="en-US" dirty="0" smtClean="0"/>
              <a:t> instance helps to get object from the repository</a:t>
            </a:r>
            <a:endParaRPr lang="en-US" dirty="0"/>
          </a:p>
          <a:p>
            <a:pPr marL="400050" lvl="1" indent="0">
              <a:buNone/>
            </a:pPr>
            <a:r>
              <a:rPr lang="en-US" sz="1600" dirty="0">
                <a:solidFill>
                  <a:schemeClr val="accent4"/>
                </a:solidFill>
              </a:rPr>
              <a:t>Qualification q1 = new Qualification("</a:t>
            </a:r>
            <a:r>
              <a:rPr lang="en-US" sz="1600" dirty="0" err="1">
                <a:solidFill>
                  <a:schemeClr val="accent4"/>
                </a:solidFill>
              </a:rPr>
              <a:t>dm_document</a:t>
            </a:r>
            <a:r>
              <a:rPr lang="en-US" sz="1600" dirty="0">
                <a:solidFill>
                  <a:schemeClr val="accent4"/>
                </a:solidFill>
              </a:rPr>
              <a:t> where </a:t>
            </a:r>
            <a:r>
              <a:rPr lang="en-US" sz="1600" dirty="0" err="1">
                <a:solidFill>
                  <a:schemeClr val="accent4"/>
                </a:solidFill>
              </a:rPr>
              <a:t>object_name</a:t>
            </a:r>
            <a:r>
              <a:rPr lang="en-US" sz="1600" dirty="0">
                <a:solidFill>
                  <a:schemeClr val="accent4"/>
                </a:solidFill>
              </a:rPr>
              <a:t>='Test 1'");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chemeClr val="accent4"/>
                </a:solidFill>
              </a:rPr>
              <a:t>Qualification q2 = new Qualification("</a:t>
            </a:r>
            <a:r>
              <a:rPr lang="en-US" sz="1600" dirty="0" err="1">
                <a:solidFill>
                  <a:schemeClr val="accent4"/>
                </a:solidFill>
              </a:rPr>
              <a:t>dm_document</a:t>
            </a:r>
            <a:r>
              <a:rPr lang="en-US" sz="1600" dirty="0">
                <a:solidFill>
                  <a:schemeClr val="accent4"/>
                </a:solidFill>
              </a:rPr>
              <a:t> where </a:t>
            </a:r>
            <a:r>
              <a:rPr lang="en-US" sz="1600" dirty="0" err="1">
                <a:solidFill>
                  <a:schemeClr val="accent4"/>
                </a:solidFill>
              </a:rPr>
              <a:t>object_name</a:t>
            </a:r>
            <a:r>
              <a:rPr lang="en-US" sz="1600" dirty="0">
                <a:solidFill>
                  <a:schemeClr val="accent4"/>
                </a:solidFill>
              </a:rPr>
              <a:t> = 'Test 2</a:t>
            </a:r>
            <a:r>
              <a:rPr lang="en-US" sz="1600" dirty="0" smtClean="0">
                <a:solidFill>
                  <a:schemeClr val="accent4"/>
                </a:solidFill>
              </a:rPr>
              <a:t>'");</a:t>
            </a:r>
            <a:endParaRPr lang="en-US" sz="1600" dirty="0">
              <a:solidFill>
                <a:schemeClr val="accent4"/>
              </a:solidFill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chemeClr val="accent6"/>
                </a:solidFill>
              </a:rPr>
              <a:t>// Create </a:t>
            </a:r>
            <a:r>
              <a:rPr lang="en-US" sz="1600" dirty="0" err="1">
                <a:solidFill>
                  <a:schemeClr val="accent6"/>
                </a:solidFill>
              </a:rPr>
              <a:t>ObjectIdentity</a:t>
            </a:r>
            <a:r>
              <a:rPr lang="en-US" sz="1600" dirty="0">
                <a:solidFill>
                  <a:schemeClr val="accent6"/>
                </a:solidFill>
              </a:rPr>
              <a:t> objects with our DQL qualifications and repository name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chemeClr val="accent4"/>
                </a:solidFill>
              </a:rPr>
              <a:t>ObjectIdentity</a:t>
            </a:r>
            <a:r>
              <a:rPr lang="en-US" dirty="0">
                <a:solidFill>
                  <a:schemeClr val="accent4"/>
                </a:solidFill>
              </a:rPr>
              <a:t> targetObjectIdentity1 = new </a:t>
            </a:r>
            <a:r>
              <a:rPr lang="en-US" dirty="0" err="1">
                <a:solidFill>
                  <a:schemeClr val="accent4"/>
                </a:solidFill>
              </a:rPr>
              <a:t>ObjectIdentity</a:t>
            </a:r>
            <a:r>
              <a:rPr lang="en-US" dirty="0">
                <a:solidFill>
                  <a:schemeClr val="accent4"/>
                </a:solidFill>
              </a:rPr>
              <a:t>(q1, </a:t>
            </a:r>
            <a:r>
              <a:rPr lang="en-US" dirty="0" err="1">
                <a:solidFill>
                  <a:schemeClr val="accent4"/>
                </a:solidFill>
              </a:rPr>
              <a:t>repositoryName</a:t>
            </a:r>
            <a:r>
              <a:rPr lang="en-US" dirty="0">
                <a:solidFill>
                  <a:schemeClr val="accent4"/>
                </a:solidFill>
              </a:rPr>
              <a:t>);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chemeClr val="accent4"/>
                </a:solidFill>
              </a:rPr>
              <a:t>ObjectIdentity</a:t>
            </a:r>
            <a:r>
              <a:rPr lang="en-US" dirty="0">
                <a:solidFill>
                  <a:schemeClr val="accent4"/>
                </a:solidFill>
              </a:rPr>
              <a:t> targetObjectIdentity2 = new </a:t>
            </a:r>
            <a:r>
              <a:rPr lang="en-US" dirty="0" err="1">
                <a:solidFill>
                  <a:schemeClr val="accent4"/>
                </a:solidFill>
              </a:rPr>
              <a:t>ObjectIdentity</a:t>
            </a:r>
            <a:r>
              <a:rPr lang="en-US" dirty="0">
                <a:solidFill>
                  <a:schemeClr val="accent4"/>
                </a:solidFill>
              </a:rPr>
              <a:t>(q2, </a:t>
            </a:r>
            <a:r>
              <a:rPr lang="en-US" dirty="0" err="1">
                <a:solidFill>
                  <a:schemeClr val="accent4"/>
                </a:solidFill>
              </a:rPr>
              <a:t>repositoryName</a:t>
            </a:r>
            <a:r>
              <a:rPr lang="en-US" dirty="0">
                <a:solidFill>
                  <a:schemeClr val="accent4"/>
                </a:solidFill>
              </a:rPr>
              <a:t>);</a:t>
            </a:r>
          </a:p>
          <a:p>
            <a:pPr marL="400050" lvl="1" indent="0">
              <a:buNone/>
            </a:pPr>
            <a:endParaRPr lang="en-US" sz="1600" dirty="0">
              <a:solidFill>
                <a:schemeClr val="accent4"/>
              </a:solidFill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chemeClr val="accent6"/>
                </a:solidFill>
              </a:rPr>
              <a:t>// Create an </a:t>
            </a:r>
            <a:r>
              <a:rPr lang="en-US" sz="1600" dirty="0" err="1">
                <a:solidFill>
                  <a:schemeClr val="accent6"/>
                </a:solidFill>
              </a:rPr>
              <a:t>ObjectIdentitySet</a:t>
            </a:r>
            <a:r>
              <a:rPr lang="en-US" sz="1600" dirty="0">
                <a:solidFill>
                  <a:schemeClr val="accent6"/>
                </a:solidFill>
              </a:rPr>
              <a:t> that contains the </a:t>
            </a:r>
            <a:r>
              <a:rPr lang="en-US" sz="1600" dirty="0" err="1">
                <a:solidFill>
                  <a:schemeClr val="accent6"/>
                </a:solidFill>
              </a:rPr>
              <a:t>ObjectIdentity</a:t>
            </a:r>
            <a:r>
              <a:rPr lang="en-US" sz="1600" dirty="0">
                <a:solidFill>
                  <a:schemeClr val="accent6"/>
                </a:solidFill>
              </a:rPr>
              <a:t> objects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chemeClr val="accent4"/>
                </a:solidFill>
              </a:rPr>
              <a:t>ObjectIdentitySet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objIdSet</a:t>
            </a:r>
            <a:r>
              <a:rPr lang="en-US" dirty="0">
                <a:solidFill>
                  <a:schemeClr val="accent4"/>
                </a:solidFill>
              </a:rPr>
              <a:t> = new </a:t>
            </a:r>
            <a:r>
              <a:rPr lang="en-US" dirty="0" err="1">
                <a:solidFill>
                  <a:schemeClr val="accent4"/>
                </a:solidFill>
              </a:rPr>
              <a:t>ObjectIdentitySet</a:t>
            </a:r>
            <a:r>
              <a:rPr lang="en-US" dirty="0">
                <a:solidFill>
                  <a:schemeClr val="accent4"/>
                </a:solidFill>
              </a:rPr>
              <a:t>();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chemeClr val="accent4"/>
                </a:solidFill>
              </a:rPr>
              <a:t>objIdSet.addIdentity</a:t>
            </a:r>
            <a:r>
              <a:rPr lang="en-US" dirty="0">
                <a:solidFill>
                  <a:schemeClr val="accent4"/>
                </a:solidFill>
              </a:rPr>
              <a:t>(targetObjectIdentity1);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chemeClr val="accent4"/>
                </a:solidFill>
              </a:rPr>
              <a:t>objIdSet.addIdentity</a:t>
            </a:r>
            <a:r>
              <a:rPr lang="en-US" dirty="0">
                <a:solidFill>
                  <a:schemeClr val="accent4"/>
                </a:solidFill>
              </a:rPr>
              <a:t>(targetObjectIdentity2);</a:t>
            </a:r>
          </a:p>
          <a:p>
            <a:pPr marL="400050" lvl="1" indent="0">
              <a:buNone/>
            </a:pPr>
            <a:endParaRPr lang="en-US" sz="1600" dirty="0">
              <a:solidFill>
                <a:schemeClr val="accent4"/>
              </a:solidFill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chemeClr val="accent6"/>
                </a:solidFill>
              </a:rPr>
              <a:t>// Create an empty </a:t>
            </a:r>
            <a:r>
              <a:rPr lang="en-US" sz="1600" dirty="0" err="1">
                <a:solidFill>
                  <a:schemeClr val="accent6"/>
                </a:solidFill>
              </a:rPr>
              <a:t>OperationOptions</a:t>
            </a:r>
            <a:r>
              <a:rPr lang="en-US" sz="1600" dirty="0">
                <a:solidFill>
                  <a:schemeClr val="accent6"/>
                </a:solidFill>
              </a:rPr>
              <a:t> object </a:t>
            </a:r>
          </a:p>
          <a:p>
            <a:pPr marL="400050" lvl="1" indent="0">
              <a:buNone/>
            </a:pPr>
            <a:r>
              <a:rPr lang="en-US" sz="1600" dirty="0" smtClean="0">
                <a:solidFill>
                  <a:schemeClr val="accent4"/>
                </a:solidFill>
              </a:rPr>
              <a:t>	</a:t>
            </a:r>
            <a:r>
              <a:rPr lang="en-US" sz="1600" dirty="0" err="1" smtClean="0">
                <a:solidFill>
                  <a:schemeClr val="accent4"/>
                </a:solidFill>
              </a:rPr>
              <a:t>OperationOptions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>
                <a:solidFill>
                  <a:schemeClr val="accent4"/>
                </a:solidFill>
              </a:rPr>
              <a:t>opts = new </a:t>
            </a:r>
            <a:r>
              <a:rPr lang="en-US" sz="1600" dirty="0" err="1">
                <a:solidFill>
                  <a:schemeClr val="accent4"/>
                </a:solidFill>
              </a:rPr>
              <a:t>OperationOptions</a:t>
            </a:r>
            <a:r>
              <a:rPr lang="en-US" sz="1600" dirty="0">
                <a:solidFill>
                  <a:schemeClr val="accent4"/>
                </a:solidFill>
              </a:rPr>
              <a:t>();</a:t>
            </a:r>
          </a:p>
          <a:p>
            <a:pPr marL="400050" lvl="1" indent="0">
              <a:buNone/>
            </a:pPr>
            <a:endParaRPr lang="en-US" sz="1600" dirty="0">
              <a:solidFill>
                <a:schemeClr val="accent4"/>
              </a:solidFill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chemeClr val="accent6"/>
                </a:solidFill>
              </a:rPr>
              <a:t>// Execute </a:t>
            </a:r>
            <a:r>
              <a:rPr lang="en-US" sz="1600" dirty="0" err="1">
                <a:solidFill>
                  <a:schemeClr val="accent6"/>
                </a:solidFill>
              </a:rPr>
              <a:t>ObjectService.get</a:t>
            </a:r>
            <a:r>
              <a:rPr lang="en-US" sz="1600" dirty="0">
                <a:solidFill>
                  <a:schemeClr val="accent6"/>
                </a:solidFill>
              </a:rPr>
              <a:t>() which hopefully returns a populated </a:t>
            </a:r>
            <a:r>
              <a:rPr lang="en-US" sz="1600" dirty="0" err="1" smtClean="0">
                <a:solidFill>
                  <a:schemeClr val="accent6"/>
                </a:solidFill>
              </a:rPr>
              <a:t>datapackage</a:t>
            </a:r>
            <a:endParaRPr lang="en-US" sz="1600" dirty="0">
              <a:solidFill>
                <a:schemeClr val="accent6"/>
              </a:solidFill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schemeClr val="accent4"/>
                </a:solidFill>
              </a:rPr>
              <a:t>	</a:t>
            </a:r>
            <a:r>
              <a:rPr lang="en-US" sz="1600" dirty="0" err="1" smtClean="0">
                <a:solidFill>
                  <a:schemeClr val="accent4"/>
                </a:solidFill>
              </a:rPr>
              <a:t>DataPackage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>
                <a:solidFill>
                  <a:schemeClr val="accent4"/>
                </a:solidFill>
              </a:rPr>
              <a:t>dataPackage</a:t>
            </a:r>
            <a:r>
              <a:rPr lang="en-US" sz="1600" dirty="0">
                <a:solidFill>
                  <a:schemeClr val="accent4"/>
                </a:solidFill>
              </a:rPr>
              <a:t> = </a:t>
            </a:r>
            <a:r>
              <a:rPr lang="en-US" sz="1600" dirty="0" err="1">
                <a:solidFill>
                  <a:schemeClr val="accent4"/>
                </a:solidFill>
              </a:rPr>
              <a:t>objectService.get</a:t>
            </a:r>
            <a:r>
              <a:rPr lang="en-US" sz="1600" dirty="0">
                <a:solidFill>
                  <a:schemeClr val="accent4"/>
                </a:solidFill>
              </a:rPr>
              <a:t>(</a:t>
            </a:r>
            <a:r>
              <a:rPr lang="en-US" sz="1600" dirty="0" err="1">
                <a:solidFill>
                  <a:schemeClr val="accent4"/>
                </a:solidFill>
              </a:rPr>
              <a:t>objIdSet</a:t>
            </a:r>
            <a:r>
              <a:rPr lang="en-US" sz="1600" dirty="0">
                <a:solidFill>
                  <a:schemeClr val="accent4"/>
                </a:solidFill>
              </a:rPr>
              <a:t>, opts);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5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412"/>
            <a:ext cx="8610600" cy="510988"/>
          </a:xfrm>
        </p:spPr>
        <p:txBody>
          <a:bodyPr/>
          <a:lstStyle/>
          <a:p>
            <a:r>
              <a:rPr lang="en-US" dirty="0" smtClean="0"/>
              <a:t>DFS Authentication &amp; Interaction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229600" cy="5562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dirty="0"/>
              <a:t>I</a:t>
            </a:r>
            <a:r>
              <a:rPr lang="en-US" sz="1800" dirty="0" smtClean="0"/>
              <a:t>terate over the results</a:t>
            </a:r>
          </a:p>
          <a:p>
            <a:pPr marL="0" indent="0">
              <a:buNone/>
            </a:pPr>
            <a:r>
              <a:rPr lang="en-US" sz="1800" dirty="0" smtClean="0"/>
              <a:t>The call to the </a:t>
            </a:r>
            <a:r>
              <a:rPr lang="en-US" sz="1800" dirty="0" err="1" smtClean="0"/>
              <a:t>objectservice</a:t>
            </a:r>
            <a:r>
              <a:rPr lang="en-US" sz="1800" dirty="0" smtClean="0"/>
              <a:t> returns a </a:t>
            </a:r>
            <a:r>
              <a:rPr lang="en-US" sz="1800" dirty="0" err="1" smtClean="0"/>
              <a:t>DataPackage</a:t>
            </a:r>
            <a:r>
              <a:rPr lang="en-US" sz="1800" dirty="0" smtClean="0"/>
              <a:t> which must be iterated through to access </a:t>
            </a:r>
            <a:r>
              <a:rPr lang="en-US" sz="1800" dirty="0" err="1" smtClean="0"/>
              <a:t>DataObject</a:t>
            </a:r>
            <a:r>
              <a:rPr lang="en-US" sz="1800" dirty="0" smtClean="0"/>
              <a:t>. Each </a:t>
            </a:r>
            <a:r>
              <a:rPr lang="en-US" sz="1800" dirty="0" err="1" smtClean="0"/>
              <a:t>DataObject</a:t>
            </a:r>
            <a:r>
              <a:rPr lang="en-US" sz="1800" dirty="0" smtClean="0"/>
              <a:t> contains a </a:t>
            </a:r>
            <a:r>
              <a:rPr lang="en-US" sz="1800" dirty="0" err="1" smtClean="0"/>
              <a:t>PropertySet</a:t>
            </a:r>
            <a:r>
              <a:rPr lang="en-US" sz="1800" dirty="0" smtClean="0"/>
              <a:t> which can be used to access individual property values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</a:rPr>
              <a:t>// Create an empty </a:t>
            </a:r>
            <a:r>
              <a:rPr lang="en-US" sz="1600" dirty="0" err="1">
                <a:solidFill>
                  <a:schemeClr val="accent6"/>
                </a:solidFill>
              </a:rPr>
              <a:t>DataPackage</a:t>
            </a:r>
            <a:r>
              <a:rPr lang="en-US" sz="1600" dirty="0">
                <a:solidFill>
                  <a:schemeClr val="accent6"/>
                </a:solidFill>
              </a:rPr>
              <a:t> to hold the resulting objects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4"/>
                </a:solidFill>
              </a:rPr>
              <a:t>	</a:t>
            </a:r>
            <a:r>
              <a:rPr lang="en-US" sz="1600" dirty="0" err="1" smtClean="0">
                <a:solidFill>
                  <a:schemeClr val="accent4"/>
                </a:solidFill>
              </a:rPr>
              <a:t>DataPackage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>
                <a:solidFill>
                  <a:schemeClr val="accent4"/>
                </a:solidFill>
              </a:rPr>
              <a:t>dataPackage</a:t>
            </a:r>
            <a:r>
              <a:rPr lang="en-US" sz="1600" dirty="0">
                <a:solidFill>
                  <a:schemeClr val="accent4"/>
                </a:solidFill>
              </a:rPr>
              <a:t> = new </a:t>
            </a:r>
            <a:r>
              <a:rPr lang="en-US" sz="1600" dirty="0" err="1">
                <a:solidFill>
                  <a:schemeClr val="accent4"/>
                </a:solidFill>
              </a:rPr>
              <a:t>DataPackage</a:t>
            </a:r>
            <a:r>
              <a:rPr lang="en-US" sz="1600" dirty="0">
                <a:solidFill>
                  <a:schemeClr val="accent4"/>
                </a:solidFill>
              </a:rPr>
              <a:t>();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</a:rPr>
              <a:t>// Create an empty </a:t>
            </a:r>
            <a:r>
              <a:rPr lang="en-US" sz="1600" dirty="0" err="1">
                <a:solidFill>
                  <a:schemeClr val="accent6"/>
                </a:solidFill>
              </a:rPr>
              <a:t>PropertySet</a:t>
            </a:r>
            <a:r>
              <a:rPr lang="en-US" sz="1600" dirty="0">
                <a:solidFill>
                  <a:schemeClr val="accent6"/>
                </a:solidFill>
              </a:rPr>
              <a:t> to hold the resulting object properties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4"/>
                </a:solidFill>
              </a:rPr>
              <a:t>	</a:t>
            </a:r>
            <a:r>
              <a:rPr lang="en-US" sz="1600" dirty="0" err="1" smtClean="0">
                <a:solidFill>
                  <a:schemeClr val="accent4"/>
                </a:solidFill>
              </a:rPr>
              <a:t>PropertySet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>
                <a:solidFill>
                  <a:schemeClr val="accent4"/>
                </a:solidFill>
              </a:rPr>
              <a:t>properties = new </a:t>
            </a:r>
            <a:r>
              <a:rPr lang="en-US" sz="1600" dirty="0" err="1">
                <a:solidFill>
                  <a:schemeClr val="accent4"/>
                </a:solidFill>
              </a:rPr>
              <a:t>PropertySet</a:t>
            </a:r>
            <a:r>
              <a:rPr lang="en-US" sz="1600" dirty="0">
                <a:solidFill>
                  <a:schemeClr val="accent4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</a:rPr>
              <a:t>// Iterate through the </a:t>
            </a:r>
            <a:r>
              <a:rPr lang="en-US" sz="1600" dirty="0" err="1">
                <a:solidFill>
                  <a:schemeClr val="accent6"/>
                </a:solidFill>
              </a:rPr>
              <a:t>DataObject</a:t>
            </a:r>
            <a:r>
              <a:rPr lang="en-US" sz="1600" dirty="0">
                <a:solidFill>
                  <a:schemeClr val="accent6"/>
                </a:solidFill>
              </a:rPr>
              <a:t> objects in the result </a:t>
            </a:r>
            <a:r>
              <a:rPr lang="en-US" sz="1600" dirty="0" err="1">
                <a:solidFill>
                  <a:schemeClr val="accent6"/>
                </a:solidFill>
              </a:rPr>
              <a:t>DataPackage</a:t>
            </a:r>
            <a:endParaRPr lang="en-US" sz="16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4"/>
                </a:solidFill>
              </a:rPr>
              <a:t>	Iterator </a:t>
            </a:r>
            <a:r>
              <a:rPr lang="en-US" sz="1600" dirty="0" err="1">
                <a:solidFill>
                  <a:schemeClr val="accent4"/>
                </a:solidFill>
              </a:rPr>
              <a:t>iterator</a:t>
            </a:r>
            <a:r>
              <a:rPr lang="en-US" sz="1600" dirty="0">
                <a:solidFill>
                  <a:schemeClr val="accent4"/>
                </a:solidFill>
              </a:rPr>
              <a:t> = </a:t>
            </a:r>
            <a:r>
              <a:rPr lang="en-US" sz="1600" dirty="0" err="1">
                <a:solidFill>
                  <a:schemeClr val="accent4"/>
                </a:solidFill>
              </a:rPr>
              <a:t>dataPackage.getDataObjects</a:t>
            </a:r>
            <a:r>
              <a:rPr lang="en-US" sz="1600" dirty="0">
                <a:solidFill>
                  <a:schemeClr val="accent4"/>
                </a:solidFill>
              </a:rPr>
              <a:t>().iterator();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4"/>
                </a:solidFill>
              </a:rPr>
              <a:t>	while(</a:t>
            </a:r>
            <a:r>
              <a:rPr lang="en-US" sz="1600" dirty="0" err="1" smtClean="0">
                <a:solidFill>
                  <a:schemeClr val="accent4"/>
                </a:solidFill>
              </a:rPr>
              <a:t>iterator.hasNext</a:t>
            </a:r>
            <a:r>
              <a:rPr lang="en-US" sz="1600" dirty="0">
                <a:solidFill>
                  <a:schemeClr val="accent4"/>
                </a:solidFill>
              </a:rPr>
              <a:t>()){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4"/>
                </a:solidFill>
              </a:rPr>
              <a:t>		</a:t>
            </a:r>
            <a:r>
              <a:rPr lang="en-US" sz="1600" dirty="0" err="1" smtClean="0">
                <a:solidFill>
                  <a:schemeClr val="accent4"/>
                </a:solidFill>
              </a:rPr>
              <a:t>System.out.println</a:t>
            </a:r>
            <a:r>
              <a:rPr lang="en-US" sz="1600" dirty="0" smtClean="0">
                <a:solidFill>
                  <a:schemeClr val="accent4"/>
                </a:solidFill>
              </a:rPr>
              <a:t>(“Getting Properties”);</a:t>
            </a:r>
            <a:endParaRPr lang="en-US" sz="16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4"/>
                </a:solidFill>
              </a:rPr>
              <a:t>		</a:t>
            </a:r>
            <a:r>
              <a:rPr lang="en-US" sz="1600" dirty="0" err="1" smtClean="0">
                <a:solidFill>
                  <a:schemeClr val="accent4"/>
                </a:solidFill>
              </a:rPr>
              <a:t>DataObject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>
                <a:solidFill>
                  <a:schemeClr val="accent4"/>
                </a:solidFill>
              </a:rPr>
              <a:t>thisDataObject</a:t>
            </a:r>
            <a:r>
              <a:rPr lang="en-US" sz="1600" dirty="0">
                <a:solidFill>
                  <a:schemeClr val="accent4"/>
                </a:solidFill>
              </a:rPr>
              <a:t> = (</a:t>
            </a:r>
            <a:r>
              <a:rPr lang="en-US" sz="1600" dirty="0" err="1">
                <a:solidFill>
                  <a:schemeClr val="accent4"/>
                </a:solidFill>
              </a:rPr>
              <a:t>DataObject</a:t>
            </a:r>
            <a:r>
              <a:rPr lang="en-US" sz="1600" dirty="0">
                <a:solidFill>
                  <a:schemeClr val="accent4"/>
                </a:solidFill>
              </a:rPr>
              <a:t>) </a:t>
            </a:r>
            <a:r>
              <a:rPr lang="en-US" sz="1600" dirty="0" err="1">
                <a:solidFill>
                  <a:schemeClr val="accent4"/>
                </a:solidFill>
              </a:rPr>
              <a:t>iterator.next</a:t>
            </a:r>
            <a:r>
              <a:rPr lang="en-US" sz="1600" dirty="0">
                <a:solidFill>
                  <a:schemeClr val="accent4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4"/>
                </a:solidFill>
              </a:rPr>
              <a:t>		</a:t>
            </a:r>
            <a:r>
              <a:rPr lang="en-US" sz="1600" dirty="0" smtClean="0">
                <a:solidFill>
                  <a:schemeClr val="accent6"/>
                </a:solidFill>
              </a:rPr>
              <a:t>// </a:t>
            </a:r>
            <a:r>
              <a:rPr lang="en-US" sz="1600" dirty="0">
                <a:solidFill>
                  <a:schemeClr val="accent6"/>
                </a:solidFill>
              </a:rPr>
              <a:t>Write out some properties for this </a:t>
            </a:r>
            <a:r>
              <a:rPr lang="en-US" sz="1600" dirty="0" err="1">
                <a:solidFill>
                  <a:schemeClr val="accent6"/>
                </a:solidFill>
              </a:rPr>
              <a:t>DataObject</a:t>
            </a:r>
            <a:endParaRPr lang="en-US" sz="16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4"/>
                </a:solidFill>
              </a:rPr>
              <a:t>		properties </a:t>
            </a:r>
            <a:r>
              <a:rPr lang="en-US" sz="1600" dirty="0">
                <a:solidFill>
                  <a:schemeClr val="accent4"/>
                </a:solidFill>
              </a:rPr>
              <a:t>= </a:t>
            </a:r>
            <a:r>
              <a:rPr lang="en-US" sz="1600" dirty="0" err="1">
                <a:solidFill>
                  <a:schemeClr val="accent4"/>
                </a:solidFill>
              </a:rPr>
              <a:t>thisDataObject.getProperties</a:t>
            </a:r>
            <a:r>
              <a:rPr lang="en-US" sz="1600" dirty="0" smtClean="0">
                <a:solidFill>
                  <a:schemeClr val="accent4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4"/>
                </a:solidFill>
              </a:rPr>
              <a:t>		String </a:t>
            </a:r>
            <a:r>
              <a:rPr lang="en-US" sz="1600" dirty="0" err="1" smtClean="0">
                <a:solidFill>
                  <a:schemeClr val="accent4"/>
                </a:solidFill>
              </a:rPr>
              <a:t>objNme</a:t>
            </a:r>
            <a:r>
              <a:rPr lang="en-US" sz="1600" dirty="0" smtClean="0">
                <a:solidFill>
                  <a:schemeClr val="accent4"/>
                </a:solidFill>
              </a:rPr>
              <a:t> = </a:t>
            </a:r>
            <a:r>
              <a:rPr lang="en-US" sz="1600" dirty="0" err="1" smtClean="0">
                <a:solidFill>
                  <a:schemeClr val="accent4"/>
                </a:solidFill>
              </a:rPr>
              <a:t>properties.get</a:t>
            </a:r>
            <a:r>
              <a:rPr lang="en-US" sz="1600" dirty="0">
                <a:solidFill>
                  <a:schemeClr val="accent4"/>
                </a:solidFill>
              </a:rPr>
              <a:t>("</a:t>
            </a:r>
            <a:r>
              <a:rPr lang="en-US" sz="1600" dirty="0" err="1">
                <a:solidFill>
                  <a:schemeClr val="accent4"/>
                </a:solidFill>
              </a:rPr>
              <a:t>object_name</a:t>
            </a:r>
            <a:r>
              <a:rPr lang="en-US" sz="1600" dirty="0">
                <a:solidFill>
                  <a:schemeClr val="accent4"/>
                </a:solidFill>
              </a:rPr>
              <a:t>").</a:t>
            </a:r>
            <a:r>
              <a:rPr lang="en-US" sz="1600" dirty="0" err="1">
                <a:solidFill>
                  <a:schemeClr val="accent4"/>
                </a:solidFill>
              </a:rPr>
              <a:t>getValueAsString</a:t>
            </a:r>
            <a:r>
              <a:rPr lang="en-US" sz="1600" dirty="0" smtClean="0">
                <a:solidFill>
                  <a:schemeClr val="accent4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4"/>
                </a:solidFill>
              </a:rPr>
              <a:t>	</a:t>
            </a:r>
            <a:r>
              <a:rPr lang="en-US" sz="1600" dirty="0" smtClean="0">
                <a:solidFill>
                  <a:schemeClr val="accent4"/>
                </a:solidFill>
              </a:rPr>
              <a:t>	String </a:t>
            </a:r>
            <a:r>
              <a:rPr lang="en-US" sz="1600" dirty="0" err="1" smtClean="0">
                <a:solidFill>
                  <a:schemeClr val="accent4"/>
                </a:solidFill>
              </a:rPr>
              <a:t>crDate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>
                <a:solidFill>
                  <a:schemeClr val="accent4"/>
                </a:solidFill>
              </a:rPr>
              <a:t>= </a:t>
            </a:r>
            <a:r>
              <a:rPr lang="en-US" sz="1600" dirty="0" err="1">
                <a:solidFill>
                  <a:schemeClr val="accent4"/>
                </a:solidFill>
              </a:rPr>
              <a:t>properties.get</a:t>
            </a:r>
            <a:r>
              <a:rPr lang="en-US" sz="1600" dirty="0" smtClean="0">
                <a:solidFill>
                  <a:schemeClr val="accent4"/>
                </a:solidFill>
              </a:rPr>
              <a:t>(“</a:t>
            </a:r>
            <a:r>
              <a:rPr lang="en-US" sz="1600" dirty="0" err="1" smtClean="0">
                <a:solidFill>
                  <a:schemeClr val="accent4"/>
                </a:solidFill>
              </a:rPr>
              <a:t>r_creation_date</a:t>
            </a:r>
            <a:r>
              <a:rPr lang="en-US" sz="1600" dirty="0" smtClean="0">
                <a:solidFill>
                  <a:schemeClr val="accent4"/>
                </a:solidFill>
              </a:rPr>
              <a:t>").</a:t>
            </a:r>
            <a:r>
              <a:rPr lang="en-US" sz="1600" dirty="0" err="1">
                <a:solidFill>
                  <a:schemeClr val="accent4"/>
                </a:solidFill>
              </a:rPr>
              <a:t>getValueAsString</a:t>
            </a:r>
            <a:r>
              <a:rPr lang="en-US" sz="1600" dirty="0">
                <a:solidFill>
                  <a:schemeClr val="accent4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4"/>
                </a:solidFill>
              </a:rPr>
              <a:t>		}</a:t>
            </a:r>
            <a:endParaRPr lang="en-US" sz="16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9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1126" y="2286000"/>
            <a:ext cx="4648200" cy="1540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705" dirty="0" smtClean="0">
                <a:solidFill>
                  <a:prstClr val="white"/>
                </a:solidFill>
                <a:latin typeface="Arial Rounded MT Bold" pitchFamily="34" charset="0"/>
              </a:rPr>
              <a:t>Object Control</a:t>
            </a:r>
          </a:p>
          <a:p>
            <a:r>
              <a:rPr lang="en-US" sz="4705" dirty="0" smtClean="0">
                <a:solidFill>
                  <a:prstClr val="white"/>
                </a:solidFill>
                <a:latin typeface="Arial Rounded MT Bold" pitchFamily="34" charset="0"/>
              </a:rPr>
              <a:t>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7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ObjectControl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18F"/>
                </a:solidFill>
                <a:ea typeface="Ebrima" panose="02000000000000000000" pitchFamily="2" charset="0"/>
              </a:rPr>
              <a:t>This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00718F"/>
                </a:solidFill>
                <a:ea typeface="Ebrima" panose="02000000000000000000" pitchFamily="2" charset="0"/>
              </a:rPr>
              <a:t>chapter provides information on :</a:t>
            </a:r>
          </a:p>
          <a:p>
            <a:pPr marL="0" indent="0">
              <a:buNone/>
            </a:pP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196" indent="-285196">
              <a:buFont typeface="+mj-lt"/>
              <a:buAutoNum type="romanLcPeriod"/>
            </a:pPr>
            <a:r>
              <a:rPr lang="en-US" dirty="0" smtClean="0"/>
              <a:t>Overview</a:t>
            </a:r>
          </a:p>
          <a:p>
            <a:pPr marL="285196" indent="-285196">
              <a:buFont typeface="+mj-lt"/>
              <a:buAutoNum type="romanLcPeriod"/>
            </a:pPr>
            <a:r>
              <a:rPr lang="en-US" dirty="0" smtClean="0"/>
              <a:t>Method Signature</a:t>
            </a:r>
          </a:p>
          <a:p>
            <a:pPr marL="285196" indent="-285196">
              <a:buFont typeface="+mj-lt"/>
              <a:buAutoNum type="romanLcPeriod"/>
            </a:pPr>
            <a:r>
              <a:rPr lang="en-US" dirty="0" smtClean="0"/>
              <a:t>Explanation</a:t>
            </a:r>
          </a:p>
          <a:p>
            <a:pPr marL="285196" indent="-285196">
              <a:buFont typeface="+mj-lt"/>
              <a:buAutoNum type="romanLcPeriod"/>
            </a:pPr>
            <a:r>
              <a:rPr lang="en-US" dirty="0" smtClean="0"/>
              <a:t>Object Service – DFS Call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8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Service is a core DFS Service</a:t>
            </a:r>
          </a:p>
          <a:p>
            <a:r>
              <a:rPr lang="en-US" dirty="0" smtClean="0"/>
              <a:t>Provides fundamental operations related to repository objects</a:t>
            </a:r>
          </a:p>
          <a:p>
            <a:pPr marL="796925" lvl="1" indent="-457200">
              <a:lnSpc>
                <a:spcPct val="130000"/>
              </a:lnSpc>
              <a:buNone/>
              <a:defRPr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6"/>
                </a:solidFill>
              </a:rPr>
              <a:t>-create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  <a:p>
            <a:pPr marL="796925" lvl="1" indent="-457200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- </a:t>
            </a:r>
            <a:r>
              <a:rPr lang="en-US" dirty="0" err="1">
                <a:solidFill>
                  <a:schemeClr val="accent6"/>
                </a:solidFill>
              </a:rPr>
              <a:t>createPath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  <a:p>
            <a:pPr marL="796925" lvl="1" indent="-457200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dirty="0">
                <a:solidFill>
                  <a:schemeClr val="accent6"/>
                </a:solidFill>
              </a:rPr>
              <a:t>	- copy()</a:t>
            </a:r>
          </a:p>
          <a:p>
            <a:pPr marL="796925" lvl="1" indent="-457200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dirty="0">
                <a:solidFill>
                  <a:schemeClr val="accent6"/>
                </a:solidFill>
              </a:rPr>
              <a:t>	- move()</a:t>
            </a:r>
          </a:p>
          <a:p>
            <a:pPr marL="796925" lvl="1" indent="-457200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dirty="0">
                <a:solidFill>
                  <a:schemeClr val="accent6"/>
                </a:solidFill>
              </a:rPr>
              <a:t>	- update()</a:t>
            </a:r>
          </a:p>
          <a:p>
            <a:pPr marL="796925" lvl="1" indent="-457200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dirty="0">
                <a:solidFill>
                  <a:schemeClr val="accent6"/>
                </a:solidFill>
              </a:rPr>
              <a:t>	- get()</a:t>
            </a:r>
          </a:p>
          <a:p>
            <a:pPr marL="796925" lvl="1" indent="-457200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dirty="0">
                <a:solidFill>
                  <a:schemeClr val="accent6"/>
                </a:solidFill>
              </a:rPr>
              <a:t>	- delete</a:t>
            </a:r>
            <a:r>
              <a:rPr lang="en-US" dirty="0" smtClean="0">
                <a:solidFill>
                  <a:schemeClr val="accent6"/>
                </a:solidFill>
              </a:rPr>
              <a:t>()</a:t>
            </a:r>
          </a:p>
          <a:p>
            <a:pPr marL="342900" lvl="1" indent="-342900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2000" dirty="0"/>
              <a:t>O</a:t>
            </a:r>
            <a:r>
              <a:rPr lang="en-US" sz="2000" dirty="0" smtClean="0"/>
              <a:t>bject Service WSDL</a:t>
            </a:r>
            <a:endParaRPr lang="en-US" sz="2000" u="sng" dirty="0">
              <a:hlinkClick r:id="rId2"/>
            </a:endParaRPr>
          </a:p>
          <a:p>
            <a:pPr marL="796925" lvl="1" indent="-457200">
              <a:lnSpc>
                <a:spcPct val="130000"/>
              </a:lnSpc>
              <a:buNone/>
              <a:defRPr/>
            </a:pPr>
            <a:r>
              <a:rPr lang="en-US" dirty="0" smtClean="0">
                <a:hlinkClick r:id="rId2"/>
              </a:rPr>
              <a:t>http://&lt;hostname&gt;:&lt;port&gt;/services/core/ObjectService?wsdl</a:t>
            </a:r>
            <a:endParaRPr lang="en-US" dirty="0"/>
          </a:p>
          <a:p>
            <a:pPr marL="796925" lvl="1" indent="-457200">
              <a:lnSpc>
                <a:spcPct val="130000"/>
              </a:lnSpc>
              <a:buFont typeface="Wingdings" pitchFamily="2" charset="2"/>
              <a:buNone/>
              <a:defRPr/>
            </a:pP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3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Signature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85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8001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80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dirty="0" smtClean="0"/>
              <a:t>Use </a:t>
            </a:r>
            <a:r>
              <a:rPr lang="en-US" sz="1800" dirty="0" err="1" smtClean="0"/>
              <a:t>ObjectService.create</a:t>
            </a:r>
            <a:r>
              <a:rPr lang="en-US" sz="1800" dirty="0" smtClean="0"/>
              <a:t>() to create new objects in the repository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Creates new objects based on the data objects that are contained in the </a:t>
            </a:r>
            <a:r>
              <a:rPr lang="en-US" sz="1800" dirty="0" err="1" smtClean="0"/>
              <a:t>DataPackage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DFS assigns a new object identifier once the object is created in the repository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To create object in a specific location or create objects that have relationship to one another defined in the repository use </a:t>
            </a:r>
            <a:r>
              <a:rPr lang="en-US" sz="1800" dirty="0" err="1" smtClean="0"/>
              <a:t>RelationShip</a:t>
            </a:r>
            <a:r>
              <a:rPr lang="en-US" sz="1800" dirty="0" smtClean="0"/>
              <a:t> instances with the </a:t>
            </a:r>
            <a:r>
              <a:rPr lang="en-US" sz="1800" dirty="0" err="1" smtClean="0"/>
              <a:t>DataObjects</a:t>
            </a:r>
            <a:endParaRPr lang="en-US" sz="1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Syntax of create Method:</a:t>
            </a:r>
          </a:p>
          <a:p>
            <a:pPr marL="0" indent="0">
              <a:buNone/>
              <a:defRPr/>
            </a:pPr>
            <a:r>
              <a:rPr lang="en-US" dirty="0" err="1">
                <a:solidFill>
                  <a:schemeClr val="accent6"/>
                </a:solidFill>
              </a:rPr>
              <a:t>DataPackage</a:t>
            </a:r>
            <a:r>
              <a:rPr lang="en-US" dirty="0">
                <a:solidFill>
                  <a:schemeClr val="accent6"/>
                </a:solidFill>
              </a:rPr>
              <a:t> create(</a:t>
            </a:r>
            <a:r>
              <a:rPr lang="en-US" dirty="0" err="1">
                <a:solidFill>
                  <a:schemeClr val="accent6"/>
                </a:solidFill>
              </a:rPr>
              <a:t>DataPackage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dataPackage,OperationOptions</a:t>
            </a:r>
            <a:r>
              <a:rPr lang="en-US" dirty="0">
                <a:solidFill>
                  <a:schemeClr val="accent6"/>
                </a:solidFill>
              </a:rPr>
              <a:t>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solidFill>
                  <a:schemeClr val="accent6"/>
                </a:solidFill>
              </a:rPr>
              <a:t>      </a:t>
            </a:r>
            <a:r>
              <a:rPr lang="en-US" dirty="0" err="1">
                <a:solidFill>
                  <a:schemeClr val="accent6"/>
                </a:solidFill>
              </a:rPr>
              <a:t>operationOptions</a:t>
            </a:r>
            <a:r>
              <a:rPr lang="en-US" dirty="0">
                <a:solidFill>
                  <a:schemeClr val="accent6"/>
                </a:solidFill>
              </a:rPr>
              <a:t>) throws </a:t>
            </a:r>
            <a:r>
              <a:rPr lang="en-US" dirty="0" err="1">
                <a:solidFill>
                  <a:schemeClr val="accent6"/>
                </a:solidFill>
              </a:rPr>
              <a:t>CoreServiceException</a:t>
            </a:r>
            <a:endParaRPr lang="en-US" dirty="0">
              <a:solidFill>
                <a:schemeClr val="accent6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ObjectService</a:t>
            </a:r>
            <a:r>
              <a:rPr lang="en-US" dirty="0" smtClean="0"/>
              <a:t> –DFS Call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87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001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52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ObjectService</a:t>
            </a:r>
            <a:r>
              <a:rPr lang="en-US" dirty="0"/>
              <a:t> –DFS </a:t>
            </a:r>
            <a:r>
              <a:rPr lang="en-US" dirty="0" smtClean="0"/>
              <a:t>Call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88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7772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4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1126" y="2286000"/>
            <a:ext cx="4648200" cy="1540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705" dirty="0" smtClean="0">
                <a:solidFill>
                  <a:prstClr val="white"/>
                </a:solidFill>
                <a:latin typeface="Arial Rounded MT Bold" pitchFamily="34" charset="0"/>
              </a:rPr>
              <a:t>Custom DFS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8" y="1600200"/>
            <a:ext cx="6668034" cy="434419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6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DFS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18F"/>
                </a:solidFill>
                <a:ea typeface="Ebrima" panose="02000000000000000000" pitchFamily="2" charset="0"/>
              </a:rPr>
              <a:t>This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00718F"/>
                </a:solidFill>
                <a:ea typeface="Ebrima" panose="02000000000000000000" pitchFamily="2" charset="0"/>
              </a:rPr>
              <a:t>chapter provides information on :</a:t>
            </a:r>
          </a:p>
          <a:p>
            <a:pPr marL="0" indent="0">
              <a:buNone/>
            </a:pP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196" indent="-285196">
              <a:buFont typeface="+mj-lt"/>
              <a:buAutoNum type="romanLcPeriod"/>
            </a:pPr>
            <a:r>
              <a:rPr lang="en-US" dirty="0" smtClean="0"/>
              <a:t>DFS SDK</a:t>
            </a:r>
            <a:endParaRPr lang="en-US" dirty="0"/>
          </a:p>
          <a:p>
            <a:pPr marL="285196" indent="-285196">
              <a:buFont typeface="+mj-lt"/>
              <a:buAutoNum type="romanLcPeriod"/>
            </a:pPr>
            <a:r>
              <a:rPr lang="en-US" dirty="0" smtClean="0"/>
              <a:t>Custom Services</a:t>
            </a:r>
            <a:endParaRPr lang="en-US" dirty="0"/>
          </a:p>
          <a:p>
            <a:pPr marL="285196" indent="-285196">
              <a:buFont typeface="+mj-lt"/>
              <a:buAutoNum type="romanLcPeriod"/>
            </a:pPr>
            <a:r>
              <a:rPr lang="en-US" dirty="0" smtClean="0"/>
              <a:t>Annotations - </a:t>
            </a:r>
            <a:r>
              <a:rPr lang="en-US" dirty="0" err="1" smtClean="0"/>
              <a:t>DfsPojoServices</a:t>
            </a:r>
            <a:endParaRPr lang="en-US" dirty="0"/>
          </a:p>
          <a:p>
            <a:pPr marL="285196" indent="-285196">
              <a:buFont typeface="+mj-lt"/>
              <a:buAutoNum type="romanLcPeriod"/>
            </a:pPr>
            <a:r>
              <a:rPr lang="en-US" dirty="0" smtClean="0"/>
              <a:t>Simple DFS Services Creation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4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sz="1800" dirty="0" smtClean="0"/>
              <a:t>Software development kit for development of DFS consumers</a:t>
            </a:r>
          </a:p>
          <a:p>
            <a:r>
              <a:rPr lang="en-US" sz="1800" dirty="0" smtClean="0"/>
              <a:t>Includes Java class libraries which helps to build DFS Services that extend DFS delivered services </a:t>
            </a:r>
          </a:p>
          <a:p>
            <a:r>
              <a:rPr lang="en-US" sz="1800" dirty="0" smtClean="0"/>
              <a:t>DFS uses DFC client bundled in DFS SDK</a:t>
            </a:r>
          </a:p>
          <a:p>
            <a:r>
              <a:rPr lang="en-US" sz="1800" dirty="0" smtClean="0"/>
              <a:t>DFC client is configured in </a:t>
            </a:r>
            <a:r>
              <a:rPr lang="en-US" sz="1800" dirty="0" err="1" smtClean="0"/>
              <a:t>dfc.properties</a:t>
            </a:r>
            <a:r>
              <a:rPr lang="en-US" sz="1800" dirty="0" smtClean="0"/>
              <a:t> file that is located in project </a:t>
            </a:r>
            <a:r>
              <a:rPr lang="en-US" sz="1800" dirty="0" err="1" smtClean="0"/>
              <a:t>classpath</a:t>
            </a:r>
            <a:r>
              <a:rPr lang="en-US" sz="1800" dirty="0"/>
              <a:t> (</a:t>
            </a:r>
            <a:r>
              <a:rPr lang="en-US" sz="1800" dirty="0" smtClean="0"/>
              <a:t>dfs-sdk-7.3\</a:t>
            </a:r>
            <a:r>
              <a:rPr lang="en-US" sz="1800" dirty="0" err="1" smtClean="0"/>
              <a:t>etc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To run basic services, it is required to configure connection broker details in the properties file</a:t>
            </a:r>
          </a:p>
          <a:p>
            <a:r>
              <a:rPr lang="en-US" sz="1800" dirty="0" smtClean="0"/>
              <a:t>To run workflow services or any services that require SBO, it is required to configure global registry user credentials in the properties file</a:t>
            </a:r>
          </a:p>
          <a:p>
            <a:r>
              <a:rPr lang="en-US" sz="1800" dirty="0" smtClean="0"/>
              <a:t>Services can be implemented as POJOs or as BOF service based business objects</a:t>
            </a:r>
          </a:p>
          <a:p>
            <a:r>
              <a:rPr lang="en-US" sz="1800" dirty="0" smtClean="0"/>
              <a:t>Tools rely on JAX-WS and JAXB which require annotations of the original service source code</a:t>
            </a:r>
          </a:p>
          <a:p>
            <a:r>
              <a:rPr lang="en-US" sz="1800" dirty="0" smtClean="0"/>
              <a:t>Services should always return a DFS </a:t>
            </a:r>
            <a:r>
              <a:rPr lang="en-US" sz="1800" dirty="0" err="1" smtClean="0"/>
              <a:t>DataPackage</a:t>
            </a:r>
            <a:r>
              <a:rPr lang="en-US" sz="1800" dirty="0" smtClean="0"/>
              <a:t> rather than a specialized object representing DFC typed object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SDK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dfs-sdk-7.3\</a:t>
            </a:r>
            <a:r>
              <a:rPr lang="en-US" dirty="0" err="1" smtClean="0"/>
              <a:t>etc</a:t>
            </a:r>
            <a:r>
              <a:rPr lang="en-US" dirty="0" smtClean="0"/>
              <a:t> contains all configuration files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Download </a:t>
            </a:r>
            <a:r>
              <a:rPr lang="en-US" dirty="0" err="1"/>
              <a:t>dfs.ear</a:t>
            </a:r>
            <a:r>
              <a:rPr lang="en-US" dirty="0"/>
              <a:t> (Version 7.3) from </a:t>
            </a:r>
            <a:r>
              <a:rPr lang="en-US" dirty="0" err="1"/>
              <a:t>OpenText</a:t>
            </a:r>
            <a:r>
              <a:rPr lang="en-US" dirty="0"/>
              <a:t> </a:t>
            </a:r>
          </a:p>
          <a:p>
            <a:r>
              <a:rPr lang="en-US" dirty="0"/>
              <a:t>Download dfs-sdk-7.3 from </a:t>
            </a:r>
            <a:r>
              <a:rPr lang="en-US" dirty="0" err="1"/>
              <a:t>OpenText</a:t>
            </a:r>
            <a:r>
              <a:rPr lang="en-US" dirty="0"/>
              <a:t> which contains out of box services provided by </a:t>
            </a:r>
            <a:r>
              <a:rPr lang="en-US" dirty="0" err="1"/>
              <a:t>OpenText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92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600200"/>
            <a:ext cx="723900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787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dirty="0" smtClean="0"/>
              <a:t>DFS is designed as a developer platform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Platform for consumers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Platform for custom services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Custom Services can be 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Wrappers/Extenders of DFS Services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Peers to out-of-box DFS services</a:t>
            </a:r>
            <a:endParaRPr lang="en-US" dirty="0"/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 smtClean="0"/>
              <a:t>Steps </a:t>
            </a:r>
            <a:r>
              <a:rPr lang="en-US" dirty="0"/>
              <a:t>to create: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Annotate a POJO or BOF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Use DFS tools (ANT tasks) to </a:t>
            </a:r>
          </a:p>
          <a:p>
            <a:pPr lvl="2">
              <a:buFont typeface="Wingdings" pitchFamily="2" charset="2"/>
              <a:buChar char="v"/>
            </a:pPr>
            <a:r>
              <a:rPr lang="en-US" sz="1800" dirty="0" smtClean="0"/>
              <a:t>Generate service artifacts</a:t>
            </a:r>
          </a:p>
          <a:p>
            <a:pPr lvl="2">
              <a:buFont typeface="Wingdings" pitchFamily="2" charset="2"/>
              <a:buChar char="v"/>
            </a:pPr>
            <a:r>
              <a:rPr lang="en-US" sz="1800" dirty="0" smtClean="0"/>
              <a:t>Package Custom Services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Deploy Custom Service applications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1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 - </a:t>
            </a:r>
            <a:r>
              <a:rPr lang="en-US" dirty="0" err="1" smtClean="0"/>
              <a:t>DfsPojoService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sz="1800" dirty="0" smtClean="0"/>
              <a:t>POJO annotations simply serve as the metadata to the DFS service design time tools</a:t>
            </a:r>
          </a:p>
          <a:p>
            <a:r>
              <a:rPr lang="en-US" sz="1800" dirty="0" smtClean="0"/>
              <a:t>Insert the annotation immediately above the service class(</a:t>
            </a:r>
            <a:r>
              <a:rPr lang="en-US" sz="1800" dirty="0" err="1" smtClean="0"/>
              <a:t>HelloWorldService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1800" dirty="0" err="1" smtClean="0">
                <a:solidFill>
                  <a:srgbClr val="00B0F0"/>
                </a:solidFill>
              </a:rPr>
              <a:t>targetNamespace</a:t>
            </a:r>
            <a:r>
              <a:rPr lang="en-US" sz="1800" dirty="0" smtClean="0"/>
              <a:t> overrides the default Java Package in reverse order. </a:t>
            </a:r>
            <a:endParaRPr lang="en-US" sz="1800" dirty="0"/>
          </a:p>
          <a:p>
            <a:r>
              <a:rPr lang="en-US" sz="1800" dirty="0" err="1" smtClean="0"/>
              <a:t>r</a:t>
            </a:r>
            <a:r>
              <a:rPr lang="en-US" sz="1800" dirty="0" err="1" smtClean="0">
                <a:solidFill>
                  <a:srgbClr val="00B0F0"/>
                </a:solidFill>
              </a:rPr>
              <a:t>equiresAuthentication</a:t>
            </a:r>
            <a:r>
              <a:rPr lang="en-US" sz="1800" dirty="0" smtClean="0"/>
              <a:t> default value is true. False means open service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94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3" y="2057400"/>
            <a:ext cx="701040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177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412"/>
            <a:ext cx="8153400" cy="510988"/>
          </a:xfrm>
        </p:spPr>
        <p:txBody>
          <a:bodyPr/>
          <a:lstStyle/>
          <a:p>
            <a:r>
              <a:rPr lang="en-US" dirty="0"/>
              <a:t>Simple DFS Service </a:t>
            </a:r>
            <a:r>
              <a:rPr lang="en-US" dirty="0" smtClean="0"/>
              <a:t>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Documentum Composer is used for developing DFS</a:t>
            </a:r>
          </a:p>
          <a:p>
            <a:r>
              <a:rPr lang="en-US" sz="1800" dirty="0" smtClean="0"/>
              <a:t>Create New Documentum Project</a:t>
            </a:r>
          </a:p>
          <a:p>
            <a:r>
              <a:rPr lang="en-US" sz="1800" dirty="0" smtClean="0"/>
              <a:t>Create Java Class </a:t>
            </a:r>
            <a:r>
              <a:rPr lang="en-US" sz="1800" dirty="0" err="1" smtClean="0"/>
              <a:t>HelloWorldService</a:t>
            </a:r>
            <a:r>
              <a:rPr lang="en-US" sz="1800" dirty="0" smtClean="0"/>
              <a:t> in </a:t>
            </a:r>
            <a:r>
              <a:rPr lang="en-US" sz="1800" dirty="0" err="1" smtClean="0"/>
              <a:t>webservices</a:t>
            </a:r>
            <a:r>
              <a:rPr lang="en-US" sz="1800" dirty="0" smtClean="0"/>
              <a:t>\</a:t>
            </a:r>
            <a:r>
              <a:rPr lang="en-US" sz="1800" dirty="0" err="1" smtClean="0"/>
              <a:t>src</a:t>
            </a:r>
            <a:endParaRPr lang="en-US" dirty="0"/>
          </a:p>
          <a:p>
            <a:pPr marL="400050" lvl="1" indent="0">
              <a:buNone/>
            </a:pPr>
            <a:r>
              <a:rPr lang="en-US" sz="1600" dirty="0" smtClean="0">
                <a:solidFill>
                  <a:schemeClr val="accent4"/>
                </a:solidFill>
              </a:rPr>
              <a:t>package </a:t>
            </a:r>
            <a:r>
              <a:rPr lang="en-US" sz="1600" dirty="0" err="1">
                <a:solidFill>
                  <a:schemeClr val="accent4"/>
                </a:solidFill>
              </a:rPr>
              <a:t>com.service.example</a:t>
            </a:r>
            <a:r>
              <a:rPr lang="en-US" sz="1600" dirty="0">
                <a:solidFill>
                  <a:schemeClr val="accent4"/>
                </a:solidFill>
              </a:rPr>
              <a:t>;</a:t>
            </a:r>
            <a:br>
              <a:rPr lang="en-US" sz="1600" dirty="0">
                <a:solidFill>
                  <a:schemeClr val="accent4"/>
                </a:solidFill>
              </a:rPr>
            </a:br>
            <a:r>
              <a:rPr lang="en-US" sz="1600" dirty="0" smtClean="0">
                <a:solidFill>
                  <a:schemeClr val="accent4"/>
                </a:solidFill>
              </a:rPr>
              <a:t>import </a:t>
            </a:r>
            <a:r>
              <a:rPr lang="en-US" sz="1600" dirty="0" err="1">
                <a:solidFill>
                  <a:schemeClr val="accent4"/>
                </a:solidFill>
              </a:rPr>
              <a:t>com.emc.documentum.fs.rt.annotations.DfsPojoService</a:t>
            </a:r>
            <a:r>
              <a:rPr lang="en-US" sz="1600" dirty="0">
                <a:solidFill>
                  <a:schemeClr val="accent4"/>
                </a:solidFill>
              </a:rPr>
              <a:t>;</a:t>
            </a:r>
            <a:br>
              <a:rPr lang="en-US" sz="1600" dirty="0">
                <a:solidFill>
                  <a:schemeClr val="accent4"/>
                </a:solidFill>
              </a:rPr>
            </a:br>
            <a:r>
              <a:rPr lang="en-US" sz="1600" dirty="0" smtClean="0">
                <a:solidFill>
                  <a:schemeClr val="accent4"/>
                </a:solidFill>
              </a:rPr>
              <a:t>@</a:t>
            </a:r>
            <a:r>
              <a:rPr lang="en-US" sz="1600" dirty="0" err="1">
                <a:solidFill>
                  <a:schemeClr val="accent4"/>
                </a:solidFill>
              </a:rPr>
              <a:t>DfsPojoService</a:t>
            </a:r>
            <a:r>
              <a:rPr lang="en-US" sz="1600" dirty="0">
                <a:solidFill>
                  <a:schemeClr val="accent4"/>
                </a:solidFill>
              </a:rPr>
              <a:t>(</a:t>
            </a:r>
            <a:r>
              <a:rPr lang="en-US" sz="1600" dirty="0" err="1">
                <a:solidFill>
                  <a:schemeClr val="accent4"/>
                </a:solidFill>
              </a:rPr>
              <a:t>targetNamespace</a:t>
            </a:r>
            <a:r>
              <a:rPr lang="en-US" sz="1600" dirty="0">
                <a:solidFill>
                  <a:schemeClr val="accent4"/>
                </a:solidFill>
              </a:rPr>
              <a:t> = "http://example.service.com</a:t>
            </a:r>
            <a:r>
              <a:rPr lang="en-US" sz="1600" dirty="0" smtClean="0">
                <a:solidFill>
                  <a:schemeClr val="accent4"/>
                </a:solidFill>
              </a:rPr>
              <a:t>", </a:t>
            </a:r>
            <a:r>
              <a:rPr lang="en-US" sz="1600" dirty="0" err="1" smtClean="0">
                <a:solidFill>
                  <a:schemeClr val="accent4"/>
                </a:solidFill>
              </a:rPr>
              <a:t>requiresAuthentication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>
                <a:solidFill>
                  <a:schemeClr val="accent4"/>
                </a:solidFill>
              </a:rPr>
              <a:t>= true)</a:t>
            </a:r>
            <a:br>
              <a:rPr lang="en-US" sz="1600" dirty="0">
                <a:solidFill>
                  <a:schemeClr val="accent4"/>
                </a:solidFill>
              </a:rPr>
            </a:br>
            <a:r>
              <a:rPr lang="en-US" sz="1600" dirty="0">
                <a:solidFill>
                  <a:schemeClr val="accent4"/>
                </a:solidFill>
              </a:rPr>
              <a:t>public class </a:t>
            </a:r>
            <a:r>
              <a:rPr lang="en-US" sz="1600" dirty="0" err="1">
                <a:solidFill>
                  <a:schemeClr val="accent4"/>
                </a:solidFill>
              </a:rPr>
              <a:t>HelloWorldService</a:t>
            </a:r>
            <a:r>
              <a:rPr lang="en-US" sz="1600" dirty="0">
                <a:solidFill>
                  <a:schemeClr val="accent4"/>
                </a:solidFill>
              </a:rPr>
              <a:t/>
            </a:r>
            <a:br>
              <a:rPr lang="en-US" sz="1600" dirty="0">
                <a:solidFill>
                  <a:schemeClr val="accent4"/>
                </a:solidFill>
              </a:rPr>
            </a:br>
            <a:r>
              <a:rPr lang="en-US" sz="1600" dirty="0">
                <a:solidFill>
                  <a:schemeClr val="accent4"/>
                </a:solidFill>
              </a:rPr>
              <a:t>{</a:t>
            </a:r>
            <a:br>
              <a:rPr lang="en-US" sz="1600" dirty="0">
                <a:solidFill>
                  <a:schemeClr val="accent4"/>
                </a:solidFill>
              </a:rPr>
            </a:br>
            <a:r>
              <a:rPr lang="en-US" sz="1600" dirty="0">
                <a:solidFill>
                  <a:schemeClr val="accent4"/>
                </a:solidFill>
              </a:rPr>
              <a:t>    public String </a:t>
            </a:r>
            <a:r>
              <a:rPr lang="en-US" sz="1600" dirty="0" err="1">
                <a:solidFill>
                  <a:schemeClr val="accent4"/>
                </a:solidFill>
              </a:rPr>
              <a:t>sayHello</a:t>
            </a:r>
            <a:r>
              <a:rPr lang="en-US" sz="1600" dirty="0">
                <a:solidFill>
                  <a:schemeClr val="accent4"/>
                </a:solidFill>
              </a:rPr>
              <a:t>(String name)</a:t>
            </a:r>
            <a:br>
              <a:rPr lang="en-US" sz="1600" dirty="0">
                <a:solidFill>
                  <a:schemeClr val="accent4"/>
                </a:solidFill>
              </a:rPr>
            </a:br>
            <a:r>
              <a:rPr lang="en-US" sz="1600" dirty="0">
                <a:solidFill>
                  <a:schemeClr val="accent4"/>
                </a:solidFill>
              </a:rPr>
              <a:t>    {</a:t>
            </a:r>
            <a:br>
              <a:rPr lang="en-US" sz="1600" dirty="0">
                <a:solidFill>
                  <a:schemeClr val="accent4"/>
                </a:solidFill>
              </a:rPr>
            </a:br>
            <a:r>
              <a:rPr lang="en-US" sz="1600" dirty="0">
                <a:solidFill>
                  <a:schemeClr val="accent4"/>
                </a:solidFill>
              </a:rPr>
              <a:t>        return "Hello " + name;</a:t>
            </a:r>
            <a:br>
              <a:rPr lang="en-US" sz="1600" dirty="0">
                <a:solidFill>
                  <a:schemeClr val="accent4"/>
                </a:solidFill>
              </a:rPr>
            </a:br>
            <a:r>
              <a:rPr lang="en-US" sz="1600" dirty="0">
                <a:solidFill>
                  <a:schemeClr val="accent4"/>
                </a:solidFill>
              </a:rPr>
              <a:t>    }</a:t>
            </a:r>
            <a:br>
              <a:rPr lang="en-US" sz="1600" dirty="0">
                <a:solidFill>
                  <a:schemeClr val="accent4"/>
                </a:solidFill>
              </a:rPr>
            </a:br>
            <a:r>
              <a:rPr lang="en-US" sz="1600" dirty="0" smtClean="0">
                <a:solidFill>
                  <a:schemeClr val="accent4"/>
                </a:solidFill>
              </a:rPr>
              <a:t>}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Define Project Properties</a:t>
            </a:r>
          </a:p>
          <a:p>
            <a:pPr marL="0" lvl="1" indent="0">
              <a:buNone/>
            </a:pPr>
            <a:r>
              <a:rPr lang="en-US" dirty="0" smtClean="0"/>
              <a:t>	Context </a:t>
            </a:r>
            <a:r>
              <a:rPr lang="en-US" dirty="0"/>
              <a:t>Root : services</a:t>
            </a:r>
          </a:p>
          <a:p>
            <a:pPr marL="0" lvl="1" indent="0">
              <a:buNone/>
            </a:pPr>
            <a:r>
              <a:rPr lang="en-US" dirty="0" smtClean="0"/>
              <a:t>	DFS </a:t>
            </a:r>
            <a:r>
              <a:rPr lang="en-US" dirty="0"/>
              <a:t>Module Name : example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6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412"/>
            <a:ext cx="8153400" cy="510988"/>
          </a:xfrm>
        </p:spPr>
        <p:txBody>
          <a:bodyPr/>
          <a:lstStyle/>
          <a:p>
            <a:r>
              <a:rPr lang="en-US" dirty="0"/>
              <a:t>Simple DFS Service </a:t>
            </a:r>
            <a:r>
              <a:rPr lang="en-US" dirty="0" smtClean="0"/>
              <a:t>Creation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Include </a:t>
            </a:r>
            <a:r>
              <a:rPr lang="en-US" sz="1800" dirty="0" err="1" smtClean="0"/>
              <a:t>dfc.properties</a:t>
            </a:r>
            <a:r>
              <a:rPr lang="en-US" sz="1800" dirty="0" smtClean="0"/>
              <a:t> in /</a:t>
            </a:r>
            <a:r>
              <a:rPr lang="en-US" sz="1800" dirty="0" err="1" smtClean="0"/>
              <a:t>etc</a:t>
            </a:r>
            <a:r>
              <a:rPr lang="en-US" sz="1800" dirty="0" smtClean="0"/>
              <a:t>/</a:t>
            </a:r>
            <a:r>
              <a:rPr lang="en-US" sz="1800" dirty="0" err="1" smtClean="0"/>
              <a:t>config</a:t>
            </a:r>
            <a:endParaRPr lang="en-US" sz="1800" dirty="0" smtClean="0"/>
          </a:p>
          <a:p>
            <a:r>
              <a:rPr lang="en-US" sz="1800" dirty="0" smtClean="0"/>
              <a:t>Edit DFS Services Library and specify that it is service</a:t>
            </a:r>
          </a:p>
          <a:p>
            <a:r>
              <a:rPr lang="en-US" sz="1800" dirty="0" smtClean="0"/>
              <a:t>Compile the project and export as EAR File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Archive Name: example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Context Root: services</a:t>
            </a:r>
          </a:p>
          <a:p>
            <a:r>
              <a:rPr lang="en-US" sz="1800" dirty="0"/>
              <a:t>Rename the ear file as expected. Validate </a:t>
            </a:r>
            <a:r>
              <a:rPr lang="en-US" sz="1800" dirty="0" err="1"/>
              <a:t>dfc.properties</a:t>
            </a:r>
            <a:r>
              <a:rPr lang="en-US" sz="1800" dirty="0"/>
              <a:t> in \APP-INF\classes or copy to the location</a:t>
            </a:r>
          </a:p>
          <a:p>
            <a:r>
              <a:rPr lang="en-US" sz="1800" dirty="0"/>
              <a:t>Deploy the war in Application Server (</a:t>
            </a:r>
            <a:r>
              <a:rPr lang="en-US" sz="1800" dirty="0" err="1"/>
              <a:t>weblogic</a:t>
            </a:r>
            <a:r>
              <a:rPr lang="en-US" sz="1800" dirty="0"/>
              <a:t>/Apache/Tomcat,..)</a:t>
            </a:r>
          </a:p>
          <a:p>
            <a:r>
              <a:rPr lang="en-US" sz="1800" dirty="0"/>
              <a:t>Once deployed, verify the below WSDL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smtClean="0">
                <a:solidFill>
                  <a:schemeClr val="accent4"/>
                </a:solidFill>
              </a:rPr>
              <a:t>http</a:t>
            </a:r>
            <a:r>
              <a:rPr lang="en-US" sz="1800" dirty="0">
                <a:solidFill>
                  <a:schemeClr val="accent4"/>
                </a:solidFill>
              </a:rPr>
              <a:t>:/YourAppServerHost:Port/services/example/HelloWorldService?wsd</a:t>
            </a:r>
            <a:r>
              <a:rPr lang="en-US" sz="1800" dirty="0"/>
              <a:t>l</a:t>
            </a:r>
          </a:p>
          <a:p>
            <a:r>
              <a:rPr lang="en-US" sz="1800" dirty="0"/>
              <a:t>If WSDL displays, service is installed (Producer is completed) and ready to be </a:t>
            </a:r>
            <a:r>
              <a:rPr lang="en-US" sz="1800" dirty="0" smtClean="0"/>
              <a:t>consumed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Note : If out of box services needs to call then dfs-sdk-7.3 should be packaged inside this ear file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DataPackage</a:t>
            </a:r>
            <a:r>
              <a:rPr lang="en-US" dirty="0" smtClean="0"/>
              <a:t> is used</a:t>
            </a:r>
          </a:p>
          <a:p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Inside a </a:t>
            </a:r>
            <a:r>
              <a:rPr lang="en-US" dirty="0" err="1" smtClean="0"/>
              <a:t>datawarehouse</a:t>
            </a:r>
            <a:r>
              <a:rPr lang="en-US" dirty="0" smtClean="0"/>
              <a:t> object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 As a platter for data samples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As a container for data objects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  All the above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9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DataObjects</a:t>
            </a:r>
            <a:r>
              <a:rPr lang="en-US" dirty="0" smtClean="0"/>
              <a:t> are used to represent repository objects</a:t>
            </a:r>
          </a:p>
          <a:p>
            <a:endParaRPr lang="en-US" dirty="0"/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True</a:t>
            </a:r>
          </a:p>
          <a:p>
            <a:pPr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 False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Ans</a:t>
            </a:r>
            <a:r>
              <a:rPr lang="en-US" smtClean="0"/>
              <a:t>: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9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err="1" smtClean="0"/>
              <a:t>dfs.ear</a:t>
            </a:r>
            <a:r>
              <a:rPr lang="en-US" dirty="0" smtClean="0"/>
              <a:t> file and deploy in the server. Invoke Out of box services</a:t>
            </a:r>
          </a:p>
          <a:p>
            <a:r>
              <a:rPr lang="en-US" dirty="0" smtClean="0"/>
              <a:t>Write Custom services for create document like it should validate object name should starts with PROJ_ before creating 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© Cognizant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DAFF2-BF11-42B3-8CB9-F8B879C82B07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7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8906D291A1594FB484B92D6C1AD3C4" ma:contentTypeVersion="7" ma:contentTypeDescription="Create a new document." ma:contentTypeScope="" ma:versionID="08a6e3752191a23bfe89027ef1c2f4ab">
  <xsd:schema xmlns:xsd="http://www.w3.org/2001/XMLSchema" xmlns:xs="http://www.w3.org/2001/XMLSchema" xmlns:p="http://schemas.microsoft.com/office/2006/metadata/properties" xmlns:ns2="aeff48cc-5d98-4eca-91f4-e535d34bde01" xmlns:ns3="a1eda141-7564-416b-b647-3a51fe7e06b7" targetNamespace="http://schemas.microsoft.com/office/2006/metadata/properties" ma:root="true" ma:fieldsID="99572bfcbb6d20b8b78e164029459b2e" ns2:_="" ns3:_="">
    <xsd:import namespace="aeff48cc-5d98-4eca-91f4-e535d34bde01"/>
    <xsd:import namespace="a1eda141-7564-416b-b647-3a51fe7e06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ff48cc-5d98-4eca-91f4-e535d34bde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da141-7564-416b-b647-3a51fe7e06b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481EB-8F30-4DBE-97E4-C47F16554C60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CE492CF-F18D-4408-BDE6-D57E57A44E88}"/>
</file>

<file path=customXml/itemProps3.xml><?xml version="1.0" encoding="utf-8"?>
<ds:datastoreItem xmlns:ds="http://schemas.openxmlformats.org/officeDocument/2006/customXml" ds:itemID="{4587111D-7DFB-442C-9FE3-44380E208E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15372</TotalTime>
  <Words>6451</Words>
  <Application>Microsoft Office PowerPoint</Application>
  <PresentationFormat>On-screen Show (4:3)</PresentationFormat>
  <Paragraphs>1469</Paragraphs>
  <Slides>115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24" baseType="lpstr">
      <vt:lpstr>Arial Unicode MS</vt:lpstr>
      <vt:lpstr>Arial</vt:lpstr>
      <vt:lpstr>Arial Narrow</vt:lpstr>
      <vt:lpstr>Arial Rounded MT Bold</vt:lpstr>
      <vt:lpstr>Calibri</vt:lpstr>
      <vt:lpstr>Courier New</vt:lpstr>
      <vt:lpstr>Ebrima</vt:lpstr>
      <vt:lpstr>Wingdings</vt:lpstr>
      <vt:lpstr>Custom Design</vt:lpstr>
      <vt:lpstr>PowerPoint Presentation</vt:lpstr>
      <vt:lpstr>PowerPoint Presentation</vt:lpstr>
      <vt:lpstr>Agenda</vt:lpstr>
      <vt:lpstr>Agenda</vt:lpstr>
      <vt:lpstr>Agenda</vt:lpstr>
      <vt:lpstr>PowerPoint Presentation</vt:lpstr>
      <vt:lpstr>DFC Overview</vt:lpstr>
      <vt:lpstr>What is DFC?</vt:lpstr>
      <vt:lpstr>PowerPoint Presentation</vt:lpstr>
      <vt:lpstr>Why DFC?</vt:lpstr>
      <vt:lpstr>Where is DFC?</vt:lpstr>
      <vt:lpstr>Importance of dfc.properties</vt:lpstr>
      <vt:lpstr>Elements of dfc.properties</vt:lpstr>
      <vt:lpstr>Elements of dfc.properties (Contd)</vt:lpstr>
      <vt:lpstr>Elements of dfc.properties (Contd)</vt:lpstr>
      <vt:lpstr>DFC Logging</vt:lpstr>
      <vt:lpstr>Elements of log4j.properties</vt:lpstr>
      <vt:lpstr>Elements of log4j.properties (Contd)</vt:lpstr>
      <vt:lpstr>Elements of log4j.properties (Contd)</vt:lpstr>
      <vt:lpstr>Elements of log4j.properties(Contd)</vt:lpstr>
      <vt:lpstr>PowerPoint Presentation</vt:lpstr>
      <vt:lpstr>DFC Communication Pattern</vt:lpstr>
      <vt:lpstr>What is DFC Communication Pattern?</vt:lpstr>
      <vt:lpstr>Establishing a Session</vt:lpstr>
      <vt:lpstr>Establishing a Session (Contd)</vt:lpstr>
      <vt:lpstr>Processing a request</vt:lpstr>
      <vt:lpstr>Processing a request</vt:lpstr>
      <vt:lpstr>PowerPoint Presentation</vt:lpstr>
      <vt:lpstr>DFC Interface Hierarchy</vt:lpstr>
      <vt:lpstr>DFC Interface Hierarchy (Contd)</vt:lpstr>
      <vt:lpstr>DFC Interface Hierarchy (Contd)</vt:lpstr>
      <vt:lpstr>DFC Interface and Description</vt:lpstr>
      <vt:lpstr>IDfDocument Interface&amp;Methods-Sample</vt:lpstr>
      <vt:lpstr>IDfUser Interface&amp;Methods-Sample2</vt:lpstr>
      <vt:lpstr>Test Your Understanding</vt:lpstr>
      <vt:lpstr>Test Your Understanding</vt:lpstr>
      <vt:lpstr>PowerPoint Presentation</vt:lpstr>
      <vt:lpstr>PowerPoint Presentation</vt:lpstr>
      <vt:lpstr>DFC Programming basics</vt:lpstr>
      <vt:lpstr>Session Creation</vt:lpstr>
      <vt:lpstr>Session Creation (Contd)</vt:lpstr>
      <vt:lpstr>Best Practices - Sessions</vt:lpstr>
      <vt:lpstr>Set up DFC Development Envt in Eclipse</vt:lpstr>
      <vt:lpstr>Creating Document</vt:lpstr>
      <vt:lpstr>Updating Metadata</vt:lpstr>
      <vt:lpstr>Deleting Objects</vt:lpstr>
      <vt:lpstr>Query Execution</vt:lpstr>
      <vt:lpstr>Query Execution (Contd)</vt:lpstr>
      <vt:lpstr>PowerPoint Presentation</vt:lpstr>
      <vt:lpstr>Working With Document Operations</vt:lpstr>
      <vt:lpstr>Types of Operations</vt:lpstr>
      <vt:lpstr>Import into repository - DFC</vt:lpstr>
      <vt:lpstr>Checkout from repository - DFC</vt:lpstr>
      <vt:lpstr>CheckIn to repository - DFC</vt:lpstr>
      <vt:lpstr>Test Your Understanding</vt:lpstr>
      <vt:lpstr>Test Your Understanding</vt:lpstr>
      <vt:lpstr>Test Your Understanding</vt:lpstr>
      <vt:lpstr>Hands On</vt:lpstr>
      <vt:lpstr>PowerPoint Presentation</vt:lpstr>
      <vt:lpstr>DFS Overview</vt:lpstr>
      <vt:lpstr>Web Services Overview</vt:lpstr>
      <vt:lpstr>SOA Architecture</vt:lpstr>
      <vt:lpstr>SOA Architecture (Contd)</vt:lpstr>
      <vt:lpstr>What is DFS?</vt:lpstr>
      <vt:lpstr>DFS and DFC Difference</vt:lpstr>
      <vt:lpstr>ECS Overview</vt:lpstr>
      <vt:lpstr>DFS Services – Out of Box</vt:lpstr>
      <vt:lpstr>PowerPoint Presentation</vt:lpstr>
      <vt:lpstr>DFS Data Model</vt:lpstr>
      <vt:lpstr>Overview</vt:lpstr>
      <vt:lpstr>Primary Data Model</vt:lpstr>
      <vt:lpstr>DataPackage</vt:lpstr>
      <vt:lpstr>DataObject</vt:lpstr>
      <vt:lpstr>ObjectIdentity</vt:lpstr>
      <vt:lpstr>ObjectIdentity (Contd)</vt:lpstr>
      <vt:lpstr>ObjectIdentitySet</vt:lpstr>
      <vt:lpstr>PropertySet</vt:lpstr>
      <vt:lpstr>DFS Authentication &amp; Interaction</vt:lpstr>
      <vt:lpstr>DFS Authentication &amp; Interaction (Contd)</vt:lpstr>
      <vt:lpstr>DFS Authentication &amp; Interaction (Contd)</vt:lpstr>
      <vt:lpstr>DFS Authentication &amp; Interaction (Contd)</vt:lpstr>
      <vt:lpstr>PowerPoint Presentation</vt:lpstr>
      <vt:lpstr>ObjectControl Service</vt:lpstr>
      <vt:lpstr>Overview</vt:lpstr>
      <vt:lpstr>Method Signature</vt:lpstr>
      <vt:lpstr>Explanation</vt:lpstr>
      <vt:lpstr>ObjectService –DFS Call</vt:lpstr>
      <vt:lpstr>ObjectService –DFS Call (Contd)</vt:lpstr>
      <vt:lpstr>PowerPoint Presentation</vt:lpstr>
      <vt:lpstr>Custom DFS Services</vt:lpstr>
      <vt:lpstr>DFS SDK</vt:lpstr>
      <vt:lpstr>DFS SDK (Contd)</vt:lpstr>
      <vt:lpstr>Custom Services</vt:lpstr>
      <vt:lpstr>Annotations - DfsPojoService</vt:lpstr>
      <vt:lpstr>Simple DFS Service Creation</vt:lpstr>
      <vt:lpstr>Simple DFS Service Creation (Contd)</vt:lpstr>
      <vt:lpstr>Test Your Understanding</vt:lpstr>
      <vt:lpstr>Test Your Understanding</vt:lpstr>
      <vt:lpstr>Hands On</vt:lpstr>
      <vt:lpstr>PowerPoint Presentation</vt:lpstr>
      <vt:lpstr>REST Overview</vt:lpstr>
      <vt:lpstr>Overview</vt:lpstr>
      <vt:lpstr>REST and DFS Difference</vt:lpstr>
      <vt:lpstr>HTTP Supported</vt:lpstr>
      <vt:lpstr>Resource Extensibility</vt:lpstr>
      <vt:lpstr>Resource Extensibility (Contd)</vt:lpstr>
      <vt:lpstr>Resource Relationship</vt:lpstr>
      <vt:lpstr>Resource Relationship (Contd)</vt:lpstr>
      <vt:lpstr>Cabinet - Resource Relationship</vt:lpstr>
      <vt:lpstr>Cabinet – Link Relation</vt:lpstr>
      <vt:lpstr>PowerPoint Presentation</vt:lpstr>
      <vt:lpstr>Custom REST Services</vt:lpstr>
      <vt:lpstr>Custom REST Services (Contd) </vt:lpstr>
      <vt:lpstr>Create Custom REST Services (Contd) </vt:lpstr>
      <vt:lpstr>PowerPoint Presentation</vt:lpstr>
    </vt:vector>
  </TitlesOfParts>
  <Company>CTS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Content_Development_Template_Learner</dc:title>
  <dc:creator>AssetDevelopmentTeam@cognizant.com</dc:creator>
  <cp:lastModifiedBy>Regan</cp:lastModifiedBy>
  <cp:revision>1314</cp:revision>
  <dcterms:created xsi:type="dcterms:W3CDTF">2011-06-15T11:24:59Z</dcterms:created>
  <dcterms:modified xsi:type="dcterms:W3CDTF">2018-04-04T08:04:44Z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0x010100AD8906D291A1594FB484B92D6C1AD3C4</vt:lpwstr>
  </property>
  <property fmtid="{D5CDD505-2E9C-101B-9397-08002B2CF9AE}" pid="3" name="_dlc_DocIdItemGuid">
    <vt:lpwstr>6889c3dc-e885-478b-af90-dc43bf895203</vt:lpwstr>
  </property>
</Properties>
</file>