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60"/>
  </p:notesMasterIdLst>
  <p:handoutMasterIdLst>
    <p:handoutMasterId r:id="rId61"/>
  </p:handoutMasterIdLst>
  <p:sldIdLst>
    <p:sldId id="257" r:id="rId5"/>
    <p:sldId id="367" r:id="rId6"/>
    <p:sldId id="399" r:id="rId7"/>
    <p:sldId id="357" r:id="rId8"/>
    <p:sldId id="375" r:id="rId9"/>
    <p:sldId id="421" r:id="rId10"/>
    <p:sldId id="376" r:id="rId11"/>
    <p:sldId id="359" r:id="rId12"/>
    <p:sldId id="429" r:id="rId13"/>
    <p:sldId id="430" r:id="rId14"/>
    <p:sldId id="448" r:id="rId15"/>
    <p:sldId id="427" r:id="rId16"/>
    <p:sldId id="360" r:id="rId17"/>
    <p:sldId id="361" r:id="rId18"/>
    <p:sldId id="422" r:id="rId19"/>
    <p:sldId id="400" r:id="rId20"/>
    <p:sldId id="423" r:id="rId21"/>
    <p:sldId id="401" r:id="rId22"/>
    <p:sldId id="424" r:id="rId23"/>
    <p:sldId id="403" r:id="rId24"/>
    <p:sldId id="425" r:id="rId25"/>
    <p:sldId id="404" r:id="rId26"/>
    <p:sldId id="406" r:id="rId27"/>
    <p:sldId id="407" r:id="rId28"/>
    <p:sldId id="408" r:id="rId29"/>
    <p:sldId id="409" r:id="rId30"/>
    <p:sldId id="426" r:id="rId31"/>
    <p:sldId id="410" r:id="rId32"/>
    <p:sldId id="431" r:id="rId33"/>
    <p:sldId id="432" r:id="rId34"/>
    <p:sldId id="433" r:id="rId35"/>
    <p:sldId id="449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50" r:id="rId45"/>
    <p:sldId id="428" r:id="rId46"/>
    <p:sldId id="411" r:id="rId47"/>
    <p:sldId id="415" r:id="rId48"/>
    <p:sldId id="434" r:id="rId49"/>
    <p:sldId id="416" r:id="rId50"/>
    <p:sldId id="417" r:id="rId51"/>
    <p:sldId id="435" r:id="rId52"/>
    <p:sldId id="436" r:id="rId53"/>
    <p:sldId id="437" r:id="rId54"/>
    <p:sldId id="447" r:id="rId55"/>
    <p:sldId id="414" r:id="rId56"/>
    <p:sldId id="451" r:id="rId57"/>
    <p:sldId id="452" r:id="rId58"/>
    <p:sldId id="27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1" autoAdjust="0"/>
    <p:restoredTop sz="85968" autoAdjust="0"/>
  </p:normalViewPr>
  <p:slideViewPr>
    <p:cSldViewPr>
      <p:cViewPr varScale="1">
        <p:scale>
          <a:sx n="73" d="100"/>
          <a:sy n="73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6CD7-9CD9-4B22-AF0B-4282C60B68B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AFB5-6F1E-431A-B16C-E2770DEF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 the audio notes for this slide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Place the audio notes for this slide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6309" y="4689157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cs typeface="Arial" panose="020B0604020202020204" pitchFamily="34" charset="0"/>
              </a:rPr>
              <a:t>LEVEL - LEARNER</a:t>
            </a:r>
            <a:endParaRPr lang="en-IN" sz="2400" b="1" dirty="0">
              <a:solidFill>
                <a:schemeClr val="bg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3718844" y="6460283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5" b="1" i="1" dirty="0" smtClean="0">
                <a:solidFill>
                  <a:srgbClr val="D86018"/>
                </a:solidFill>
                <a:latin typeface="Arial Narrow" pitchFamily="34" charset="0"/>
              </a:rPr>
              <a:t>Click </a:t>
            </a:r>
            <a:r>
              <a:rPr lang="en-US" sz="855" b="1" i="1" dirty="0" smtClean="0">
                <a:solidFill>
                  <a:srgbClr val="D860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n-US" sz="855" b="1" i="1" baseline="0" dirty="0" smtClean="0">
                <a:solidFill>
                  <a:srgbClr val="D86018"/>
                </a:solidFill>
                <a:latin typeface="Arial Narrow" pitchFamily="34" charset="0"/>
              </a:rPr>
              <a:t> to continue.</a:t>
            </a:r>
            <a:endParaRPr lang="en-US" sz="855" i="1" dirty="0" smtClean="0">
              <a:solidFill>
                <a:srgbClr val="D86018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1204111" y="1308100"/>
            <a:ext cx="6753885" cy="43434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2168305" y="1"/>
            <a:ext cx="6351006" cy="622300"/>
          </a:xfrm>
          <a:prstGeom prst="rect">
            <a:avLst/>
          </a:prstGeom>
        </p:spPr>
        <p:txBody>
          <a:bodyPr anchor="ctr"/>
          <a:lstStyle>
            <a:lvl1pPr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topic name here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8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1766" y="1787526"/>
            <a:ext cx="3671180" cy="1325563"/>
          </a:xfrm>
          <a:prstGeom prst="rect">
            <a:avLst/>
          </a:prstGeom>
        </p:spPr>
        <p:txBody>
          <a:bodyPr/>
          <a:lstStyle>
            <a:lvl1pPr>
              <a:defRPr sz="1426" b="1">
                <a:solidFill>
                  <a:srgbClr val="0072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92" y="1391787"/>
            <a:ext cx="3449411" cy="3974693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3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9221" y="2256947"/>
            <a:ext cx="2744453" cy="3455595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2168305" y="1"/>
            <a:ext cx="6351006" cy="6223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1004935" y="1244600"/>
            <a:ext cx="6753885" cy="43434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83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dirty="0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94" y="6324600"/>
            <a:ext cx="430306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| © Cognizant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94" y="6324600"/>
            <a:ext cx="430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4" r:id="rId7"/>
    <p:sldLayoutId id="2147483686" r:id="rId8"/>
    <p:sldLayoutId id="2147483689" r:id="rId9"/>
    <p:sldLayoutId id="2147483692" r:id="rId10"/>
    <p:sldLayoutId id="2147483693" r:id="rId11"/>
    <p:sldLayoutId id="214748369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host:port/da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66157"/>
            <a:ext cx="3962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33400"/>
            <a:ext cx="64008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Documentum Fundamentals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en-US" sz="4705" dirty="0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are Features of a ECM system (Documentum)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/>
              <a:t>Search on documents based on descriptive information</a:t>
            </a:r>
          </a:p>
          <a:p>
            <a:pPr marL="0" indent="0">
              <a:buNone/>
            </a:pPr>
            <a:r>
              <a:rPr lang="en-US" dirty="0" smtClean="0"/>
              <a:t>b) Can </a:t>
            </a:r>
            <a:r>
              <a:rPr lang="en-US" dirty="0"/>
              <a:t>maintain different formats of same </a:t>
            </a:r>
            <a:r>
              <a:rPr lang="en-US" dirty="0" smtClean="0"/>
              <a:t>document</a:t>
            </a:r>
          </a:p>
          <a:p>
            <a:pPr marL="0" indent="0">
              <a:buNone/>
            </a:pPr>
            <a:r>
              <a:rPr lang="en-US" dirty="0" smtClean="0"/>
              <a:t>c) </a:t>
            </a:r>
            <a:r>
              <a:rPr lang="en-US" dirty="0"/>
              <a:t>Limited permission settings for individual documents</a:t>
            </a:r>
          </a:p>
          <a:p>
            <a:pPr marL="0" indent="0">
              <a:buNone/>
            </a:pPr>
            <a:r>
              <a:rPr lang="en-US" dirty="0" smtClean="0"/>
              <a:t>d) </a:t>
            </a:r>
            <a:r>
              <a:rPr lang="en-US" dirty="0"/>
              <a:t>Workflow and routing not </a:t>
            </a:r>
            <a:r>
              <a:rPr lang="en-US" dirty="0" smtClean="0"/>
              <a:t>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a and 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Summary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Documentum is an enterprise content management platform, </a:t>
            </a:r>
            <a:r>
              <a:rPr lang="en-US" dirty="0" smtClean="0"/>
              <a:t>currently </a:t>
            </a:r>
            <a:r>
              <a:rPr lang="en-US" dirty="0"/>
              <a:t>owned by </a:t>
            </a:r>
            <a:r>
              <a:rPr lang="en-US" dirty="0" smtClean="0"/>
              <a:t>OpenText.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Latest version of Documentum as of today is 7.3 version.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55844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white"/>
                </a:solidFill>
                <a:latin typeface="Arial Rounded MT Bold" pitchFamily="34" charset="0"/>
              </a:rPr>
              <a:t>Documentum </a:t>
            </a:r>
            <a:r>
              <a:rPr lang="en-US" sz="4400" dirty="0" smtClean="0">
                <a:solidFill>
                  <a:prstClr val="white"/>
                </a:solidFill>
                <a:latin typeface="Arial Rounded MT Bold" pitchFamily="34" charset="0"/>
              </a:rPr>
              <a:t>Concepts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103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What is Content?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1752600"/>
            <a:ext cx="4286250" cy="3819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524000"/>
            <a:ext cx="3714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 type of electronic data that can be managed by the repository: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Page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 document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Executable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Engineering drawing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Scanned image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Audio or video file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Thumbnail file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record</a:t>
            </a:r>
          </a:p>
        </p:txBody>
      </p:sp>
    </p:spTree>
    <p:extLst>
      <p:ext uri="{BB962C8B-B14F-4D97-AF65-F5344CB8AC3E}">
        <p14:creationId xmlns:p14="http://schemas.microsoft.com/office/powerpoint/2010/main" val="40438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Types of Content: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52400" y="762000"/>
            <a:ext cx="56388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 smtClean="0"/>
              <a:t>Structured content:</a:t>
            </a:r>
          </a:p>
          <a:p>
            <a:pPr marL="0" indent="0">
              <a:buNone/>
            </a:pPr>
            <a:endParaRPr lang="en-US" sz="1800" b="1" u="sng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dirty="0"/>
              <a:t>Structured data </a:t>
            </a:r>
            <a:r>
              <a:rPr lang="en-US" sz="1800" dirty="0"/>
              <a:t>is data that has been organized into a formatted repository, typically a database, so that its elements can be made </a:t>
            </a:r>
            <a:r>
              <a:rPr lang="en-US" sz="1800" dirty="0" smtClean="0"/>
              <a:t>addressable</a:t>
            </a:r>
            <a:r>
              <a:rPr lang="en-US" sz="1800" dirty="0"/>
              <a:t> for more effective processing and analysis. 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1800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dirty="0" smtClean="0"/>
              <a:t>Structured </a:t>
            </a:r>
            <a:r>
              <a:rPr lang="en-US" sz="1800" i="1" dirty="0"/>
              <a:t>content</a:t>
            </a:r>
            <a:r>
              <a:rPr lang="en-US" sz="1800" dirty="0"/>
              <a:t> is content that is planned, developed and connected outside of an interface so it’s ready for any interface.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It </a:t>
            </a:r>
            <a:r>
              <a:rPr lang="en-US" sz="1800" dirty="0"/>
              <a:t>treats content as data, so it makes sense to people and computers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Example: Data </a:t>
            </a:r>
            <a:r>
              <a:rPr lang="en-US" sz="1800" i="1" dirty="0" smtClean="0"/>
              <a:t>base</a:t>
            </a:r>
          </a:p>
          <a:p>
            <a:pPr marL="0" indent="0">
              <a:buNone/>
            </a:pPr>
            <a:endParaRPr lang="en-US" sz="18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19" y="2524125"/>
            <a:ext cx="1850962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Types of Content: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5105400" cy="5105400"/>
          </a:xfrm>
        </p:spPr>
        <p:txBody>
          <a:bodyPr/>
          <a:lstStyle/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b="1" u="sng" dirty="0"/>
              <a:t>Unstructured content: </a:t>
            </a:r>
            <a:endParaRPr lang="en-US" sz="1800" b="1" u="sng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dirty="0"/>
              <a:t>Unstructured content</a:t>
            </a:r>
            <a:r>
              <a:rPr lang="en-US" sz="1800" dirty="0"/>
              <a:t> refers to information that either does not have a pre-defined data model or is not organized in a pre-defined manner.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Unstructured</a:t>
            </a:r>
            <a:r>
              <a:rPr lang="en-US" sz="1800" dirty="0"/>
              <a:t> information is typically text-heavy, but may contain data such as dates, numbers, and facts as well.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Example </a:t>
            </a:r>
            <a:r>
              <a:rPr lang="en-US" sz="1800" i="1" dirty="0"/>
              <a:t>: Emails, web content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362200"/>
            <a:ext cx="3313926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Structured data Vs. Unstructured data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12880"/>
              </p:ext>
            </p:extLst>
          </p:nvPr>
        </p:nvGraphicFramePr>
        <p:xfrm>
          <a:off x="457200" y="990601"/>
          <a:ext cx="8382000" cy="50291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22173">
                  <a:extLst>
                    <a:ext uri="{9D8B030D-6E8A-4147-A177-3AD203B41FA5}">
                      <a16:colId xmlns:a16="http://schemas.microsoft.com/office/drawing/2014/main" val="2858922679"/>
                    </a:ext>
                  </a:extLst>
                </a:gridCol>
                <a:gridCol w="3207027">
                  <a:extLst>
                    <a:ext uri="{9D8B030D-6E8A-4147-A177-3AD203B41FA5}">
                      <a16:colId xmlns:a16="http://schemas.microsoft.com/office/drawing/2014/main" val="340582664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02538996"/>
                    </a:ext>
                  </a:extLst>
                </a:gridCol>
              </a:tblGrid>
              <a:tr h="70634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Unstructured Data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161"/>
                  </a:ext>
                </a:extLst>
              </a:tr>
              <a:tr h="186475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 – defined  data models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Usually text only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to search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pre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defined data model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be text, images, sound, video or other formats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 to search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52471"/>
                  </a:ext>
                </a:extLst>
              </a:tr>
              <a:tr h="186475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Resides in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 databases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SQL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databases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lakes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2385"/>
                  </a:ext>
                </a:extLst>
              </a:tr>
              <a:tr h="59333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Generated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machines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or machines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0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Structured data Vs. Unstructured data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52281"/>
              </p:ext>
            </p:extLst>
          </p:nvPr>
        </p:nvGraphicFramePr>
        <p:xfrm>
          <a:off x="304800" y="914399"/>
          <a:ext cx="8458200" cy="510540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38740">
                  <a:extLst>
                    <a:ext uri="{9D8B030D-6E8A-4147-A177-3AD203B41FA5}">
                      <a16:colId xmlns:a16="http://schemas.microsoft.com/office/drawing/2014/main" val="2858922679"/>
                    </a:ext>
                  </a:extLst>
                </a:gridCol>
                <a:gridCol w="3236180">
                  <a:extLst>
                    <a:ext uri="{9D8B030D-6E8A-4147-A177-3AD203B41FA5}">
                      <a16:colId xmlns:a16="http://schemas.microsoft.com/office/drawing/2014/main" val="3405826647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1102538996"/>
                    </a:ext>
                  </a:extLst>
                </a:gridCol>
              </a:tblGrid>
              <a:tr h="58818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Unstructured Data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161"/>
                  </a:ext>
                </a:extLst>
              </a:tr>
              <a:tr h="1552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applications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Airline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reservation systems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 control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systems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ERP systems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processing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software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clients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 for viewing or editing media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16566"/>
                  </a:ext>
                </a:extLst>
              </a:tr>
              <a:tr h="296442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numbers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security numbers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card numbers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names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names and numbers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files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messages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Audio files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files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imagery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2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7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What is Metadata?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content item is associated with some structured data,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describes the content item. This data that provides information about the attached content item is called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Metadata consists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data items called properties or attributes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utilize metadata extensively to provide sophisticated functionality.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metadata is essential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making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documents searchable in terms of their author, title, subject, or keywords.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35280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What is Metadata?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094" y="685801"/>
            <a:ext cx="86599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below shows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content items and their associated metadata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content file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content1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contains: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Loan App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Account 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1236789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Approved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content file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content2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contains: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Loan App 2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Account 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6753421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Approved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content files represent two loan applications in PDF format.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35" y="4165927"/>
            <a:ext cx="5048424" cy="220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895393" cy="399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47" y="2209800"/>
            <a:ext cx="7122158" cy="2824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3201" y="2209800"/>
            <a:ext cx="514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Hanisha Jivrajani (631636)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3200400"/>
            <a:ext cx="49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Enterprise Content Management </a:t>
            </a:r>
            <a:r>
              <a:rPr lang="fr-FR" dirty="0" err="1" smtClean="0"/>
              <a:t>Compétency</a:t>
            </a:r>
            <a:endParaRPr lang="fr-FR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4038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 1.0,  7</a:t>
            </a:r>
            <a:r>
              <a:rPr lang="en-US" baseline="30000" dirty="0" smtClean="0"/>
              <a:t>th</a:t>
            </a:r>
            <a:r>
              <a:rPr lang="en-US" dirty="0" smtClean="0"/>
              <a:t> February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What are properties?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094" y="762000"/>
            <a:ext cx="8888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are information that describes a content file.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Property information is not part of the content file but is associated with the content file and stored separately.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are used to describe all objects in the repository and is used for searching and organizing information.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84" y="3048000"/>
            <a:ext cx="3438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What are properties?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Property values can be assigned in a variety of ways: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by the content server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by a client application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Manually by a user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Programmatically through customization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of Properties: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Faster and more accurate searches for objects in the repository.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organization and management of documents in the repository.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automation on documents based on property settings.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File Formats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6238" y="1887310"/>
            <a:ext cx="4805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 files in the repository can be of any format.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 files can be created with any application.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a document is accessed, the appropriate viewing or editing application is automatically launched on the client computer.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87311"/>
            <a:ext cx="3881438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Documentum Repository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094" y="762001"/>
            <a:ext cx="8736106" cy="1759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repository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 managed unit of content and metadata storage and includes areas on the file system and a database.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repository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managed and made available to the users and applications via standard interfaces by a Content Server process.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21970"/>
            <a:ext cx="3536819" cy="3314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1000" y="2362201"/>
            <a:ext cx="45116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Documentum’s Repository: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Stores content on a file storage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Stores properties in a Relational Database Management System (RDBMS)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Oracle, SQL Server, DB2, Sybase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multiple operating systems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UNIX, Linux, Windows</a:t>
            </a:r>
          </a:p>
        </p:txBody>
      </p:sp>
    </p:spTree>
    <p:extLst>
      <p:ext uri="{BB962C8B-B14F-4D97-AF65-F5344CB8AC3E}">
        <p14:creationId xmlns:p14="http://schemas.microsoft.com/office/powerpoint/2010/main" val="6640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The Content Server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 server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a service that manages the repository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Repository can only be accessed via the content server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client-server and web-based applications.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Server provides an Application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Programming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 (API) and therefore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needs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 in front of it to expose a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friendly interface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human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91" y="1372465"/>
            <a:ext cx="2947609" cy="436304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3094" y="3733800"/>
            <a:ext cx="5927592" cy="19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Repository Objects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 is stored in a repository as an object.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made out of two elements: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Stored in the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Content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(Optional): Stored on the File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Documentum uses an object-oriented model to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store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within the repository.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Everything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stored in the repository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in this object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in some way.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user, a document, and a folder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are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represented as objects.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12" y="1219200"/>
            <a:ext cx="3381375" cy="4153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97429"/>
            <a:ext cx="2171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Cabinets and Folders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438400"/>
            <a:ext cx="5419725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066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Cabinet: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cabinet is the highest level of organization for a repository. It can contain folders         and content.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Cabinets and Folders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762000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Folder: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folder is the next level of organization below a cabinet.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can contain folders and content.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Unlike a physical folder with a paper document, content can be seen from more than one cabinet/folder, and a single folder can be seen from more than one cabinet/folder.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repository is displayed using cabinet/folder hierarchy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 of content on the server is transparent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users.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user is assigned to a home cabinet or folder.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cabinet or folder also exist in a repository.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Standard services provided by content server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094" y="685800"/>
            <a:ext cx="88885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Server is the foundation of the Documentum platform and provides the following standard services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services: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management services primarily deal with storage and retrieval, versioning, data dictionary, assembly and publishing,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functionality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services: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management features include workflows and lifecycles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services: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features include security for content and metadata and accountability for operations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services: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Documentum installation can include multiple repositories and Content Server supports various distributed models, including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 repository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multi-repository models.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type of electronic data that can be managed by a repository is called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/>
              <a:t>Content</a:t>
            </a:r>
          </a:p>
          <a:p>
            <a:pPr>
              <a:buFont typeface="+mj-lt"/>
              <a:buAutoNum type="alphaLcParenR"/>
            </a:pPr>
            <a:r>
              <a:rPr lang="en-US" dirty="0"/>
              <a:t>Metadata</a:t>
            </a:r>
          </a:p>
          <a:p>
            <a:pPr>
              <a:buFont typeface="+mj-lt"/>
              <a:buAutoNum type="alphaLcParenR"/>
            </a:pPr>
            <a:r>
              <a:rPr lang="en-US" dirty="0"/>
              <a:t>Both a and b</a:t>
            </a:r>
          </a:p>
          <a:p>
            <a:pPr>
              <a:buFont typeface="+mj-lt"/>
              <a:buAutoNum type="alphaLcParenR"/>
            </a:pPr>
            <a:r>
              <a:rPr lang="en-US" dirty="0"/>
              <a:t>None of the above</a:t>
            </a:r>
          </a:p>
          <a:p>
            <a:pPr>
              <a:buFont typeface="+mj-lt"/>
              <a:buAutoNum type="alphaLcParenR"/>
            </a:pPr>
            <a:endParaRPr lang="en-US" dirty="0"/>
          </a:p>
          <a:p>
            <a:pPr>
              <a:buFont typeface="+mj-lt"/>
              <a:buAutoNum type="alphaLcParenR"/>
            </a:pPr>
            <a:endParaRPr lang="en-US" dirty="0"/>
          </a:p>
          <a:p>
            <a:pPr>
              <a:buFont typeface="+mj-lt"/>
              <a:buAutoNum type="alphaLcParenR"/>
            </a:pPr>
            <a:endParaRPr lang="en-US" dirty="0"/>
          </a:p>
          <a:p>
            <a:pPr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Documentum Overview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Documentum Concepts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Library Function and Versioning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Applications </a:t>
            </a:r>
            <a:r>
              <a:rPr lang="en-US" dirty="0"/>
              <a:t>for using and </a:t>
            </a:r>
            <a:r>
              <a:rPr lang="en-US" dirty="0" smtClean="0"/>
              <a:t>managing Documentum platform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Practice Lab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Metadata consists of a set of data items called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a)    Properties</a:t>
            </a:r>
            <a:endParaRPr lang="en-US" dirty="0"/>
          </a:p>
          <a:p>
            <a:pPr>
              <a:buAutoNum type="alphaLcParenR" startAt="2"/>
            </a:pPr>
            <a:r>
              <a:rPr lang="en-US" dirty="0" smtClean="0"/>
              <a:t>Attributes</a:t>
            </a:r>
          </a:p>
          <a:p>
            <a:pPr>
              <a:buAutoNum type="alphaLcParenR" startAt="2"/>
            </a:pPr>
            <a:r>
              <a:rPr lang="en-US" dirty="0" smtClean="0"/>
              <a:t>Content</a:t>
            </a:r>
          </a:p>
          <a:p>
            <a:pPr>
              <a:buAutoNum type="alphaLcParenR" startAt="2"/>
            </a:pPr>
            <a:r>
              <a:rPr lang="en-US" dirty="0" smtClean="0"/>
              <a:t>Both a or b</a:t>
            </a:r>
          </a:p>
          <a:p>
            <a:pPr>
              <a:buAutoNum type="alphaLcParenR" startAt="2"/>
            </a:pPr>
            <a:r>
              <a:rPr lang="en-US" dirty="0" smtClean="0"/>
              <a:t>Both a or 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 d</a:t>
            </a:r>
            <a:endParaRPr lang="en-US" dirty="0"/>
          </a:p>
          <a:p>
            <a:pPr>
              <a:buAutoNum type="alphaLcParenR" startAt="2"/>
            </a:pPr>
            <a:endParaRPr lang="en-US" dirty="0" smtClean="0"/>
          </a:p>
          <a:p>
            <a:pPr>
              <a:buAutoNum type="alphaLcParenR" startAt="2"/>
            </a:pPr>
            <a:endParaRPr lang="en-US" dirty="0"/>
          </a:p>
          <a:p>
            <a:pPr>
              <a:buAutoNum type="alphaLcParenR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AutoNum type="alphaLcParenR" startAt="2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True or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Statement : </a:t>
            </a:r>
            <a:r>
              <a:rPr lang="en-US" dirty="0"/>
              <a:t>Content Server</a:t>
            </a:r>
            <a:r>
              <a:rPr lang="en-US" b="1" dirty="0"/>
              <a:t> </a:t>
            </a:r>
            <a:r>
              <a:rPr lang="en-US" dirty="0"/>
              <a:t>Serves content to applications ,which provide friendly interfaces to human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 True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066800"/>
            <a:ext cx="7348396" cy="4584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Files stored on the file system are generally </a:t>
            </a:r>
            <a:r>
              <a:rPr lang="en-US" sz="1600" dirty="0" smtClean="0"/>
              <a:t>unstructured </a:t>
            </a:r>
            <a:r>
              <a:rPr lang="en-US" sz="1600" dirty="0"/>
              <a:t>and can contain information in any </a:t>
            </a:r>
            <a:r>
              <a:rPr lang="en-US" sz="1600" dirty="0" smtClean="0"/>
              <a:t>form. Such </a:t>
            </a:r>
            <a:r>
              <a:rPr lang="en-US" sz="1600" dirty="0"/>
              <a:t>files and information they contain are collectively </a:t>
            </a:r>
            <a:r>
              <a:rPr lang="en-US" sz="1600" dirty="0" smtClean="0"/>
              <a:t>referred </a:t>
            </a:r>
            <a:r>
              <a:rPr lang="en-US" sz="1600" dirty="0"/>
              <a:t>to as </a:t>
            </a:r>
            <a:r>
              <a:rPr lang="en-US" sz="1600" b="1" dirty="0" smtClean="0"/>
              <a:t>Content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Each </a:t>
            </a:r>
            <a:r>
              <a:rPr lang="en-US" sz="1600" dirty="0"/>
              <a:t>content item is associated with some </a:t>
            </a:r>
            <a:r>
              <a:rPr lang="en-US" sz="1600" dirty="0" smtClean="0"/>
              <a:t>structured </a:t>
            </a:r>
            <a:r>
              <a:rPr lang="en-US" sz="1600" dirty="0"/>
              <a:t>data</a:t>
            </a:r>
            <a:r>
              <a:rPr lang="en-US" sz="1600" dirty="0" smtClean="0"/>
              <a:t>, which describes </a:t>
            </a:r>
            <a:r>
              <a:rPr lang="en-US" sz="1600" dirty="0"/>
              <a:t>the content </a:t>
            </a:r>
            <a:r>
              <a:rPr lang="en-US" sz="1600" dirty="0" smtClean="0"/>
              <a:t>item, this </a:t>
            </a:r>
            <a:r>
              <a:rPr lang="en-US" sz="1600" dirty="0"/>
              <a:t>data that provides information about the attached content item is called </a:t>
            </a:r>
            <a:r>
              <a:rPr lang="en-US" sz="1600" b="1" dirty="0"/>
              <a:t>m</a:t>
            </a:r>
            <a:r>
              <a:rPr lang="en-US" sz="1600" b="1" dirty="0" smtClean="0"/>
              <a:t>etadata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Properties</a:t>
            </a:r>
            <a:r>
              <a:rPr lang="en-US" sz="1600" dirty="0"/>
              <a:t> are information that describes a content file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 </a:t>
            </a:r>
            <a:r>
              <a:rPr lang="en-US" sz="1600" b="1" dirty="0"/>
              <a:t>Repository</a:t>
            </a:r>
            <a:r>
              <a:rPr lang="en-US" sz="1600" dirty="0"/>
              <a:t> is a managed unit of content and metadata storage and includes areas on the file system and a database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Content Server </a:t>
            </a:r>
            <a:r>
              <a:rPr lang="en-US" sz="1600" dirty="0"/>
              <a:t>Serves content to applications ,which provide friendly interfaces to human </a:t>
            </a:r>
            <a:r>
              <a:rPr lang="en-US" sz="1600" dirty="0" smtClean="0"/>
              <a:t>users.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76400"/>
            <a:ext cx="4419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prstClr val="white"/>
                </a:solidFill>
                <a:latin typeface="Arial Rounded MT Bold" pitchFamily="34" charset="0"/>
              </a:rPr>
              <a:t>Library Function and Versioning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17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Library Function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/>
              <a:t>Checking </a:t>
            </a:r>
            <a:r>
              <a:rPr lang="en-US" sz="1800" b="1" u="sng" dirty="0" smtClean="0"/>
              <a:t>Out</a:t>
            </a:r>
          </a:p>
          <a:p>
            <a:pPr marL="0" indent="0">
              <a:buNone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 repository has multiple users and it is possible that two users may try to access the same document at one time. It is not a problem if </a:t>
            </a:r>
            <a:r>
              <a:rPr lang="en-US" sz="1800" dirty="0" smtClean="0"/>
              <a:t>they are </a:t>
            </a:r>
            <a:r>
              <a:rPr lang="en-US" sz="1800" dirty="0"/>
              <a:t>just trying to view the document or to export a copy of the document. However, it becomes a problem if they both try to edit the document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Who gets to edit the document? Whose changes will supersede if they are both allowed to edit the document? Fortunately, this problem is </a:t>
            </a:r>
            <a:r>
              <a:rPr lang="en-US" sz="1800" dirty="0" smtClean="0"/>
              <a:t>not unique </a:t>
            </a:r>
            <a:r>
              <a:rPr lang="en-US" sz="1800" dirty="0"/>
              <a:t>to Documentum, or even to the content management discipline. In its general form, this concern is known as concurrency control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Documentum uses a simple approach to resolve this problem—exclusive access for modification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 user must check out a document from the repository before he/she can make changes to it. This operation locks the document in </a:t>
            </a:r>
            <a:r>
              <a:rPr lang="en-US" sz="1800" dirty="0" smtClean="0"/>
              <a:t>the repository</a:t>
            </a:r>
            <a:r>
              <a:rPr lang="en-US" sz="1800" dirty="0"/>
              <a:t>, preventing other users from checking it out and modifying it. 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Library Function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/>
              <a:t>Checking </a:t>
            </a:r>
            <a:r>
              <a:rPr lang="en-US" sz="1800" b="1" u="sng" dirty="0" smtClean="0"/>
              <a:t>Out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2138066"/>
            <a:ext cx="4343400" cy="205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1143001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user checking out the document is known as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lock owner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that document. Other users can still access the locked document or any of its existing versions for viewing or exporting. 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05200" y="4312212"/>
            <a:ext cx="5257800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Library Function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 smtClean="0"/>
              <a:t>Checking In</a:t>
            </a:r>
          </a:p>
          <a:p>
            <a:pPr marL="0" indent="0">
              <a:buNone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primary purpose of checking out a document is to modify its content and then check in the modified content.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The </a:t>
            </a:r>
            <a:r>
              <a:rPr lang="en-US" sz="1800" dirty="0"/>
              <a:t>user modifying </a:t>
            </a:r>
            <a:r>
              <a:rPr lang="en-US" sz="1800" dirty="0" smtClean="0"/>
              <a:t>the content </a:t>
            </a:r>
            <a:r>
              <a:rPr lang="en-US" sz="1800" dirty="0"/>
              <a:t>can take a long time before it is ready to be checked back into the repository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When DA </a:t>
            </a:r>
            <a:r>
              <a:rPr lang="en-US" sz="1800" dirty="0"/>
              <a:t>makes a local copy of the content </a:t>
            </a:r>
            <a:r>
              <a:rPr lang="en-US" sz="1800" dirty="0" smtClean="0"/>
              <a:t>on checkout</a:t>
            </a:r>
            <a:r>
              <a:rPr lang="en-US" sz="1800" dirty="0"/>
              <a:t>, it remembers the association of the external copy with the document in the repository that was checked out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DA </a:t>
            </a:r>
            <a:r>
              <a:rPr lang="en-US" sz="1800" dirty="0"/>
              <a:t>utilizes </a:t>
            </a:r>
            <a:r>
              <a:rPr lang="en-US" sz="1800" dirty="0" smtClean="0"/>
              <a:t>this memory </a:t>
            </a:r>
            <a:r>
              <a:rPr lang="en-US" sz="1800" dirty="0"/>
              <a:t>at the time of checking in to locate the modified file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Library Function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 smtClean="0"/>
              <a:t>Checking In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happens to the existing content for a document when the modified content is checked in? Is it overwritten? Is a new copy of the </a:t>
            </a:r>
            <a:r>
              <a:rPr lang="en-US" sz="1800" dirty="0" smtClean="0"/>
              <a:t>document created</a:t>
            </a:r>
            <a:r>
              <a:rPr lang="en-US" sz="1800" dirty="0"/>
              <a:t>? The answer could be either, depending on the options specified by the user.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2667000"/>
            <a:ext cx="4038600" cy="2209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0" y="2514600"/>
            <a:ext cx="4419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Versioning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Importing </a:t>
            </a:r>
            <a:r>
              <a:rPr lang="en-US" sz="1600" dirty="0"/>
              <a:t>or creating a new document assigns version 1.0 to it, by default. Checking out and checking in this document creates </a:t>
            </a:r>
            <a:r>
              <a:rPr lang="en-US" sz="1600" dirty="0" smtClean="0"/>
              <a:t>a new </a:t>
            </a:r>
            <a:r>
              <a:rPr lang="en-US" sz="1600" dirty="0"/>
              <a:t>version of the document, which is a separate document with its own content and metadata. Repeating this process, several versions </a:t>
            </a:r>
            <a:r>
              <a:rPr lang="en-US" sz="1600" dirty="0" smtClean="0"/>
              <a:t>can be </a:t>
            </a:r>
            <a:r>
              <a:rPr lang="en-US" sz="1600" dirty="0"/>
              <a:t>derived from one original document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>
                <a:ea typeface="Ebrima" panose="02000000000000000000" pitchFamily="2" charset="0"/>
              </a:rPr>
              <a:t>Major version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Released: generally made available to all users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Only one version of a document in a given version </a:t>
            </a:r>
            <a:r>
              <a:rPr lang="en-US" sz="1600" dirty="0" smtClean="0"/>
              <a:t>series</a:t>
            </a:r>
          </a:p>
          <a:p>
            <a:pPr marL="457200" lvl="1" indent="0">
              <a:buNone/>
            </a:pPr>
            <a:r>
              <a:rPr lang="en-US" sz="1600" dirty="0" smtClean="0"/>
              <a:t>     can </a:t>
            </a:r>
            <a:r>
              <a:rPr lang="en-US" sz="1600" dirty="0"/>
              <a:t>be in the Released state at a time </a:t>
            </a:r>
          </a:p>
          <a:p>
            <a:pPr marL="325938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>
                <a:ea typeface="Ebrima" panose="02000000000000000000" pitchFamily="2" charset="0"/>
              </a:rPr>
              <a:t>Minor version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Draft: generally made available to a restricted set of </a:t>
            </a:r>
          </a:p>
          <a:p>
            <a:pPr marL="457200" lvl="1" indent="0">
              <a:buNone/>
            </a:pPr>
            <a:r>
              <a:rPr lang="en-US" sz="1600" dirty="0" smtClean="0"/>
              <a:t>               authors </a:t>
            </a:r>
            <a:r>
              <a:rPr lang="en-US" sz="1600" dirty="0"/>
              <a:t>and reviewers</a:t>
            </a:r>
          </a:p>
          <a:p>
            <a:pPr marL="325938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>
                <a:ea typeface="Ebrima" panose="02000000000000000000" pitchFamily="2" charset="0"/>
              </a:rPr>
              <a:t>Versioning states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1" dirty="0"/>
              <a:t>Released</a:t>
            </a:r>
            <a:r>
              <a:rPr lang="en-US" sz="1600" dirty="0"/>
              <a:t>: A major version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1" dirty="0"/>
              <a:t>In Process</a:t>
            </a:r>
            <a:r>
              <a:rPr lang="en-US" sz="1600" dirty="0"/>
              <a:t>: A checked in minor version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1" dirty="0"/>
              <a:t>Reservation</a:t>
            </a:r>
            <a:r>
              <a:rPr lang="en-US" sz="1600" dirty="0"/>
              <a:t>: A document whose content is currently being edited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1" dirty="0"/>
              <a:t>Superseded</a:t>
            </a:r>
            <a:r>
              <a:rPr lang="en-US" sz="1600" dirty="0"/>
              <a:t>: A major or minor version that is no longer the most recent version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09800"/>
            <a:ext cx="2441692" cy="30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Draft version of a document in ECM terminology?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Released Document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Superseded Document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Major Version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Minor Version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Published Document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Ans</a:t>
            </a:r>
            <a:r>
              <a:rPr lang="en-US" dirty="0"/>
              <a:t>: 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prstClr val="white"/>
                </a:solidFill>
                <a:latin typeface="Arial Rounded MT Bold" pitchFamily="34" charset="0"/>
              </a:rPr>
              <a:t>Documentum Overview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77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True or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Statement :</a:t>
            </a:r>
          </a:p>
          <a:p>
            <a:pPr marL="0" indent="0">
              <a:buNone/>
            </a:pPr>
            <a:r>
              <a:rPr lang="en-US" dirty="0"/>
              <a:t>A user </a:t>
            </a:r>
            <a:r>
              <a:rPr lang="en-US" dirty="0" smtClean="0"/>
              <a:t>must not </a:t>
            </a:r>
            <a:r>
              <a:rPr lang="en-US" dirty="0"/>
              <a:t>check out a document from the repository before he/she can make changes to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04111" y="1308100"/>
            <a:ext cx="6568289" cy="4406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Library functions provided by Documentum Administration are:</a:t>
            </a:r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Check-out</a:t>
            </a:r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Check-in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Importing or creating a new document assigns version 1.0 to it, by default.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094" y="1981200"/>
            <a:ext cx="48499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white"/>
                </a:solidFill>
                <a:latin typeface="Arial Rounded MT Bold" pitchFamily="34" charset="0"/>
              </a:rPr>
              <a:t>Applications for using and managing</a:t>
            </a:r>
            <a:br>
              <a:rPr lang="en-US" sz="4400" dirty="0">
                <a:solidFill>
                  <a:prstClr val="white"/>
                </a:solidFill>
                <a:latin typeface="Arial Rounded MT Bold" pitchFamily="34" charset="0"/>
              </a:rPr>
            </a:br>
            <a:r>
              <a:rPr lang="en-US" sz="4400" dirty="0">
                <a:solidFill>
                  <a:prstClr val="white"/>
                </a:solidFill>
                <a:latin typeface="Arial Rounded MT Bold" pitchFamily="34" charset="0"/>
              </a:rPr>
              <a:t>Documentum platform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20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Applications for using and managing</a:t>
            </a:r>
            <a:br>
              <a:rPr lang="en-US" sz="2000" dirty="0" smtClean="0"/>
            </a:br>
            <a:r>
              <a:rPr lang="en-US" sz="2000" dirty="0" smtClean="0"/>
              <a:t>Documentum platform – Documentum Administrator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7620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Documentum Administration (DA):</a:t>
            </a:r>
          </a:p>
          <a:p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primary web application for Documentum users. It is also the basis for several other Documentum web applications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 applications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to serve specific needs of organizations.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Logging in</a:t>
            </a:r>
          </a:p>
          <a:p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accessed via a web browser using a URL of the form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host:port/da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Log in page you need to provide Login Name, Password and select the appropriate Repository from the dropdown.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/>
                </a:solidFill>
              </a:rPr>
              <a:t>Applications for using and managing</a:t>
            </a:r>
            <a:br>
              <a:rPr lang="en-US" sz="2000" dirty="0">
                <a:solidFill>
                  <a:prstClr val="white"/>
                </a:solidFill>
              </a:rPr>
            </a:br>
            <a:r>
              <a:rPr lang="en-US" sz="2000" dirty="0"/>
              <a:t>Documentum platform – Documentum Administrator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094" y="685800"/>
            <a:ext cx="8964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Navigation can be performed using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Tree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left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Items can be selected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performed using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regular menus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Menu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context menu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bottom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used for displaying messages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top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 controls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Logout button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help (?)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/>
                </a:solidFill>
              </a:rPr>
              <a:t>Applications for using and managing</a:t>
            </a:r>
            <a:br>
              <a:rPr lang="en-US" sz="2000" dirty="0">
                <a:solidFill>
                  <a:prstClr val="white"/>
                </a:solidFill>
              </a:rPr>
            </a:br>
            <a:r>
              <a:rPr lang="en-US" sz="2000" dirty="0"/>
              <a:t>Documentum platform – Documentum Administrator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094" y="685800"/>
            <a:ext cx="8964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" y="1365368"/>
            <a:ext cx="8959773" cy="44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/>
                </a:solidFill>
              </a:rPr>
              <a:t>Applications for using and managing</a:t>
            </a:r>
            <a:br>
              <a:rPr lang="en-US" sz="2000" dirty="0">
                <a:solidFill>
                  <a:prstClr val="white"/>
                </a:solidFill>
              </a:rPr>
            </a:br>
            <a:r>
              <a:rPr lang="en-US" sz="2000" dirty="0"/>
              <a:t>Documentum platform – Documentum Administrator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7620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 – Browser Tree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browser tree is used for navigation—locating items within the repository.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Structurally, it looks similar to the folder tree display within Windows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Explorer.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items displayed in the tree are called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Clicking on a node in the browser tree usually updates the work 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Nodes in the browser tree include: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Inbox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Saved searches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Subscriptions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Files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Home Cabinet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Cabinets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white"/>
                </a:solidFill>
              </a:rPr>
              <a:t>Applications </a:t>
            </a:r>
            <a:r>
              <a:rPr lang="en-US" sz="2000" dirty="0">
                <a:solidFill>
                  <a:prstClr val="white"/>
                </a:solidFill>
              </a:rPr>
              <a:t>for using and managing</a:t>
            </a:r>
            <a:r>
              <a:rPr lang="en-US" sz="2000">
                <a:solidFill>
                  <a:prstClr val="white"/>
                </a:solidFill>
              </a:rPr>
              <a:t/>
            </a:r>
            <a:br>
              <a:rPr lang="en-US" sz="2000">
                <a:solidFill>
                  <a:prstClr val="white"/>
                </a:solidFill>
              </a:rPr>
            </a:br>
            <a:r>
              <a:rPr lang="en-US" sz="2000"/>
              <a:t>Documentum platform – Documentum Administrator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762001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(GUI) –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Work Area</a:t>
            </a:r>
          </a:p>
          <a:p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work area displays a list of items with one item per row.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they are items linked to a folder such as documents and subfolders.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 search is performed the items displayed in this area are search results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general, the items shown in this area depend on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(GUI) –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Menu Bar</a:t>
            </a:r>
          </a:p>
          <a:p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kinds of menus available to users for performing actions—menus in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menu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above the work area and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context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menu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displayed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right-clicking on a selection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Menus in the menu bar contain actions that the user can perform.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actions can only be performed on selected items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become unavailable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(grayed out and not clickable) when no items have been selected.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white"/>
                </a:solidFill>
              </a:rPr>
              <a:t>Applications </a:t>
            </a:r>
            <a:r>
              <a:rPr lang="en-US" sz="2000" dirty="0">
                <a:solidFill>
                  <a:prstClr val="white"/>
                </a:solidFill>
              </a:rPr>
              <a:t>for using and managing</a:t>
            </a:r>
            <a:r>
              <a:rPr lang="en-US" sz="2000">
                <a:solidFill>
                  <a:prstClr val="white"/>
                </a:solidFill>
              </a:rPr>
              <a:t/>
            </a:r>
            <a:br>
              <a:rPr lang="en-US" sz="2000">
                <a:solidFill>
                  <a:prstClr val="white"/>
                </a:solidFill>
              </a:rPr>
            </a:br>
            <a:r>
              <a:rPr lang="en-US" sz="2000"/>
              <a:t>Documentum platform – Documentum Administrator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762000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(GUI) –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Search Bar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 tree enables the user to locate items by navigating through folders or looking under specific nodes in the tree. On the other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hand, searching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the user to find items based on their properties or contents.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items could be present anywhere in the repository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even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outside the repository, depending on the installation configuration and search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functionality can be accessed via the bar at the top, which also contains the Logout and help (?) buttons.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(GUI) –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Status Bar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Status Bar at the bottom of the GUI is used to display messages, usually when an action has been performed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both informational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error messages.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white"/>
                </a:solidFill>
              </a:rPr>
              <a:t>Applications </a:t>
            </a:r>
            <a:r>
              <a:rPr lang="en-US" sz="2000" dirty="0">
                <a:solidFill>
                  <a:prstClr val="white"/>
                </a:solidFill>
              </a:rPr>
              <a:t>for using and managing</a:t>
            </a:r>
            <a:br>
              <a:rPr lang="en-US" sz="2000" dirty="0">
                <a:solidFill>
                  <a:prstClr val="white"/>
                </a:solidFill>
              </a:rPr>
            </a:br>
            <a:r>
              <a:rPr lang="en-US" sz="2000" dirty="0"/>
              <a:t>Documentum platform – </a:t>
            </a:r>
            <a:r>
              <a:rPr lang="en-US" sz="2000" dirty="0" smtClean="0"/>
              <a:t>D2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Documentum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D2 consists of two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D2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Configuration: </a:t>
            </a:r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web-based application, hereafter known as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D2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for administrators to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configure settings such as automated content-handling processes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settings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D2 Client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D2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Client: </a:t>
            </a:r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web-based application for users that provides the ability to interact with content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more repositories.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D2 Client to configure a user interface that streamlines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 content management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655989"/>
            <a:ext cx="8839200" cy="5592411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Documentum is an enterprise content management platform, now owned by </a:t>
            </a:r>
            <a:r>
              <a:rPr lang="en-US" sz="1800" dirty="0" smtClean="0"/>
              <a:t>OpenText.</a:t>
            </a:r>
          </a:p>
          <a:p>
            <a:pPr marL="0" indent="0" fontAlgn="base">
              <a:buNone/>
            </a:pPr>
            <a:endParaRPr lang="en-US" sz="1800" dirty="0" smtClean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EMC acquired Documentum for $1.7 billion in December, </a:t>
            </a:r>
            <a:r>
              <a:rPr lang="en-US" sz="1800" dirty="0" smtClean="0"/>
              <a:t>2003.</a:t>
            </a:r>
          </a:p>
          <a:p>
            <a:pPr marL="0" indent="0" fontAlgn="base">
              <a:buNone/>
            </a:pPr>
            <a:endParaRPr lang="en-US" sz="1800" dirty="0" smtClean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The Documentum platform was part of EMC's Enterprise Content Division (ECD) business unit, one of EMC's four operating divisions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On September 12, 2016, OpenText, a Canadian technology firm based in Waterloo, Ontario, Canada that specializes in enterprise content management, announced a definitive agreement to acquire Documentum from Dell EMC for $1.6B </a:t>
            </a:r>
            <a:r>
              <a:rPr lang="en-US" sz="1800" dirty="0" smtClean="0"/>
              <a:t>USD.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ü"/>
            </a:pPr>
            <a:endParaRPr lang="en-US" sz="1800" dirty="0">
              <a:ea typeface="Ebrima" panose="02000000000000000000" pitchFamily="2" charset="0"/>
            </a:endParaRPr>
          </a:p>
          <a:p>
            <a:pPr marL="0" indent="0" fontAlgn="base">
              <a:buNone/>
            </a:pPr>
            <a:endParaRPr lang="en-US" sz="1800" dirty="0" smtClean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fontAlgn="base">
              <a:buNone/>
            </a:pPr>
            <a:endParaRPr lang="en-US" sz="1800" dirty="0" smtClean="0"/>
          </a:p>
          <a:p>
            <a:pPr marL="0" indent="0" fontAlgn="base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84" y="33689"/>
            <a:ext cx="6351006" cy="622300"/>
          </a:xfrm>
        </p:spPr>
        <p:txBody>
          <a:bodyPr/>
          <a:lstStyle/>
          <a:p>
            <a:r>
              <a:rPr lang="en-US" dirty="0" smtClean="0"/>
              <a:t>Documentum ECM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white"/>
                </a:solidFill>
              </a:rPr>
              <a:t>Applications </a:t>
            </a:r>
            <a:r>
              <a:rPr lang="en-US" sz="2000" dirty="0">
                <a:solidFill>
                  <a:prstClr val="white"/>
                </a:solidFill>
              </a:rPr>
              <a:t>for using and managing</a:t>
            </a:r>
            <a:br>
              <a:rPr lang="en-US" sz="2000" dirty="0">
                <a:solidFill>
                  <a:prstClr val="white"/>
                </a:solidFill>
              </a:rPr>
            </a:br>
            <a:r>
              <a:rPr lang="en-US" sz="2000" dirty="0"/>
              <a:t>Documentum platform – </a:t>
            </a:r>
            <a:r>
              <a:rPr lang="en-US" sz="2000" dirty="0" smtClean="0"/>
              <a:t>D2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762001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(GUI) –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D2 Configuration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" y="1447800"/>
            <a:ext cx="848272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statements is/are true w.r.t D2 configuration: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lphaLcParenR"/>
            </a:pPr>
            <a:r>
              <a:rPr lang="en-US" dirty="0" smtClean="0"/>
              <a:t>Context reading order is always from Right to Left</a:t>
            </a:r>
          </a:p>
          <a:p>
            <a:pPr>
              <a:buFont typeface="Arial" pitchFamily="34" charset="0"/>
              <a:buAutoNum type="alphaLcParenR"/>
            </a:pPr>
            <a:r>
              <a:rPr lang="en-US" dirty="0" smtClean="0"/>
              <a:t>Context </a:t>
            </a:r>
            <a:r>
              <a:rPr lang="en-US" dirty="0"/>
              <a:t>reading order is always from </a:t>
            </a:r>
            <a:r>
              <a:rPr lang="en-US" dirty="0" smtClean="0"/>
              <a:t>Left </a:t>
            </a:r>
            <a:r>
              <a:rPr lang="en-US" dirty="0"/>
              <a:t>to </a:t>
            </a:r>
            <a:r>
              <a:rPr lang="en-US" dirty="0" smtClean="0"/>
              <a:t>Right</a:t>
            </a:r>
          </a:p>
          <a:p>
            <a:pPr>
              <a:buFont typeface="Arial" pitchFamily="34" charset="0"/>
              <a:buAutoNum type="alphaLcParenR"/>
            </a:pPr>
            <a:r>
              <a:rPr lang="en-US" dirty="0" smtClean="0"/>
              <a:t>Context does not have to be read in any specific order</a:t>
            </a:r>
          </a:p>
          <a:p>
            <a:pPr>
              <a:buFont typeface="Arial" pitchFamily="34" charset="0"/>
              <a:buAutoNum type="alphaLcParenR"/>
            </a:pPr>
            <a:r>
              <a:rPr lang="en-US" dirty="0" smtClean="0"/>
              <a:t>None of the above</a:t>
            </a:r>
          </a:p>
          <a:p>
            <a:pPr>
              <a:buFont typeface="Arial" pitchFamily="34" charset="0"/>
              <a:buAutoNum type="alphaLcParenR"/>
            </a:pPr>
            <a:endParaRPr lang="en-US" dirty="0"/>
          </a:p>
          <a:p>
            <a:pPr>
              <a:buFont typeface="Arial" pitchFamily="34" charset="0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AutoNum type="alphaLcParenR"/>
            </a:pPr>
            <a:endParaRPr lang="en-US" dirty="0"/>
          </a:p>
          <a:p>
            <a:pPr>
              <a:buFont typeface="Arial" pitchFamily="34" charset="0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 b</a:t>
            </a:r>
            <a:endParaRPr lang="en-US" dirty="0"/>
          </a:p>
          <a:p>
            <a:pPr>
              <a:buAutoNum type="alphaLcParenR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1" y="2133600"/>
            <a:ext cx="5584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prstClr val="white"/>
                </a:solidFill>
                <a:latin typeface="Arial Rounded MT Bold" pitchFamily="34" charset="0"/>
              </a:rPr>
              <a:t>Practice Lab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52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10599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View Properties of a document.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arenR"/>
            </a:pPr>
            <a:r>
              <a:rPr lang="en-US" dirty="0" smtClean="0"/>
              <a:t>Login to Documentum Administrator.</a:t>
            </a:r>
          </a:p>
          <a:p>
            <a:pPr>
              <a:buAutoNum type="arabicParenR"/>
            </a:pPr>
            <a:r>
              <a:rPr lang="en-US" dirty="0" smtClean="0"/>
              <a:t>In the left side browser tree, go to Cabinets.</a:t>
            </a:r>
          </a:p>
          <a:p>
            <a:pPr>
              <a:buAutoNum type="arabicParenR"/>
            </a:pPr>
            <a:r>
              <a:rPr lang="en-US" dirty="0" smtClean="0"/>
              <a:t>Browse the document from Cabinets -&gt; &lt;</a:t>
            </a:r>
            <a:r>
              <a:rPr lang="en-US" dirty="0" err="1" smtClean="0"/>
              <a:t>your_concerned_cabinet</a:t>
            </a:r>
            <a:r>
              <a:rPr lang="en-US" dirty="0" smtClean="0"/>
              <a:t>&gt;</a:t>
            </a:r>
            <a:r>
              <a:rPr lang="en-US" dirty="0"/>
              <a:t> </a:t>
            </a:r>
            <a:r>
              <a:rPr lang="en-US" dirty="0" smtClean="0"/>
              <a:t>-&gt; &lt;document&gt;.</a:t>
            </a:r>
          </a:p>
          <a:p>
            <a:pPr>
              <a:buAutoNum type="arabicParenR"/>
            </a:pPr>
            <a:r>
              <a:rPr lang="en-US" dirty="0" smtClean="0"/>
              <a:t>Once you select the document, right click and go to properties. The properties window will open.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This window consist of 3 tabs namely – Info, Permissions and History.</a:t>
            </a:r>
          </a:p>
          <a:p>
            <a:pPr>
              <a:buAutoNum type="arabicParenR" startAt="5"/>
            </a:pPr>
            <a:r>
              <a:rPr lang="en-US" dirty="0" smtClean="0"/>
              <a:t>Check each tab for your reference and understanding.</a:t>
            </a:r>
          </a:p>
          <a:p>
            <a:pPr>
              <a:buAutoNum type="arabicParenR" startAt="5"/>
            </a:pPr>
            <a:r>
              <a:rPr lang="en-US" dirty="0" smtClean="0"/>
              <a:t>Alternatively, you can also check properties by using the shortcut key “P”.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 1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10599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View Version of a particular document.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arenR"/>
            </a:pPr>
            <a:r>
              <a:rPr lang="en-US" dirty="0" smtClean="0"/>
              <a:t>Login to Documentum Administrator.</a:t>
            </a:r>
          </a:p>
          <a:p>
            <a:pPr>
              <a:buAutoNum type="arabicParenR"/>
            </a:pPr>
            <a:r>
              <a:rPr lang="en-US" dirty="0" smtClean="0"/>
              <a:t>In the left side browser tree, go to Cabinets.</a:t>
            </a:r>
          </a:p>
          <a:p>
            <a:pPr>
              <a:buAutoNum type="arabicParenR"/>
            </a:pPr>
            <a:r>
              <a:rPr lang="en-US" dirty="0" smtClean="0"/>
              <a:t>Browse the document from Cabinets -&gt; &lt;</a:t>
            </a:r>
            <a:r>
              <a:rPr lang="en-US" dirty="0" err="1" smtClean="0"/>
              <a:t>your_concerned_cabinet</a:t>
            </a:r>
            <a:r>
              <a:rPr lang="en-US" dirty="0" smtClean="0"/>
              <a:t>&gt;</a:t>
            </a:r>
            <a:r>
              <a:rPr lang="en-US" dirty="0"/>
              <a:t> </a:t>
            </a:r>
            <a:r>
              <a:rPr lang="en-US" dirty="0" smtClean="0"/>
              <a:t>-&gt; &lt;document&gt;.</a:t>
            </a:r>
          </a:p>
          <a:p>
            <a:pPr>
              <a:buAutoNum type="arabicParenR"/>
            </a:pPr>
            <a:r>
              <a:rPr lang="en-US" dirty="0" smtClean="0"/>
              <a:t>Once you select the document, right click and go to View -&gt; Versions. </a:t>
            </a:r>
          </a:p>
          <a:p>
            <a:pPr>
              <a:buAutoNum type="arabicParenR"/>
            </a:pPr>
            <a:r>
              <a:rPr lang="en-US" dirty="0" smtClean="0"/>
              <a:t>This page will describe which document version is it along with the size, format, Modified and Path.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The version of the document is mentioned under Version column. If the document is CURRENT     version this would also be mentioned in the Version column.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 2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4" y="3886200"/>
            <a:ext cx="52578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1775" lvl="1"/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You have successfully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completed</a:t>
            </a:r>
          </a:p>
          <a:p>
            <a:pPr marL="231775" lvl="1"/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</a:p>
          <a:p>
            <a:pPr marL="231775" lvl="1"/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Documentum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Fundamentals</a:t>
            </a:r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534399" cy="5181600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Latest version of Documentum as of today is 7.3 version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Adds intelligence to content for fast searches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Manages content lifecycles according to user –defined business rules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Controls publishing of content through multiple channels and formats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Controls access to documents based on security levels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Enforces regulatory requirements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Supports Collaboration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800" dirty="0"/>
              <a:t>Integrates with authoring tools and enterprise applications.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366911" cy="622301"/>
          </a:xfrm>
        </p:spPr>
        <p:txBody>
          <a:bodyPr/>
          <a:lstStyle/>
          <a:p>
            <a:r>
              <a:rPr lang="en-US" dirty="0"/>
              <a:t>Documentum ECM Platform</a:t>
            </a:r>
          </a:p>
        </p:txBody>
      </p:sp>
    </p:spTree>
    <p:extLst>
      <p:ext uri="{BB962C8B-B14F-4D97-AF65-F5344CB8AC3E}">
        <p14:creationId xmlns:p14="http://schemas.microsoft.com/office/powerpoint/2010/main" val="22333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762000"/>
            <a:ext cx="8534400" cy="43434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1800" dirty="0" smtClean="0"/>
              <a:t>Advantages to managing documents in an ECM System versus File system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6351006" cy="622300"/>
          </a:xfrm>
        </p:spPr>
        <p:txBody>
          <a:bodyPr/>
          <a:lstStyle/>
          <a:p>
            <a:r>
              <a:rPr lang="en-US" dirty="0" smtClean="0"/>
              <a:t>Managing ECM system Vs. File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9200"/>
            <a:ext cx="1068790" cy="113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1609726"/>
            <a:ext cx="2057400" cy="787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78789"/>
              </p:ext>
            </p:extLst>
          </p:nvPr>
        </p:nvGraphicFramePr>
        <p:xfrm>
          <a:off x="228600" y="2495550"/>
          <a:ext cx="8686800" cy="37528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10492746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4004093086"/>
                    </a:ext>
                  </a:extLst>
                </a:gridCol>
              </a:tblGrid>
              <a:tr h="75057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Can’t be certain that the document is latest version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access most up to date version of a document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71142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permission settings for individual documents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 who can read, write,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edit or delete a document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84238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 for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documents based on a limited set of properties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 on documents based on descriptive information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1807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format maintained as separate files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Seamlessly maintain different formats of same document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45676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Workflow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routing not available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 documents for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review and approval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1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documents managed by ECM System Vs. File System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744" y="1266471"/>
            <a:ext cx="1057275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469230"/>
            <a:ext cx="2057400" cy="78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580" y="1497010"/>
            <a:ext cx="844839" cy="842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762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 for distributing documents managed by ECM System versus File System</a:t>
            </a:r>
          </a:p>
        </p:txBody>
      </p:sp>
      <p:cxnSp>
        <p:nvCxnSpPr>
          <p:cNvPr id="9" name="Straight Connector 8"/>
          <p:cNvCxnSpPr>
            <a:stCxn id="2" idx="3"/>
            <a:endCxn id="3" idx="1"/>
          </p:cNvCxnSpPr>
          <p:nvPr/>
        </p:nvCxnSpPr>
        <p:spPr>
          <a:xfrm>
            <a:off x="2937019" y="1861784"/>
            <a:ext cx="1212561" cy="56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3"/>
            <a:endCxn id="6" idx="1"/>
          </p:cNvCxnSpPr>
          <p:nvPr/>
        </p:nvCxnSpPr>
        <p:spPr>
          <a:xfrm flipV="1">
            <a:off x="4994419" y="1862930"/>
            <a:ext cx="1025381" cy="555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45495"/>
              </p:ext>
            </p:extLst>
          </p:nvPr>
        </p:nvGraphicFramePr>
        <p:xfrm>
          <a:off x="381000" y="2650089"/>
          <a:ext cx="8382000" cy="33697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3691967314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609469699"/>
                    </a:ext>
                  </a:extLst>
                </a:gridCol>
              </a:tblGrid>
              <a:tr h="336970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documents via file system path that: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necessarily reference the latest version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invalid if the document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moved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Sending a document as an attachment exacerbates version and security issues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Increased disk space usage`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documents via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dynamic URLs that: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 retrieve correct version of a document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 retrieve the document even if changes location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 access to the document based on permission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5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8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of Enterprise content?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/>
              <a:t>Forms Processing</a:t>
            </a:r>
          </a:p>
          <a:p>
            <a:pPr>
              <a:buFont typeface="+mj-lt"/>
              <a:buAutoNum type="alphaLcParenR"/>
            </a:pPr>
            <a:r>
              <a:rPr lang="en-US" dirty="0"/>
              <a:t>Email</a:t>
            </a:r>
          </a:p>
          <a:p>
            <a:pPr>
              <a:buFont typeface="+mj-lt"/>
              <a:buAutoNum type="alphaLcParenR"/>
            </a:pPr>
            <a:r>
              <a:rPr lang="en-US" dirty="0"/>
              <a:t>Web Content</a:t>
            </a:r>
          </a:p>
          <a:p>
            <a:pPr>
              <a:buFont typeface="+mj-lt"/>
              <a:buAutoNum type="alphaLcParenR"/>
            </a:pPr>
            <a:r>
              <a:rPr lang="en-US" dirty="0"/>
              <a:t>Office Documents</a:t>
            </a:r>
          </a:p>
          <a:p>
            <a:pPr>
              <a:buFont typeface="+mj-lt"/>
              <a:buAutoNum type="alphaLcParenR"/>
            </a:pPr>
            <a:r>
              <a:rPr lang="en-US" dirty="0"/>
              <a:t>All the above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8906D291A1594FB484B92D6C1AD3C4" ma:contentTypeVersion="7" ma:contentTypeDescription="Create a new document." ma:contentTypeScope="" ma:versionID="08a6e3752191a23bfe89027ef1c2f4ab">
  <xsd:schema xmlns:xsd="http://www.w3.org/2001/XMLSchema" xmlns:xs="http://www.w3.org/2001/XMLSchema" xmlns:p="http://schemas.microsoft.com/office/2006/metadata/properties" xmlns:ns2="aeff48cc-5d98-4eca-91f4-e535d34bde01" xmlns:ns3="a1eda141-7564-416b-b647-3a51fe7e06b7" targetNamespace="http://schemas.microsoft.com/office/2006/metadata/properties" ma:root="true" ma:fieldsID="99572bfcbb6d20b8b78e164029459b2e" ns2:_="" ns3:_="">
    <xsd:import namespace="aeff48cc-5d98-4eca-91f4-e535d34bde01"/>
    <xsd:import namespace="a1eda141-7564-416b-b647-3a51fe7e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f48cc-5d98-4eca-91f4-e535d34bd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da141-7564-416b-b647-3a51fe7e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091D1A0-F03E-4B24-BDE2-B220ACDC87D4}"/>
</file>

<file path=customXml/itemProps2.xml><?xml version="1.0" encoding="utf-8"?>
<ds:datastoreItem xmlns:ds="http://schemas.openxmlformats.org/officeDocument/2006/customXml" ds:itemID="{4587111D-7DFB-442C-9FE3-44380E208E2D}"/>
</file>

<file path=customXml/itemProps3.xml><?xml version="1.0" encoding="utf-8"?>
<ds:datastoreItem xmlns:ds="http://schemas.openxmlformats.org/officeDocument/2006/customXml" ds:itemID="{A7C481EB-8F30-4DBE-97E4-C47F16554C60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21160</TotalTime>
  <Words>3265</Words>
  <Application>Microsoft Office PowerPoint</Application>
  <PresentationFormat>On-screen Show (4:3)</PresentationFormat>
  <Paragraphs>636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 Unicode MS</vt:lpstr>
      <vt:lpstr>Arial</vt:lpstr>
      <vt:lpstr>Arial Narrow</vt:lpstr>
      <vt:lpstr>Arial Rounded MT Bold</vt:lpstr>
      <vt:lpstr>Calibri</vt:lpstr>
      <vt:lpstr>Courier New</vt:lpstr>
      <vt:lpstr>Ebrima</vt:lpstr>
      <vt:lpstr>Wingdings</vt:lpstr>
      <vt:lpstr>Custom Design</vt:lpstr>
      <vt:lpstr>PowerPoint Presentation</vt:lpstr>
      <vt:lpstr>PowerPoint Presentation</vt:lpstr>
      <vt:lpstr>Agenda</vt:lpstr>
      <vt:lpstr>PowerPoint Presentation</vt:lpstr>
      <vt:lpstr>Documentum ECM Platform</vt:lpstr>
      <vt:lpstr>Documentum ECM Platform</vt:lpstr>
      <vt:lpstr>Managing ECM system Vs. File system</vt:lpstr>
      <vt:lpstr>Distributed documents managed by ECM System Vs. File System</vt:lpstr>
      <vt:lpstr>PowerPoint Presentation</vt:lpstr>
      <vt:lpstr>PowerPoint Presentation</vt:lpstr>
      <vt:lpstr>Summary</vt:lpstr>
      <vt:lpstr>PowerPoint Presentation</vt:lpstr>
      <vt:lpstr>What is Content?</vt:lpstr>
      <vt:lpstr>Types of Content:</vt:lpstr>
      <vt:lpstr>Types of Content:</vt:lpstr>
      <vt:lpstr>Structured data Vs. Unstructured data</vt:lpstr>
      <vt:lpstr>Structured data Vs. Unstructured data</vt:lpstr>
      <vt:lpstr>What is Metadata?</vt:lpstr>
      <vt:lpstr>What is Metadata?</vt:lpstr>
      <vt:lpstr>What are properties?</vt:lpstr>
      <vt:lpstr>What are properties?</vt:lpstr>
      <vt:lpstr>File Formats</vt:lpstr>
      <vt:lpstr>Documentum Repository</vt:lpstr>
      <vt:lpstr>The Content Server</vt:lpstr>
      <vt:lpstr>Repository Objects</vt:lpstr>
      <vt:lpstr>Cabinets and Folders</vt:lpstr>
      <vt:lpstr>Cabinets and Folders</vt:lpstr>
      <vt:lpstr>Standard services provided by content server</vt:lpstr>
      <vt:lpstr>PowerPoint Presentation</vt:lpstr>
      <vt:lpstr>PowerPoint Presentation</vt:lpstr>
      <vt:lpstr>PowerPoint Presentation</vt:lpstr>
      <vt:lpstr>Summary</vt:lpstr>
      <vt:lpstr>PowerPoint Presentation</vt:lpstr>
      <vt:lpstr>Library Function</vt:lpstr>
      <vt:lpstr>Library Function</vt:lpstr>
      <vt:lpstr>Library Function</vt:lpstr>
      <vt:lpstr>Library Function</vt:lpstr>
      <vt:lpstr>Versioning</vt:lpstr>
      <vt:lpstr>PowerPoint Presentation</vt:lpstr>
      <vt:lpstr>PowerPoint Presentation</vt:lpstr>
      <vt:lpstr>Summary</vt:lpstr>
      <vt:lpstr>PowerPoint Presentation</vt:lpstr>
      <vt:lpstr>Applications for using and managing Documentum platform – Documentum Administrator</vt:lpstr>
      <vt:lpstr>Applications for using and managing Documentum platform – Documentum Administrator</vt:lpstr>
      <vt:lpstr>Applications for using and managing Documentum platform – Documentum Administrator</vt:lpstr>
      <vt:lpstr>Applications for using and managing Documentum platform – Documentum Administrator</vt:lpstr>
      <vt:lpstr>Applications for using and managing Documentum platform – Documentum Administrator</vt:lpstr>
      <vt:lpstr>Applications for using and managing Documentum platform – Documentum Administrator</vt:lpstr>
      <vt:lpstr>Applications for using and managing Documentum platform – D2 </vt:lpstr>
      <vt:lpstr>Applications for using and managing Documentum platform – D2 </vt:lpstr>
      <vt:lpstr>PowerPoint Presentation</vt:lpstr>
      <vt:lpstr>PowerPoint Presentation</vt:lpstr>
      <vt:lpstr>Practice Lab 1</vt:lpstr>
      <vt:lpstr>Practice Lab 2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Mohan, GaneshKumar (Cognizant)</cp:lastModifiedBy>
  <cp:revision>698</cp:revision>
  <dcterms:created xsi:type="dcterms:W3CDTF">2011-06-15T11:24:59Z</dcterms:created>
  <dcterms:modified xsi:type="dcterms:W3CDTF">2018-04-04T10:43:39Z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0x010100AD8906D291A1594FB484B92D6C1AD3C4</vt:lpwstr>
  </property>
  <property fmtid="{D5CDD505-2E9C-101B-9397-08002B2CF9AE}" pid="3" name="_dlc_DocIdItemGuid">
    <vt:lpwstr>6889c3dc-e885-478b-af90-dc43bf895203</vt:lpwstr>
  </property>
</Properties>
</file>