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58"/>
  </p:notesMasterIdLst>
  <p:handoutMasterIdLst>
    <p:handoutMasterId r:id="rId59"/>
  </p:handoutMasterIdLst>
  <p:sldIdLst>
    <p:sldId id="257" r:id="rId5"/>
    <p:sldId id="367" r:id="rId6"/>
    <p:sldId id="399" r:id="rId7"/>
    <p:sldId id="439" r:id="rId8"/>
    <p:sldId id="440" r:id="rId9"/>
    <p:sldId id="358" r:id="rId10"/>
    <p:sldId id="400" r:id="rId11"/>
    <p:sldId id="401" r:id="rId12"/>
    <p:sldId id="422" r:id="rId13"/>
    <p:sldId id="406" r:id="rId14"/>
    <p:sldId id="423" r:id="rId15"/>
    <p:sldId id="424" r:id="rId16"/>
    <p:sldId id="425" r:id="rId17"/>
    <p:sldId id="427" r:id="rId18"/>
    <p:sldId id="428" r:id="rId19"/>
    <p:sldId id="429" r:id="rId20"/>
    <p:sldId id="426" r:id="rId21"/>
    <p:sldId id="431" r:id="rId22"/>
    <p:sldId id="430" r:id="rId23"/>
    <p:sldId id="432" r:id="rId24"/>
    <p:sldId id="433" r:id="rId25"/>
    <p:sldId id="434" r:id="rId26"/>
    <p:sldId id="435" r:id="rId27"/>
    <p:sldId id="436" r:id="rId28"/>
    <p:sldId id="443" r:id="rId29"/>
    <p:sldId id="441" r:id="rId30"/>
    <p:sldId id="442" r:id="rId31"/>
    <p:sldId id="445" r:id="rId32"/>
    <p:sldId id="444" r:id="rId33"/>
    <p:sldId id="459" r:id="rId34"/>
    <p:sldId id="402" r:id="rId35"/>
    <p:sldId id="409" r:id="rId36"/>
    <p:sldId id="403" r:id="rId37"/>
    <p:sldId id="458" r:id="rId38"/>
    <p:sldId id="404" r:id="rId39"/>
    <p:sldId id="447" r:id="rId40"/>
    <p:sldId id="449" r:id="rId41"/>
    <p:sldId id="446" r:id="rId42"/>
    <p:sldId id="448" r:id="rId43"/>
    <p:sldId id="456" r:id="rId44"/>
    <p:sldId id="450" r:id="rId45"/>
    <p:sldId id="451" r:id="rId46"/>
    <p:sldId id="452" r:id="rId47"/>
    <p:sldId id="453" r:id="rId48"/>
    <p:sldId id="454" r:id="rId49"/>
    <p:sldId id="460" r:id="rId50"/>
    <p:sldId id="461" r:id="rId51"/>
    <p:sldId id="468" r:id="rId52"/>
    <p:sldId id="467" r:id="rId53"/>
    <p:sldId id="466" r:id="rId54"/>
    <p:sldId id="463" r:id="rId55"/>
    <p:sldId id="462" r:id="rId56"/>
    <p:sldId id="46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chani, Prashant (Cognizant)" initials="BP(" lastIdx="6" clrIdx="0">
    <p:extLst>
      <p:ext uri="{19B8F6BF-5375-455C-9EA6-DF929625EA0E}">
        <p15:presenceInfo xmlns:p15="http://schemas.microsoft.com/office/powerpoint/2012/main" userId="S-1-5-21-1178368992-402679808-390482200-17351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44"/>
    <a:srgbClr val="953735"/>
    <a:srgbClr val="008080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76" autoAdjust="0"/>
    <p:restoredTop sz="85968" autoAdjust="0"/>
  </p:normalViewPr>
  <p:slideViewPr>
    <p:cSldViewPr>
      <p:cViewPr varScale="1">
        <p:scale>
          <a:sx n="63" d="100"/>
          <a:sy n="63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6CD7-9CD9-4B22-AF0B-4282C60B68B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AFB5-6F1E-431A-B16C-E2770DEF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 the audio notes for this slide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9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Answers:</a:t>
            </a:r>
          </a:p>
          <a:p>
            <a:pPr marL="228600" indent="-228600">
              <a:buAutoNum type="arabicPeriod"/>
            </a:pPr>
            <a:r>
              <a:rPr lang="en-US" dirty="0" smtClean="0"/>
              <a:t>Single</a:t>
            </a:r>
          </a:p>
          <a:p>
            <a:pPr marL="228600" indent="-228600">
              <a:buAutoNum type="arabicPeriod"/>
            </a:pPr>
            <a:r>
              <a:rPr lang="en-US" b="0" dirty="0" smtClean="0"/>
              <a:t>object-oriented </a:t>
            </a:r>
          </a:p>
          <a:p>
            <a:pPr marL="228600" indent="-228600">
              <a:buAutoNum type="arabicPeriod"/>
            </a:pPr>
            <a:r>
              <a:rPr lang="en-US" b="0" dirty="0" smtClean="0"/>
              <a:t>C</a:t>
            </a:r>
          </a:p>
          <a:p>
            <a:pPr marL="228600" indent="-228600">
              <a:buAutoNum type="arabicPeriod"/>
            </a:pPr>
            <a:r>
              <a:rPr lang="en-US" b="0" dirty="0" smtClean="0"/>
              <a:t>C</a:t>
            </a:r>
          </a:p>
          <a:p>
            <a:pPr marL="228600" indent="-228600">
              <a:buAutoNum type="arabicPeriod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Answers:</a:t>
            </a:r>
          </a:p>
          <a:p>
            <a:r>
              <a:rPr lang="en-US" dirty="0" smtClean="0"/>
              <a:t>5. True</a:t>
            </a:r>
          </a:p>
          <a:p>
            <a:r>
              <a:rPr lang="en-US" dirty="0" smtClean="0"/>
              <a:t>6. A</a:t>
            </a:r>
          </a:p>
          <a:p>
            <a:r>
              <a:rPr lang="en-US" dirty="0" smtClean="0"/>
              <a:t>7.</a:t>
            </a:r>
            <a:r>
              <a:rPr lang="en-US" sz="1200" b="1" dirty="0" smtClean="0"/>
              <a:t> </a:t>
            </a:r>
            <a:r>
              <a:rPr lang="en-US" sz="1200" b="0" dirty="0" smtClean="0"/>
              <a:t>False</a:t>
            </a:r>
          </a:p>
          <a:p>
            <a:r>
              <a:rPr lang="en-US" sz="1200" b="0" dirty="0" smtClean="0"/>
              <a:t>8. </a:t>
            </a:r>
            <a:r>
              <a:rPr lang="en-US" sz="1200" dirty="0" smtClean="0"/>
              <a:t>Documentum Foundation Classes (DFCs)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Answers:</a:t>
            </a:r>
          </a:p>
          <a:p>
            <a:pPr marL="228600" indent="-228600">
              <a:buAutoNum type="arabicPeriod"/>
            </a:pPr>
            <a:r>
              <a:rPr lang="en-US" dirty="0" smtClean="0"/>
              <a:t>Object Type</a:t>
            </a:r>
          </a:p>
          <a:p>
            <a:pPr marL="228600" indent="-228600">
              <a:buAutoNum type="arabicPeriod"/>
            </a:pPr>
            <a:r>
              <a:rPr lang="en-US" b="0" dirty="0" smtClean="0"/>
              <a:t>True</a:t>
            </a:r>
          </a:p>
          <a:p>
            <a:pPr marL="228600" indent="-228600">
              <a:buAutoNum type="arabicPeriod"/>
            </a:pPr>
            <a:r>
              <a:rPr lang="en-US" b="0" dirty="0" smtClean="0"/>
              <a:t>B</a:t>
            </a:r>
          </a:p>
          <a:p>
            <a:pPr marL="228600" indent="-228600">
              <a:buAutoNum type="arabicPeriod"/>
            </a:pPr>
            <a:r>
              <a:rPr lang="en-US" b="0" dirty="0" smtClean="0"/>
              <a:t>C</a:t>
            </a:r>
          </a:p>
          <a:p>
            <a:pPr marL="228600" indent="-228600">
              <a:buAutoNum type="arabicPeriod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7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b="1" dirty="0" smtClean="0"/>
              <a:t>TRUE</a:t>
            </a:r>
          </a:p>
          <a:p>
            <a:r>
              <a:rPr lang="en-US" b="0" dirty="0" smtClean="0"/>
              <a:t>6. Object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56309" y="4689157"/>
            <a:ext cx="28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  <a:cs typeface="Arial" panose="020B0604020202020204" pitchFamily="34" charset="0"/>
              </a:rPr>
              <a:t>LEVEL - LEARNER</a:t>
            </a:r>
            <a:endParaRPr lang="en-IN" sz="2400" b="1" dirty="0">
              <a:solidFill>
                <a:schemeClr val="bg1"/>
              </a:solidFill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ADAFF2-BF11-42B3-8CB9-F8B879C82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dirty="0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9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9221" y="2256947"/>
            <a:ext cx="2744453" cy="3455595"/>
          </a:xfrm>
          <a:prstGeom prst="rect">
            <a:avLst/>
          </a:prstGeom>
        </p:spPr>
      </p:pic>
      <p:sp>
        <p:nvSpPr>
          <p:cNvPr id="4" name="Title 6"/>
          <p:cNvSpPr>
            <a:spLocks noGrp="1"/>
          </p:cNvSpPr>
          <p:nvPr>
            <p:ph type="title" hasCustomPrompt="1"/>
          </p:nvPr>
        </p:nvSpPr>
        <p:spPr>
          <a:xfrm>
            <a:off x="2168305" y="1"/>
            <a:ext cx="6351006" cy="622300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1004935" y="1244600"/>
            <a:ext cx="6753885" cy="43434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7180810" y="6492875"/>
            <a:ext cx="17063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55" b="1" dirty="0" smtClean="0">
                <a:latin typeface="Arial Narrow" pitchFamily="34" charset="0"/>
              </a:rPr>
              <a:t>© Cognizant</a:t>
            </a:r>
            <a:r>
              <a:rPr lang="en-US" sz="855" b="1" baseline="0" dirty="0" smtClean="0">
                <a:latin typeface="Arial Narrow" pitchFamily="34" charset="0"/>
              </a:rPr>
              <a:t> </a:t>
            </a:r>
            <a:r>
              <a:rPr lang="en-US" sz="855" b="1" dirty="0" smtClean="0">
                <a:latin typeface="Arial Narrow" pitchFamily="34" charset="0"/>
              </a:rPr>
              <a:t>2017 | </a:t>
            </a:r>
            <a:endParaRPr lang="en-US" sz="855" dirty="0" smtClean="0">
              <a:latin typeface="Arial Narrow" panose="020B0606020202030204" pitchFamily="34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818075" y="6492876"/>
            <a:ext cx="3259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BB6C-3D18-43ED-8B15-291584D2D09C}" type="slidenum">
              <a:rPr lang="en-US" sz="855" smtClean="0">
                <a:latin typeface="Arial Narrow" panose="020B0606020202030204" pitchFamily="34" charset="0"/>
              </a:rPr>
              <a:pPr/>
              <a:t>‹#›</a:t>
            </a:fld>
            <a:endParaRPr lang="en-US" sz="855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73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94" y="6324600"/>
            <a:ext cx="430306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2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| © Cognizant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94" y="6324600"/>
            <a:ext cx="430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fld id="{D8ADAFF2-BF11-42B3-8CB9-F8B879C82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84" r:id="rId7"/>
    <p:sldLayoutId id="2147483687" r:id="rId8"/>
    <p:sldLayoutId id="2147483688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0" kern="1200" dirty="0">
          <a:solidFill>
            <a:schemeClr val="lt1"/>
          </a:solidFill>
          <a:latin typeface="Arial Rounded MT Bold" pitchFamily="34" charset="0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200" kern="1200" dirty="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66157"/>
            <a:ext cx="39624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533400"/>
            <a:ext cx="6400800" cy="154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Documentum Objects and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Object Properties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All properties can be referred to by their internal name or </a:t>
            </a:r>
            <a:r>
              <a:rPr lang="en-US" sz="1600" dirty="0" smtClean="0"/>
              <a:t>their label.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The </a:t>
            </a:r>
            <a:r>
              <a:rPr lang="en-US" sz="1600" dirty="0"/>
              <a:t>internal name is the name of the property as it is </a:t>
            </a:r>
            <a:r>
              <a:rPr lang="en-US" sz="1600" dirty="0" smtClean="0"/>
              <a:t>represented in </a:t>
            </a:r>
            <a:r>
              <a:rPr lang="en-US" sz="1600" dirty="0"/>
              <a:t>the </a:t>
            </a:r>
            <a:r>
              <a:rPr lang="en-US" sz="1600" dirty="0" smtClean="0"/>
              <a:t>database.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The </a:t>
            </a:r>
            <a:r>
              <a:rPr lang="en-US" sz="1600" dirty="0"/>
              <a:t>internal name </a:t>
            </a:r>
            <a:r>
              <a:rPr lang="en-US" sz="1600" dirty="0" smtClean="0"/>
              <a:t>is used </a:t>
            </a:r>
            <a:r>
              <a:rPr lang="en-US" sz="1600" dirty="0"/>
              <a:t>in DQL </a:t>
            </a:r>
            <a:r>
              <a:rPr lang="en-US" sz="1600" dirty="0" smtClean="0"/>
              <a:t>queries.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The </a:t>
            </a:r>
            <a:r>
              <a:rPr lang="en-US" sz="1600" dirty="0"/>
              <a:t>internal name </a:t>
            </a:r>
            <a:r>
              <a:rPr lang="en-US" sz="1600" dirty="0" smtClean="0"/>
              <a:t>used </a:t>
            </a:r>
            <a:r>
              <a:rPr lang="en-US" sz="1600" dirty="0"/>
              <a:t>by programs and </a:t>
            </a:r>
            <a:r>
              <a:rPr lang="en-US" sz="1600" dirty="0" smtClean="0"/>
              <a:t>applications.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The </a:t>
            </a:r>
            <a:r>
              <a:rPr lang="en-US" sz="1600" dirty="0"/>
              <a:t>label is used for display purposes </a:t>
            </a:r>
            <a:r>
              <a:rPr lang="en-US" sz="1600" dirty="0" smtClean="0"/>
              <a:t>only and appears </a:t>
            </a:r>
            <a:r>
              <a:rPr lang="en-US" sz="1600" dirty="0"/>
              <a:t>in a client user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4087867"/>
            <a:ext cx="58102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 Properties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 content item stored in the repository has an associated object to store its metadata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Metadata </a:t>
            </a:r>
            <a:r>
              <a:rPr lang="en-US" sz="1600" dirty="0"/>
              <a:t>is stored in object </a:t>
            </a:r>
            <a:r>
              <a:rPr lang="en-US" sz="1600" b="1" dirty="0" smtClean="0"/>
              <a:t>properties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The term </a:t>
            </a:r>
            <a:r>
              <a:rPr lang="en-US" sz="1600" i="1" dirty="0" smtClean="0"/>
              <a:t>metadata</a:t>
            </a:r>
            <a:r>
              <a:rPr lang="en-US" sz="1600" dirty="0" smtClean="0"/>
              <a:t> and </a:t>
            </a:r>
            <a:r>
              <a:rPr lang="en-US" sz="1600" i="1" dirty="0" smtClean="0"/>
              <a:t>properties</a:t>
            </a:r>
            <a:r>
              <a:rPr lang="en-US" sz="1600" dirty="0" smtClean="0"/>
              <a:t> are used interchangeably.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	-</a:t>
            </a:r>
            <a:r>
              <a:rPr lang="en-US" sz="1600" dirty="0" smtClean="0"/>
              <a:t> For </a:t>
            </a:r>
            <a:r>
              <a:rPr lang="en-US" sz="1600" dirty="0"/>
              <a:t>example, a document stored in the repository may have  </a:t>
            </a:r>
            <a:r>
              <a:rPr lang="en-US" sz="1600" dirty="0" smtClean="0"/>
              <a:t>its </a:t>
            </a:r>
            <a:r>
              <a:rPr lang="en-US" sz="1600" dirty="0"/>
              <a:t>title, </a:t>
            </a:r>
            <a:r>
              <a:rPr lang="en-US" sz="1600" dirty="0" smtClean="0"/>
              <a:t>	subject</a:t>
            </a:r>
            <a:r>
              <a:rPr lang="en-US" sz="1600" dirty="0"/>
              <a:t>, </a:t>
            </a:r>
            <a:r>
              <a:rPr lang="en-US" sz="1600" dirty="0" smtClean="0"/>
              <a:t>	and </a:t>
            </a:r>
            <a:r>
              <a:rPr lang="en-US" sz="1600" dirty="0"/>
              <a:t>keywords stored in the associated object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 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However, note that objects can exist in the repository without an associated content item.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Such </a:t>
            </a:r>
            <a:r>
              <a:rPr lang="en-US" sz="1600" dirty="0"/>
              <a:t>objects are sometimes referred to as </a:t>
            </a:r>
            <a:r>
              <a:rPr lang="en-US" sz="1600" b="1" dirty="0"/>
              <a:t>contentless objects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	- </a:t>
            </a:r>
            <a:r>
              <a:rPr lang="en-US" sz="1600" dirty="0"/>
              <a:t>For example, user objects and permission set objects do not </a:t>
            </a:r>
            <a:r>
              <a:rPr lang="en-US" sz="1600" dirty="0" smtClean="0"/>
              <a:t>have any 	associated </a:t>
            </a:r>
            <a:r>
              <a:rPr lang="en-US" sz="1600" dirty="0"/>
              <a:t>content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Each object property has a data </a:t>
            </a:r>
            <a:r>
              <a:rPr lang="en-US" sz="1600" dirty="0" smtClean="0"/>
              <a:t>type</a:t>
            </a:r>
            <a:r>
              <a:rPr lang="en-US" sz="1600" dirty="0"/>
              <a:t>, which can be one of </a:t>
            </a:r>
            <a:r>
              <a:rPr lang="en-US" sz="1600" dirty="0" err="1"/>
              <a:t>boolean</a:t>
            </a:r>
            <a:r>
              <a:rPr lang="en-US" sz="1600" dirty="0"/>
              <a:t>, integer, string, double, time, or ID.</a:t>
            </a:r>
            <a:r>
              <a:rPr lang="en-US" dirty="0"/>
              <a:t> 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9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property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Each object property has a data type, which can be one of</a:t>
            </a:r>
            <a:r>
              <a:rPr lang="en-US" sz="1600" i="1" dirty="0"/>
              <a:t> </a:t>
            </a:r>
            <a:r>
              <a:rPr lang="en-US" sz="1600" i="1" dirty="0" smtClean="0"/>
              <a:t>Boolean, </a:t>
            </a:r>
            <a:r>
              <a:rPr lang="en-US" sz="1600" i="1" dirty="0"/>
              <a:t>integer, string, double, time,</a:t>
            </a:r>
            <a:r>
              <a:rPr lang="en-US" sz="1600" dirty="0"/>
              <a:t> or</a:t>
            </a:r>
            <a:r>
              <a:rPr lang="en-US" sz="1600" i="1" dirty="0"/>
              <a:t> ID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A </a:t>
            </a:r>
            <a:r>
              <a:rPr lang="en-US" sz="1600" i="1" dirty="0" smtClean="0"/>
              <a:t>Boolean</a:t>
            </a:r>
            <a:r>
              <a:rPr lang="en-US" sz="1600" dirty="0"/>
              <a:t> value is </a:t>
            </a:r>
            <a:r>
              <a:rPr lang="en-US" sz="1600" i="1" dirty="0"/>
              <a:t>true</a:t>
            </a:r>
            <a:r>
              <a:rPr lang="en-US" sz="1600" dirty="0"/>
              <a:t> or </a:t>
            </a:r>
            <a:r>
              <a:rPr lang="en-US" sz="1600" i="1" dirty="0"/>
              <a:t>false</a:t>
            </a:r>
            <a:r>
              <a:rPr lang="en-US" sz="1600" dirty="0"/>
              <a:t>. 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A </a:t>
            </a:r>
            <a:r>
              <a:rPr lang="en-US" sz="1600" i="1" dirty="0"/>
              <a:t>string</a:t>
            </a:r>
            <a:r>
              <a:rPr lang="en-US" sz="1600" dirty="0"/>
              <a:t> value consists of text. 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A</a:t>
            </a:r>
            <a:r>
              <a:rPr lang="en-US" sz="1600" dirty="0"/>
              <a:t> </a:t>
            </a:r>
            <a:r>
              <a:rPr lang="en-US" sz="1600" i="1" dirty="0"/>
              <a:t>double</a:t>
            </a:r>
            <a:r>
              <a:rPr lang="en-US" sz="1600" dirty="0"/>
              <a:t> value is a floating point number. 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A</a:t>
            </a:r>
            <a:r>
              <a:rPr lang="en-US" sz="1600" dirty="0"/>
              <a:t> </a:t>
            </a:r>
            <a:r>
              <a:rPr lang="en-US" sz="1600" i="1" dirty="0"/>
              <a:t>time</a:t>
            </a:r>
            <a:r>
              <a:rPr lang="en-US" sz="1600" dirty="0"/>
              <a:t> value represents a timestamp, including dates. 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An</a:t>
            </a:r>
            <a:r>
              <a:rPr lang="en-US" sz="1600" dirty="0"/>
              <a:t> </a:t>
            </a:r>
            <a:r>
              <a:rPr lang="en-US" sz="1600" i="1" dirty="0"/>
              <a:t>ID</a:t>
            </a:r>
            <a:r>
              <a:rPr lang="en-US" sz="1600" dirty="0"/>
              <a:t> value represents an object ID that uniquely </a:t>
            </a:r>
            <a:r>
              <a:rPr lang="en-US" sz="1600" dirty="0" smtClean="0"/>
              <a:t>identifies </a:t>
            </a:r>
            <a:r>
              <a:rPr lang="en-US" sz="1600" dirty="0"/>
              <a:t>an object in the repository. 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Object </a:t>
            </a:r>
            <a:r>
              <a:rPr lang="en-US" sz="1600" dirty="0"/>
              <a:t>IDs are discussed in detail later </a:t>
            </a:r>
            <a:r>
              <a:rPr lang="en-US" sz="1600" dirty="0" smtClean="0"/>
              <a:t>in coming slides.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A property can be </a:t>
            </a:r>
            <a:r>
              <a:rPr lang="en-US" sz="1600" b="1" dirty="0"/>
              <a:t>single-valued or repeating</a:t>
            </a:r>
            <a:r>
              <a:rPr lang="en-US" sz="1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roperty categories.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The properties can be categorized into </a:t>
            </a:r>
            <a:r>
              <a:rPr lang="en-US" sz="1600" b="1" dirty="0" smtClean="0"/>
              <a:t>single-valued or repeating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 </a:t>
            </a:r>
            <a:r>
              <a:rPr lang="en-US" sz="1600" dirty="0"/>
              <a:t>Each single-valued property holds one value.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- For </a:t>
            </a:r>
            <a:r>
              <a:rPr lang="en-US" sz="1600" dirty="0"/>
              <a:t>example, the </a:t>
            </a:r>
            <a:r>
              <a:rPr lang="en-US" sz="1600" dirty="0" smtClean="0"/>
              <a:t>property, </a:t>
            </a:r>
            <a:r>
              <a:rPr lang="en-US" sz="1600" i="1" dirty="0" err="1" smtClean="0"/>
              <a:t>object_name</a:t>
            </a:r>
            <a:r>
              <a:rPr lang="en-US" sz="1600" dirty="0"/>
              <a:t> property of a document contains one </a:t>
            </a:r>
            <a:r>
              <a:rPr lang="en-US" sz="1600" dirty="0" smtClean="0"/>
              <a:t>	value and </a:t>
            </a:r>
            <a:r>
              <a:rPr lang="en-US" sz="1600" dirty="0"/>
              <a:t>it is of type string.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- This </a:t>
            </a:r>
            <a:r>
              <a:rPr lang="en-US" sz="1600" dirty="0"/>
              <a:t>means that the document can only have one name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 </a:t>
            </a:r>
            <a:r>
              <a:rPr lang="en-US" sz="1600" dirty="0"/>
              <a:t>On the other hand, </a:t>
            </a:r>
            <a:r>
              <a:rPr lang="en-US" sz="1600" i="1" dirty="0"/>
              <a:t>keywords</a:t>
            </a:r>
            <a:r>
              <a:rPr lang="en-US" sz="1600" dirty="0"/>
              <a:t> is a repeating property and can have multiple </a:t>
            </a:r>
            <a:r>
              <a:rPr lang="en-US" sz="1600" i="1" dirty="0"/>
              <a:t>string</a:t>
            </a:r>
            <a:r>
              <a:rPr lang="en-US" sz="1600" dirty="0"/>
              <a:t> values.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-For </a:t>
            </a:r>
            <a:r>
              <a:rPr lang="en-US" sz="1600" dirty="0"/>
              <a:t>example, a document may </a:t>
            </a:r>
            <a:r>
              <a:rPr lang="en-US" sz="1600" dirty="0" smtClean="0"/>
              <a:t>have </a:t>
            </a:r>
            <a:r>
              <a:rPr lang="en-US" sz="1600" dirty="0" err="1" smtClean="0"/>
              <a:t>object_name</a:t>
            </a:r>
            <a:r>
              <a:rPr lang="en-US" sz="1600" dirty="0" smtClean="0"/>
              <a:t> =  ‘</a:t>
            </a:r>
            <a:r>
              <a:rPr lang="en-US" sz="1600" i="1" dirty="0" smtClean="0"/>
              <a:t>LoanApp_1234567891’ 	</a:t>
            </a:r>
            <a:r>
              <a:rPr lang="en-US" sz="1600" dirty="0" smtClean="0"/>
              <a:t>and</a:t>
            </a:r>
            <a:r>
              <a:rPr lang="en-US" sz="1600" dirty="0"/>
              <a:t> </a:t>
            </a:r>
            <a:r>
              <a:rPr lang="en-US" sz="1600" i="1" dirty="0"/>
              <a:t>keywords='John Doe','application','1234567891</a:t>
            </a:r>
            <a:r>
              <a:rPr lang="en-US" sz="1600" i="1" dirty="0" smtClean="0"/>
              <a:t>'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The following figure shows a visual representation of this object. 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381500"/>
            <a:ext cx="3467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Property Name Prefixes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Some property names contain a Documentum </a:t>
            </a:r>
            <a:r>
              <a:rPr lang="en-US" sz="1600" dirty="0" smtClean="0"/>
              <a:t>prefix.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Below is the table explaining the prefixes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Properties with prefix ‘r_’ :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- Read only to user and applications.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- They are set by Content Server.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Example: r_object_id,r_creation_date.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Properties with prefix ‘</a:t>
            </a:r>
            <a:r>
              <a:rPr lang="en-US" sz="1600" dirty="0" err="1" smtClean="0"/>
              <a:t>i</a:t>
            </a:r>
            <a:r>
              <a:rPr lang="en-US" sz="1600" dirty="0" smtClean="0"/>
              <a:t>_’ :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- They are internal to Documentum.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- Read </a:t>
            </a:r>
            <a:r>
              <a:rPr lang="en-US" sz="1600" dirty="0"/>
              <a:t>only to user and </a:t>
            </a:r>
            <a:r>
              <a:rPr lang="en-US" sz="1600" dirty="0" smtClean="0"/>
              <a:t>applications.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- They are set and maintained by Content server.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- They are not seen by user and applications.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Example</a:t>
            </a:r>
            <a:r>
              <a:rPr lang="en-US" sz="1600" dirty="0"/>
              <a:t>: </a:t>
            </a:r>
            <a:r>
              <a:rPr lang="en-US" sz="1600" dirty="0" smtClean="0"/>
              <a:t>i_folder_id,i_chronicle_id.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Properties with prefix ‘a_’ 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- They are primarily intended for application usage.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- They are Read and Write for users and application.</a:t>
            </a:r>
          </a:p>
          <a:p>
            <a:pPr marL="0" indent="0">
              <a:buNone/>
            </a:pPr>
            <a:r>
              <a:rPr lang="en-US" sz="1600" dirty="0"/>
              <a:t>	 Example: </a:t>
            </a:r>
            <a:r>
              <a:rPr lang="en-US" sz="1600" dirty="0" smtClean="0"/>
              <a:t>a_content_type,a_full_text.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Property Name Prefixes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Properties with prefix </a:t>
            </a:r>
            <a:r>
              <a:rPr lang="en-US" sz="1600" dirty="0" smtClean="0"/>
              <a:t>‘_’ 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- They are primarily </a:t>
            </a:r>
            <a:r>
              <a:rPr lang="en-US" sz="1600" dirty="0" smtClean="0"/>
              <a:t>Computed attributes.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- They are </a:t>
            </a:r>
            <a:r>
              <a:rPr lang="en-US" sz="1600" dirty="0" smtClean="0"/>
              <a:t>not stored in repository and are computed at runtime.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- They are read-only to users and applications.</a:t>
            </a:r>
          </a:p>
          <a:p>
            <a:pPr marL="0" indent="0">
              <a:buNone/>
            </a:pPr>
            <a:r>
              <a:rPr lang="en-US" sz="1600" dirty="0" smtClean="0"/>
              <a:t> 	</a:t>
            </a:r>
            <a:r>
              <a:rPr lang="en-US" sz="1600" dirty="0"/>
              <a:t> Example: </a:t>
            </a:r>
            <a:r>
              <a:rPr lang="en-US" sz="1600" dirty="0" smtClean="0"/>
              <a:t>_</a:t>
            </a:r>
            <a:r>
              <a:rPr lang="en-US" sz="1600" dirty="0" err="1" smtClean="0"/>
              <a:t>policy_name,_content_state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23139"/>
            <a:ext cx="6365366" cy="34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between objects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Not all the objects have same properties.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In the above illustration, object dm_document has different properties than the dm_user.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76400"/>
            <a:ext cx="4495800" cy="28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Methods are operations that can be performed on an object.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An </a:t>
            </a:r>
            <a:r>
              <a:rPr lang="en-US" sz="1600" dirty="0"/>
              <a:t>operation often alters some properties of the object.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	- For </a:t>
            </a:r>
            <a:r>
              <a:rPr lang="en-US" sz="1600" dirty="0"/>
              <a:t>example, the </a:t>
            </a:r>
            <a:r>
              <a:rPr lang="en-US" sz="1600" i="1" dirty="0"/>
              <a:t>checkout</a:t>
            </a:r>
            <a:r>
              <a:rPr lang="en-US" sz="1600" dirty="0"/>
              <a:t> method can be used to check out an object.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- Checking </a:t>
            </a:r>
            <a:r>
              <a:rPr lang="en-US" sz="1600" dirty="0"/>
              <a:t>out an object sets the </a:t>
            </a:r>
            <a:r>
              <a:rPr lang="en-US" sz="1600" i="1" dirty="0"/>
              <a:t>r_lock_owner</a:t>
            </a:r>
            <a:r>
              <a:rPr lang="en-US" sz="1600" dirty="0"/>
              <a:t> property with the name of the </a:t>
            </a:r>
            <a:r>
              <a:rPr lang="en-US" sz="1600" dirty="0" smtClean="0"/>
              <a:t>	user </a:t>
            </a:r>
            <a:r>
              <a:rPr lang="en-US" sz="1600" dirty="0"/>
              <a:t>performing the checkout.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Methods </a:t>
            </a:r>
            <a:r>
              <a:rPr lang="en-US" sz="1600" dirty="0"/>
              <a:t>are usually invoked using Documentum Foundation Classes (DFCs) programmatically, though they can be indirectly invoked using API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 </a:t>
            </a:r>
            <a:r>
              <a:rPr lang="en-US" sz="1600" dirty="0"/>
              <a:t>In general, Documentum Query Language (DQL) cannot be used to invoke arbitrary methods on objects.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DQL </a:t>
            </a:r>
            <a:r>
              <a:rPr lang="en-US" sz="1600" dirty="0"/>
              <a:t>is discussed later in this </a:t>
            </a:r>
            <a:r>
              <a:rPr lang="en-US" sz="1600" dirty="0" smtClean="0"/>
              <a:t>Training.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 Example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51" y="1073368"/>
            <a:ext cx="7796049" cy="45509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Working with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We </a:t>
            </a:r>
            <a:r>
              <a:rPr lang="en-US" sz="1600" dirty="0" smtClean="0"/>
              <a:t>use Documentum UI (DA or Webtop or custom app) for </a:t>
            </a:r>
            <a:r>
              <a:rPr lang="en-US" sz="1600" dirty="0"/>
              <a:t>performing various operations on documents, where the term document referred to an object with content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 </a:t>
            </a:r>
            <a:r>
              <a:rPr lang="en-US" sz="1600" dirty="0"/>
              <a:t>Some of these operations are not specific to content and apply to objects in general.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- For </a:t>
            </a:r>
            <a:r>
              <a:rPr lang="en-US" sz="1600" dirty="0"/>
              <a:t>example, checkout and checkin can be performed on </a:t>
            </a:r>
            <a:r>
              <a:rPr lang="en-US" sz="1600" dirty="0" smtClean="0"/>
              <a:t>contentless 	objects 	as </a:t>
            </a:r>
            <a:r>
              <a:rPr lang="en-US" sz="1600" dirty="0"/>
              <a:t>well.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On </a:t>
            </a:r>
            <a:r>
              <a:rPr lang="en-US" sz="1600" dirty="0"/>
              <a:t>the other hand, import, export, and renditions deal </a:t>
            </a:r>
            <a:r>
              <a:rPr lang="en-US" sz="1600" dirty="0" smtClean="0"/>
              <a:t>specifically </a:t>
            </a:r>
            <a:r>
              <a:rPr lang="en-US" sz="1600" dirty="0"/>
              <a:t>with content.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Talking </a:t>
            </a:r>
            <a:r>
              <a:rPr lang="en-US" sz="1600" dirty="0"/>
              <a:t>specifically about operations on metadata, we can view, modify, and export object properties </a:t>
            </a:r>
            <a:r>
              <a:rPr lang="en-US" sz="1600" dirty="0" smtClean="0"/>
              <a:t>using  </a:t>
            </a:r>
            <a:r>
              <a:rPr lang="en-US" sz="1600" dirty="0"/>
              <a:t>Documentum UI 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1895393" cy="399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47" y="2209800"/>
            <a:ext cx="7122158" cy="28248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45633" y="3313675"/>
            <a:ext cx="468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Documentum Objects and Types.</a:t>
            </a:r>
            <a:endParaRPr lang="fr-FR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2200261"/>
            <a:ext cx="468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Kishore Manne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9361" y="425844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</a:t>
            </a:r>
            <a:r>
              <a:rPr lang="en-US" dirty="0" smtClean="0"/>
              <a:t>0.2,  5</a:t>
            </a:r>
            <a:r>
              <a:rPr lang="en-US" baseline="30000" dirty="0" smtClean="0"/>
              <a:t>th</a:t>
            </a:r>
            <a:r>
              <a:rPr lang="en-US" dirty="0" smtClean="0"/>
              <a:t> April 2018.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Viewing and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Editing properties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Using </a:t>
            </a:r>
            <a:r>
              <a:rPr lang="en-US" sz="1600" dirty="0" smtClean="0"/>
              <a:t>Webtop/DA, </a:t>
            </a:r>
            <a:r>
              <a:rPr lang="en-US" sz="1600" dirty="0"/>
              <a:t>object properties can be viewed using the </a:t>
            </a:r>
            <a:r>
              <a:rPr lang="en-US" sz="1600" b="1" dirty="0"/>
              <a:t>View | Properties</a:t>
            </a:r>
            <a:r>
              <a:rPr lang="en-US" sz="1600" dirty="0"/>
              <a:t> menu item, shortcut P, or the right-click context menu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 </a:t>
            </a:r>
            <a:r>
              <a:rPr lang="en-US" sz="1600" dirty="0"/>
              <a:t>The following screenshot shows the properties of the example object discussed earlier.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Note </a:t>
            </a:r>
            <a:r>
              <a:rPr lang="en-US" sz="1600" dirty="0"/>
              <a:t>that the same screen can be used to modify and save the properties as well.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2325870"/>
            <a:ext cx="3867964" cy="43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Viewing and Editing properties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35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Multiple objects can be selected before viewing properties.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In </a:t>
            </a:r>
            <a:r>
              <a:rPr lang="en-US" sz="1600" dirty="0"/>
              <a:t>this case, a special dialog shows the common properties for the selected objects, as shown in the following figure.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Any </a:t>
            </a:r>
            <a:r>
              <a:rPr lang="en-US" sz="1600" dirty="0"/>
              <a:t>changes made on this dialog are applied to all the selected objects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958181"/>
            <a:ext cx="3986213" cy="47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Viewing and Editing properties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On the properties screen, single-valued properties can be edited directly while repeating properties provide a separate screen for editing through Edit links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 </a:t>
            </a:r>
            <a:r>
              <a:rPr lang="en-US" sz="1600" dirty="0"/>
              <a:t>Some properties cannot be modified by users at any </a:t>
            </a:r>
            <a:r>
              <a:rPr lang="en-US" sz="1600" dirty="0" smtClean="0"/>
              <a:t>time which are prefixed by ‘r_’ ,’</a:t>
            </a:r>
            <a:r>
              <a:rPr lang="en-US" sz="1600" dirty="0" err="1" smtClean="0"/>
              <a:t>i</a:t>
            </a:r>
            <a:r>
              <a:rPr lang="en-US" sz="1600" dirty="0" smtClean="0"/>
              <a:t>_’ and ’_’.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Other </a:t>
            </a:r>
            <a:r>
              <a:rPr lang="en-US" sz="1600" dirty="0"/>
              <a:t>properties may not be editable because object security prevents it or if the object is immutable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Certain operations on an object mark it as immutable, which means that object properties cannot be changed.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An </a:t>
            </a:r>
            <a:r>
              <a:rPr lang="en-US" sz="1600" dirty="0"/>
              <a:t>object is marked immutable by setting </a:t>
            </a:r>
            <a:r>
              <a:rPr lang="en-US" sz="1600" i="1" dirty="0"/>
              <a:t>r_immutable_flag</a:t>
            </a:r>
            <a:r>
              <a:rPr lang="en-US" sz="1600" dirty="0"/>
              <a:t> to </a:t>
            </a:r>
            <a:r>
              <a:rPr lang="en-US" sz="1600" i="1" dirty="0"/>
              <a:t>true</a:t>
            </a:r>
            <a:r>
              <a:rPr lang="en-US" sz="1600" dirty="0"/>
              <a:t>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Content </a:t>
            </a:r>
            <a:r>
              <a:rPr lang="en-US" sz="1600" dirty="0"/>
              <a:t>Server prevents changes to the content and metadata of an immutable object with the exception of a few special attributes that relate to the operations that are still allowed on immutable objects.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For </a:t>
            </a:r>
            <a:r>
              <a:rPr lang="en-US" sz="1600" dirty="0"/>
              <a:t>example, users can set a version label on the object, link the object to a folder, unlink it from a folder, delete it, change its lifecycle, and perform one of the lifecycle operations such as promote/demote/suspend/resume.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The </a:t>
            </a:r>
            <a:r>
              <a:rPr lang="en-US" sz="1600" dirty="0"/>
              <a:t>attributes affected by the allowed operations are allowed to be updated.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Viewing and Editing properties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An object is marked immutable in the following situations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	- </a:t>
            </a:r>
            <a:r>
              <a:rPr lang="en-US" sz="1600" dirty="0"/>
              <a:t>When an object is versioned or branched, it becomes an old </a:t>
            </a:r>
            <a:r>
              <a:rPr lang="en-US" sz="1600" dirty="0" smtClean="0"/>
              <a:t>version and </a:t>
            </a:r>
            <a:r>
              <a:rPr lang="en-US" sz="1600" dirty="0"/>
              <a:t>is </a:t>
            </a:r>
            <a:r>
              <a:rPr lang="en-US" sz="1600" dirty="0" smtClean="0"/>
              <a:t>	marked </a:t>
            </a:r>
            <a:r>
              <a:rPr lang="en-US" sz="1600" dirty="0"/>
              <a:t>immutable.</a:t>
            </a:r>
          </a:p>
          <a:p>
            <a:pPr marL="0" indent="0">
              <a:buNone/>
            </a:pPr>
            <a:r>
              <a:rPr lang="en-US" sz="1600" dirty="0" smtClean="0"/>
              <a:t>	- An </a:t>
            </a:r>
            <a:r>
              <a:rPr lang="en-US" sz="1600" dirty="0"/>
              <a:t>object can be frozen which makes it immutable and </a:t>
            </a:r>
            <a:r>
              <a:rPr lang="en-US" sz="1600" dirty="0" smtClean="0"/>
              <a:t>imposes </a:t>
            </a:r>
            <a:r>
              <a:rPr lang="en-US" sz="1600" dirty="0"/>
              <a:t>some other </a:t>
            </a:r>
            <a:r>
              <a:rPr lang="en-US" sz="1600" dirty="0" smtClean="0"/>
              <a:t>	restrictions</a:t>
            </a:r>
            <a:r>
              <a:rPr lang="en-US" sz="1600" dirty="0"/>
              <a:t>. Some virtual document </a:t>
            </a:r>
            <a:r>
              <a:rPr lang="en-US" sz="1600" dirty="0" smtClean="0"/>
              <a:t>operations </a:t>
            </a:r>
            <a:r>
              <a:rPr lang="en-US" sz="1600" dirty="0"/>
              <a:t>can freeze the involved objects.</a:t>
            </a:r>
          </a:p>
          <a:p>
            <a:pPr marL="0" indent="0">
              <a:buNone/>
            </a:pPr>
            <a:r>
              <a:rPr lang="en-US" sz="1600" dirty="0" smtClean="0"/>
              <a:t>	- A</a:t>
            </a:r>
            <a:r>
              <a:rPr lang="en-US" sz="1600" dirty="0"/>
              <a:t> </a:t>
            </a:r>
            <a:r>
              <a:rPr lang="en-US" sz="1600" b="1" dirty="0"/>
              <a:t>retention policy</a:t>
            </a:r>
            <a:r>
              <a:rPr lang="en-US" sz="1600" dirty="0"/>
              <a:t> can make the documents under its control </a:t>
            </a:r>
            <a:r>
              <a:rPr lang="en-US" sz="1600" dirty="0" smtClean="0"/>
              <a:t>immutable</a:t>
            </a:r>
            <a:r>
              <a:rPr lang="en-US" sz="1600" dirty="0"/>
              <a:t>. </a:t>
            </a:r>
            <a:r>
              <a:rPr lang="en-US" sz="1600" dirty="0" smtClean="0"/>
              <a:t>	- Certain </a:t>
            </a:r>
            <a:r>
              <a:rPr lang="en-US" sz="1600" dirty="0"/>
              <a:t>operations such as unfreezing a document </a:t>
            </a:r>
            <a:r>
              <a:rPr lang="en-US" sz="1600" dirty="0" smtClean="0"/>
              <a:t>can </a:t>
            </a:r>
            <a:r>
              <a:rPr lang="en-US" sz="1600" dirty="0"/>
              <a:t>reset the immutability </a:t>
            </a:r>
            <a:r>
              <a:rPr lang="en-US" sz="1600" dirty="0" smtClean="0"/>
              <a:t>	flag </a:t>
            </a:r>
            <a:r>
              <a:rPr lang="en-US" sz="1600" dirty="0"/>
              <a:t>making the object changeable </a:t>
            </a:r>
            <a:r>
              <a:rPr lang="en-US" sz="1600" dirty="0" smtClean="0"/>
              <a:t>again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Exporting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Metadata can be exported from repository lists, such as folder contents and search results.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Property </a:t>
            </a:r>
            <a:r>
              <a:rPr lang="en-US" sz="1600" dirty="0"/>
              <a:t>values of the objects are exported and saved as a </a:t>
            </a:r>
            <a:r>
              <a:rPr lang="en-US" sz="1600" i="1" dirty="0"/>
              <a:t>.csv</a:t>
            </a:r>
            <a:r>
              <a:rPr lang="en-US" sz="1600" dirty="0"/>
              <a:t> (</a:t>
            </a:r>
            <a:r>
              <a:rPr lang="en-US" sz="1600" b="1" dirty="0"/>
              <a:t>comma-separated values</a:t>
            </a:r>
            <a:r>
              <a:rPr lang="en-US" sz="1600" dirty="0"/>
              <a:t>) file, which can be opened in Microsoft Excel or in a text editor.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Metadata </a:t>
            </a:r>
            <a:r>
              <a:rPr lang="en-US" sz="1600" dirty="0"/>
              <a:t>export can be performed using </a:t>
            </a:r>
            <a:r>
              <a:rPr lang="en-US" sz="1600" b="1" dirty="0"/>
              <a:t>Tools | Export to CSV</a:t>
            </a:r>
            <a:r>
              <a:rPr lang="en-US" sz="1600" dirty="0"/>
              <a:t> menu item or the right-click context menu.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Before </a:t>
            </a:r>
            <a:r>
              <a:rPr lang="en-US" sz="1600" dirty="0"/>
              <a:t>exporting the properties, the user is able to choose the properties to export from the available ones.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 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An </a:t>
            </a:r>
            <a:r>
              <a:rPr lang="en-US" sz="1600" b="1" dirty="0"/>
              <a:t>Object</a:t>
            </a:r>
            <a:r>
              <a:rPr lang="en-US" sz="1600" dirty="0"/>
              <a:t> stores its state in </a:t>
            </a:r>
            <a:r>
              <a:rPr lang="en-US" sz="1600" i="1" dirty="0"/>
              <a:t>fields</a:t>
            </a:r>
            <a:r>
              <a:rPr lang="en-US" sz="1600" dirty="0"/>
              <a:t> (variables in some programming languages) and exposes its behavior through </a:t>
            </a:r>
            <a:r>
              <a:rPr lang="en-US" sz="1600" i="1" dirty="0"/>
              <a:t>methods</a:t>
            </a:r>
            <a:r>
              <a:rPr lang="en-US" sz="1600" dirty="0"/>
              <a:t> (functions in some programming languages</a:t>
            </a:r>
            <a:r>
              <a:rPr lang="en-US" sz="1600" dirty="0" smtClean="0"/>
              <a:t>).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Content Server stores everything in a repository as an object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An </a:t>
            </a:r>
            <a:r>
              <a:rPr lang="en-US" sz="1600" b="1" dirty="0"/>
              <a:t>object</a:t>
            </a:r>
            <a:r>
              <a:rPr lang="en-US" sz="1600" dirty="0"/>
              <a:t> is defined by its </a:t>
            </a:r>
            <a:r>
              <a:rPr lang="en-US" sz="1600" b="1" dirty="0"/>
              <a:t>properties</a:t>
            </a:r>
            <a:r>
              <a:rPr lang="en-US" sz="1600" dirty="0"/>
              <a:t> and </a:t>
            </a:r>
            <a:r>
              <a:rPr lang="en-US" sz="1600" b="1" dirty="0" smtClean="0"/>
              <a:t>methods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Documentum uses an </a:t>
            </a:r>
            <a:r>
              <a:rPr lang="en-US" sz="1600" b="1" dirty="0"/>
              <a:t>object-oriented</a:t>
            </a:r>
            <a:r>
              <a:rPr lang="en-US" sz="1600" dirty="0"/>
              <a:t> model to store information within the repository. 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Not all the objects have same properties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We use Documentum UI (DA or Webtop or custom app) for performing various operations on </a:t>
            </a:r>
            <a:r>
              <a:rPr lang="en-US" sz="1600" dirty="0" smtClean="0"/>
              <a:t>objects.</a:t>
            </a:r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6351006" cy="622300"/>
          </a:xfrm>
        </p:spPr>
        <p:txBody>
          <a:bodyPr/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 Your Knowledge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430213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2758" y="645948"/>
            <a:ext cx="8728842" cy="815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RDBMS table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dm_sysobject_s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the ______ -valued properties of the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dm_document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type.</a:t>
            </a:r>
          </a:p>
          <a:p>
            <a:pPr marL="342900" indent="-342900"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Documentum uses an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_____________ model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store information within the repository. </a:t>
            </a:r>
          </a:p>
          <a:p>
            <a:pPr marL="342900" indent="-342900">
              <a:buAutoNum type="arabicPeriod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Documentum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stores data in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its ______________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Folders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Cabinets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342900" indent="-342900">
              <a:buAutoNum type="arabicPeriod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4.  _________describe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actions that can be performed on an object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Cabinets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ocuments</a:t>
            </a:r>
          </a:p>
          <a:p>
            <a:pPr marL="342900" indent="-342900">
              <a:buFont typeface="+mj-lt"/>
              <a:buAutoNum type="alphaL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(Check Notes for Answers     )</a:t>
            </a:r>
          </a:p>
          <a:p>
            <a:pPr marL="342900" indent="-342900">
              <a:buFont typeface="+mj-lt"/>
              <a:buAutoNum type="alphaLcParenR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124200" y="59436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Test Your Knowledge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5. </a:t>
            </a:r>
            <a:r>
              <a:rPr lang="en-US" sz="1600" b="1" dirty="0" smtClean="0"/>
              <a:t>True/False </a:t>
            </a:r>
            <a:r>
              <a:rPr lang="en-US" sz="1600" dirty="0" smtClean="0"/>
              <a:t>An</a:t>
            </a:r>
            <a:r>
              <a:rPr lang="en-US" sz="1600" dirty="0"/>
              <a:t> </a:t>
            </a:r>
            <a:r>
              <a:rPr lang="en-US" sz="1600" i="1" dirty="0"/>
              <a:t>ID</a:t>
            </a:r>
            <a:r>
              <a:rPr lang="en-US" sz="1600" dirty="0"/>
              <a:t> value represents an object ID that uniquely identifies an </a:t>
            </a:r>
            <a:r>
              <a:rPr lang="en-US" sz="1600" dirty="0" smtClean="0"/>
              <a:t>object in </a:t>
            </a:r>
            <a:r>
              <a:rPr lang="en-US" sz="1600" dirty="0"/>
              <a:t>the repository.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6. Properties that are read and write to users and applications :</a:t>
            </a:r>
          </a:p>
          <a:p>
            <a:pPr>
              <a:buFont typeface="+mj-lt"/>
              <a:buAutoNum type="alphaLcParenR"/>
            </a:pPr>
            <a:r>
              <a:rPr lang="en-US" sz="1600" dirty="0"/>
              <a:t>Properties with prefix ‘a_’ </a:t>
            </a:r>
            <a:r>
              <a:rPr lang="en-US" sz="1600" dirty="0" smtClean="0"/>
              <a:t>:</a:t>
            </a:r>
          </a:p>
          <a:p>
            <a:pPr>
              <a:buFont typeface="+mj-lt"/>
              <a:buAutoNum type="alphaLcParenR"/>
            </a:pPr>
            <a:r>
              <a:rPr lang="en-US" sz="1600" dirty="0"/>
              <a:t>Properties with prefix </a:t>
            </a:r>
            <a:r>
              <a:rPr lang="en-US" sz="1600" dirty="0" smtClean="0"/>
              <a:t>‘</a:t>
            </a:r>
            <a:r>
              <a:rPr lang="en-US" sz="1600" dirty="0" err="1" smtClean="0"/>
              <a:t>i</a:t>
            </a:r>
            <a:r>
              <a:rPr lang="en-US" sz="1600" dirty="0" smtClean="0"/>
              <a:t>_’ :</a:t>
            </a:r>
          </a:p>
          <a:p>
            <a:pPr>
              <a:buFont typeface="+mj-lt"/>
              <a:buAutoNum type="alphaLcParenR"/>
            </a:pPr>
            <a:r>
              <a:rPr lang="en-US" sz="1600" dirty="0"/>
              <a:t>Properties with prefix </a:t>
            </a:r>
            <a:r>
              <a:rPr lang="en-US" sz="1600" dirty="0" smtClean="0"/>
              <a:t>‘r_’ :</a:t>
            </a:r>
          </a:p>
          <a:p>
            <a:pPr>
              <a:buFont typeface="+mj-lt"/>
              <a:buAutoNum type="alphaLcParenR"/>
            </a:pPr>
            <a:r>
              <a:rPr lang="en-US" sz="1600" dirty="0"/>
              <a:t>Properties with prefix </a:t>
            </a:r>
            <a:r>
              <a:rPr lang="en-US" sz="1600" dirty="0" smtClean="0"/>
              <a:t>‘_’ :</a:t>
            </a:r>
          </a:p>
          <a:p>
            <a:pPr>
              <a:buFont typeface="+mj-lt"/>
              <a:buAutoNum type="alphaLcParenR"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7. Operations like checkout </a:t>
            </a:r>
            <a:r>
              <a:rPr lang="en-US" sz="1600" dirty="0"/>
              <a:t>and checkin can be performed </a:t>
            </a:r>
            <a:r>
              <a:rPr lang="en-US" sz="1600" dirty="0" smtClean="0"/>
              <a:t>on objects with contents.</a:t>
            </a:r>
            <a:r>
              <a:rPr lang="en-US" sz="1600" b="1" dirty="0"/>
              <a:t> True/False 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8.</a:t>
            </a:r>
            <a:r>
              <a:rPr lang="en-US" sz="1600" b="1" dirty="0" smtClean="0"/>
              <a:t> </a:t>
            </a:r>
            <a:r>
              <a:rPr lang="en-US" sz="1600" dirty="0"/>
              <a:t>Methods are usually invoked </a:t>
            </a:r>
            <a:r>
              <a:rPr lang="en-US" sz="1600" dirty="0" smtClean="0"/>
              <a:t>using __________________ programmatically</a:t>
            </a:r>
            <a:r>
              <a:rPr lang="en-US" sz="1600" dirty="0"/>
              <a:t>, 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Check Notes for Answers     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971800" y="5882482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Try This 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Try below Hands on exercise in Documentum Administrator.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Try Creating new object of type dm_document.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Check the properties.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Try view and edit of properties.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3962400"/>
            <a:ext cx="4648200" cy="154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Documentum Object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61218"/>
            <a:ext cx="8229600" cy="51355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ea typeface="Ebrima" panose="02000000000000000000" pitchFamily="2" charset="0"/>
              </a:rPr>
              <a:t>This</a:t>
            </a:r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1" dirty="0" smtClean="0">
                <a:ea typeface="Ebrima" panose="02000000000000000000" pitchFamily="2" charset="0"/>
              </a:rPr>
              <a:t>training </a:t>
            </a:r>
            <a:r>
              <a:rPr lang="en-US" b="1" dirty="0">
                <a:ea typeface="Ebrima" panose="02000000000000000000" pitchFamily="2" charset="0"/>
              </a:rPr>
              <a:t>provides information on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Documentum Objects.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/>
              <a:t>Describe Documentum Objects.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/>
              <a:t>Understand Object-Relational Model.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/>
              <a:t>Understand Object Properties.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/>
              <a:t>Understand Methods.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smtClean="0"/>
              <a:t>Hands-on exercise for objects creation.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Documentum Object Types.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Describe Documentum </a:t>
            </a:r>
            <a:r>
              <a:rPr lang="en-US" sz="1600" b="1" dirty="0" smtClean="0"/>
              <a:t>Object Types.</a:t>
            </a: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Understand Object Type Names.</a:t>
            </a:r>
            <a:r>
              <a:rPr lang="en-US" sz="1600" b="1" dirty="0" smtClean="0"/>
              <a:t>.</a:t>
            </a: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Understand Object Type </a:t>
            </a:r>
            <a:r>
              <a:rPr lang="en-US" sz="1600" b="1" dirty="0" smtClean="0"/>
              <a:t>Hierarchy.</a:t>
            </a: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Understand </a:t>
            </a:r>
            <a:r>
              <a:rPr lang="en-US" sz="1600" b="1" dirty="0" smtClean="0"/>
              <a:t>Object ID.</a:t>
            </a: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Hands-on exercise </a:t>
            </a:r>
            <a:r>
              <a:rPr lang="en-US" sz="1600" b="1" dirty="0" smtClean="0"/>
              <a:t>for Object Type creation.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Documentum Objects Over View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ea typeface="Ebrima" panose="02000000000000000000" pitchFamily="2" charset="0"/>
              </a:rPr>
              <a:t>This</a:t>
            </a:r>
            <a:r>
              <a:rPr lang="en-US" sz="1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800" b="1" dirty="0">
                <a:ea typeface="Ebrima" panose="02000000000000000000" pitchFamily="2" charset="0"/>
              </a:rPr>
              <a:t>chapter provides information on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/>
              <a:t>Describe a Documentum Object Types.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/>
              <a:t>Understanding </a:t>
            </a:r>
            <a:r>
              <a:rPr lang="en-US" sz="1600" b="1" dirty="0"/>
              <a:t>the </a:t>
            </a:r>
            <a:r>
              <a:rPr lang="en-US" sz="1600" b="1" dirty="0" smtClean="0"/>
              <a:t>Type Naming Conventions.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/>
              <a:t>Understanding Type Hierarchy?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Understanding Type </a:t>
            </a:r>
            <a:r>
              <a:rPr lang="en-US" sz="1600" b="1" dirty="0" smtClean="0"/>
              <a:t>Inheritance?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Understanding </a:t>
            </a:r>
            <a:r>
              <a:rPr lang="en-US" sz="1600" b="1" dirty="0" smtClean="0"/>
              <a:t>the Type Storage 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Understanding the Object </a:t>
            </a:r>
            <a:r>
              <a:rPr lang="en-US" sz="1600" b="1" dirty="0" smtClean="0"/>
              <a:t>ID.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/>
              <a:t>How to create and edit new custom type.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object types ?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562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An </a:t>
            </a:r>
            <a:r>
              <a:rPr lang="en-US" sz="1600" dirty="0"/>
              <a:t>object type is a pre-defined template of unique properties </a:t>
            </a:r>
            <a:r>
              <a:rPr lang="en-US" sz="1600" dirty="0" smtClean="0"/>
              <a:t>and </a:t>
            </a:r>
            <a:r>
              <a:rPr lang="en-US" sz="1600" dirty="0"/>
              <a:t>methods 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An </a:t>
            </a:r>
            <a:r>
              <a:rPr lang="en-US" sz="1600" dirty="0"/>
              <a:t>object's properties are determined by its object </a:t>
            </a:r>
            <a:r>
              <a:rPr lang="en-US" sz="1600" dirty="0" smtClean="0"/>
              <a:t>type.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An </a:t>
            </a:r>
            <a:r>
              <a:rPr lang="en-US" sz="1600" dirty="0"/>
              <a:t>object is a single instance of a pre-defined </a:t>
            </a:r>
            <a:r>
              <a:rPr lang="en-US" sz="1600" dirty="0" smtClean="0"/>
              <a:t>type.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An object's properties are determined by its object </a:t>
            </a:r>
            <a:r>
              <a:rPr lang="en-US" sz="1600" dirty="0" smtClean="0"/>
              <a:t>type.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All </a:t>
            </a:r>
            <a:r>
              <a:rPr lang="en-US" sz="1600" dirty="0"/>
              <a:t>objects belong to a </a:t>
            </a:r>
            <a:r>
              <a:rPr lang="en-US" sz="1600" dirty="0" smtClean="0"/>
              <a:t>type.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The </a:t>
            </a:r>
            <a:r>
              <a:rPr lang="en-US" sz="1600" dirty="0"/>
              <a:t>Documentum system contains over 100 object </a:t>
            </a:r>
            <a:r>
              <a:rPr lang="en-US" sz="1600" dirty="0" smtClean="0"/>
              <a:t>types.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Users </a:t>
            </a:r>
            <a:r>
              <a:rPr lang="en-US" sz="1600" dirty="0"/>
              <a:t>can add their own custom </a:t>
            </a:r>
            <a:r>
              <a:rPr lang="en-US" sz="1600" dirty="0" smtClean="0"/>
              <a:t>types.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Every time Content Server creates an object, it needs to determine the properties and methods that the object is going to possess. This information comes from an </a:t>
            </a:r>
            <a:r>
              <a:rPr lang="en-US" sz="1600" b="1" dirty="0"/>
              <a:t>object type</a:t>
            </a:r>
            <a:r>
              <a:rPr lang="en-US" sz="1600" dirty="0"/>
              <a:t> (also referred to as </a:t>
            </a:r>
            <a:r>
              <a:rPr lang="en-US" sz="1600" b="1" dirty="0"/>
              <a:t>type</a:t>
            </a:r>
            <a:r>
              <a:rPr lang="en-US" sz="1600" dirty="0"/>
              <a:t>).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Documentum Object Type Names.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Documentum out of box Object Types are prefixed by dm_.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Custom Object types can have their own prefixes.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0" indent="0">
              <a:buNone/>
            </a:pPr>
            <a:endParaRPr lang="en-US" sz="1600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All Documentum objects can be referred to by an internal </a:t>
            </a:r>
            <a:r>
              <a:rPr lang="en-US" sz="1600" dirty="0" smtClean="0"/>
              <a:t>object type </a:t>
            </a:r>
            <a:r>
              <a:rPr lang="en-US" sz="1600" dirty="0"/>
              <a:t>name or a </a:t>
            </a:r>
            <a:r>
              <a:rPr lang="en-US" sz="1600" dirty="0" smtClean="0"/>
              <a:t>label.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The internal object type name is the name of the type as it </a:t>
            </a:r>
            <a:r>
              <a:rPr lang="en-US" sz="1600" dirty="0" smtClean="0"/>
              <a:t>is represented </a:t>
            </a:r>
            <a:r>
              <a:rPr lang="en-US" sz="1600" dirty="0"/>
              <a:t>in the database</a:t>
            </a:r>
            <a:endParaRPr lang="en-US" sz="1600" dirty="0" smtClean="0"/>
          </a:p>
          <a:p>
            <a:endParaRPr lang="en-US" sz="1400" dirty="0">
              <a:solidFill>
                <a:srgbClr val="00718F"/>
              </a:solidFill>
              <a:ea typeface="Ebrima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2133600"/>
            <a:ext cx="6891337" cy="217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Documentum Object Type Names.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The internal object type </a:t>
            </a:r>
            <a:r>
              <a:rPr lang="en-US" sz="1600" dirty="0" smtClean="0"/>
              <a:t>name is used </a:t>
            </a:r>
            <a:r>
              <a:rPr lang="en-US" sz="1600" dirty="0"/>
              <a:t>in DQL </a:t>
            </a:r>
            <a:r>
              <a:rPr lang="en-US" sz="1600" dirty="0" smtClean="0"/>
              <a:t>queries.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The internal object type name </a:t>
            </a:r>
            <a:r>
              <a:rPr lang="en-US" sz="1600" dirty="0" smtClean="0"/>
              <a:t>used </a:t>
            </a:r>
            <a:r>
              <a:rPr lang="en-US" sz="1600" dirty="0"/>
              <a:t>by programs and </a:t>
            </a:r>
            <a:r>
              <a:rPr lang="en-US" sz="1600" dirty="0" smtClean="0"/>
              <a:t>applications.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The label is used for display purposes </a:t>
            </a:r>
            <a:r>
              <a:rPr lang="en-US" sz="1600" dirty="0" smtClean="0"/>
              <a:t>in client </a:t>
            </a:r>
            <a:r>
              <a:rPr lang="en-US" sz="1600" dirty="0"/>
              <a:t>u</a:t>
            </a:r>
            <a:r>
              <a:rPr lang="en-US" sz="1600" dirty="0" smtClean="0"/>
              <a:t>ser interface.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718F"/>
              </a:solidFill>
              <a:ea typeface="Ebrima" panose="02000000000000000000" pitchFamily="2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718F"/>
              </a:solidFill>
              <a:ea typeface="Ebrima" panose="020000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3886200"/>
            <a:ext cx="8458200" cy="1903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792979"/>
            <a:ext cx="1752600" cy="117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Documentum Object Type Names.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Conventionally, internal names of predefined (defined by Documentum for Content Server or other client products) types start with </a:t>
            </a:r>
            <a:r>
              <a:rPr lang="en-US" sz="1600" i="1" dirty="0"/>
              <a:t>dm</a:t>
            </a:r>
            <a:r>
              <a:rPr lang="en-US" sz="1600" dirty="0"/>
              <a:t>, as described here:</a:t>
            </a:r>
            <a:endParaRPr lang="en-US" sz="1600" i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600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i="1" dirty="0" smtClean="0"/>
              <a:t>dm</a:t>
            </a:r>
            <a:r>
              <a:rPr lang="en-US" sz="1600" i="1" dirty="0"/>
              <a:t>_</a:t>
            </a:r>
            <a:r>
              <a:rPr lang="en-US" sz="1600" dirty="0"/>
              <a:t>: (general) represents commonly used object types such as </a:t>
            </a:r>
            <a:r>
              <a:rPr lang="en-US" sz="1600" i="1" dirty="0"/>
              <a:t>dm_document</a:t>
            </a:r>
            <a:r>
              <a:rPr lang="en-US" sz="1600" dirty="0"/>
              <a:t>, which is generally used for storing documents</a:t>
            </a:r>
            <a:r>
              <a:rPr lang="en-US" sz="1600" dirty="0" smtClean="0"/>
              <a:t>.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i="1" dirty="0"/>
              <a:t>dmr_</a:t>
            </a:r>
            <a:r>
              <a:rPr lang="en-US" sz="1600" dirty="0"/>
              <a:t>: (read only) represents read-only object types such as </a:t>
            </a:r>
            <a:r>
              <a:rPr lang="en-US" sz="1600" i="1" dirty="0"/>
              <a:t>dmr_content</a:t>
            </a:r>
            <a:r>
              <a:rPr lang="en-US" sz="1600" dirty="0"/>
              <a:t>, which stores information about a content file</a:t>
            </a:r>
            <a:r>
              <a:rPr lang="en-US" sz="1600" dirty="0" smtClean="0"/>
              <a:t>.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i="1" dirty="0"/>
              <a:t>dmi_</a:t>
            </a:r>
            <a:r>
              <a:rPr lang="en-US" sz="1600" dirty="0"/>
              <a:t>: (internal) represents internal object types such as </a:t>
            </a:r>
            <a:r>
              <a:rPr lang="en-US" sz="1600" i="1" dirty="0"/>
              <a:t>dmi_workitem</a:t>
            </a:r>
            <a:r>
              <a:rPr lang="en-US" sz="1600" dirty="0"/>
              <a:t>, which stores information about a task</a:t>
            </a:r>
            <a:r>
              <a:rPr lang="en-US" sz="1600" dirty="0" smtClean="0"/>
              <a:t>.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i="1" dirty="0"/>
              <a:t>dmc_</a:t>
            </a:r>
            <a:r>
              <a:rPr lang="en-US" sz="1600" dirty="0"/>
              <a:t>: (client) represents object types supporting Documentum client applications. For example, </a:t>
            </a:r>
            <a:r>
              <a:rPr lang="en-US" sz="1600" i="1" dirty="0" smtClean="0"/>
              <a:t>dmc_calendar </a:t>
            </a:r>
            <a:r>
              <a:rPr lang="en-US" sz="1600" dirty="0" smtClean="0"/>
              <a:t>objects </a:t>
            </a:r>
            <a:r>
              <a:rPr lang="en-US" sz="1600" dirty="0"/>
              <a:t>are used by Collaboration Services for holding calendar events.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5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 Type Hierarchy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Types are organized into a hierarchy</a:t>
            </a:r>
          </a:p>
          <a:p>
            <a:pPr marL="0" indent="0">
              <a:buNone/>
            </a:pPr>
            <a:r>
              <a:rPr lang="en-US" sz="1600" dirty="0" smtClean="0"/>
              <a:t>	- </a:t>
            </a:r>
            <a:r>
              <a:rPr lang="en-US" sz="1600" dirty="0"/>
              <a:t>Subtypes inherit all of the properties </a:t>
            </a:r>
            <a:r>
              <a:rPr lang="en-US" sz="1600" dirty="0" smtClean="0"/>
              <a:t>of the supertype.</a:t>
            </a:r>
          </a:p>
          <a:p>
            <a:pPr marL="0" indent="0">
              <a:buNone/>
            </a:pPr>
            <a:r>
              <a:rPr lang="en-US" sz="1600" dirty="0" smtClean="0"/>
              <a:t>	-Subtypes </a:t>
            </a:r>
            <a:r>
              <a:rPr lang="en-US" sz="1600" dirty="0"/>
              <a:t>usually have additional </a:t>
            </a:r>
            <a:r>
              <a:rPr lang="en-US" sz="1600" dirty="0" smtClean="0"/>
              <a:t>properties.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-Types </a:t>
            </a:r>
            <a:r>
              <a:rPr lang="en-US" sz="1600" dirty="0"/>
              <a:t>B and C inherit all of type A's </a:t>
            </a:r>
            <a:r>
              <a:rPr lang="en-US" sz="1600" dirty="0" smtClean="0"/>
              <a:t>properties.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- </a:t>
            </a:r>
            <a:r>
              <a:rPr lang="en-US" sz="1600" dirty="0"/>
              <a:t>In addition, B and C each have their own unique </a:t>
            </a:r>
            <a:r>
              <a:rPr lang="en-US" sz="1600" dirty="0" smtClean="0"/>
              <a:t>properties.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 type with no supertype is called a null </a:t>
            </a:r>
            <a:r>
              <a:rPr lang="en-US" sz="1600" dirty="0" smtClean="0"/>
              <a:t>type.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35" y="2362200"/>
            <a:ext cx="5800165" cy="17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Documentum Object Types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This is a portion of the Documentum type </a:t>
            </a:r>
            <a:r>
              <a:rPr lang="en-US" sz="1600" dirty="0" smtClean="0"/>
              <a:t>hierarchy which are widely used.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22" y="1676400"/>
            <a:ext cx="6631577" cy="34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 subtype inherits all properties of its supertype</a:t>
            </a:r>
          </a:p>
          <a:p>
            <a:pPr marL="0" indent="0">
              <a:buNone/>
            </a:pPr>
            <a:r>
              <a:rPr lang="en-US" sz="1600" dirty="0" smtClean="0"/>
              <a:t>	- </a:t>
            </a:r>
            <a:r>
              <a:rPr lang="en-US" sz="1600" dirty="0"/>
              <a:t>In this example:</a:t>
            </a:r>
          </a:p>
          <a:p>
            <a:pPr marL="0" indent="0">
              <a:buNone/>
            </a:pPr>
            <a:r>
              <a:rPr lang="en-US" sz="1600" dirty="0" smtClean="0"/>
              <a:t>	- </a:t>
            </a:r>
            <a:r>
              <a:rPr lang="en-US" sz="1600" dirty="0"/>
              <a:t>dm_document is a subtype of dm_sysobject</a:t>
            </a:r>
          </a:p>
          <a:p>
            <a:pPr marL="0" indent="0">
              <a:buNone/>
            </a:pPr>
            <a:r>
              <a:rPr lang="en-US" sz="1600" dirty="0" smtClean="0"/>
              <a:t>	- </a:t>
            </a:r>
            <a:r>
              <a:rPr lang="en-US" sz="1600" dirty="0"/>
              <a:t>dm_sysobject is a subtype of persistent object</a:t>
            </a:r>
          </a:p>
          <a:p>
            <a:pPr marL="0" indent="0">
              <a:buNone/>
            </a:pPr>
            <a:r>
              <a:rPr lang="en-US" sz="1600" dirty="0" smtClean="0"/>
              <a:t>	- </a:t>
            </a:r>
            <a:r>
              <a:rPr lang="en-US" sz="1600" dirty="0"/>
              <a:t>dm_document inherits all of the properties of dm_sysobject</a:t>
            </a:r>
          </a:p>
          <a:p>
            <a:pPr marL="0" indent="0">
              <a:buNone/>
            </a:pPr>
            <a:r>
              <a:rPr lang="en-US" sz="1600" dirty="0" smtClean="0"/>
              <a:t>	and </a:t>
            </a:r>
            <a:r>
              <a:rPr lang="en-US" sz="1600" dirty="0"/>
              <a:t>persistent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029200" cy="224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89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Documentum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The most commonly used predefined object type for storing documents in the repository is </a:t>
            </a:r>
            <a:r>
              <a:rPr lang="en-US" sz="1600" i="1" dirty="0"/>
              <a:t>dm_document</a:t>
            </a:r>
            <a:r>
              <a:rPr lang="en-US" sz="1600" dirty="0"/>
              <a:t>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We </a:t>
            </a:r>
            <a:r>
              <a:rPr lang="en-US" sz="1600" dirty="0"/>
              <a:t>have already seen how folders are used to organize documents. Folders are stored as objects of type </a:t>
            </a:r>
            <a:r>
              <a:rPr lang="en-US" sz="1600" i="1" dirty="0"/>
              <a:t>dm_folder</a:t>
            </a:r>
            <a:r>
              <a:rPr lang="en-US" sz="1600" dirty="0"/>
              <a:t>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A </a:t>
            </a:r>
            <a:r>
              <a:rPr lang="en-US" sz="1600" dirty="0"/>
              <a:t>cabinet is a special kind of folder that does not have a parent folder and is stored as an object of type </a:t>
            </a:r>
            <a:r>
              <a:rPr lang="en-US" sz="1600" i="1" dirty="0"/>
              <a:t>dm_cabinet</a:t>
            </a:r>
            <a:r>
              <a:rPr lang="en-US" sz="1600" dirty="0"/>
              <a:t>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Users </a:t>
            </a:r>
            <a:r>
              <a:rPr lang="en-US" sz="1600" dirty="0"/>
              <a:t>are represented as objects of type </a:t>
            </a:r>
            <a:r>
              <a:rPr lang="en-US" sz="1600" i="1" dirty="0"/>
              <a:t>dm_user</a:t>
            </a:r>
            <a:r>
              <a:rPr lang="en-US" sz="1600" dirty="0"/>
              <a:t> and a group of users is represented as an object of </a:t>
            </a:r>
            <a:r>
              <a:rPr lang="en-US" sz="1600" i="1" dirty="0"/>
              <a:t>dm_group</a:t>
            </a:r>
            <a:r>
              <a:rPr lang="en-US" sz="1600" dirty="0"/>
              <a:t>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Workflows </a:t>
            </a:r>
            <a:r>
              <a:rPr lang="en-US" sz="1600" dirty="0"/>
              <a:t>use a process definition object of type </a:t>
            </a:r>
            <a:r>
              <a:rPr lang="en-US" sz="1600" i="1" dirty="0"/>
              <a:t>dm_process</a:t>
            </a:r>
            <a:r>
              <a:rPr lang="en-US" sz="1600" dirty="0"/>
              <a:t>, while the definition of a lifecycle is stored in an object of type </a:t>
            </a:r>
            <a:r>
              <a:rPr lang="en-US" sz="1600" i="1" dirty="0"/>
              <a:t>dm_policy</a:t>
            </a:r>
            <a:r>
              <a:rPr lang="en-US" sz="1600" dirty="0"/>
              <a:t>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There are 100+ object types which comes as a part of Documentum and more can be created as custom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Documentum Object Types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Just like everything else in the repository, a type is also represented as an object, which holds structural information about the type.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This </a:t>
            </a:r>
            <a:r>
              <a:rPr lang="en-US" sz="1600" dirty="0"/>
              <a:t>object is of type </a:t>
            </a:r>
            <a:r>
              <a:rPr lang="en-US" sz="1600" i="1" dirty="0" err="1"/>
              <a:t>dm_type</a:t>
            </a:r>
            <a:r>
              <a:rPr lang="en-US" sz="1600" dirty="0"/>
              <a:t> and stores information such as the name of the type, name of its supertype, and details about the attributes in the type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The </a:t>
            </a:r>
            <a:r>
              <a:rPr lang="en-US" sz="1600" dirty="0"/>
              <a:t>following figure shows an object of type </a:t>
            </a:r>
            <a:r>
              <a:rPr lang="en-US" sz="1600" i="1" dirty="0"/>
              <a:t>dm_document</a:t>
            </a:r>
            <a:r>
              <a:rPr lang="en-US" sz="1600" dirty="0"/>
              <a:t> and an object of type </a:t>
            </a:r>
            <a:r>
              <a:rPr lang="en-US" sz="1600" i="1" dirty="0" err="1" smtClean="0"/>
              <a:t>dm_type</a:t>
            </a:r>
            <a:r>
              <a:rPr lang="en-US" sz="1600" i="1" dirty="0" smtClean="0"/>
              <a:t> </a:t>
            </a:r>
            <a:r>
              <a:rPr lang="en-US" sz="1600" dirty="0" smtClean="0"/>
              <a:t>representing</a:t>
            </a:r>
            <a:r>
              <a:rPr lang="en-US" sz="1600" dirty="0"/>
              <a:t> </a:t>
            </a:r>
            <a:r>
              <a:rPr lang="en-US" sz="1600" i="1" dirty="0"/>
              <a:t>dm_document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 </a:t>
            </a:r>
            <a:r>
              <a:rPr lang="en-US" sz="1600" dirty="0"/>
              <a:t>It also indicates how the type hierarchy information is stored in the object of </a:t>
            </a:r>
            <a:r>
              <a:rPr lang="en-US" sz="1600" dirty="0" smtClean="0"/>
              <a:t>type</a:t>
            </a:r>
            <a:r>
              <a:rPr lang="en-US" sz="1600" dirty="0"/>
              <a:t> </a:t>
            </a:r>
            <a:r>
              <a:rPr lang="en-US" sz="1600" i="1" dirty="0" err="1"/>
              <a:t>dm_type</a:t>
            </a:r>
            <a:r>
              <a:rPr lang="en-US" sz="1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76600"/>
            <a:ext cx="4267200" cy="30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810000"/>
            <a:ext cx="4648200" cy="154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Documentum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View Documentum Types and Properties.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The types present in the repository can be viewed using Documentum Administrator (DA).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The </a:t>
            </a:r>
            <a:r>
              <a:rPr lang="en-US" sz="1600" dirty="0"/>
              <a:t>following screenshot shows some </a:t>
            </a:r>
            <a:r>
              <a:rPr lang="en-US" sz="1600" dirty="0" smtClean="0"/>
              <a:t>properties </a:t>
            </a:r>
            <a:r>
              <a:rPr lang="en-US" sz="1600" dirty="0"/>
              <a:t>for the type </a:t>
            </a:r>
            <a:r>
              <a:rPr lang="en-US" sz="1600" i="1" dirty="0"/>
              <a:t>dm_sysobject</a:t>
            </a:r>
            <a:r>
              <a:rPr lang="en-US" sz="1600" dirty="0"/>
              <a:t>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This </a:t>
            </a:r>
            <a:r>
              <a:rPr lang="en-US" sz="1600" dirty="0"/>
              <a:t>screen provides controls to scroll through the properties</a:t>
            </a:r>
            <a:r>
              <a:rPr lang="en-US" sz="1600" dirty="0" smtClean="0"/>
              <a:t> </a:t>
            </a:r>
            <a:r>
              <a:rPr lang="en-US" sz="1600" dirty="0"/>
              <a:t>when there are a large number of properties</a:t>
            </a:r>
            <a:r>
              <a:rPr lang="en-US" sz="1600" dirty="0" smtClean="0"/>
              <a:t> </a:t>
            </a:r>
            <a:r>
              <a:rPr lang="en-US" sz="1600" dirty="0"/>
              <a:t>present.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The</a:t>
            </a:r>
            <a:r>
              <a:rPr lang="en-US" sz="1600" dirty="0"/>
              <a:t> </a:t>
            </a:r>
            <a:r>
              <a:rPr lang="en-US" sz="1600" b="1" dirty="0"/>
              <a:t>Info</a:t>
            </a:r>
            <a:r>
              <a:rPr lang="en-US" sz="1600" dirty="0"/>
              <a:t> tab provides information about the type other than the properties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59" y="2744459"/>
            <a:ext cx="4324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64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Type Storage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Content Server stores properties of each object </a:t>
            </a:r>
            <a:r>
              <a:rPr lang="en-US" sz="1600" dirty="0" smtClean="0"/>
              <a:t>type in </a:t>
            </a:r>
            <a:r>
              <a:rPr lang="en-US" sz="1600" dirty="0"/>
              <a:t>up to two tables:</a:t>
            </a:r>
          </a:p>
          <a:p>
            <a:pPr marL="0" indent="0">
              <a:buNone/>
            </a:pPr>
            <a:r>
              <a:rPr lang="en-US" sz="1600" dirty="0" smtClean="0"/>
              <a:t>	- </a:t>
            </a:r>
            <a:r>
              <a:rPr lang="en-US" sz="1600" b="1" i="1" dirty="0" err="1"/>
              <a:t>name_of_type_s</a:t>
            </a:r>
            <a:r>
              <a:rPr lang="en-US" sz="1600" b="1" i="1" dirty="0"/>
              <a:t> </a:t>
            </a:r>
            <a:r>
              <a:rPr lang="en-US" sz="1600" dirty="0"/>
              <a:t>table stores an </a:t>
            </a:r>
            <a:r>
              <a:rPr lang="en-US" sz="1600" dirty="0" smtClean="0"/>
              <a:t>object’s single-valued properties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- </a:t>
            </a:r>
            <a:r>
              <a:rPr lang="en-US" sz="1600" b="1" i="1" dirty="0" err="1"/>
              <a:t>name_of_type_r</a:t>
            </a:r>
            <a:r>
              <a:rPr lang="en-US" sz="1600" b="1" i="1" dirty="0"/>
              <a:t> </a:t>
            </a:r>
            <a:r>
              <a:rPr lang="en-US" sz="1600" dirty="0"/>
              <a:t>table stores an </a:t>
            </a:r>
            <a:r>
              <a:rPr lang="en-US" sz="1600" dirty="0" smtClean="0"/>
              <a:t>object’s repeating-valued 	properties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29192"/>
            <a:ext cx="3358132" cy="2142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53" y="2133600"/>
            <a:ext cx="1476047" cy="27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08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r_object_id Property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The Content Server assigns a unique object ID to every object </a:t>
            </a:r>
            <a:r>
              <a:rPr lang="en-US" sz="1600" dirty="0" smtClean="0"/>
              <a:t>in the </a:t>
            </a:r>
            <a:r>
              <a:rPr lang="en-US" sz="1600" dirty="0"/>
              <a:t>repository</a:t>
            </a:r>
          </a:p>
          <a:p>
            <a:pPr marL="0" indent="0">
              <a:buNone/>
            </a:pPr>
            <a:r>
              <a:rPr lang="en-US" sz="1600" dirty="0" smtClean="0"/>
              <a:t>	- It Cannot </a:t>
            </a:r>
            <a:r>
              <a:rPr lang="en-US" sz="1600" dirty="0"/>
              <a:t>be </a:t>
            </a:r>
            <a:r>
              <a:rPr lang="en-US" sz="1600" dirty="0" smtClean="0"/>
              <a:t>modified 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Describes </a:t>
            </a:r>
            <a:r>
              <a:rPr lang="en-US" sz="1600" dirty="0"/>
              <a:t>the object type and the repository in which it </a:t>
            </a:r>
            <a:r>
              <a:rPr lang="en-US" sz="1600" dirty="0" smtClean="0"/>
              <a:t>resides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62200"/>
            <a:ext cx="4605338" cy="27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20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Versions and Object IDs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Each version of a </a:t>
            </a:r>
            <a:r>
              <a:rPr lang="en-US" sz="1600" dirty="0" smtClean="0"/>
              <a:t>document/object </a:t>
            </a:r>
            <a:r>
              <a:rPr lang="en-US" sz="1600" dirty="0"/>
              <a:t>is a unique object in the repository</a:t>
            </a:r>
          </a:p>
          <a:p>
            <a:pPr marL="0" indent="0">
              <a:buNone/>
            </a:pPr>
            <a:r>
              <a:rPr lang="en-US" sz="1600" dirty="0" smtClean="0"/>
              <a:t>	- </a:t>
            </a:r>
            <a:r>
              <a:rPr lang="en-US" sz="1600" dirty="0"/>
              <a:t>Has a unique object ID even though it is </a:t>
            </a:r>
            <a:r>
              <a:rPr lang="en-US" sz="1600" dirty="0" smtClean="0"/>
              <a:t>logically a </a:t>
            </a:r>
            <a:r>
              <a:rPr lang="en-US" sz="1600" dirty="0"/>
              <a:t>single </a:t>
            </a:r>
            <a:r>
              <a:rPr lang="en-US" sz="1600" dirty="0" smtClean="0"/>
              <a:t>document/object.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31" y="1752600"/>
            <a:ext cx="3612369" cy="24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09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Type Storage Example: dm_document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685800"/>
            <a:ext cx="6705600" cy="2719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52" y="3886200"/>
            <a:ext cx="6699757" cy="15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61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Points to note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When issuing a query against an object type, all single </a:t>
            </a:r>
            <a:r>
              <a:rPr lang="en-US" sz="1600" dirty="0" smtClean="0"/>
              <a:t>and repeating-valued </a:t>
            </a:r>
            <a:r>
              <a:rPr lang="en-US" sz="1600" dirty="0"/>
              <a:t>attributes for that type are </a:t>
            </a:r>
            <a:r>
              <a:rPr lang="en-US" sz="1600" dirty="0" smtClean="0"/>
              <a:t>returned.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 </a:t>
            </a:r>
            <a:r>
              <a:rPr lang="en-US" sz="1600" dirty="0"/>
              <a:t>The type's tables are joined with the tables of its </a:t>
            </a:r>
            <a:r>
              <a:rPr lang="en-US" sz="1600" dirty="0" err="1" smtClean="0"/>
              <a:t>supertypes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 request for </a:t>
            </a:r>
            <a:r>
              <a:rPr lang="en-US" sz="1600" dirty="0" smtClean="0"/>
              <a:t>information about </a:t>
            </a:r>
            <a:r>
              <a:rPr lang="en-US" sz="1600" dirty="0"/>
              <a:t>a dm_cabinet object</a:t>
            </a:r>
          </a:p>
          <a:p>
            <a:pPr marL="0" indent="0">
              <a:buNone/>
            </a:pPr>
            <a:r>
              <a:rPr lang="en-US" sz="1600" dirty="0" smtClean="0"/>
              <a:t>      returns </a:t>
            </a:r>
            <a:r>
              <a:rPr lang="en-US" sz="1600" dirty="0"/>
              <a:t>property </a:t>
            </a:r>
            <a:r>
              <a:rPr lang="en-US" sz="1600" dirty="0" smtClean="0"/>
              <a:t>values from </a:t>
            </a:r>
            <a:r>
              <a:rPr lang="en-US" sz="1600" dirty="0"/>
              <a:t>all the relevant tables</a:t>
            </a:r>
          </a:p>
          <a:p>
            <a:pPr marL="0" indent="0">
              <a:buNone/>
            </a:pPr>
            <a:r>
              <a:rPr lang="en-US" sz="1600" dirty="0" smtClean="0"/>
              <a:t>      in </a:t>
            </a:r>
            <a:r>
              <a:rPr lang="en-US" sz="1600" dirty="0"/>
              <a:t>the type </a:t>
            </a:r>
            <a:r>
              <a:rPr lang="en-US" sz="1600" dirty="0" smtClean="0"/>
              <a:t>hierarchy.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The dm_folder </a:t>
            </a:r>
            <a:r>
              <a:rPr lang="en-US" sz="1600" dirty="0" smtClean="0"/>
              <a:t>type contains </a:t>
            </a:r>
            <a:r>
              <a:rPr lang="en-US" sz="1600" dirty="0"/>
              <a:t>no single-valued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attributes </a:t>
            </a:r>
            <a:r>
              <a:rPr lang="en-US" sz="1600" dirty="0"/>
              <a:t>of its </a:t>
            </a:r>
            <a:r>
              <a:rPr lang="en-US" sz="1600" dirty="0" smtClean="0"/>
              <a:t>own.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The dm_cabinet </a:t>
            </a:r>
            <a:r>
              <a:rPr lang="en-US" sz="1600" dirty="0" smtClean="0"/>
              <a:t>type contains </a:t>
            </a:r>
            <a:r>
              <a:rPr lang="en-US" sz="1600" dirty="0"/>
              <a:t>no </a:t>
            </a:r>
            <a:r>
              <a:rPr lang="en-US" sz="1600" dirty="0" smtClean="0"/>
              <a:t>repeating valued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attributes </a:t>
            </a:r>
            <a:r>
              <a:rPr lang="en-US" sz="1600" dirty="0"/>
              <a:t>of its </a:t>
            </a:r>
            <a:r>
              <a:rPr lang="en-US" sz="1600" dirty="0" smtClean="0"/>
              <a:t>own.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133600"/>
            <a:ext cx="333355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49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Documentum Object Type Creation.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Object Types can be created using Documentum Administrator (DA) or DQL or Composer.</a:t>
            </a:r>
          </a:p>
          <a:p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Object Type Creation in DA :</a:t>
            </a:r>
          </a:p>
          <a:p>
            <a:pPr lvl="1"/>
            <a:r>
              <a:rPr lang="en-US" sz="1600" dirty="0" smtClean="0"/>
              <a:t>Log into DA.</a:t>
            </a:r>
          </a:p>
          <a:p>
            <a:pPr lvl="1"/>
            <a:r>
              <a:rPr lang="en-US" sz="1600" dirty="0" smtClean="0"/>
              <a:t>Navigate to ‘Types’ in the browser tree on the left.</a:t>
            </a:r>
          </a:p>
          <a:p>
            <a:pPr lvl="1"/>
            <a:r>
              <a:rPr lang="en-US" sz="1600" dirty="0" smtClean="0"/>
              <a:t>In the ‘Types’, create a new type using the ‘File’ menu.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17" y="3276600"/>
            <a:ext cx="5481145" cy="23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26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Documentum Object Type Creation.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Object Type Creation </a:t>
            </a:r>
            <a:r>
              <a:rPr lang="en-US" sz="1600" dirty="0" smtClean="0"/>
              <a:t>using DQL:</a:t>
            </a:r>
            <a:endParaRPr lang="en-US" sz="1600" dirty="0"/>
          </a:p>
          <a:p>
            <a:pPr lvl="1"/>
            <a:r>
              <a:rPr lang="en-US" sz="1600" dirty="0" smtClean="0"/>
              <a:t>CREATE </a:t>
            </a:r>
            <a:r>
              <a:rPr lang="en-US" sz="1600" dirty="0"/>
              <a:t>TYPE "mycustomtype" (firstname string(64</a:t>
            </a:r>
            <a:r>
              <a:rPr lang="en-US" sz="1600" dirty="0" smtClean="0"/>
              <a:t>),</a:t>
            </a:r>
          </a:p>
          <a:p>
            <a:pPr marL="45720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country </a:t>
            </a:r>
            <a:r>
              <a:rPr lang="en-US" sz="1600" dirty="0"/>
              <a:t>string(64) </a:t>
            </a:r>
            <a:r>
              <a:rPr lang="en-US" sz="1600" dirty="0" smtClean="0"/>
              <a:t>, </a:t>
            </a:r>
          </a:p>
          <a:p>
            <a:pPr marL="45720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age </a:t>
            </a:r>
            <a:r>
              <a:rPr lang="en-US" sz="1600" dirty="0"/>
              <a:t>int</a:t>
            </a:r>
            <a:r>
              <a:rPr lang="en-US" sz="1600" dirty="0" smtClean="0"/>
              <a:t>, </a:t>
            </a:r>
          </a:p>
          <a:p>
            <a:pPr marL="45720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height </a:t>
            </a:r>
            <a:r>
              <a:rPr lang="en-US" sz="1600" dirty="0"/>
              <a:t>double</a:t>
            </a:r>
            <a:r>
              <a:rPr lang="en-US" sz="1600" dirty="0" smtClean="0"/>
              <a:t>, </a:t>
            </a:r>
          </a:p>
          <a:p>
            <a:pPr marL="45720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phone </a:t>
            </a:r>
            <a:r>
              <a:rPr lang="en-US" sz="1600" dirty="0"/>
              <a:t>string(10) REPEATING</a:t>
            </a:r>
            <a:r>
              <a:rPr lang="en-US" sz="1600" dirty="0" smtClean="0"/>
              <a:t>) </a:t>
            </a:r>
          </a:p>
          <a:p>
            <a:pPr marL="45720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WITH </a:t>
            </a:r>
            <a:r>
              <a:rPr lang="en-US" sz="1600" dirty="0"/>
              <a:t>SUPERTYPE "dm_document" </a:t>
            </a:r>
            <a:r>
              <a:rPr lang="en-US" sz="1600" dirty="0" smtClean="0"/>
              <a:t>PUBLISH;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 smtClean="0"/>
              <a:t>Above </a:t>
            </a:r>
            <a:r>
              <a:rPr lang="en-US" sz="1600" dirty="0"/>
              <a:t>script creates an object type mucustomtype with supertype as </a:t>
            </a:r>
            <a:r>
              <a:rPr lang="en-US" sz="1600" dirty="0" smtClean="0"/>
              <a:t>dm_document.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Object </a:t>
            </a:r>
            <a:r>
              <a:rPr lang="en-US" sz="1600" dirty="0"/>
              <a:t>Type </a:t>
            </a:r>
            <a:r>
              <a:rPr lang="en-US" sz="1600" dirty="0" smtClean="0"/>
              <a:t>Modification </a:t>
            </a:r>
            <a:r>
              <a:rPr lang="en-US" sz="1600" dirty="0"/>
              <a:t>using </a:t>
            </a:r>
            <a:r>
              <a:rPr lang="en-US" sz="1600" dirty="0" smtClean="0"/>
              <a:t>DQL:</a:t>
            </a:r>
          </a:p>
          <a:p>
            <a:pPr marL="0" indent="0">
              <a:buNone/>
            </a:pPr>
            <a:r>
              <a:rPr lang="en-US" sz="1600" dirty="0" smtClean="0"/>
              <a:t>	- ALTER </a:t>
            </a:r>
            <a:r>
              <a:rPr lang="en-US" sz="1600" dirty="0"/>
              <a:t>TYPE "</a:t>
            </a:r>
            <a:r>
              <a:rPr lang="en-US" sz="1600" dirty="0" smtClean="0"/>
              <a:t>mycustomtype"Add </a:t>
            </a:r>
            <a:r>
              <a:rPr lang="en-US" sz="1600" dirty="0"/>
              <a:t>lastname string (64</a:t>
            </a:r>
            <a:r>
              <a:rPr lang="en-US" sz="1600" dirty="0" smtClean="0"/>
              <a:t>), height </a:t>
            </a:r>
            <a:r>
              <a:rPr lang="en-US" sz="1600" dirty="0"/>
              <a:t>double</a:t>
            </a:r>
            <a:r>
              <a:rPr lang="en-US" sz="1600" dirty="0" smtClean="0"/>
              <a:t>, weight 	double PUBLISH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- Above script is to Modify </a:t>
            </a:r>
            <a:r>
              <a:rPr lang="en-US" sz="1600" dirty="0"/>
              <a:t>a Simple Object Type (Adding new Attributes)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10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Modify Existing Attribute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Modify an existing attribute of a type :</a:t>
            </a:r>
          </a:p>
          <a:p>
            <a:pPr marL="0" indent="0">
              <a:buNone/>
            </a:pPr>
            <a:r>
              <a:rPr lang="en-US" sz="1600" dirty="0" smtClean="0"/>
              <a:t>         - ALTER </a:t>
            </a:r>
            <a:r>
              <a:rPr lang="en-US" sz="1600" dirty="0"/>
              <a:t>TYPE </a:t>
            </a:r>
            <a:r>
              <a:rPr lang="en-US" sz="1600" dirty="0" smtClean="0"/>
              <a:t>mycustomtype MODIFY </a:t>
            </a:r>
            <a:r>
              <a:rPr lang="en-US" sz="1600" dirty="0"/>
              <a:t>firstname string (121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- Above </a:t>
            </a:r>
            <a:r>
              <a:rPr lang="en-US" sz="1600" dirty="0"/>
              <a:t>script </a:t>
            </a:r>
            <a:r>
              <a:rPr lang="en-US" sz="1600" dirty="0" smtClean="0"/>
              <a:t>Alters/Modifies </a:t>
            </a:r>
            <a:r>
              <a:rPr lang="en-US" sz="1600" dirty="0"/>
              <a:t>an object type </a:t>
            </a:r>
            <a:r>
              <a:rPr lang="en-US" sz="1600" dirty="0" smtClean="0"/>
              <a:t>mycustomtype and attribute ‘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’ size     is increased to 121 bytes.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Deleting an </a:t>
            </a:r>
            <a:r>
              <a:rPr lang="en-US" sz="1600" dirty="0" smtClean="0"/>
              <a:t>Attribute 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- ALTER </a:t>
            </a:r>
            <a:r>
              <a:rPr lang="en-US" sz="1600" dirty="0"/>
              <a:t>TYPE mycustomtype drop </a:t>
            </a:r>
            <a:r>
              <a:rPr lang="en-US" sz="1600" dirty="0" smtClean="0"/>
              <a:t>weight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smtClean="0"/>
              <a:t>- Above </a:t>
            </a:r>
            <a:r>
              <a:rPr lang="en-US" sz="1600" dirty="0"/>
              <a:t>script Alters/Modifies an object type mycustomtype and attribute </a:t>
            </a:r>
            <a:r>
              <a:rPr lang="en-US" sz="1600" dirty="0" smtClean="0"/>
              <a:t>‘</a:t>
            </a:r>
            <a:r>
              <a:rPr lang="en-US" sz="1600" dirty="0"/>
              <a:t>weight</a:t>
            </a:r>
            <a:r>
              <a:rPr lang="en-US" sz="1600" dirty="0" smtClean="0"/>
              <a:t>’ is deleted.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6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Deletion.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Dropping/Deleting </a:t>
            </a:r>
            <a:r>
              <a:rPr lang="en-US" sz="1600" dirty="0"/>
              <a:t>an Object </a:t>
            </a:r>
            <a:r>
              <a:rPr lang="en-US" sz="1600" dirty="0" smtClean="0"/>
              <a:t>type using DQL :</a:t>
            </a: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      - </a:t>
            </a:r>
            <a:r>
              <a:rPr lang="en-US" sz="1600" dirty="0" smtClean="0"/>
              <a:t>DROP </a:t>
            </a:r>
            <a:r>
              <a:rPr lang="en-US" sz="1600" dirty="0"/>
              <a:t>Type </a:t>
            </a:r>
            <a:r>
              <a:rPr lang="en-US" sz="1600" dirty="0" smtClean="0"/>
              <a:t>‘</a:t>
            </a:r>
            <a:r>
              <a:rPr lang="en-US" sz="1600" dirty="0"/>
              <a:t>mycustomtype</a:t>
            </a:r>
            <a:r>
              <a:rPr lang="en-US" sz="1600" dirty="0" smtClean="0"/>
              <a:t>’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Note : There can be inconsistencies with the data attached if you drop a type. Make sure you delete all the objects attached to the type you are deleting first and proceed with the type deletion. Below is the Query to delete all objects at a time.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Delete All Objects of an Object type</a:t>
            </a:r>
          </a:p>
          <a:p>
            <a:pPr marL="0" indent="0">
              <a:buNone/>
            </a:pPr>
            <a:r>
              <a:rPr lang="en-US" sz="1600" dirty="0" smtClean="0"/>
              <a:t>        - DELETE </a:t>
            </a:r>
            <a:r>
              <a:rPr lang="en-US" sz="1600" dirty="0"/>
              <a:t>mycustomtype</a:t>
            </a:r>
            <a:r>
              <a:rPr lang="en-US" sz="1600" dirty="0" smtClean="0"/>
              <a:t> </a:t>
            </a:r>
            <a:r>
              <a:rPr lang="en-US" sz="1600" dirty="0"/>
              <a:t>(all) objects</a:t>
            </a:r>
            <a:endParaRPr lang="en-US" sz="1600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To Find all attributes of an Object </a:t>
            </a:r>
            <a:r>
              <a:rPr lang="en-US" sz="1600" dirty="0" smtClean="0"/>
              <a:t>Type :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- DESCRIBE </a:t>
            </a:r>
            <a:r>
              <a:rPr lang="en-US" sz="1600" dirty="0"/>
              <a:t>mycustomtype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6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Documentum Objects Overview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ea typeface="Ebrima" panose="02000000000000000000" pitchFamily="2" charset="0"/>
              </a:rPr>
              <a:t>This</a:t>
            </a:r>
            <a:r>
              <a:rPr lang="en-US" sz="1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800" b="1" dirty="0">
                <a:ea typeface="Ebrima" panose="02000000000000000000" pitchFamily="2" charset="0"/>
              </a:rPr>
              <a:t>chapter provides information on </a:t>
            </a:r>
            <a:r>
              <a:rPr lang="en-US" sz="1800" b="1" dirty="0" smtClean="0">
                <a:ea typeface="Ebrima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/>
              <a:t>Describe a Documentum Object.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/>
              <a:t>Understanding </a:t>
            </a:r>
            <a:r>
              <a:rPr lang="en-US" sz="1600" b="1" dirty="0"/>
              <a:t>the object-relational </a:t>
            </a:r>
            <a:r>
              <a:rPr lang="en-US" sz="1600" b="1" dirty="0" smtClean="0"/>
              <a:t>model.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/>
              <a:t>What are properties?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/>
              <a:t>What are methods?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/>
              <a:t>Working </a:t>
            </a:r>
            <a:r>
              <a:rPr lang="en-US" sz="1600" b="1" dirty="0"/>
              <a:t>with O</a:t>
            </a:r>
            <a:r>
              <a:rPr lang="en-US" sz="1600" b="1" dirty="0" smtClean="0"/>
              <a:t>bjects.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Viewing and Editing O</a:t>
            </a:r>
            <a:r>
              <a:rPr lang="en-US" sz="1600" b="1" dirty="0" smtClean="0"/>
              <a:t>bject properties.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An object type is a pre-defined template of unique properties and methods 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The Documentum system contains over 100 object types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Documentum out of box Object Types are prefixed by dm</a:t>
            </a:r>
            <a:r>
              <a:rPr lang="en-US" sz="1600" dirty="0" smtClean="0"/>
              <a:t>_.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 type with no supertype is called a null type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Types are organized into a </a:t>
            </a:r>
            <a:r>
              <a:rPr lang="en-US" sz="1600" dirty="0" smtClean="0"/>
              <a:t>hierarchy. A </a:t>
            </a:r>
            <a:r>
              <a:rPr lang="en-US" sz="1600" dirty="0"/>
              <a:t>subtype inherits all properties of its </a:t>
            </a:r>
            <a:r>
              <a:rPr lang="en-US" sz="1600" dirty="0" smtClean="0"/>
              <a:t>supertype.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Object Types can be created using Documentum Administrator (DA) or DQL or Composer.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91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3648"/>
            <a:ext cx="6351006" cy="622300"/>
          </a:xfrm>
        </p:spPr>
        <p:txBody>
          <a:bodyPr/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 Your Knowledge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430213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2758" y="645948"/>
            <a:ext cx="872884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__________________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pre-defined template of unique properties and methods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TRUE/FALSE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Documentum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 of box Object Types are prefixed by dm_.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3. Which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the following is not 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of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r_object_id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A) Unique identifier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B) Content type identifier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C) Repository identifier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D) Object type identifier</a:t>
            </a:r>
          </a:p>
          <a:p>
            <a:pPr marL="342900" indent="-342900">
              <a:buAutoNum type="arabicPeriod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4. True/False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 matter how many versions a document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has, all versions will have the same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r_object_id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(Check Notes for Answers     )</a:t>
            </a:r>
          </a:p>
          <a:p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819400" y="58674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Test Your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</a:t>
            </a:r>
            <a:r>
              <a:rPr lang="en-US" sz="1600" dirty="0" smtClean="0"/>
              <a:t> </a:t>
            </a:r>
            <a:r>
              <a:rPr lang="en-US" sz="1600" dirty="0"/>
              <a:t>The dm_folder type contains no </a:t>
            </a:r>
            <a:r>
              <a:rPr lang="en-US" sz="1600" dirty="0" smtClean="0"/>
              <a:t>single-valued </a:t>
            </a:r>
            <a:r>
              <a:rPr lang="en-US" sz="1600" dirty="0"/>
              <a:t>attributes of its own</a:t>
            </a:r>
            <a:r>
              <a:rPr lang="en-US" sz="1600" dirty="0" smtClean="0"/>
              <a:t>. </a:t>
            </a:r>
            <a:r>
              <a:rPr lang="en-US" sz="1600" b="1" dirty="0" smtClean="0"/>
              <a:t>TRUE/FALSE.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6. A _______ </a:t>
            </a:r>
            <a:r>
              <a:rPr lang="en-US" sz="1600" dirty="0"/>
              <a:t>is a single instance of a pre-defined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53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Try This 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Try below Hands on exercise in Documentum Administrator.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Try Creating new object type ‘</a:t>
            </a:r>
            <a:r>
              <a:rPr lang="en-US" sz="1800" dirty="0" err="1" smtClean="0"/>
              <a:t>Custom_Object_Type</a:t>
            </a:r>
            <a:r>
              <a:rPr lang="en-US" sz="1800" dirty="0" smtClean="0"/>
              <a:t>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Modify the object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Query and find the object type and properties.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           </a:t>
            </a:r>
            <a:r>
              <a:rPr lang="en-US" b="1" dirty="0" smtClean="0"/>
              <a:t>ALL THE BEST.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Documentum Object ?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Documents</a:t>
            </a:r>
            <a:r>
              <a:rPr lang="en-US" sz="1600" dirty="0"/>
              <a:t>, </a:t>
            </a:r>
            <a:r>
              <a:rPr lang="en-US" sz="1600" b="1" dirty="0"/>
              <a:t>cabinets</a:t>
            </a:r>
            <a:r>
              <a:rPr lang="en-US" sz="1600" dirty="0"/>
              <a:t>, </a:t>
            </a:r>
            <a:r>
              <a:rPr lang="en-US" sz="1600" b="1" dirty="0"/>
              <a:t>folders</a:t>
            </a:r>
            <a:r>
              <a:rPr lang="en-US" sz="1600" dirty="0"/>
              <a:t>, </a:t>
            </a:r>
            <a:r>
              <a:rPr lang="en-US" sz="1600" b="1" dirty="0"/>
              <a:t>users</a:t>
            </a:r>
            <a:r>
              <a:rPr lang="en-US" sz="1600" dirty="0"/>
              <a:t> and everything in the </a:t>
            </a:r>
            <a:r>
              <a:rPr lang="en-US" sz="1600" dirty="0" smtClean="0"/>
              <a:t>Documentum repository </a:t>
            </a:r>
            <a:r>
              <a:rPr lang="en-US" sz="1600" dirty="0"/>
              <a:t>are </a:t>
            </a:r>
            <a:r>
              <a:rPr lang="en-US" sz="1600" b="1" dirty="0" smtClean="0"/>
              <a:t>objects</a:t>
            </a:r>
          </a:p>
          <a:p>
            <a:pPr marL="0" indent="0">
              <a:buNone/>
            </a:pPr>
            <a:endParaRPr lang="en-US" sz="16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An </a:t>
            </a:r>
            <a:r>
              <a:rPr lang="en-US" sz="1600" b="1" dirty="0" smtClean="0"/>
              <a:t>Object</a:t>
            </a:r>
            <a:r>
              <a:rPr lang="en-US" sz="1600" dirty="0" smtClean="0"/>
              <a:t> </a:t>
            </a:r>
            <a:r>
              <a:rPr lang="en-US" sz="1600" dirty="0"/>
              <a:t>stores its state in </a:t>
            </a:r>
            <a:r>
              <a:rPr lang="en-US" sz="1600" i="1" dirty="0"/>
              <a:t>fields</a:t>
            </a:r>
            <a:r>
              <a:rPr lang="en-US" sz="1600" dirty="0"/>
              <a:t> (variables in some programming languages) and exposes its behavior through </a:t>
            </a:r>
            <a:r>
              <a:rPr lang="en-US" sz="1600" i="1" dirty="0"/>
              <a:t>methods</a:t>
            </a:r>
            <a:r>
              <a:rPr lang="en-US" sz="1600" dirty="0"/>
              <a:t> (functions in some programming languages). 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 Documentum </a:t>
            </a:r>
            <a:r>
              <a:rPr lang="en-US" sz="1600" b="1" dirty="0"/>
              <a:t>object</a:t>
            </a:r>
            <a:r>
              <a:rPr lang="en-US" sz="1600" dirty="0"/>
              <a:t> stores data in its </a:t>
            </a:r>
            <a:r>
              <a:rPr lang="en-US" sz="1600" b="1" dirty="0"/>
              <a:t>properties</a:t>
            </a:r>
            <a:r>
              <a:rPr lang="en-US" sz="1600" dirty="0"/>
              <a:t> (also known as </a:t>
            </a:r>
            <a:r>
              <a:rPr lang="en-US" sz="1600" b="1" dirty="0"/>
              <a:t>attributes</a:t>
            </a:r>
            <a:r>
              <a:rPr lang="en-US" sz="1600" dirty="0"/>
              <a:t>) and has </a:t>
            </a:r>
            <a:r>
              <a:rPr lang="en-US" sz="1600" b="1" dirty="0"/>
              <a:t>methods</a:t>
            </a:r>
            <a:r>
              <a:rPr lang="en-US" sz="1600" dirty="0"/>
              <a:t> that can be used to interact with the object.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An </a:t>
            </a:r>
            <a:r>
              <a:rPr lang="en-US" sz="1600" b="1" dirty="0"/>
              <a:t>object</a:t>
            </a:r>
            <a:r>
              <a:rPr lang="en-US" sz="1600" dirty="0"/>
              <a:t> is defined by its </a:t>
            </a:r>
            <a:r>
              <a:rPr lang="en-US" sz="1600" b="1" dirty="0"/>
              <a:t>properties</a:t>
            </a:r>
            <a:r>
              <a:rPr lang="en-US" sz="1600" dirty="0"/>
              <a:t> and </a:t>
            </a:r>
            <a:r>
              <a:rPr lang="en-US" sz="1600" b="1" dirty="0"/>
              <a:t>methods</a:t>
            </a:r>
          </a:p>
          <a:p>
            <a:pPr marL="0" indent="0">
              <a:buNone/>
            </a:pPr>
            <a:r>
              <a:rPr lang="en-US" sz="1600" dirty="0" smtClean="0"/>
              <a:t>	- </a:t>
            </a:r>
            <a:r>
              <a:rPr lang="en-US" sz="1600" b="1" dirty="0"/>
              <a:t>Properties</a:t>
            </a:r>
            <a:r>
              <a:rPr lang="en-US" sz="1600" dirty="0"/>
              <a:t> describe an object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- </a:t>
            </a:r>
            <a:r>
              <a:rPr lang="en-US" sz="1600" b="1" dirty="0"/>
              <a:t>Methods</a:t>
            </a:r>
            <a:r>
              <a:rPr lang="en-US" sz="1600" dirty="0"/>
              <a:t> describe actions that can be performed on an object</a:t>
            </a:r>
            <a:endParaRPr lang="en-US" sz="1600" dirty="0" smtClean="0"/>
          </a:p>
          <a:p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is a Documentum Object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47" y="1005840"/>
            <a:ext cx="8305800" cy="53340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Object </a:t>
            </a:r>
            <a:r>
              <a:rPr lang="en-US" sz="1600" dirty="0"/>
              <a:t>d</a:t>
            </a:r>
            <a:r>
              <a:rPr lang="en-US" sz="1600" dirty="0" smtClean="0"/>
              <a:t>efinition graphically 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Documentum uses an </a:t>
            </a:r>
            <a:r>
              <a:rPr lang="en-US" sz="1600" b="1" dirty="0"/>
              <a:t>object-oriented</a:t>
            </a:r>
            <a:r>
              <a:rPr lang="en-US" sz="1600" dirty="0"/>
              <a:t> model to store information within the repository. 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70" y="1457325"/>
            <a:ext cx="649103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Object-relational model.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1218"/>
            <a:ext cx="8229600" cy="5135563"/>
          </a:xfrm>
        </p:spPr>
        <p:txBody>
          <a:bodyPr/>
          <a:lstStyle/>
          <a:p>
            <a:r>
              <a:rPr lang="en-US" sz="1600" dirty="0"/>
              <a:t>The Content Server manages </a:t>
            </a:r>
            <a:r>
              <a:rPr lang="en-US" sz="1600" dirty="0" smtClean="0"/>
              <a:t>content using </a:t>
            </a:r>
            <a:r>
              <a:rPr lang="en-US" sz="1600" dirty="0"/>
              <a:t>object-relational </a:t>
            </a:r>
            <a:r>
              <a:rPr lang="en-US" sz="1600" dirty="0" smtClean="0"/>
              <a:t>technology.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27958"/>
            <a:ext cx="6705599" cy="33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Object-relational model.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355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Content Server stores everything in a repository as an object.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Objects has properties and they are stored in the database tables.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There are two types of tables in Documentum namely Single </a:t>
            </a:r>
            <a:r>
              <a:rPr lang="en-US" sz="1600" dirty="0"/>
              <a:t>V</a:t>
            </a:r>
            <a:r>
              <a:rPr lang="en-US" sz="1600" dirty="0" smtClean="0"/>
              <a:t>alued tables and Repeating tables. (You will learn in more detail in coming slides)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Single valued tables stores single valued properties of objects.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Single valued </a:t>
            </a:r>
            <a:r>
              <a:rPr lang="en-US" sz="1600" dirty="0" smtClean="0"/>
              <a:t>tables has an “_s” suffixed in their names.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	Ex</a:t>
            </a:r>
            <a:r>
              <a:rPr lang="en-US" sz="1600" dirty="0"/>
              <a:t>: type_name_s</a:t>
            </a: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Repeating tables stores repeating properties of an object.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Single </a:t>
            </a:r>
            <a:r>
              <a:rPr lang="en-US" sz="1600" dirty="0"/>
              <a:t>valued tables has an </a:t>
            </a:r>
            <a:r>
              <a:rPr lang="en-US" sz="1600" dirty="0" smtClean="0"/>
              <a:t>“_r” </a:t>
            </a:r>
            <a:r>
              <a:rPr lang="en-US" sz="1600" dirty="0"/>
              <a:t>suffixed in their names</a:t>
            </a:r>
            <a:r>
              <a:rPr lang="en-US" sz="16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	Ex</a:t>
            </a:r>
            <a:r>
              <a:rPr lang="en-US" sz="1600" dirty="0"/>
              <a:t>: type_name_r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Both single and repeating tables have r_object_id column which is used to join the single-valued and repeating properties.</a:t>
            </a:r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8906D291A1594FB484B92D6C1AD3C4" ma:contentTypeVersion="7" ma:contentTypeDescription="Create a new document." ma:contentTypeScope="" ma:versionID="08a6e3752191a23bfe89027ef1c2f4ab">
  <xsd:schema xmlns:xsd="http://www.w3.org/2001/XMLSchema" xmlns:xs="http://www.w3.org/2001/XMLSchema" xmlns:p="http://schemas.microsoft.com/office/2006/metadata/properties" xmlns:ns2="aeff48cc-5d98-4eca-91f4-e535d34bde01" xmlns:ns3="a1eda141-7564-416b-b647-3a51fe7e06b7" targetNamespace="http://schemas.microsoft.com/office/2006/metadata/properties" ma:root="true" ma:fieldsID="99572bfcbb6d20b8b78e164029459b2e" ns2:_="" ns3:_="">
    <xsd:import namespace="aeff48cc-5d98-4eca-91f4-e535d34bde01"/>
    <xsd:import namespace="a1eda141-7564-416b-b647-3a51fe7e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f48cc-5d98-4eca-91f4-e535d34bde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da141-7564-416b-b647-3a51fe7e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B13EA2-8D22-49D4-A153-52C08D91F406}"/>
</file>

<file path=customXml/itemProps3.xml><?xml version="1.0" encoding="utf-8"?>
<ds:datastoreItem xmlns:ds="http://schemas.openxmlformats.org/officeDocument/2006/customXml" ds:itemID="{A7C481EB-8F30-4DBE-97E4-C47F16554C60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23289</TotalTime>
  <Words>2129</Words>
  <Application>Microsoft Office PowerPoint</Application>
  <PresentationFormat>On-screen Show (4:3)</PresentationFormat>
  <Paragraphs>645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 Unicode MS</vt:lpstr>
      <vt:lpstr>Arial</vt:lpstr>
      <vt:lpstr>Arial Narrow</vt:lpstr>
      <vt:lpstr>Arial Rounded MT Bold</vt:lpstr>
      <vt:lpstr>Calibri</vt:lpstr>
      <vt:lpstr>Courier New</vt:lpstr>
      <vt:lpstr>Ebrima</vt:lpstr>
      <vt:lpstr>Wingdings</vt:lpstr>
      <vt:lpstr>Custom Design</vt:lpstr>
      <vt:lpstr>PowerPoint Presentation</vt:lpstr>
      <vt:lpstr>PowerPoint Presentation</vt:lpstr>
      <vt:lpstr>Agenda</vt:lpstr>
      <vt:lpstr>PowerPoint Presentation</vt:lpstr>
      <vt:lpstr>Documentum Objects Overview</vt:lpstr>
      <vt:lpstr>What is a Documentum Object ?</vt:lpstr>
      <vt:lpstr>What is a Documentum Object ?</vt:lpstr>
      <vt:lpstr>Understanding Object-relational model.</vt:lpstr>
      <vt:lpstr>Understanding Object-relational model.</vt:lpstr>
      <vt:lpstr>Object Properties </vt:lpstr>
      <vt:lpstr>Object Properties </vt:lpstr>
      <vt:lpstr>Object property data types</vt:lpstr>
      <vt:lpstr>Property categories.</vt:lpstr>
      <vt:lpstr>Property Name Prefixes</vt:lpstr>
      <vt:lpstr>Property Name Prefixes</vt:lpstr>
      <vt:lpstr>Difference between objects</vt:lpstr>
      <vt:lpstr>Methods</vt:lpstr>
      <vt:lpstr>Object Example </vt:lpstr>
      <vt:lpstr>Working with objects</vt:lpstr>
      <vt:lpstr>Viewing and Editing properties</vt:lpstr>
      <vt:lpstr>Viewing and Editing properties</vt:lpstr>
      <vt:lpstr>Viewing and Editing properties</vt:lpstr>
      <vt:lpstr>Viewing and Editing properties</vt:lpstr>
      <vt:lpstr>Exporting properties</vt:lpstr>
      <vt:lpstr>Summary :</vt:lpstr>
      <vt:lpstr>Test Your Knowledge</vt:lpstr>
      <vt:lpstr>Test Your Knowledge</vt:lpstr>
      <vt:lpstr>Try This :</vt:lpstr>
      <vt:lpstr>PowerPoint Presentation</vt:lpstr>
      <vt:lpstr>Documentum Objects Over View</vt:lpstr>
      <vt:lpstr>What are object types ?</vt:lpstr>
      <vt:lpstr>Documentum Object Type Names.</vt:lpstr>
      <vt:lpstr>Documentum Object Type Names.</vt:lpstr>
      <vt:lpstr>Documentum Object Type Names.</vt:lpstr>
      <vt:lpstr>Object Type Hierarchy</vt:lpstr>
      <vt:lpstr>Documentum Object Types</vt:lpstr>
      <vt:lpstr>Inheritance</vt:lpstr>
      <vt:lpstr>Documentum Object Types</vt:lpstr>
      <vt:lpstr>Documentum Object Types</vt:lpstr>
      <vt:lpstr>View Documentum Types and Properties.</vt:lpstr>
      <vt:lpstr>Type Storage</vt:lpstr>
      <vt:lpstr>The r_object_id Property</vt:lpstr>
      <vt:lpstr>Versions and Object IDs</vt:lpstr>
      <vt:lpstr>Type Storage Example: dm_document</vt:lpstr>
      <vt:lpstr>Points to note </vt:lpstr>
      <vt:lpstr>Documentum Object Type Creation.</vt:lpstr>
      <vt:lpstr>Documentum Object Type Creation.</vt:lpstr>
      <vt:lpstr>Modify Existing Attribute</vt:lpstr>
      <vt:lpstr>Object Type Deletion.</vt:lpstr>
      <vt:lpstr>Summary</vt:lpstr>
      <vt:lpstr>Test Your Knowledge</vt:lpstr>
      <vt:lpstr>Test Your Knowledge</vt:lpstr>
      <vt:lpstr>Try This :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Content_Development_Template_Learner</dc:title>
  <dc:creator>AssetDevelopmentTeam@cognizant.com</dc:creator>
  <cp:lastModifiedBy>Manne, Kishore (Cognizant)</cp:lastModifiedBy>
  <cp:revision>742</cp:revision>
  <dcterms:created xsi:type="dcterms:W3CDTF">2011-06-15T11:24:59Z</dcterms:created>
  <dcterms:modified xsi:type="dcterms:W3CDTF">2018-04-05T05:25:25Z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0x010100AD8906D291A1594FB484B92D6C1AD3C4</vt:lpwstr>
  </property>
  <property fmtid="{D5CDD505-2E9C-101B-9397-08002B2CF9AE}" pid="3" name="_dlc_DocIdItemGuid">
    <vt:lpwstr>6889c3dc-e885-478b-af90-dc43bf895203</vt:lpwstr>
  </property>
</Properties>
</file>