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9"/>
  </p:notesMasterIdLst>
  <p:handoutMasterIdLst>
    <p:handoutMasterId r:id="rId40"/>
  </p:handoutMasterIdLst>
  <p:sldIdLst>
    <p:sldId id="257" r:id="rId5"/>
    <p:sldId id="367" r:id="rId6"/>
    <p:sldId id="357" r:id="rId7"/>
    <p:sldId id="358" r:id="rId8"/>
    <p:sldId id="399" r:id="rId9"/>
    <p:sldId id="417" r:id="rId10"/>
    <p:sldId id="400" r:id="rId11"/>
    <p:sldId id="404" r:id="rId12"/>
    <p:sldId id="405" r:id="rId13"/>
    <p:sldId id="406" r:id="rId14"/>
    <p:sldId id="407" r:id="rId15"/>
    <p:sldId id="408" r:id="rId16"/>
    <p:sldId id="418" r:id="rId17"/>
    <p:sldId id="402" r:id="rId18"/>
    <p:sldId id="409" r:id="rId19"/>
    <p:sldId id="410" r:id="rId20"/>
    <p:sldId id="420" r:id="rId21"/>
    <p:sldId id="413" r:id="rId22"/>
    <p:sldId id="414" r:id="rId23"/>
    <p:sldId id="421" r:id="rId24"/>
    <p:sldId id="422" r:id="rId25"/>
    <p:sldId id="424" r:id="rId26"/>
    <p:sldId id="425" r:id="rId27"/>
    <p:sldId id="426" r:id="rId28"/>
    <p:sldId id="427" r:id="rId29"/>
    <p:sldId id="428" r:id="rId30"/>
    <p:sldId id="429" r:id="rId31"/>
    <p:sldId id="419" r:id="rId32"/>
    <p:sldId id="411" r:id="rId33"/>
    <p:sldId id="412" r:id="rId34"/>
    <p:sldId id="415" r:id="rId35"/>
    <p:sldId id="430" r:id="rId36"/>
    <p:sldId id="431" r:id="rId37"/>
    <p:sldId id="2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Dheeraj (Cognizant)" initials="SD(" lastIdx="5" clrIdx="0">
    <p:extLst>
      <p:ext uri="{19B8F6BF-5375-455C-9EA6-DF929625EA0E}">
        <p15:presenceInfo xmlns:p15="http://schemas.microsoft.com/office/powerpoint/2012/main" userId="S-1-5-21-1178368992-402679808-390482200-18298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3896" autoAdjust="0"/>
  </p:normalViewPr>
  <p:slideViewPr>
    <p:cSldViewPr>
      <p:cViewPr varScale="1">
        <p:scale>
          <a:sx n="69" d="100"/>
          <a:sy n="69" d="100"/>
        </p:scale>
        <p:origin x="138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A8F5F-C762-4497-B9F9-B288974034E8}"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47E4C736-5781-4197-942F-01BAF7BC75C4}">
      <dgm:prSet custT="1"/>
      <dgm:spPr/>
      <dgm:t>
        <a:bodyPr/>
        <a:lstStyle/>
        <a:p>
          <a:pPr rtl="0"/>
          <a:r>
            <a:rPr lang="en-US" sz="1800" dirty="0" smtClean="0">
              <a:latin typeface="Arial" panose="020B0604020202020204" pitchFamily="34" charset="0"/>
              <a:cs typeface="Arial" panose="020B0604020202020204" pitchFamily="34" charset="0"/>
            </a:rPr>
            <a:t>Access to folders and documents in a repository is subject to an organization’s security restrictions.</a:t>
          </a:r>
          <a:endParaRPr lang="en-US" sz="1800" dirty="0">
            <a:latin typeface="Arial" panose="020B0604020202020204" pitchFamily="34" charset="0"/>
            <a:cs typeface="Arial" panose="020B0604020202020204" pitchFamily="34" charset="0"/>
          </a:endParaRPr>
        </a:p>
      </dgm:t>
    </dgm:pt>
    <dgm:pt modelId="{626546D7-1E2D-4E67-9B86-9580F3C48901}" type="parTrans" cxnId="{C6C26E3B-3BA0-4DA6-9F07-7FD80698AD3F}">
      <dgm:prSet/>
      <dgm:spPr/>
      <dgm:t>
        <a:bodyPr/>
        <a:lstStyle/>
        <a:p>
          <a:endParaRPr lang="en-US"/>
        </a:p>
      </dgm:t>
    </dgm:pt>
    <dgm:pt modelId="{E9EECB4E-66FF-40EE-91C8-28BD79493A22}" type="sibTrans" cxnId="{C6C26E3B-3BA0-4DA6-9F07-7FD80698AD3F}">
      <dgm:prSet/>
      <dgm:spPr/>
      <dgm:t>
        <a:bodyPr/>
        <a:lstStyle/>
        <a:p>
          <a:endParaRPr lang="en-US"/>
        </a:p>
      </dgm:t>
    </dgm:pt>
    <dgm:pt modelId="{E395037E-C192-468A-906D-7C1964DC8FA2}">
      <dgm:prSet custT="1"/>
      <dgm:spPr/>
      <dgm:t>
        <a:bodyPr/>
        <a:lstStyle/>
        <a:p>
          <a:pPr rtl="0"/>
          <a:r>
            <a:rPr lang="en-US" sz="1800" dirty="0" smtClean="0">
              <a:latin typeface="Arial" panose="020B0604020202020204" pitchFamily="34" charset="0"/>
              <a:cs typeface="Arial" panose="020B0604020202020204" pitchFamily="34" charset="0"/>
            </a:rPr>
            <a:t>All content in the repository is associated with object permissions, which determines the access users have to each object in the repository such as a file, folder, or cabinet and governs their ability to perform specific actions. </a:t>
          </a:r>
          <a:endParaRPr lang="en-US" sz="1800" dirty="0">
            <a:latin typeface="Arial" panose="020B0604020202020204" pitchFamily="34" charset="0"/>
            <a:cs typeface="Arial" panose="020B0604020202020204" pitchFamily="34" charset="0"/>
          </a:endParaRPr>
        </a:p>
      </dgm:t>
    </dgm:pt>
    <dgm:pt modelId="{7CC8E727-32F1-4543-9056-2E2AAD1586E2}" type="parTrans" cxnId="{E049E8A1-60FE-40B5-A4FE-16C08D3A7D0C}">
      <dgm:prSet/>
      <dgm:spPr/>
      <dgm:t>
        <a:bodyPr/>
        <a:lstStyle/>
        <a:p>
          <a:endParaRPr lang="en-US"/>
        </a:p>
      </dgm:t>
    </dgm:pt>
    <dgm:pt modelId="{701DAFE4-8939-47A6-9D27-8542AF31B60B}" type="sibTrans" cxnId="{E049E8A1-60FE-40B5-A4FE-16C08D3A7D0C}">
      <dgm:prSet/>
      <dgm:spPr/>
      <dgm:t>
        <a:bodyPr/>
        <a:lstStyle/>
        <a:p>
          <a:endParaRPr lang="en-US"/>
        </a:p>
      </dgm:t>
    </dgm:pt>
    <dgm:pt modelId="{17B5838C-11A7-4B3D-89B2-0F1032FA5403}">
      <dgm:prSet custT="1"/>
      <dgm:spPr/>
      <dgm:t>
        <a:bodyPr/>
        <a:lstStyle/>
        <a:p>
          <a:pPr rtl="0"/>
          <a:r>
            <a:rPr lang="en-US" sz="1800" dirty="0" smtClean="0">
              <a:latin typeface="Arial" panose="020B0604020202020204" pitchFamily="34" charset="0"/>
              <a:cs typeface="Arial" panose="020B0604020202020204" pitchFamily="34" charset="0"/>
            </a:rPr>
            <a:t>There are two categories of object permissions:</a:t>
          </a:r>
        </a:p>
        <a:p>
          <a:pPr rtl="0"/>
          <a:r>
            <a:rPr lang="en-US" sz="1800" dirty="0" smtClean="0">
              <a:latin typeface="Arial" panose="020B0604020202020204" pitchFamily="34" charset="0"/>
              <a:cs typeface="Arial" panose="020B0604020202020204" pitchFamily="34" charset="0"/>
            </a:rPr>
            <a:t>	</a:t>
          </a:r>
          <a:r>
            <a:rPr lang="en-US" sz="1800" dirty="0" smtClean="0">
              <a:solidFill>
                <a:srgbClr val="FFFF00"/>
              </a:solidFill>
              <a:latin typeface="Arial" panose="020B0604020202020204" pitchFamily="34" charset="0"/>
              <a:cs typeface="Arial" panose="020B0604020202020204" pitchFamily="34" charset="0"/>
            </a:rPr>
            <a:t>Basic</a:t>
          </a:r>
          <a:r>
            <a:rPr lang="en-US" sz="1800" dirty="0" smtClean="0">
              <a:latin typeface="Arial" panose="020B0604020202020204" pitchFamily="34" charset="0"/>
              <a:cs typeface="Arial" panose="020B0604020202020204" pitchFamily="34" charset="0"/>
            </a:rPr>
            <a:t>: Required for each object in the repository</a:t>
          </a:r>
        </a:p>
        <a:p>
          <a:pPr rtl="0"/>
          <a:r>
            <a:rPr lang="en-US" sz="1800" dirty="0" smtClean="0">
              <a:latin typeface="Arial" panose="020B0604020202020204" pitchFamily="34" charset="0"/>
              <a:cs typeface="Arial" panose="020B0604020202020204" pitchFamily="34" charset="0"/>
            </a:rPr>
            <a:t>	</a:t>
          </a:r>
          <a:r>
            <a:rPr lang="en-US" sz="1800" dirty="0" smtClean="0">
              <a:solidFill>
                <a:srgbClr val="FFFF00"/>
              </a:solidFill>
              <a:latin typeface="Arial" panose="020B0604020202020204" pitchFamily="34" charset="0"/>
              <a:cs typeface="Arial" panose="020B0604020202020204" pitchFamily="34" charset="0"/>
            </a:rPr>
            <a:t>Extended:</a:t>
          </a:r>
          <a:r>
            <a:rPr lang="en-US" sz="1800" dirty="0" smtClean="0">
              <a:latin typeface="Arial" panose="020B0604020202020204" pitchFamily="34" charset="0"/>
              <a:cs typeface="Arial" panose="020B0604020202020204" pitchFamily="34" charset="0"/>
            </a:rPr>
            <a:t> Optional</a:t>
          </a:r>
          <a:endParaRPr lang="en-US" sz="1800" dirty="0">
            <a:latin typeface="Arial" panose="020B0604020202020204" pitchFamily="34" charset="0"/>
            <a:cs typeface="Arial" panose="020B0604020202020204" pitchFamily="34" charset="0"/>
          </a:endParaRPr>
        </a:p>
      </dgm:t>
    </dgm:pt>
    <dgm:pt modelId="{3B655925-8AA1-410A-9E87-1CCDF02A0BDB}" type="parTrans" cxnId="{E4EC93DB-8F61-4D96-97F5-96BBE74B8DDD}">
      <dgm:prSet/>
      <dgm:spPr/>
      <dgm:t>
        <a:bodyPr/>
        <a:lstStyle/>
        <a:p>
          <a:endParaRPr lang="en-US"/>
        </a:p>
      </dgm:t>
    </dgm:pt>
    <dgm:pt modelId="{21C78781-8169-4079-BF3A-CD8859108E51}" type="sibTrans" cxnId="{E4EC93DB-8F61-4D96-97F5-96BBE74B8DDD}">
      <dgm:prSet/>
      <dgm:spPr/>
      <dgm:t>
        <a:bodyPr/>
        <a:lstStyle/>
        <a:p>
          <a:endParaRPr lang="en-US"/>
        </a:p>
      </dgm:t>
    </dgm:pt>
    <dgm:pt modelId="{3FCE6D33-35C7-4D2B-8D1D-6165BD847D50}">
      <dgm:prSet/>
      <dgm:spPr/>
      <dgm:t>
        <a:bodyPr/>
        <a:lstStyle/>
        <a:p>
          <a:pPr rtl="0"/>
          <a:endParaRPr lang="en-US" dirty="0"/>
        </a:p>
      </dgm:t>
    </dgm:pt>
    <dgm:pt modelId="{E90E5304-0851-4B9A-BF24-2AD4BA45F612}" type="parTrans" cxnId="{A6813591-9263-4E19-9F86-6174700C3F34}">
      <dgm:prSet/>
      <dgm:spPr/>
      <dgm:t>
        <a:bodyPr/>
        <a:lstStyle/>
        <a:p>
          <a:endParaRPr lang="en-US"/>
        </a:p>
      </dgm:t>
    </dgm:pt>
    <dgm:pt modelId="{022DA41F-240E-4821-8C2E-EDBF25D66CCB}" type="sibTrans" cxnId="{A6813591-9263-4E19-9F86-6174700C3F34}">
      <dgm:prSet/>
      <dgm:spPr/>
      <dgm:t>
        <a:bodyPr/>
        <a:lstStyle/>
        <a:p>
          <a:endParaRPr lang="en-US"/>
        </a:p>
      </dgm:t>
    </dgm:pt>
    <dgm:pt modelId="{B198F1BB-1A5C-44B8-8E38-9656DBF8805F}" type="pres">
      <dgm:prSet presAssocID="{081A8F5F-C762-4497-B9F9-B288974034E8}" presName="linear" presStyleCnt="0">
        <dgm:presLayoutVars>
          <dgm:animLvl val="lvl"/>
          <dgm:resizeHandles val="exact"/>
        </dgm:presLayoutVars>
      </dgm:prSet>
      <dgm:spPr/>
      <dgm:t>
        <a:bodyPr/>
        <a:lstStyle/>
        <a:p>
          <a:endParaRPr lang="en-IN"/>
        </a:p>
      </dgm:t>
    </dgm:pt>
    <dgm:pt modelId="{668A2CA0-FCC3-4BC6-8D8C-E4FB1BA446E0}" type="pres">
      <dgm:prSet presAssocID="{47E4C736-5781-4197-942F-01BAF7BC75C4}" presName="parentText" presStyleLbl="node1" presStyleIdx="0" presStyleCnt="3" custScaleY="140391" custLinFactNeighborY="56282">
        <dgm:presLayoutVars>
          <dgm:chMax val="0"/>
          <dgm:bulletEnabled val="1"/>
        </dgm:presLayoutVars>
      </dgm:prSet>
      <dgm:spPr/>
      <dgm:t>
        <a:bodyPr/>
        <a:lstStyle/>
        <a:p>
          <a:endParaRPr lang="en-IN"/>
        </a:p>
      </dgm:t>
    </dgm:pt>
    <dgm:pt modelId="{EFDF4372-595B-499C-BE57-97479A6360D5}" type="pres">
      <dgm:prSet presAssocID="{E9EECB4E-66FF-40EE-91C8-28BD79493A22}" presName="spacer" presStyleCnt="0"/>
      <dgm:spPr/>
    </dgm:pt>
    <dgm:pt modelId="{6E3A6A72-2031-4724-8FC1-1CDAAB549597}" type="pres">
      <dgm:prSet presAssocID="{E395037E-C192-468A-906D-7C1964DC8FA2}" presName="parentText" presStyleLbl="node1" presStyleIdx="1" presStyleCnt="3" custScaleY="146407">
        <dgm:presLayoutVars>
          <dgm:chMax val="0"/>
          <dgm:bulletEnabled val="1"/>
        </dgm:presLayoutVars>
      </dgm:prSet>
      <dgm:spPr/>
      <dgm:t>
        <a:bodyPr/>
        <a:lstStyle/>
        <a:p>
          <a:endParaRPr lang="en-IN"/>
        </a:p>
      </dgm:t>
    </dgm:pt>
    <dgm:pt modelId="{03904CD5-A402-4AB7-A5B4-88907524CB52}" type="pres">
      <dgm:prSet presAssocID="{701DAFE4-8939-47A6-9D27-8542AF31B60B}" presName="spacer" presStyleCnt="0"/>
      <dgm:spPr/>
    </dgm:pt>
    <dgm:pt modelId="{7594ABEA-21F2-497E-AF56-9154ECD552F3}" type="pres">
      <dgm:prSet presAssocID="{17B5838C-11A7-4B3D-89B2-0F1032FA5403}" presName="parentText" presStyleLbl="node1" presStyleIdx="2" presStyleCnt="3" custScaleY="126782">
        <dgm:presLayoutVars>
          <dgm:chMax val="0"/>
          <dgm:bulletEnabled val="1"/>
        </dgm:presLayoutVars>
      </dgm:prSet>
      <dgm:spPr/>
      <dgm:t>
        <a:bodyPr/>
        <a:lstStyle/>
        <a:p>
          <a:endParaRPr lang="en-US"/>
        </a:p>
      </dgm:t>
    </dgm:pt>
    <dgm:pt modelId="{AFE28C63-9B4A-402B-A552-4F111AEAAB72}" type="pres">
      <dgm:prSet presAssocID="{17B5838C-11A7-4B3D-89B2-0F1032FA5403}" presName="childText" presStyleLbl="revTx" presStyleIdx="0" presStyleCnt="1">
        <dgm:presLayoutVars>
          <dgm:bulletEnabled val="1"/>
        </dgm:presLayoutVars>
      </dgm:prSet>
      <dgm:spPr/>
      <dgm:t>
        <a:bodyPr/>
        <a:lstStyle/>
        <a:p>
          <a:endParaRPr lang="en-US"/>
        </a:p>
      </dgm:t>
    </dgm:pt>
  </dgm:ptLst>
  <dgm:cxnLst>
    <dgm:cxn modelId="{FE73933C-23C1-4D61-90C3-609B830414AA}" type="presOf" srcId="{E395037E-C192-468A-906D-7C1964DC8FA2}" destId="{6E3A6A72-2031-4724-8FC1-1CDAAB549597}" srcOrd="0" destOrd="0" presId="urn:microsoft.com/office/officeart/2005/8/layout/vList2"/>
    <dgm:cxn modelId="{A6813591-9263-4E19-9F86-6174700C3F34}" srcId="{17B5838C-11A7-4B3D-89B2-0F1032FA5403}" destId="{3FCE6D33-35C7-4D2B-8D1D-6165BD847D50}" srcOrd="0" destOrd="0" parTransId="{E90E5304-0851-4B9A-BF24-2AD4BA45F612}" sibTransId="{022DA41F-240E-4821-8C2E-EDBF25D66CCB}"/>
    <dgm:cxn modelId="{E049E8A1-60FE-40B5-A4FE-16C08D3A7D0C}" srcId="{081A8F5F-C762-4497-B9F9-B288974034E8}" destId="{E395037E-C192-468A-906D-7C1964DC8FA2}" srcOrd="1" destOrd="0" parTransId="{7CC8E727-32F1-4543-9056-2E2AAD1586E2}" sibTransId="{701DAFE4-8939-47A6-9D27-8542AF31B60B}"/>
    <dgm:cxn modelId="{C6C26E3B-3BA0-4DA6-9F07-7FD80698AD3F}" srcId="{081A8F5F-C762-4497-B9F9-B288974034E8}" destId="{47E4C736-5781-4197-942F-01BAF7BC75C4}" srcOrd="0" destOrd="0" parTransId="{626546D7-1E2D-4E67-9B86-9580F3C48901}" sibTransId="{E9EECB4E-66FF-40EE-91C8-28BD79493A22}"/>
    <dgm:cxn modelId="{A015BEDD-6DA8-46CD-ADBD-8B996C9E3760}" type="presOf" srcId="{3FCE6D33-35C7-4D2B-8D1D-6165BD847D50}" destId="{AFE28C63-9B4A-402B-A552-4F111AEAAB72}" srcOrd="0" destOrd="0" presId="urn:microsoft.com/office/officeart/2005/8/layout/vList2"/>
    <dgm:cxn modelId="{308975E3-F7C2-47F0-A158-BDB58DFF464A}" type="presOf" srcId="{47E4C736-5781-4197-942F-01BAF7BC75C4}" destId="{668A2CA0-FCC3-4BC6-8D8C-E4FB1BA446E0}" srcOrd="0" destOrd="0" presId="urn:microsoft.com/office/officeart/2005/8/layout/vList2"/>
    <dgm:cxn modelId="{74313A67-EC77-4B23-86B4-2EE5D47A68CD}" type="presOf" srcId="{081A8F5F-C762-4497-B9F9-B288974034E8}" destId="{B198F1BB-1A5C-44B8-8E38-9656DBF8805F}" srcOrd="0" destOrd="0" presId="urn:microsoft.com/office/officeart/2005/8/layout/vList2"/>
    <dgm:cxn modelId="{E4EC93DB-8F61-4D96-97F5-96BBE74B8DDD}" srcId="{081A8F5F-C762-4497-B9F9-B288974034E8}" destId="{17B5838C-11A7-4B3D-89B2-0F1032FA5403}" srcOrd="2" destOrd="0" parTransId="{3B655925-8AA1-410A-9E87-1CCDF02A0BDB}" sibTransId="{21C78781-8169-4079-BF3A-CD8859108E51}"/>
    <dgm:cxn modelId="{F0B85AEE-DCAA-4148-A119-70A817709558}" type="presOf" srcId="{17B5838C-11A7-4B3D-89B2-0F1032FA5403}" destId="{7594ABEA-21F2-497E-AF56-9154ECD552F3}" srcOrd="0" destOrd="0" presId="urn:microsoft.com/office/officeart/2005/8/layout/vList2"/>
    <dgm:cxn modelId="{6C332B99-0687-4392-9B93-8D7B161A4D33}" type="presParOf" srcId="{B198F1BB-1A5C-44B8-8E38-9656DBF8805F}" destId="{668A2CA0-FCC3-4BC6-8D8C-E4FB1BA446E0}" srcOrd="0" destOrd="0" presId="urn:microsoft.com/office/officeart/2005/8/layout/vList2"/>
    <dgm:cxn modelId="{C98240A1-F8D2-4D5E-B19A-DECB550FD568}" type="presParOf" srcId="{B198F1BB-1A5C-44B8-8E38-9656DBF8805F}" destId="{EFDF4372-595B-499C-BE57-97479A6360D5}" srcOrd="1" destOrd="0" presId="urn:microsoft.com/office/officeart/2005/8/layout/vList2"/>
    <dgm:cxn modelId="{4225A90B-28A8-4A08-8B45-4B833044A15E}" type="presParOf" srcId="{B198F1BB-1A5C-44B8-8E38-9656DBF8805F}" destId="{6E3A6A72-2031-4724-8FC1-1CDAAB549597}" srcOrd="2" destOrd="0" presId="urn:microsoft.com/office/officeart/2005/8/layout/vList2"/>
    <dgm:cxn modelId="{A1FE9158-21DD-40B5-9267-BB2C38413609}" type="presParOf" srcId="{B198F1BB-1A5C-44B8-8E38-9656DBF8805F}" destId="{03904CD5-A402-4AB7-A5B4-88907524CB52}" srcOrd="3" destOrd="0" presId="urn:microsoft.com/office/officeart/2005/8/layout/vList2"/>
    <dgm:cxn modelId="{65C6ACB9-9F4F-464D-AD90-35187C8670CF}" type="presParOf" srcId="{B198F1BB-1A5C-44B8-8E38-9656DBF8805F}" destId="{7594ABEA-21F2-497E-AF56-9154ECD552F3}" srcOrd="4" destOrd="0" presId="urn:microsoft.com/office/officeart/2005/8/layout/vList2"/>
    <dgm:cxn modelId="{8DD1418C-EC9C-4A51-80AE-744C3F9C2934}" type="presParOf" srcId="{B198F1BB-1A5C-44B8-8E38-9656DBF8805F}" destId="{AFE28C63-9B4A-402B-A552-4F111AEAAB7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DA15E-1068-4593-AFF9-5EF6C462121A}"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5B508137-3980-4D29-A0D9-B0B8CB824BC7}">
      <dgm:prSet custT="1"/>
      <dgm:spPr/>
      <dgm:t>
        <a:bodyPr/>
        <a:lstStyle/>
        <a:p>
          <a:pPr rtl="0"/>
          <a:r>
            <a:rPr lang="en-US" sz="1800" b="1" i="1" dirty="0" smtClean="0">
              <a:latin typeface="Arial" panose="020B0604020202020204" pitchFamily="34" charset="0"/>
              <a:cs typeface="Arial" panose="020B0604020202020204" pitchFamily="34" charset="0"/>
            </a:rPr>
            <a:t>Folder security </a:t>
          </a:r>
          <a:r>
            <a:rPr lang="en-US" sz="1800" dirty="0" smtClean="0">
              <a:latin typeface="Arial" panose="020B0604020202020204" pitchFamily="34" charset="0"/>
              <a:cs typeface="Arial" panose="020B0604020202020204" pitchFamily="34" charset="0"/>
            </a:rPr>
            <a:t>is an additional level of security that supplements the existing repository security.</a:t>
          </a:r>
          <a:endParaRPr lang="en-US" sz="1800" dirty="0">
            <a:latin typeface="Arial" panose="020B0604020202020204" pitchFamily="34" charset="0"/>
            <a:cs typeface="Arial" panose="020B0604020202020204" pitchFamily="34" charset="0"/>
          </a:endParaRPr>
        </a:p>
      </dgm:t>
    </dgm:pt>
    <dgm:pt modelId="{25FD3C06-354B-49FF-B50F-DC2E676FCC4E}" type="parTrans" cxnId="{E5FADC6C-35D3-4860-8550-266636927477}">
      <dgm:prSet/>
      <dgm:spPr/>
      <dgm:t>
        <a:bodyPr/>
        <a:lstStyle/>
        <a:p>
          <a:endParaRPr lang="en-US"/>
        </a:p>
      </dgm:t>
    </dgm:pt>
    <dgm:pt modelId="{F1A7B578-328E-4BA9-B2E1-F77E6C349BF3}" type="sibTrans" cxnId="{E5FADC6C-35D3-4860-8550-266636927477}">
      <dgm:prSet/>
      <dgm:spPr/>
      <dgm:t>
        <a:bodyPr/>
        <a:lstStyle/>
        <a:p>
          <a:endParaRPr lang="en-US"/>
        </a:p>
      </dgm:t>
    </dgm:pt>
    <dgm:pt modelId="{1CEB3D17-8688-4F10-A4FB-89B342FE2D27}">
      <dgm:prSet custT="1"/>
      <dgm:spPr/>
      <dgm:t>
        <a:bodyPr/>
        <a:lstStyle/>
        <a:p>
          <a:pPr rtl="0"/>
          <a:r>
            <a:rPr lang="en-US" sz="1800" dirty="0" smtClean="0">
              <a:latin typeface="Arial" panose="020B0604020202020204" pitchFamily="34" charset="0"/>
              <a:cs typeface="Arial" panose="020B0604020202020204" pitchFamily="34" charset="0"/>
            </a:rPr>
            <a:t>Implementing this security option further restricts allowable operations in a repository.</a:t>
          </a:r>
          <a:endParaRPr lang="en-US" sz="1800" dirty="0">
            <a:latin typeface="Arial" panose="020B0604020202020204" pitchFamily="34" charset="0"/>
            <a:cs typeface="Arial" panose="020B0604020202020204" pitchFamily="34" charset="0"/>
          </a:endParaRPr>
        </a:p>
      </dgm:t>
    </dgm:pt>
    <dgm:pt modelId="{90E7413D-4399-4520-A2D6-6E7F0D32EF3D}" type="parTrans" cxnId="{A27F34E4-8651-4B1A-8DDF-7739A6A93F7D}">
      <dgm:prSet/>
      <dgm:spPr/>
      <dgm:t>
        <a:bodyPr/>
        <a:lstStyle/>
        <a:p>
          <a:endParaRPr lang="en-US"/>
        </a:p>
      </dgm:t>
    </dgm:pt>
    <dgm:pt modelId="{993E3286-4891-4F25-8EDC-557C541E7E66}" type="sibTrans" cxnId="{A27F34E4-8651-4B1A-8DDF-7739A6A93F7D}">
      <dgm:prSet/>
      <dgm:spPr/>
      <dgm:t>
        <a:bodyPr/>
        <a:lstStyle/>
        <a:p>
          <a:endParaRPr lang="en-US"/>
        </a:p>
      </dgm:t>
    </dgm:pt>
    <dgm:pt modelId="{7A8CAE20-0BA3-4360-AAFA-27BFFDFBA47E}">
      <dgm:prSet custT="1"/>
      <dgm:spPr/>
      <dgm:t>
        <a:bodyPr/>
        <a:lstStyle/>
        <a:p>
          <a:pPr rtl="0"/>
          <a:r>
            <a:rPr lang="en-US" sz="1800" b="1" i="1" dirty="0" smtClean="0">
              <a:latin typeface="Arial" panose="020B0604020202020204" pitchFamily="34" charset="0"/>
              <a:cs typeface="Arial" panose="020B0604020202020204" pitchFamily="34" charset="0"/>
            </a:rPr>
            <a:t>Folder security </a:t>
          </a:r>
          <a:r>
            <a:rPr lang="en-US" sz="1800" dirty="0" smtClean="0">
              <a:latin typeface="Arial" panose="020B0604020202020204" pitchFamily="34" charset="0"/>
              <a:cs typeface="Arial" panose="020B0604020202020204" pitchFamily="34" charset="0"/>
            </a:rPr>
            <a:t>prevents unauthorized users from adding documents to, removing documents from, or changing contents of secured folders.</a:t>
          </a:r>
          <a:endParaRPr lang="en-US" sz="1800" dirty="0">
            <a:latin typeface="Arial" panose="020B0604020202020204" pitchFamily="34" charset="0"/>
            <a:cs typeface="Arial" panose="020B0604020202020204" pitchFamily="34" charset="0"/>
          </a:endParaRPr>
        </a:p>
      </dgm:t>
    </dgm:pt>
    <dgm:pt modelId="{6ADE1D8D-1A13-4F05-AAC6-9F5A6B1D0CC4}" type="parTrans" cxnId="{F85589D7-C27A-4679-A458-4B32BABEF4B2}">
      <dgm:prSet/>
      <dgm:spPr/>
      <dgm:t>
        <a:bodyPr/>
        <a:lstStyle/>
        <a:p>
          <a:endParaRPr lang="en-US"/>
        </a:p>
      </dgm:t>
    </dgm:pt>
    <dgm:pt modelId="{E04E475A-F99D-46DC-9250-B40C3C57D35C}" type="sibTrans" cxnId="{F85589D7-C27A-4679-A458-4B32BABEF4B2}">
      <dgm:prSet/>
      <dgm:spPr/>
      <dgm:t>
        <a:bodyPr/>
        <a:lstStyle/>
        <a:p>
          <a:endParaRPr lang="en-US"/>
        </a:p>
      </dgm:t>
    </dgm:pt>
    <dgm:pt modelId="{712784F1-674E-4B8A-9392-3F72C007B915}">
      <dgm:prSet custT="1"/>
      <dgm:spPr/>
      <dgm:t>
        <a:bodyPr/>
        <a:lstStyle/>
        <a:p>
          <a:pPr rtl="0"/>
          <a:r>
            <a:rPr lang="en-US" sz="1800" dirty="0" smtClean="0">
              <a:latin typeface="Arial" panose="020B0604020202020204" pitchFamily="34" charset="0"/>
              <a:cs typeface="Arial" panose="020B0604020202020204" pitchFamily="34" charset="0"/>
            </a:rPr>
            <a:t>Preserves the integrity of the contents of a folder</a:t>
          </a:r>
          <a:endParaRPr lang="en-US" sz="1800" dirty="0">
            <a:latin typeface="Arial" panose="020B0604020202020204" pitchFamily="34" charset="0"/>
            <a:cs typeface="Arial" panose="020B0604020202020204" pitchFamily="34" charset="0"/>
          </a:endParaRPr>
        </a:p>
      </dgm:t>
    </dgm:pt>
    <dgm:pt modelId="{76B5F420-6949-453A-91A4-D25DBA21C8BF}" type="parTrans" cxnId="{964721B3-1B34-4EBB-91A2-1CBF829AA964}">
      <dgm:prSet/>
      <dgm:spPr/>
      <dgm:t>
        <a:bodyPr/>
        <a:lstStyle/>
        <a:p>
          <a:endParaRPr lang="en-US"/>
        </a:p>
      </dgm:t>
    </dgm:pt>
    <dgm:pt modelId="{6414994F-6471-40A1-A0C6-803B37556D43}" type="sibTrans" cxnId="{964721B3-1B34-4EBB-91A2-1CBF829AA964}">
      <dgm:prSet/>
      <dgm:spPr/>
      <dgm:t>
        <a:bodyPr/>
        <a:lstStyle/>
        <a:p>
          <a:endParaRPr lang="en-US"/>
        </a:p>
      </dgm:t>
    </dgm:pt>
    <dgm:pt modelId="{87E86FEA-C7B8-4784-A43F-188124B5917C}">
      <dgm:prSet custT="1"/>
      <dgm:spPr/>
      <dgm:t>
        <a:bodyPr/>
        <a:lstStyle/>
        <a:p>
          <a:pPr rtl="0"/>
          <a:r>
            <a:rPr lang="en-US" sz="1800" dirty="0" smtClean="0">
              <a:latin typeface="Arial" panose="020B0604020202020204" pitchFamily="34" charset="0"/>
              <a:cs typeface="Arial" panose="020B0604020202020204" pitchFamily="34" charset="0"/>
            </a:rPr>
            <a:t>By default Folder security is enabled for a repository</a:t>
          </a:r>
          <a:endParaRPr lang="en-US" sz="1800" dirty="0">
            <a:latin typeface="Arial" panose="020B0604020202020204" pitchFamily="34" charset="0"/>
            <a:cs typeface="Arial" panose="020B0604020202020204" pitchFamily="34" charset="0"/>
          </a:endParaRPr>
        </a:p>
      </dgm:t>
    </dgm:pt>
    <dgm:pt modelId="{233A69E8-826F-4BE3-AC9B-A01F1532A6DA}" type="parTrans" cxnId="{6C3D495E-E0D7-41B6-B6EF-771B317048AD}">
      <dgm:prSet/>
      <dgm:spPr/>
      <dgm:t>
        <a:bodyPr/>
        <a:lstStyle/>
        <a:p>
          <a:endParaRPr lang="en-US"/>
        </a:p>
      </dgm:t>
    </dgm:pt>
    <dgm:pt modelId="{3F16F465-B9FB-470E-A84F-4E1E109030D2}" type="sibTrans" cxnId="{6C3D495E-E0D7-41B6-B6EF-771B317048AD}">
      <dgm:prSet/>
      <dgm:spPr/>
      <dgm:t>
        <a:bodyPr/>
        <a:lstStyle/>
        <a:p>
          <a:endParaRPr lang="en-US"/>
        </a:p>
      </dgm:t>
    </dgm:pt>
    <dgm:pt modelId="{A6EB26A4-67ED-4C7D-AD56-41561999BCFA}">
      <dgm:prSet custT="1"/>
      <dgm:spPr/>
      <dgm:t>
        <a:bodyPr/>
        <a:lstStyle/>
        <a:p>
          <a:pPr rtl="0"/>
          <a:r>
            <a:rPr lang="en-US" sz="1800" dirty="0" smtClean="0">
              <a:latin typeface="Arial" panose="020B0604020202020204" pitchFamily="34" charset="0"/>
              <a:cs typeface="Arial" panose="020B0604020202020204" pitchFamily="34" charset="0"/>
            </a:rPr>
            <a:t>Folder security enabled by setting the </a:t>
          </a:r>
          <a:r>
            <a:rPr lang="en-US" sz="1800" i="1" dirty="0" err="1" smtClean="0">
              <a:latin typeface="Arial" panose="020B0604020202020204" pitchFamily="34" charset="0"/>
              <a:cs typeface="Arial" panose="020B0604020202020204" pitchFamily="34" charset="0"/>
            </a:rPr>
            <a:t>folder_security</a:t>
          </a:r>
          <a:r>
            <a:rPr lang="en-US" sz="1800" dirty="0" smtClean="0">
              <a:latin typeface="Arial" panose="020B0604020202020204" pitchFamily="34" charset="0"/>
              <a:cs typeface="Arial" panose="020B0604020202020204" pitchFamily="34" charset="0"/>
            </a:rPr>
            <a:t> attribute of the </a:t>
          </a:r>
          <a:r>
            <a:rPr lang="en-US" sz="1800" i="1" dirty="0" err="1" smtClean="0">
              <a:latin typeface="Arial" panose="020B0604020202020204" pitchFamily="34" charset="0"/>
              <a:cs typeface="Arial" panose="020B0604020202020204" pitchFamily="34" charset="0"/>
            </a:rPr>
            <a:t>dm_docbase_config</a:t>
          </a:r>
          <a:r>
            <a:rPr lang="en-US" sz="1800" dirty="0" smtClean="0">
              <a:latin typeface="Arial" panose="020B0604020202020204" pitchFamily="34" charset="0"/>
              <a:cs typeface="Arial" panose="020B0604020202020204" pitchFamily="34" charset="0"/>
            </a:rPr>
            <a:t> object set to 1</a:t>
          </a:r>
          <a:endParaRPr lang="en-US" sz="1800" dirty="0">
            <a:latin typeface="Arial" panose="020B0604020202020204" pitchFamily="34" charset="0"/>
            <a:cs typeface="Arial" panose="020B0604020202020204" pitchFamily="34" charset="0"/>
          </a:endParaRPr>
        </a:p>
      </dgm:t>
    </dgm:pt>
    <dgm:pt modelId="{F8D41F02-4C95-47C0-A327-C3725511ADB1}" type="parTrans" cxnId="{F4CA8E01-95B4-43C5-9ED8-A94D12E08A32}">
      <dgm:prSet/>
      <dgm:spPr/>
      <dgm:t>
        <a:bodyPr/>
        <a:lstStyle/>
        <a:p>
          <a:endParaRPr lang="en-US"/>
        </a:p>
      </dgm:t>
    </dgm:pt>
    <dgm:pt modelId="{4F8F83D2-CBDC-4EBB-BFF0-EDC900CDF777}" type="sibTrans" cxnId="{F4CA8E01-95B4-43C5-9ED8-A94D12E08A32}">
      <dgm:prSet/>
      <dgm:spPr/>
      <dgm:t>
        <a:bodyPr/>
        <a:lstStyle/>
        <a:p>
          <a:endParaRPr lang="en-US"/>
        </a:p>
      </dgm:t>
    </dgm:pt>
    <dgm:pt modelId="{1BDCC795-49D9-4025-B381-32852707F20E}" type="pres">
      <dgm:prSet presAssocID="{323DA15E-1068-4593-AFF9-5EF6C462121A}" presName="linear" presStyleCnt="0">
        <dgm:presLayoutVars>
          <dgm:animLvl val="lvl"/>
          <dgm:resizeHandles val="exact"/>
        </dgm:presLayoutVars>
      </dgm:prSet>
      <dgm:spPr/>
      <dgm:t>
        <a:bodyPr/>
        <a:lstStyle/>
        <a:p>
          <a:endParaRPr lang="en-IN"/>
        </a:p>
      </dgm:t>
    </dgm:pt>
    <dgm:pt modelId="{E8FE6DFB-C720-4BCD-A32F-F508FFC13DF5}" type="pres">
      <dgm:prSet presAssocID="{5B508137-3980-4D29-A0D9-B0B8CB824BC7}" presName="parentText" presStyleLbl="node1" presStyleIdx="0" presStyleCnt="6">
        <dgm:presLayoutVars>
          <dgm:chMax val="0"/>
          <dgm:bulletEnabled val="1"/>
        </dgm:presLayoutVars>
      </dgm:prSet>
      <dgm:spPr/>
      <dgm:t>
        <a:bodyPr/>
        <a:lstStyle/>
        <a:p>
          <a:endParaRPr lang="en-IN"/>
        </a:p>
      </dgm:t>
    </dgm:pt>
    <dgm:pt modelId="{3C4AE02B-BE1E-4A90-97AB-430231FCC8F3}" type="pres">
      <dgm:prSet presAssocID="{F1A7B578-328E-4BA9-B2E1-F77E6C349BF3}" presName="spacer" presStyleCnt="0"/>
      <dgm:spPr/>
    </dgm:pt>
    <dgm:pt modelId="{00FB6AE7-6C2A-4D87-AFA4-E01CF9B61978}" type="pres">
      <dgm:prSet presAssocID="{1CEB3D17-8688-4F10-A4FB-89B342FE2D27}" presName="parentText" presStyleLbl="node1" presStyleIdx="1" presStyleCnt="6">
        <dgm:presLayoutVars>
          <dgm:chMax val="0"/>
          <dgm:bulletEnabled val="1"/>
        </dgm:presLayoutVars>
      </dgm:prSet>
      <dgm:spPr/>
      <dgm:t>
        <a:bodyPr/>
        <a:lstStyle/>
        <a:p>
          <a:endParaRPr lang="en-IN"/>
        </a:p>
      </dgm:t>
    </dgm:pt>
    <dgm:pt modelId="{6AB25990-0696-495F-A8E2-C7DBF558CC7B}" type="pres">
      <dgm:prSet presAssocID="{993E3286-4891-4F25-8EDC-557C541E7E66}" presName="spacer" presStyleCnt="0"/>
      <dgm:spPr/>
    </dgm:pt>
    <dgm:pt modelId="{A5CAC58C-82E8-4D59-9BF5-9D30D69C7AF1}" type="pres">
      <dgm:prSet presAssocID="{7A8CAE20-0BA3-4360-AAFA-27BFFDFBA47E}" presName="parentText" presStyleLbl="node1" presStyleIdx="2" presStyleCnt="6">
        <dgm:presLayoutVars>
          <dgm:chMax val="0"/>
          <dgm:bulletEnabled val="1"/>
        </dgm:presLayoutVars>
      </dgm:prSet>
      <dgm:spPr/>
      <dgm:t>
        <a:bodyPr/>
        <a:lstStyle/>
        <a:p>
          <a:endParaRPr lang="en-IN"/>
        </a:p>
      </dgm:t>
    </dgm:pt>
    <dgm:pt modelId="{61844ED5-2CD1-41B2-9ABE-EFB867CF0CA4}" type="pres">
      <dgm:prSet presAssocID="{E04E475A-F99D-46DC-9250-B40C3C57D35C}" presName="spacer" presStyleCnt="0"/>
      <dgm:spPr/>
    </dgm:pt>
    <dgm:pt modelId="{76DEBDE1-4B5B-44D2-B679-752AE3CFA84F}" type="pres">
      <dgm:prSet presAssocID="{712784F1-674E-4B8A-9392-3F72C007B915}" presName="parentText" presStyleLbl="node1" presStyleIdx="3" presStyleCnt="6">
        <dgm:presLayoutVars>
          <dgm:chMax val="0"/>
          <dgm:bulletEnabled val="1"/>
        </dgm:presLayoutVars>
      </dgm:prSet>
      <dgm:spPr/>
      <dgm:t>
        <a:bodyPr/>
        <a:lstStyle/>
        <a:p>
          <a:endParaRPr lang="en-IN"/>
        </a:p>
      </dgm:t>
    </dgm:pt>
    <dgm:pt modelId="{9649559B-3E27-4E2A-8678-1544F455F723}" type="pres">
      <dgm:prSet presAssocID="{6414994F-6471-40A1-A0C6-803B37556D43}" presName="spacer" presStyleCnt="0"/>
      <dgm:spPr/>
    </dgm:pt>
    <dgm:pt modelId="{7255EC5C-8111-4A87-9983-17A192A49223}" type="pres">
      <dgm:prSet presAssocID="{87E86FEA-C7B8-4784-A43F-188124B5917C}" presName="parentText" presStyleLbl="node1" presStyleIdx="4" presStyleCnt="6">
        <dgm:presLayoutVars>
          <dgm:chMax val="0"/>
          <dgm:bulletEnabled val="1"/>
        </dgm:presLayoutVars>
      </dgm:prSet>
      <dgm:spPr/>
      <dgm:t>
        <a:bodyPr/>
        <a:lstStyle/>
        <a:p>
          <a:endParaRPr lang="en-IN"/>
        </a:p>
      </dgm:t>
    </dgm:pt>
    <dgm:pt modelId="{9CDACACE-B73C-41AA-BECF-523ACC87AA56}" type="pres">
      <dgm:prSet presAssocID="{3F16F465-B9FB-470E-A84F-4E1E109030D2}" presName="spacer" presStyleCnt="0"/>
      <dgm:spPr/>
    </dgm:pt>
    <dgm:pt modelId="{15644753-06B3-4371-93EF-5C1FC20F2C1E}" type="pres">
      <dgm:prSet presAssocID="{A6EB26A4-67ED-4C7D-AD56-41561999BCFA}" presName="parentText" presStyleLbl="node1" presStyleIdx="5" presStyleCnt="6">
        <dgm:presLayoutVars>
          <dgm:chMax val="0"/>
          <dgm:bulletEnabled val="1"/>
        </dgm:presLayoutVars>
      </dgm:prSet>
      <dgm:spPr/>
      <dgm:t>
        <a:bodyPr/>
        <a:lstStyle/>
        <a:p>
          <a:endParaRPr lang="en-IN"/>
        </a:p>
      </dgm:t>
    </dgm:pt>
  </dgm:ptLst>
  <dgm:cxnLst>
    <dgm:cxn modelId="{87EA5288-B067-47EE-8495-489DB15E387A}" type="presOf" srcId="{5B508137-3980-4D29-A0D9-B0B8CB824BC7}" destId="{E8FE6DFB-C720-4BCD-A32F-F508FFC13DF5}" srcOrd="0" destOrd="0" presId="urn:microsoft.com/office/officeart/2005/8/layout/vList2"/>
    <dgm:cxn modelId="{8A34D5FD-7394-4B18-B201-3188FEAC34ED}" type="presOf" srcId="{1CEB3D17-8688-4F10-A4FB-89B342FE2D27}" destId="{00FB6AE7-6C2A-4D87-AFA4-E01CF9B61978}" srcOrd="0" destOrd="0" presId="urn:microsoft.com/office/officeart/2005/8/layout/vList2"/>
    <dgm:cxn modelId="{C3436D0E-41AD-4220-A3D3-958C5A496A13}" type="presOf" srcId="{87E86FEA-C7B8-4784-A43F-188124B5917C}" destId="{7255EC5C-8111-4A87-9983-17A192A49223}" srcOrd="0" destOrd="0" presId="urn:microsoft.com/office/officeart/2005/8/layout/vList2"/>
    <dgm:cxn modelId="{964721B3-1B34-4EBB-91A2-1CBF829AA964}" srcId="{323DA15E-1068-4593-AFF9-5EF6C462121A}" destId="{712784F1-674E-4B8A-9392-3F72C007B915}" srcOrd="3" destOrd="0" parTransId="{76B5F420-6949-453A-91A4-D25DBA21C8BF}" sibTransId="{6414994F-6471-40A1-A0C6-803B37556D43}"/>
    <dgm:cxn modelId="{9AC7C97B-84C6-493D-9B51-4F04262C5C1D}" type="presOf" srcId="{712784F1-674E-4B8A-9392-3F72C007B915}" destId="{76DEBDE1-4B5B-44D2-B679-752AE3CFA84F}" srcOrd="0" destOrd="0" presId="urn:microsoft.com/office/officeart/2005/8/layout/vList2"/>
    <dgm:cxn modelId="{6C3D495E-E0D7-41B6-B6EF-771B317048AD}" srcId="{323DA15E-1068-4593-AFF9-5EF6C462121A}" destId="{87E86FEA-C7B8-4784-A43F-188124B5917C}" srcOrd="4" destOrd="0" parTransId="{233A69E8-826F-4BE3-AC9B-A01F1532A6DA}" sibTransId="{3F16F465-B9FB-470E-A84F-4E1E109030D2}"/>
    <dgm:cxn modelId="{F85589D7-C27A-4679-A458-4B32BABEF4B2}" srcId="{323DA15E-1068-4593-AFF9-5EF6C462121A}" destId="{7A8CAE20-0BA3-4360-AAFA-27BFFDFBA47E}" srcOrd="2" destOrd="0" parTransId="{6ADE1D8D-1A13-4F05-AAC6-9F5A6B1D0CC4}" sibTransId="{E04E475A-F99D-46DC-9250-B40C3C57D35C}"/>
    <dgm:cxn modelId="{5F8986C9-761D-4CF8-9848-4B2740C4804C}" type="presOf" srcId="{323DA15E-1068-4593-AFF9-5EF6C462121A}" destId="{1BDCC795-49D9-4025-B381-32852707F20E}" srcOrd="0" destOrd="0" presId="urn:microsoft.com/office/officeart/2005/8/layout/vList2"/>
    <dgm:cxn modelId="{A27F34E4-8651-4B1A-8DDF-7739A6A93F7D}" srcId="{323DA15E-1068-4593-AFF9-5EF6C462121A}" destId="{1CEB3D17-8688-4F10-A4FB-89B342FE2D27}" srcOrd="1" destOrd="0" parTransId="{90E7413D-4399-4520-A2D6-6E7F0D32EF3D}" sibTransId="{993E3286-4891-4F25-8EDC-557C541E7E66}"/>
    <dgm:cxn modelId="{88D51F6D-4761-49AD-BA80-66D0370E6C15}" type="presOf" srcId="{7A8CAE20-0BA3-4360-AAFA-27BFFDFBA47E}" destId="{A5CAC58C-82E8-4D59-9BF5-9D30D69C7AF1}" srcOrd="0" destOrd="0" presId="urn:microsoft.com/office/officeart/2005/8/layout/vList2"/>
    <dgm:cxn modelId="{759683C3-8F69-4623-B14B-235EC1ECD29E}" type="presOf" srcId="{A6EB26A4-67ED-4C7D-AD56-41561999BCFA}" destId="{15644753-06B3-4371-93EF-5C1FC20F2C1E}" srcOrd="0" destOrd="0" presId="urn:microsoft.com/office/officeart/2005/8/layout/vList2"/>
    <dgm:cxn modelId="{F4CA8E01-95B4-43C5-9ED8-A94D12E08A32}" srcId="{323DA15E-1068-4593-AFF9-5EF6C462121A}" destId="{A6EB26A4-67ED-4C7D-AD56-41561999BCFA}" srcOrd="5" destOrd="0" parTransId="{F8D41F02-4C95-47C0-A327-C3725511ADB1}" sibTransId="{4F8F83D2-CBDC-4EBB-BFF0-EDC900CDF777}"/>
    <dgm:cxn modelId="{E5FADC6C-35D3-4860-8550-266636927477}" srcId="{323DA15E-1068-4593-AFF9-5EF6C462121A}" destId="{5B508137-3980-4D29-A0D9-B0B8CB824BC7}" srcOrd="0" destOrd="0" parTransId="{25FD3C06-354B-49FF-B50F-DC2E676FCC4E}" sibTransId="{F1A7B578-328E-4BA9-B2E1-F77E6C349BF3}"/>
    <dgm:cxn modelId="{5E2198D0-3F5F-4505-A951-B1391C28C2D6}" type="presParOf" srcId="{1BDCC795-49D9-4025-B381-32852707F20E}" destId="{E8FE6DFB-C720-4BCD-A32F-F508FFC13DF5}" srcOrd="0" destOrd="0" presId="urn:microsoft.com/office/officeart/2005/8/layout/vList2"/>
    <dgm:cxn modelId="{8B4CD4AA-A19A-476D-94B4-101C95444279}" type="presParOf" srcId="{1BDCC795-49D9-4025-B381-32852707F20E}" destId="{3C4AE02B-BE1E-4A90-97AB-430231FCC8F3}" srcOrd="1" destOrd="0" presId="urn:microsoft.com/office/officeart/2005/8/layout/vList2"/>
    <dgm:cxn modelId="{8FD3D527-798D-4B78-B405-26B8FC857BC7}" type="presParOf" srcId="{1BDCC795-49D9-4025-B381-32852707F20E}" destId="{00FB6AE7-6C2A-4D87-AFA4-E01CF9B61978}" srcOrd="2" destOrd="0" presId="urn:microsoft.com/office/officeart/2005/8/layout/vList2"/>
    <dgm:cxn modelId="{651E6CD9-D62E-4EAE-8EB1-7C2053076C81}" type="presParOf" srcId="{1BDCC795-49D9-4025-B381-32852707F20E}" destId="{6AB25990-0696-495F-A8E2-C7DBF558CC7B}" srcOrd="3" destOrd="0" presId="urn:microsoft.com/office/officeart/2005/8/layout/vList2"/>
    <dgm:cxn modelId="{64DB7FF5-D378-4D9E-A289-3C4D39778350}" type="presParOf" srcId="{1BDCC795-49D9-4025-B381-32852707F20E}" destId="{A5CAC58C-82E8-4D59-9BF5-9D30D69C7AF1}" srcOrd="4" destOrd="0" presId="urn:microsoft.com/office/officeart/2005/8/layout/vList2"/>
    <dgm:cxn modelId="{04A6FD67-7BC0-4F2B-A5DF-E04B3B05F85C}" type="presParOf" srcId="{1BDCC795-49D9-4025-B381-32852707F20E}" destId="{61844ED5-2CD1-41B2-9ABE-EFB867CF0CA4}" srcOrd="5" destOrd="0" presId="urn:microsoft.com/office/officeart/2005/8/layout/vList2"/>
    <dgm:cxn modelId="{FE818DCD-06CD-4E9A-9B9E-3CA1E4B02A9F}" type="presParOf" srcId="{1BDCC795-49D9-4025-B381-32852707F20E}" destId="{76DEBDE1-4B5B-44D2-B679-752AE3CFA84F}" srcOrd="6" destOrd="0" presId="urn:microsoft.com/office/officeart/2005/8/layout/vList2"/>
    <dgm:cxn modelId="{EC3C1ACF-B364-4D8A-96E0-1C9373801113}" type="presParOf" srcId="{1BDCC795-49D9-4025-B381-32852707F20E}" destId="{9649559B-3E27-4E2A-8678-1544F455F723}" srcOrd="7" destOrd="0" presId="urn:microsoft.com/office/officeart/2005/8/layout/vList2"/>
    <dgm:cxn modelId="{77F745CB-7F92-451B-940A-765D82121485}" type="presParOf" srcId="{1BDCC795-49D9-4025-B381-32852707F20E}" destId="{7255EC5C-8111-4A87-9983-17A192A49223}" srcOrd="8" destOrd="0" presId="urn:microsoft.com/office/officeart/2005/8/layout/vList2"/>
    <dgm:cxn modelId="{EED05A47-CA5C-4A48-B6F8-078C1A49DC30}" type="presParOf" srcId="{1BDCC795-49D9-4025-B381-32852707F20E}" destId="{9CDACACE-B73C-41AA-BECF-523ACC87AA56}" srcOrd="9" destOrd="0" presId="urn:microsoft.com/office/officeart/2005/8/layout/vList2"/>
    <dgm:cxn modelId="{56937C91-2F82-4004-9ABF-81E50FFAF3BC}" type="presParOf" srcId="{1BDCC795-49D9-4025-B381-32852707F20E}" destId="{15644753-06B3-4371-93EF-5C1FC20F2C1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A2CA0-FCC3-4BC6-8D8C-E4FB1BA446E0}">
      <dsp:nvSpPr>
        <dsp:cNvPr id="0" name=""/>
        <dsp:cNvSpPr/>
      </dsp:nvSpPr>
      <dsp:spPr>
        <a:xfrm>
          <a:off x="0" y="52837"/>
          <a:ext cx="8229600" cy="16102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Access to folders and documents in a repository is subject to an organization’s security restrictions.</a:t>
          </a:r>
          <a:endParaRPr lang="en-US" sz="1800" kern="1200" dirty="0">
            <a:latin typeface="Arial" panose="020B0604020202020204" pitchFamily="34" charset="0"/>
            <a:cs typeface="Arial" panose="020B0604020202020204" pitchFamily="34" charset="0"/>
          </a:endParaRPr>
        </a:p>
      </dsp:txBody>
      <dsp:txXfrm>
        <a:off x="78607" y="131444"/>
        <a:ext cx="8072386" cy="1453054"/>
      </dsp:txXfrm>
    </dsp:sp>
    <dsp:sp modelId="{6E3A6A72-2031-4724-8FC1-1CDAAB549597}">
      <dsp:nvSpPr>
        <dsp:cNvPr id="0" name=""/>
        <dsp:cNvSpPr/>
      </dsp:nvSpPr>
      <dsp:spPr>
        <a:xfrm>
          <a:off x="0" y="1681992"/>
          <a:ext cx="8229600" cy="1679271"/>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All content in the repository is associated with object permissions, which determines the access users have to each object in the repository such as a file, folder, or cabinet and governs their ability to perform specific actions. </a:t>
          </a:r>
          <a:endParaRPr lang="en-US" sz="1800" kern="1200" dirty="0">
            <a:latin typeface="Arial" panose="020B0604020202020204" pitchFamily="34" charset="0"/>
            <a:cs typeface="Arial" panose="020B0604020202020204" pitchFamily="34" charset="0"/>
          </a:endParaRPr>
        </a:p>
      </dsp:txBody>
      <dsp:txXfrm>
        <a:off x="81975" y="1763967"/>
        <a:ext cx="8065650" cy="1515321"/>
      </dsp:txXfrm>
    </dsp:sp>
    <dsp:sp modelId="{7594ABEA-21F2-497E-AF56-9154ECD552F3}">
      <dsp:nvSpPr>
        <dsp:cNvPr id="0" name=""/>
        <dsp:cNvSpPr/>
      </dsp:nvSpPr>
      <dsp:spPr>
        <a:xfrm>
          <a:off x="0" y="3404464"/>
          <a:ext cx="8229600" cy="1454174"/>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There are two categories of object permissions:</a:t>
          </a:r>
        </a:p>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	</a:t>
          </a:r>
          <a:r>
            <a:rPr lang="en-US" sz="1800" kern="1200" dirty="0" smtClean="0">
              <a:solidFill>
                <a:srgbClr val="FFFF00"/>
              </a:solidFill>
              <a:latin typeface="Arial" panose="020B0604020202020204" pitchFamily="34" charset="0"/>
              <a:cs typeface="Arial" panose="020B0604020202020204" pitchFamily="34" charset="0"/>
            </a:rPr>
            <a:t>Basic</a:t>
          </a:r>
          <a:r>
            <a:rPr lang="en-US" sz="1800" kern="1200" dirty="0" smtClean="0">
              <a:latin typeface="Arial" panose="020B0604020202020204" pitchFamily="34" charset="0"/>
              <a:cs typeface="Arial" panose="020B0604020202020204" pitchFamily="34" charset="0"/>
            </a:rPr>
            <a:t>: Required for each object in the repository</a:t>
          </a:r>
        </a:p>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	</a:t>
          </a:r>
          <a:r>
            <a:rPr lang="en-US" sz="1800" kern="1200" dirty="0" smtClean="0">
              <a:solidFill>
                <a:srgbClr val="FFFF00"/>
              </a:solidFill>
              <a:latin typeface="Arial" panose="020B0604020202020204" pitchFamily="34" charset="0"/>
              <a:cs typeface="Arial" panose="020B0604020202020204" pitchFamily="34" charset="0"/>
            </a:rPr>
            <a:t>Extended:</a:t>
          </a:r>
          <a:r>
            <a:rPr lang="en-US" sz="1800" kern="1200" dirty="0" smtClean="0">
              <a:latin typeface="Arial" panose="020B0604020202020204" pitchFamily="34" charset="0"/>
              <a:cs typeface="Arial" panose="020B0604020202020204" pitchFamily="34" charset="0"/>
            </a:rPr>
            <a:t> Optional</a:t>
          </a:r>
          <a:endParaRPr lang="en-US" sz="1800" kern="1200" dirty="0">
            <a:latin typeface="Arial" panose="020B0604020202020204" pitchFamily="34" charset="0"/>
            <a:cs typeface="Arial" panose="020B0604020202020204" pitchFamily="34" charset="0"/>
          </a:endParaRPr>
        </a:p>
      </dsp:txBody>
      <dsp:txXfrm>
        <a:off x="70987" y="3475451"/>
        <a:ext cx="8087626" cy="1312200"/>
      </dsp:txXfrm>
    </dsp:sp>
    <dsp:sp modelId="{AFE28C63-9B4A-402B-A552-4F111AEAAB72}">
      <dsp:nvSpPr>
        <dsp:cNvPr id="0" name=""/>
        <dsp:cNvSpPr/>
      </dsp:nvSpPr>
      <dsp:spPr>
        <a:xfrm>
          <a:off x="0" y="4858638"/>
          <a:ext cx="822960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9050" rIns="106680" bIns="19050" numCol="1" spcCol="1270" anchor="t" anchorCtr="0">
          <a:noAutofit/>
        </a:bodyPr>
        <a:lstStyle/>
        <a:p>
          <a:pPr marL="114300" lvl="1" indent="-114300" algn="l" defTabSz="533400" rtl="0">
            <a:lnSpc>
              <a:spcPct val="90000"/>
            </a:lnSpc>
            <a:spcBef>
              <a:spcPct val="0"/>
            </a:spcBef>
            <a:spcAft>
              <a:spcPct val="20000"/>
            </a:spcAft>
            <a:buChar char="••"/>
          </a:pPr>
          <a:endParaRPr lang="en-US" sz="1200" kern="1200" dirty="0"/>
        </a:p>
      </dsp:txBody>
      <dsp:txXfrm>
        <a:off x="0" y="4858638"/>
        <a:ext cx="8229600" cy="248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E6DFB-C720-4BCD-A32F-F508FFC13DF5}">
      <dsp:nvSpPr>
        <dsp:cNvPr id="0" name=""/>
        <dsp:cNvSpPr/>
      </dsp:nvSpPr>
      <dsp:spPr>
        <a:xfrm>
          <a:off x="0" y="31559"/>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1" kern="1200" dirty="0" smtClean="0">
              <a:latin typeface="Arial" panose="020B0604020202020204" pitchFamily="34" charset="0"/>
              <a:cs typeface="Arial" panose="020B0604020202020204" pitchFamily="34" charset="0"/>
            </a:rPr>
            <a:t>Folder security </a:t>
          </a:r>
          <a:r>
            <a:rPr lang="en-US" sz="1800" kern="1200" dirty="0" smtClean="0">
              <a:latin typeface="Arial" panose="020B0604020202020204" pitchFamily="34" charset="0"/>
              <a:cs typeface="Arial" panose="020B0604020202020204" pitchFamily="34" charset="0"/>
            </a:rPr>
            <a:t>is an additional level of security that supplements the existing repository security.</a:t>
          </a:r>
          <a:endParaRPr lang="en-US" sz="1800" kern="1200" dirty="0">
            <a:latin typeface="Arial" panose="020B0604020202020204" pitchFamily="34" charset="0"/>
            <a:cs typeface="Arial" panose="020B0604020202020204" pitchFamily="34" charset="0"/>
          </a:endParaRPr>
        </a:p>
      </dsp:txBody>
      <dsp:txXfrm>
        <a:off x="40209" y="71768"/>
        <a:ext cx="8911182" cy="743262"/>
      </dsp:txXfrm>
    </dsp:sp>
    <dsp:sp modelId="{00FB6AE7-6C2A-4D87-AFA4-E01CF9B61978}">
      <dsp:nvSpPr>
        <dsp:cNvPr id="0" name=""/>
        <dsp:cNvSpPr/>
      </dsp:nvSpPr>
      <dsp:spPr>
        <a:xfrm>
          <a:off x="0" y="981959"/>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Implementing this security option further restricts allowable operations in a repository.</a:t>
          </a:r>
          <a:endParaRPr lang="en-US" sz="1800" kern="1200" dirty="0">
            <a:latin typeface="Arial" panose="020B0604020202020204" pitchFamily="34" charset="0"/>
            <a:cs typeface="Arial" panose="020B0604020202020204" pitchFamily="34" charset="0"/>
          </a:endParaRPr>
        </a:p>
      </dsp:txBody>
      <dsp:txXfrm>
        <a:off x="40209" y="1022168"/>
        <a:ext cx="8911182" cy="743262"/>
      </dsp:txXfrm>
    </dsp:sp>
    <dsp:sp modelId="{A5CAC58C-82E8-4D59-9BF5-9D30D69C7AF1}">
      <dsp:nvSpPr>
        <dsp:cNvPr id="0" name=""/>
        <dsp:cNvSpPr/>
      </dsp:nvSpPr>
      <dsp:spPr>
        <a:xfrm>
          <a:off x="0" y="1932359"/>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1" kern="1200" dirty="0" smtClean="0">
              <a:latin typeface="Arial" panose="020B0604020202020204" pitchFamily="34" charset="0"/>
              <a:cs typeface="Arial" panose="020B0604020202020204" pitchFamily="34" charset="0"/>
            </a:rPr>
            <a:t>Folder security </a:t>
          </a:r>
          <a:r>
            <a:rPr lang="en-US" sz="1800" kern="1200" dirty="0" smtClean="0">
              <a:latin typeface="Arial" panose="020B0604020202020204" pitchFamily="34" charset="0"/>
              <a:cs typeface="Arial" panose="020B0604020202020204" pitchFamily="34" charset="0"/>
            </a:rPr>
            <a:t>prevents unauthorized users from adding documents to, removing documents from, or changing contents of secured folders.</a:t>
          </a:r>
          <a:endParaRPr lang="en-US" sz="1800" kern="1200" dirty="0">
            <a:latin typeface="Arial" panose="020B0604020202020204" pitchFamily="34" charset="0"/>
            <a:cs typeface="Arial" panose="020B0604020202020204" pitchFamily="34" charset="0"/>
          </a:endParaRPr>
        </a:p>
      </dsp:txBody>
      <dsp:txXfrm>
        <a:off x="40209" y="1972568"/>
        <a:ext cx="8911182" cy="743262"/>
      </dsp:txXfrm>
    </dsp:sp>
    <dsp:sp modelId="{76DEBDE1-4B5B-44D2-B679-752AE3CFA84F}">
      <dsp:nvSpPr>
        <dsp:cNvPr id="0" name=""/>
        <dsp:cNvSpPr/>
      </dsp:nvSpPr>
      <dsp:spPr>
        <a:xfrm>
          <a:off x="0" y="2882759"/>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Preserves the integrity of the contents of a folder</a:t>
          </a:r>
          <a:endParaRPr lang="en-US" sz="1800" kern="1200" dirty="0">
            <a:latin typeface="Arial" panose="020B0604020202020204" pitchFamily="34" charset="0"/>
            <a:cs typeface="Arial" panose="020B0604020202020204" pitchFamily="34" charset="0"/>
          </a:endParaRPr>
        </a:p>
      </dsp:txBody>
      <dsp:txXfrm>
        <a:off x="40209" y="2922968"/>
        <a:ext cx="8911182" cy="743262"/>
      </dsp:txXfrm>
    </dsp:sp>
    <dsp:sp modelId="{7255EC5C-8111-4A87-9983-17A192A49223}">
      <dsp:nvSpPr>
        <dsp:cNvPr id="0" name=""/>
        <dsp:cNvSpPr/>
      </dsp:nvSpPr>
      <dsp:spPr>
        <a:xfrm>
          <a:off x="0" y="3833160"/>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By default Folder security is enabled for a repository</a:t>
          </a:r>
          <a:endParaRPr lang="en-US" sz="1800" kern="1200" dirty="0">
            <a:latin typeface="Arial" panose="020B0604020202020204" pitchFamily="34" charset="0"/>
            <a:cs typeface="Arial" panose="020B0604020202020204" pitchFamily="34" charset="0"/>
          </a:endParaRPr>
        </a:p>
      </dsp:txBody>
      <dsp:txXfrm>
        <a:off x="40209" y="3873369"/>
        <a:ext cx="8911182" cy="743262"/>
      </dsp:txXfrm>
    </dsp:sp>
    <dsp:sp modelId="{15644753-06B3-4371-93EF-5C1FC20F2C1E}">
      <dsp:nvSpPr>
        <dsp:cNvPr id="0" name=""/>
        <dsp:cNvSpPr/>
      </dsp:nvSpPr>
      <dsp:spPr>
        <a:xfrm>
          <a:off x="0" y="4783560"/>
          <a:ext cx="8991600" cy="82368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Folder security enabled by setting the </a:t>
          </a:r>
          <a:r>
            <a:rPr lang="en-US" sz="1800" i="1" kern="1200" dirty="0" err="1" smtClean="0">
              <a:latin typeface="Arial" panose="020B0604020202020204" pitchFamily="34" charset="0"/>
              <a:cs typeface="Arial" panose="020B0604020202020204" pitchFamily="34" charset="0"/>
            </a:rPr>
            <a:t>folder_security</a:t>
          </a:r>
          <a:r>
            <a:rPr lang="en-US" sz="1800" kern="1200" dirty="0" smtClean="0">
              <a:latin typeface="Arial" panose="020B0604020202020204" pitchFamily="34" charset="0"/>
              <a:cs typeface="Arial" panose="020B0604020202020204" pitchFamily="34" charset="0"/>
            </a:rPr>
            <a:t> attribute of the </a:t>
          </a:r>
          <a:r>
            <a:rPr lang="en-US" sz="1800" i="1" kern="1200" dirty="0" err="1" smtClean="0">
              <a:latin typeface="Arial" panose="020B0604020202020204" pitchFamily="34" charset="0"/>
              <a:cs typeface="Arial" panose="020B0604020202020204" pitchFamily="34" charset="0"/>
            </a:rPr>
            <a:t>dm_docbase_config</a:t>
          </a:r>
          <a:r>
            <a:rPr lang="en-US" sz="1800" kern="1200" dirty="0" smtClean="0">
              <a:latin typeface="Arial" panose="020B0604020202020204" pitchFamily="34" charset="0"/>
              <a:cs typeface="Arial" panose="020B0604020202020204" pitchFamily="34" charset="0"/>
            </a:rPr>
            <a:t> object set to 1</a:t>
          </a:r>
          <a:endParaRPr lang="en-US" sz="1800" kern="1200" dirty="0">
            <a:latin typeface="Arial" panose="020B0604020202020204" pitchFamily="34" charset="0"/>
            <a:cs typeface="Arial" panose="020B0604020202020204" pitchFamily="34" charset="0"/>
          </a:endParaRPr>
        </a:p>
      </dsp:txBody>
      <dsp:txXfrm>
        <a:off x="40209" y="4823769"/>
        <a:ext cx="8911182" cy="7432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356CD7-9CD9-4B22-AF0B-4282C60B68B3}"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3AFB5-6F1E-431A-B16C-E2770DEFADBC}" type="slidenum">
              <a:rPr lang="en-US" smtClean="0"/>
              <a:t>‹#›</a:t>
            </a:fld>
            <a:endParaRPr lang="en-US"/>
          </a:p>
        </p:txBody>
      </p:sp>
    </p:spTree>
    <p:extLst>
      <p:ext uri="{BB962C8B-B14F-4D97-AF65-F5344CB8AC3E}">
        <p14:creationId xmlns:p14="http://schemas.microsoft.com/office/powerpoint/2010/main" val="2360930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5494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 the audio notes for this slide here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58889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27477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69081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3200" b="1" kern="1200" dirty="0" smtClean="0">
                <a:solidFill>
                  <a:schemeClr val="accent1">
                    <a:lumMod val="75000"/>
                  </a:schemeClr>
                </a:solidFill>
                <a:latin typeface="+mn-lt"/>
                <a:ea typeface="+mn-ea"/>
                <a:cs typeface="+mn-cs"/>
              </a:rPr>
              <a:t>Changing Permissions</a:t>
            </a:r>
          </a:p>
          <a:p>
            <a:pPr lvl="1" algn="just"/>
            <a:r>
              <a:rPr lang="en-US" sz="2800" kern="1200" dirty="0" smtClean="0">
                <a:solidFill>
                  <a:schemeClr val="tx1"/>
                </a:solidFill>
                <a:latin typeface="+mn-lt"/>
                <a:ea typeface="+mn-ea"/>
                <a:cs typeface="+mn-cs"/>
              </a:rPr>
              <a:t>Permissions on an object can be changed by the object owner, a user with </a:t>
            </a:r>
            <a:r>
              <a:rPr lang="en-US" sz="2800" i="1" kern="1200" dirty="0" smtClean="0">
                <a:solidFill>
                  <a:schemeClr val="tx1"/>
                </a:solidFill>
                <a:latin typeface="+mn-lt"/>
                <a:ea typeface="+mn-ea"/>
                <a:cs typeface="+mn-cs"/>
              </a:rPr>
              <a:t>SUPERUSER</a:t>
            </a:r>
            <a:r>
              <a:rPr lang="en-US" sz="2800" kern="1200" dirty="0" smtClean="0">
                <a:solidFill>
                  <a:schemeClr val="tx1"/>
                </a:solidFill>
                <a:latin typeface="+mn-lt"/>
                <a:ea typeface="+mn-ea"/>
                <a:cs typeface="+mn-cs"/>
              </a:rPr>
              <a:t> privilege, or any user with the Change Permission extended permission.</a:t>
            </a:r>
          </a:p>
          <a:p>
            <a:pPr lvl="1" algn="just"/>
            <a:endParaRPr lang="en-US" sz="3200" kern="1200" dirty="0" smtClean="0">
              <a:solidFill>
                <a:schemeClr val="tx1"/>
              </a:solidFill>
              <a:latin typeface="+mn-lt"/>
              <a:ea typeface="+mn-ea"/>
              <a:cs typeface="+mn-cs"/>
            </a:endParaRPr>
          </a:p>
          <a:p>
            <a:r>
              <a:rPr lang="en-US" sz="3200" b="1" kern="1200" dirty="0" smtClean="0">
                <a:solidFill>
                  <a:schemeClr val="accent1">
                    <a:lumMod val="75000"/>
                  </a:schemeClr>
                </a:solidFill>
                <a:latin typeface="+mn-lt"/>
                <a:ea typeface="+mn-ea"/>
                <a:cs typeface="+mn-cs"/>
              </a:rPr>
              <a:t>Renditions and Permissions</a:t>
            </a:r>
          </a:p>
          <a:p>
            <a:pPr lvl="1" algn="just"/>
            <a:r>
              <a:rPr lang="en-US" sz="3200" kern="1200" dirty="0" smtClean="0">
                <a:solidFill>
                  <a:schemeClr val="tx1"/>
                </a:solidFill>
                <a:latin typeface="+mn-lt"/>
                <a:ea typeface="+mn-ea"/>
                <a:cs typeface="+mn-cs"/>
              </a:rPr>
              <a:t>Access to renditions is determined by the permission settings on the primary content object. Renditions cannot be checked out or edited.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427763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00002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272878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Who owns the permission set?</a:t>
            </a:r>
          </a:p>
          <a:p>
            <a:r>
              <a:rPr lang="en-US" sz="1200" b="0" i="0" u="none" strike="noStrike" kern="1200" baseline="0" dirty="0" smtClean="0">
                <a:solidFill>
                  <a:schemeClr val="tx1"/>
                </a:solidFill>
                <a:latin typeface="+mn-lt"/>
                <a:ea typeface="+mn-ea"/>
                <a:cs typeface="+mn-cs"/>
              </a:rPr>
              <a:t>• The user creating the permission set is the permission set owner. A user with SUPERUSER</a:t>
            </a:r>
          </a:p>
          <a:p>
            <a:r>
              <a:rPr lang="en-US" sz="1200" b="0" i="0" u="none" strike="noStrike" kern="1200" baseline="0" dirty="0" smtClean="0">
                <a:solidFill>
                  <a:schemeClr val="tx1"/>
                </a:solidFill>
                <a:latin typeface="+mn-lt"/>
                <a:ea typeface="+mn-ea"/>
                <a:cs typeface="+mn-cs"/>
              </a:rPr>
              <a:t>privilege can assign a different owner to the permission set.</a:t>
            </a:r>
          </a:p>
          <a:p>
            <a:r>
              <a:rPr lang="en-US" sz="1200" b="0" i="0" u="none" strike="noStrike" kern="1200" baseline="0" dirty="0" smtClean="0">
                <a:solidFill>
                  <a:schemeClr val="tx1"/>
                </a:solidFill>
                <a:latin typeface="+mn-lt"/>
                <a:ea typeface="+mn-ea"/>
                <a:cs typeface="+mn-cs"/>
              </a:rPr>
              <a:t>• Any user can create a permission set for their own use, if allowed by the administrator.</a:t>
            </a:r>
          </a:p>
          <a:p>
            <a:r>
              <a:rPr lang="en-US" sz="1200" b="1" i="0" u="none" strike="noStrike" kern="1200" baseline="0" dirty="0" err="1" smtClean="0">
                <a:solidFill>
                  <a:schemeClr val="tx1"/>
                </a:solidFill>
                <a:latin typeface="+mn-lt"/>
                <a:ea typeface="+mn-ea"/>
                <a:cs typeface="+mn-cs"/>
              </a:rPr>
              <a:t>dm_dbo</a:t>
            </a:r>
            <a:endParaRPr lang="en-US" sz="1200" b="1" i="0" u="none" strike="noStrike" kern="1200" baseline="0" dirty="0" smtClean="0">
              <a:solidFill>
                <a:schemeClr val="tx1"/>
              </a:solidFill>
              <a:latin typeface="+mn-lt"/>
              <a:ea typeface="+mn-ea"/>
              <a:cs typeface="+mn-cs"/>
            </a:endParaRPr>
          </a:p>
          <a:p>
            <a:r>
              <a:rPr lang="en-US" sz="1200" b="0" i="1" u="none" strike="noStrike" kern="1200" baseline="0" dirty="0" err="1" smtClean="0">
                <a:solidFill>
                  <a:schemeClr val="tx1"/>
                </a:solidFill>
                <a:latin typeface="+mn-lt"/>
                <a:ea typeface="+mn-ea"/>
                <a:cs typeface="+mn-cs"/>
              </a:rPr>
              <a:t>dm_dbo</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an internal alias for the ID of the repository owner.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53170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Searching for Documents in Inaccessible Folders</a:t>
            </a:r>
          </a:p>
          <a:p>
            <a:r>
              <a:rPr lang="en-US" sz="1200" b="0" i="0" u="none" strike="noStrike" kern="1200" baseline="0" dirty="0" smtClean="0">
                <a:solidFill>
                  <a:schemeClr val="tx1"/>
                </a:solidFill>
                <a:latin typeface="+mn-lt"/>
                <a:ea typeface="+mn-ea"/>
                <a:cs typeface="+mn-cs"/>
              </a:rPr>
              <a:t>Documents can be found using the following methods:</a:t>
            </a:r>
          </a:p>
          <a:p>
            <a:r>
              <a:rPr lang="en-US" sz="1200" b="0" i="0" u="none" strike="noStrike" kern="1200" baseline="0" dirty="0" smtClean="0">
                <a:solidFill>
                  <a:schemeClr val="tx1"/>
                </a:solidFill>
                <a:latin typeface="+mn-lt"/>
                <a:ea typeface="+mn-ea"/>
                <a:cs typeface="+mn-cs"/>
              </a:rPr>
              <a:t>• Simple Search in </a:t>
            </a:r>
            <a:r>
              <a:rPr lang="en-US" sz="1200" b="0" i="0" u="none" strike="noStrike" kern="1200" baseline="0" dirty="0" err="1" smtClean="0">
                <a:solidFill>
                  <a:schemeClr val="tx1"/>
                </a:solidFill>
                <a:latin typeface="+mn-lt"/>
                <a:ea typeface="+mn-ea"/>
                <a:cs typeface="+mn-cs"/>
              </a:rPr>
              <a:t>Webtop</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Advanced Search in </a:t>
            </a:r>
            <a:r>
              <a:rPr lang="en-US" sz="1200" b="0" i="0" u="none" strike="noStrike" kern="1200" baseline="0" dirty="0" err="1" smtClean="0">
                <a:solidFill>
                  <a:schemeClr val="tx1"/>
                </a:solidFill>
                <a:latin typeface="+mn-lt"/>
                <a:ea typeface="+mn-ea"/>
                <a:cs typeface="+mn-cs"/>
              </a:rPr>
              <a:t>Webtop</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Find Tool in Desktop</a:t>
            </a:r>
          </a:p>
          <a:p>
            <a:r>
              <a:rPr lang="en-US" sz="1200" b="0" i="0" u="none" strike="noStrike" kern="1200" baseline="0" dirty="0" smtClean="0">
                <a:solidFill>
                  <a:schemeClr val="tx1"/>
                </a:solidFill>
                <a:latin typeface="+mn-lt"/>
                <a:ea typeface="+mn-ea"/>
                <a:cs typeface="+mn-cs"/>
              </a:rPr>
              <a:t>• DQL query in Documentum Administrator</a:t>
            </a:r>
          </a:p>
          <a:p>
            <a:r>
              <a:rPr lang="en-US" sz="1200" b="0" i="0" u="none" strike="noStrike" kern="1200" baseline="0" dirty="0" smtClean="0">
                <a:solidFill>
                  <a:schemeClr val="tx1"/>
                </a:solidFill>
                <a:latin typeface="+mn-lt"/>
                <a:ea typeface="+mn-ea"/>
                <a:cs typeface="+mn-cs"/>
              </a:rPr>
              <a:t>Please refer to the </a:t>
            </a:r>
            <a:r>
              <a:rPr lang="en-US" sz="1200" b="0" i="1" u="none" strike="noStrike" kern="1200" baseline="0" dirty="0" smtClean="0">
                <a:solidFill>
                  <a:schemeClr val="tx1"/>
                </a:solidFill>
                <a:latin typeface="+mn-lt"/>
                <a:ea typeface="+mn-ea"/>
                <a:cs typeface="+mn-cs"/>
              </a:rPr>
              <a:t>Searching </a:t>
            </a:r>
            <a:r>
              <a:rPr lang="en-US" sz="1200" b="0" i="0" u="none" strike="noStrike" kern="1200" baseline="0" dirty="0" smtClean="0">
                <a:solidFill>
                  <a:schemeClr val="tx1"/>
                </a:solidFill>
                <a:latin typeface="+mn-lt"/>
                <a:ea typeface="+mn-ea"/>
                <a:cs typeface="+mn-cs"/>
              </a:rPr>
              <a:t>module of this course for more information about searching in the</a:t>
            </a:r>
          </a:p>
          <a:p>
            <a:r>
              <a:rPr lang="en-US" sz="1200" b="0" i="0" u="none" strike="noStrike" kern="1200" baseline="0" dirty="0" smtClean="0">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708881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Access Restrictions</a:t>
            </a:r>
          </a:p>
          <a:p>
            <a:r>
              <a:rPr lang="en-US" sz="1200" b="0" i="0" u="none" strike="noStrike" kern="1200" baseline="0" dirty="0" smtClean="0">
                <a:solidFill>
                  <a:schemeClr val="tx1"/>
                </a:solidFill>
                <a:latin typeface="+mn-lt"/>
                <a:ea typeface="+mn-ea"/>
                <a:cs typeface="+mn-cs"/>
              </a:rPr>
              <a:t>When Trusted Content Services (TCS) is implemented on the Content Server, Access</a:t>
            </a:r>
          </a:p>
          <a:p>
            <a:r>
              <a:rPr lang="en-US" sz="1200" b="0" i="0" u="none" strike="noStrike" kern="1200" baseline="0" dirty="0" smtClean="0">
                <a:solidFill>
                  <a:schemeClr val="tx1"/>
                </a:solidFill>
                <a:latin typeface="+mn-lt"/>
                <a:ea typeface="+mn-ea"/>
                <a:cs typeface="+mn-cs"/>
              </a:rPr>
              <a:t>Restrictions can be used to limit a user's permissions level regardless of other object permission</a:t>
            </a:r>
          </a:p>
          <a:p>
            <a:r>
              <a:rPr lang="en-US" sz="1200" b="0" i="0" u="none" strike="noStrike" kern="1200" baseline="0" dirty="0" smtClean="0">
                <a:solidFill>
                  <a:schemeClr val="tx1"/>
                </a:solidFill>
                <a:latin typeface="+mn-lt"/>
                <a:ea typeface="+mn-ea"/>
                <a:cs typeface="+mn-cs"/>
              </a:rPr>
              <a:t>settings.</a:t>
            </a:r>
          </a:p>
          <a:p>
            <a:r>
              <a:rPr lang="en-US" sz="1200" b="0" i="0" u="none" strike="noStrike" kern="1200" baseline="0" dirty="0" smtClean="0">
                <a:solidFill>
                  <a:schemeClr val="tx1"/>
                </a:solidFill>
                <a:latin typeface="+mn-lt"/>
                <a:ea typeface="+mn-ea"/>
                <a:cs typeface="+mn-cs"/>
              </a:rPr>
              <a:t>See the </a:t>
            </a:r>
            <a:r>
              <a:rPr lang="en-US" sz="1200" b="0" i="1" u="none" strike="noStrike" kern="1200" baseline="0" dirty="0" smtClean="0">
                <a:solidFill>
                  <a:schemeClr val="tx1"/>
                </a:solidFill>
                <a:latin typeface="+mn-lt"/>
                <a:ea typeface="+mn-ea"/>
                <a:cs typeface="+mn-cs"/>
              </a:rPr>
              <a:t>Advanced Object Security Features </a:t>
            </a:r>
            <a:r>
              <a:rPr lang="en-US" sz="1200" b="0" i="0" u="none" strike="noStrike" kern="1200" baseline="0" dirty="0" smtClean="0">
                <a:solidFill>
                  <a:schemeClr val="tx1"/>
                </a:solidFill>
                <a:latin typeface="+mn-lt"/>
                <a:ea typeface="+mn-ea"/>
                <a:cs typeface="+mn-cs"/>
              </a:rPr>
              <a:t>section of this module for additional information</a:t>
            </a:r>
          </a:p>
          <a:p>
            <a:r>
              <a:rPr lang="en-US" sz="1200" b="0" i="0" u="none" strike="noStrike" kern="1200" baseline="0" dirty="0" smtClean="0">
                <a:solidFill>
                  <a:schemeClr val="tx1"/>
                </a:solidFill>
                <a:latin typeface="+mn-lt"/>
                <a:ea typeface="+mn-ea"/>
                <a:cs typeface="+mn-cs"/>
              </a:rPr>
              <a:t>about Trusted Content Services.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7378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SUPERUSER Access to Objects</a:t>
            </a:r>
          </a:p>
          <a:p>
            <a:r>
              <a:rPr lang="en-US" sz="1200" b="0" i="0" u="none" strike="noStrike" kern="1200" baseline="0" dirty="0" smtClean="0">
                <a:solidFill>
                  <a:schemeClr val="tx1"/>
                </a:solidFill>
                <a:latin typeface="+mn-lt"/>
                <a:ea typeface="+mn-ea"/>
                <a:cs typeface="+mn-cs"/>
              </a:rPr>
              <a:t>• When a user with SUPERUSER privilege accesses an object belonging to another user, the</a:t>
            </a:r>
          </a:p>
          <a:p>
            <a:r>
              <a:rPr lang="en-US" sz="1200" b="0" i="0" u="none" strike="noStrike" kern="1200" baseline="0" dirty="0" smtClean="0">
                <a:solidFill>
                  <a:schemeClr val="tx1"/>
                </a:solidFill>
                <a:latin typeface="+mn-lt"/>
                <a:ea typeface="+mn-ea"/>
                <a:cs typeface="+mn-cs"/>
              </a:rPr>
              <a:t>SUPERUSER assumes the permissions of the object owner.</a:t>
            </a:r>
          </a:p>
          <a:p>
            <a:r>
              <a:rPr lang="en-US" sz="1200" b="0" i="0" u="none" strike="noStrike" kern="1200" baseline="0" dirty="0" smtClean="0">
                <a:solidFill>
                  <a:schemeClr val="tx1"/>
                </a:solidFill>
                <a:latin typeface="+mn-lt"/>
                <a:ea typeface="+mn-ea"/>
                <a:cs typeface="+mn-cs"/>
              </a:rPr>
              <a:t>• For example: Michael is the owner of </a:t>
            </a:r>
            <a:r>
              <a:rPr lang="en-US" sz="1200" b="0" i="0" u="none" strike="noStrike" kern="1200" baseline="0" dirty="0" err="1" smtClean="0">
                <a:solidFill>
                  <a:schemeClr val="tx1"/>
                </a:solidFill>
                <a:latin typeface="+mn-lt"/>
                <a:ea typeface="+mn-ea"/>
                <a:cs typeface="+mn-cs"/>
              </a:rPr>
              <a:t>dm_document</a:t>
            </a:r>
            <a:r>
              <a:rPr lang="en-US" sz="1200" b="0" i="0" u="none" strike="noStrike" kern="1200" baseline="0" dirty="0" smtClean="0">
                <a:solidFill>
                  <a:schemeClr val="tx1"/>
                </a:solidFill>
                <a:latin typeface="+mn-lt"/>
                <a:ea typeface="+mn-ea"/>
                <a:cs typeface="+mn-cs"/>
              </a:rPr>
              <a:t> ‘Engineer Job Description’, and has</a:t>
            </a:r>
          </a:p>
          <a:p>
            <a:r>
              <a:rPr lang="en-US" sz="1200" b="0" i="0" u="none" strike="noStrike" kern="1200" baseline="0" dirty="0" smtClean="0">
                <a:solidFill>
                  <a:schemeClr val="tx1"/>
                </a:solidFill>
                <a:latin typeface="+mn-lt"/>
                <a:ea typeface="+mn-ea"/>
                <a:cs typeface="+mn-cs"/>
              </a:rPr>
              <a:t>VERSION permission on that document, then Agnes (with SUPERUSER privilege) assumes</a:t>
            </a:r>
          </a:p>
          <a:p>
            <a:r>
              <a:rPr lang="en-US" sz="1200" b="0" i="0" u="none" strike="noStrike" kern="1200" baseline="0" dirty="0" smtClean="0">
                <a:solidFill>
                  <a:schemeClr val="tx1"/>
                </a:solidFill>
                <a:latin typeface="+mn-lt"/>
                <a:ea typeface="+mn-ea"/>
                <a:cs typeface="+mn-cs"/>
              </a:rPr>
              <a:t>VERSION permission on that same document.</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2616283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SUPERUSER Privilege</a:t>
            </a:r>
          </a:p>
          <a:p>
            <a:r>
              <a:rPr lang="en-US" sz="1200" b="0" i="0" u="none" strike="noStrike" kern="1200" baseline="0" dirty="0" smtClean="0">
                <a:solidFill>
                  <a:schemeClr val="tx1"/>
                </a:solidFill>
                <a:latin typeface="+mn-lt"/>
                <a:ea typeface="+mn-ea"/>
                <a:cs typeface="+mn-cs"/>
              </a:rPr>
              <a:t>The above queries require the SUPERUSER privilege.</a:t>
            </a:r>
          </a:p>
          <a:p>
            <a:r>
              <a:rPr lang="en-US" sz="1200" b="1" i="0" u="none" strike="noStrike" kern="1200" baseline="0" dirty="0" smtClean="0">
                <a:solidFill>
                  <a:schemeClr val="tx1"/>
                </a:solidFill>
                <a:latin typeface="+mn-lt"/>
                <a:ea typeface="+mn-ea"/>
                <a:cs typeface="+mn-cs"/>
              </a:rPr>
              <a:t>Object Types and Properties</a:t>
            </a:r>
          </a:p>
          <a:p>
            <a:r>
              <a:rPr lang="en-US" sz="1200" b="0" i="0" u="none" strike="noStrike" kern="1200" baseline="0" dirty="0" smtClean="0">
                <a:solidFill>
                  <a:schemeClr val="tx1"/>
                </a:solidFill>
                <a:latin typeface="+mn-lt"/>
                <a:ea typeface="+mn-ea"/>
                <a:cs typeface="+mn-cs"/>
              </a:rPr>
              <a:t>Refer to the </a:t>
            </a:r>
            <a:r>
              <a:rPr lang="en-US" sz="1200" b="0" i="1" u="none" strike="noStrike" kern="1200" baseline="0" dirty="0" smtClean="0">
                <a:solidFill>
                  <a:schemeClr val="tx1"/>
                </a:solidFill>
                <a:latin typeface="+mn-lt"/>
                <a:ea typeface="+mn-ea"/>
                <a:cs typeface="+mn-cs"/>
              </a:rPr>
              <a:t>Content Server Object Reference Manual </a:t>
            </a:r>
            <a:r>
              <a:rPr lang="en-US" sz="1200" b="0" i="0" u="none" strike="noStrike" kern="1200" baseline="0" dirty="0" smtClean="0">
                <a:solidFill>
                  <a:schemeClr val="tx1"/>
                </a:solidFill>
                <a:latin typeface="+mn-lt"/>
                <a:ea typeface="+mn-ea"/>
                <a:cs typeface="+mn-cs"/>
              </a:rPr>
              <a:t>for a complete list of Documentum object</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41485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a:p>
        </p:txBody>
      </p:sp>
    </p:spTree>
    <p:extLst>
      <p:ext uri="{BB962C8B-B14F-4D97-AF65-F5344CB8AC3E}">
        <p14:creationId xmlns:p14="http://schemas.microsoft.com/office/powerpoint/2010/main" val="1005173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WRITE permission.</a:t>
            </a:r>
          </a:p>
          <a:p>
            <a:r>
              <a:rPr lang="en-US" sz="1200" b="0" i="0" u="none" strike="noStrike" kern="1200" baseline="0" dirty="0" smtClean="0">
                <a:solidFill>
                  <a:schemeClr val="tx1"/>
                </a:solidFill>
                <a:latin typeface="+mn-lt"/>
                <a:ea typeface="+mn-ea"/>
                <a:cs typeface="+mn-cs"/>
              </a:rPr>
              <a:t>2. False. Although the folder will not be visible to a user with NONE permission, the user can</a:t>
            </a:r>
          </a:p>
          <a:p>
            <a:r>
              <a:rPr lang="en-US" sz="1200" b="0" i="0" u="none" strike="noStrike" kern="1200" baseline="0" dirty="0" smtClean="0">
                <a:solidFill>
                  <a:schemeClr val="tx1"/>
                </a:solidFill>
                <a:latin typeface="+mn-lt"/>
                <a:ea typeface="+mn-ea"/>
                <a:cs typeface="+mn-cs"/>
              </a:rPr>
              <a:t>still retrieve documents in the folder by searching for them.</a:t>
            </a:r>
          </a:p>
          <a:p>
            <a:r>
              <a:rPr lang="en-US" sz="1200" b="0" i="0" u="none" strike="noStrike" kern="1200" baseline="0" dirty="0" smtClean="0">
                <a:solidFill>
                  <a:schemeClr val="tx1"/>
                </a:solidFill>
                <a:latin typeface="+mn-lt"/>
                <a:ea typeface="+mn-ea"/>
                <a:cs typeface="+mn-cs"/>
              </a:rPr>
              <a:t>3. B.</a:t>
            </a:r>
          </a:p>
          <a:p>
            <a:r>
              <a:rPr lang="en-US" sz="1200" b="0" i="0" u="none" strike="noStrike" kern="1200" baseline="0" dirty="0" smtClean="0">
                <a:solidFill>
                  <a:schemeClr val="tx1"/>
                </a:solidFill>
                <a:latin typeface="+mn-lt"/>
                <a:ea typeface="+mn-ea"/>
                <a:cs typeface="+mn-cs"/>
              </a:rPr>
              <a:t>4. True. Creating a link in a folder would alter the contents of a folder.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65044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Place the audio notes for this slide here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412942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763302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8800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337438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2736509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4473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56247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585462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userDrawn="1"/>
        </p:nvSpPr>
        <p:spPr>
          <a:xfrm>
            <a:off x="256309" y="4689157"/>
            <a:ext cx="2867891" cy="461665"/>
          </a:xfrm>
          <a:prstGeom prst="rect">
            <a:avLst/>
          </a:prstGeom>
          <a:noFill/>
        </p:spPr>
        <p:txBody>
          <a:bodyPr wrap="square" rtlCol="0">
            <a:spAutoFit/>
          </a:bodyPr>
          <a:lstStyle/>
          <a:p>
            <a:r>
              <a:rPr lang="en-US" sz="2400" b="1" dirty="0" smtClean="0">
                <a:solidFill>
                  <a:schemeClr val="bg1"/>
                </a:solidFill>
                <a:latin typeface="Arial Narrow" pitchFamily="34" charset="0"/>
                <a:cs typeface="Arial" panose="020B0604020202020204" pitchFamily="34" charset="0"/>
              </a:rPr>
              <a:t>LEVEL - LEARNER</a:t>
            </a:r>
            <a:endParaRPr lang="en-IN" sz="2400" b="1" dirty="0">
              <a:solidFill>
                <a:schemeClr val="bg1"/>
              </a:solidFill>
              <a:latin typeface="Arial Narrow"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680913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parator">
    <p:spTree>
      <p:nvGrpSpPr>
        <p:cNvPr id="1" name=""/>
        <p:cNvGrpSpPr/>
        <p:nvPr/>
      </p:nvGrpSpPr>
      <p:grpSpPr>
        <a:xfrm>
          <a:off x="0" y="0"/>
          <a:ext cx="0" cy="0"/>
          <a:chOff x="0" y="0"/>
          <a:chExt cx="0" cy="0"/>
        </a:xfrm>
      </p:grpSpPr>
      <p:sp>
        <p:nvSpPr>
          <p:cNvPr id="3" name="Title 2"/>
          <p:cNvSpPr>
            <a:spLocks noGrp="1"/>
          </p:cNvSpPr>
          <p:nvPr>
            <p:ph type="title"/>
          </p:nvPr>
        </p:nvSpPr>
        <p:spPr>
          <a:xfrm>
            <a:off x="891766" y="1787526"/>
            <a:ext cx="3671180" cy="1325563"/>
          </a:xfrm>
          <a:prstGeom prst="rect">
            <a:avLst/>
          </a:prstGeom>
        </p:spPr>
        <p:txBody>
          <a:bodyPr/>
          <a:lstStyle>
            <a:lvl1pPr>
              <a:defRPr sz="1426" b="1">
                <a:solidFill>
                  <a:srgbClr val="00728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8592" y="1391787"/>
            <a:ext cx="3449411" cy="3974693"/>
          </a:xfrm>
          <a:prstGeom prst="rect">
            <a:avLst/>
          </a:prstGeom>
        </p:spPr>
      </p:pic>
      <p:sp>
        <p:nvSpPr>
          <p:cNvPr id="5" name="Footer Placeholder 4"/>
          <p:cNvSpPr txBox="1">
            <a:spLocks/>
          </p:cNvSpPr>
          <p:nvPr userDrawn="1"/>
        </p:nvSpPr>
        <p:spPr>
          <a:xfrm>
            <a:off x="7180810" y="6492875"/>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5" b="1" dirty="0" smtClean="0">
                <a:latin typeface="Arial Narrow" pitchFamily="34" charset="0"/>
              </a:rPr>
              <a:t>© Cognizant</a:t>
            </a:r>
            <a:r>
              <a:rPr lang="en-US" sz="855" b="1" baseline="0" dirty="0" smtClean="0">
                <a:latin typeface="Arial Narrow" pitchFamily="34" charset="0"/>
              </a:rPr>
              <a:t> </a:t>
            </a:r>
            <a:r>
              <a:rPr lang="en-US" sz="855" b="1" dirty="0" smtClean="0">
                <a:latin typeface="Arial Narrow" pitchFamily="34" charset="0"/>
              </a:rPr>
              <a:t>2017 | </a:t>
            </a:r>
            <a:endParaRPr lang="en-US" sz="855" dirty="0" smtClean="0">
              <a:latin typeface="Arial Narrow" panose="020B0606020202030204" pitchFamily="34" charset="0"/>
            </a:endParaRPr>
          </a:p>
        </p:txBody>
      </p:sp>
      <p:sp>
        <p:nvSpPr>
          <p:cNvPr id="6" name="Slide Number Placeholder 5"/>
          <p:cNvSpPr txBox="1">
            <a:spLocks/>
          </p:cNvSpPr>
          <p:nvPr userDrawn="1"/>
        </p:nvSpPr>
        <p:spPr>
          <a:xfrm>
            <a:off x="8818075" y="6492876"/>
            <a:ext cx="3259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BB6C-3D18-43ED-8B15-291584D2D09C}" type="slidenum">
              <a:rPr lang="en-US" sz="855" smtClean="0">
                <a:latin typeface="Arial Narrow" panose="020B0606020202030204" pitchFamily="34" charset="0"/>
              </a:rPr>
              <a:pPr/>
              <a:t>‹#›</a:t>
            </a:fld>
            <a:endParaRPr lang="en-US" sz="855" dirty="0">
              <a:latin typeface="Arial Narrow" panose="020B0606020202030204" pitchFamily="34" charset="0"/>
            </a:endParaRPr>
          </a:p>
        </p:txBody>
      </p:sp>
    </p:spTree>
    <p:extLst>
      <p:ext uri="{BB962C8B-B14F-4D97-AF65-F5344CB8AC3E}">
        <p14:creationId xmlns:p14="http://schemas.microsoft.com/office/powerpoint/2010/main" val="2245239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D8ADAFF2-BF11-42B3-8CB9-F8B879C82B07}" type="slidenum">
              <a:rPr lang="en-US" smtClean="0"/>
              <a:pPr/>
              <a:t>‹#›</a:t>
            </a:fld>
            <a:endParaRPr lang="en-US"/>
          </a:p>
        </p:txBody>
      </p:sp>
    </p:spTree>
    <p:extLst>
      <p:ext uri="{BB962C8B-B14F-4D97-AF65-F5344CB8AC3E}">
        <p14:creationId xmlns:p14="http://schemas.microsoft.com/office/powerpoint/2010/main" val="1069514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4" name="Content Placeholder 3"/>
          <p:cNvSpPr>
            <a:spLocks noGrp="1"/>
          </p:cNvSpPr>
          <p:nvPr>
            <p:ph sz="half" idx="2"/>
          </p:nvPr>
        </p:nvSpPr>
        <p:spPr>
          <a:xfrm>
            <a:off x="4648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buFont typeface="Courier New" pitchFamily="49" charset="0"/>
              <a:buChar char="o"/>
            </a:pPr>
            <a:r>
              <a:rPr lang="en-US" smtClean="0"/>
              <a:t>Third level</a:t>
            </a:r>
          </a:p>
          <a:p>
            <a:pPr lvl="3" fontAlgn="base">
              <a:spcAft>
                <a:spcPct val="0"/>
              </a:spcAft>
              <a:buFont typeface="Wingdings" pitchFamily="2" charset="2"/>
              <a:buChar char="§"/>
            </a:pPr>
            <a:r>
              <a:rPr lang="en-US" smtClean="0"/>
              <a:t>Fourth level</a:t>
            </a:r>
          </a:p>
          <a:p>
            <a:pPr lvl="4" fontAlgn="base">
              <a:spcAft>
                <a:spcPct val="0"/>
              </a:spcAft>
              <a:buChar char="•"/>
            </a:pPr>
            <a:r>
              <a:rPr lang="en-US" smtClean="0"/>
              <a:t>Fifth level</a:t>
            </a:r>
            <a:endParaRPr lang="en-US"/>
          </a:p>
        </p:txBody>
      </p:sp>
      <p:sp>
        <p:nvSpPr>
          <p:cNvPr id="6" name="Footer Placeholder 5"/>
          <p:cNvSpPr>
            <a:spLocks noGrp="1"/>
          </p:cNvSpPr>
          <p:nvPr>
            <p:ph type="ftr" sz="quarter" idx="11"/>
          </p:nvPr>
        </p:nvSpPr>
        <p:spPr/>
        <p:txBody>
          <a:bodyPr/>
          <a:lstStyle/>
          <a:p>
            <a:r>
              <a:rPr lang="en-US" smtClean="0"/>
              <a:t>| © Cognizant 2015</a:t>
            </a:r>
            <a:endParaRPr lang="en-US" dirty="0" smtClean="0"/>
          </a:p>
        </p:txBody>
      </p:sp>
      <p:sp>
        <p:nvSpPr>
          <p:cNvPr id="7" name="Slide Number Placeholder 6"/>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5579552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90600"/>
            <a:ext cx="4040188"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dirty="0" smtClean="0">
                <a:latin typeface="Arial Unicode MS" pitchFamily="34" charset="-128"/>
                <a:cs typeface="Arial Unicode MS" pitchFamily="34" charset="-128"/>
              </a:defRPr>
            </a:lvl1pPr>
          </a:lstStyle>
          <a:p>
            <a:pPr marL="0" lvl="0" indent="0" fontAlgn="base">
              <a:spcAft>
                <a:spcPct val="0"/>
              </a:spcAft>
              <a:buNone/>
            </a:pPr>
            <a:r>
              <a:rPr lang="en-US" dirty="0" smtClean="0"/>
              <a:t>Click to edit Master text styles</a:t>
            </a:r>
          </a:p>
        </p:txBody>
      </p:sp>
      <p:sp>
        <p:nvSpPr>
          <p:cNvPr id="4" name="Content Placeholder 3"/>
          <p:cNvSpPr>
            <a:spLocks noGrp="1"/>
          </p:cNvSpPr>
          <p:nvPr>
            <p:ph sz="half" idx="2"/>
          </p:nvPr>
        </p:nvSpPr>
        <p:spPr>
          <a:xfrm>
            <a:off x="457200" y="1752600"/>
            <a:ext cx="4040188"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Text Placeholder 4"/>
          <p:cNvSpPr>
            <a:spLocks noGrp="1"/>
          </p:cNvSpPr>
          <p:nvPr>
            <p:ph type="body" sz="quarter" idx="3"/>
          </p:nvPr>
        </p:nvSpPr>
        <p:spPr>
          <a:xfrm>
            <a:off x="4645025" y="990600"/>
            <a:ext cx="4041775"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smtClean="0">
                <a:latin typeface="Arial Unicode MS" pitchFamily="34" charset="-128"/>
                <a:cs typeface="Arial Unicode MS" pitchFamily="34" charset="-128"/>
              </a:defRPr>
            </a:lvl1pPr>
          </a:lstStyle>
          <a:p>
            <a:pPr marL="0" lvl="0" indent="0" fontAlgn="base">
              <a:spcAft>
                <a:spcPct val="0"/>
              </a:spcAft>
              <a:buNone/>
            </a:pPr>
            <a:r>
              <a:rPr lang="en-US" smtClean="0"/>
              <a:t>Click to edit Master text styles</a:t>
            </a:r>
          </a:p>
        </p:txBody>
      </p:sp>
      <p:sp>
        <p:nvSpPr>
          <p:cNvPr id="6" name="Content Placeholder 5"/>
          <p:cNvSpPr>
            <a:spLocks noGrp="1"/>
          </p:cNvSpPr>
          <p:nvPr>
            <p:ph sz="quarter" idx="4"/>
          </p:nvPr>
        </p:nvSpPr>
        <p:spPr>
          <a:xfrm>
            <a:off x="4645025" y="1752600"/>
            <a:ext cx="4041775"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buFont typeface="Courier New" pitchFamily="49" charset="0"/>
              <a:buChar char="o"/>
            </a:pPr>
            <a:r>
              <a:rPr lang="en-US" smtClean="0"/>
              <a:t>Third level</a:t>
            </a:r>
          </a:p>
          <a:p>
            <a:pPr lvl="3" fontAlgn="base">
              <a:spcAft>
                <a:spcPct val="0"/>
              </a:spcAft>
              <a:buFont typeface="Wingdings" pitchFamily="2" charset="2"/>
              <a:buChar char="§"/>
            </a:pPr>
            <a:r>
              <a:rPr lang="en-US" smtClean="0"/>
              <a:t>Fourth level</a:t>
            </a:r>
          </a:p>
          <a:p>
            <a:pPr lvl="4" fontAlgn="base">
              <a:spcAft>
                <a:spcPct val="0"/>
              </a:spcAft>
              <a:buChar char="•"/>
            </a:pPr>
            <a:r>
              <a:rPr lang="en-US" smtClean="0"/>
              <a:t>Fifth level</a:t>
            </a:r>
            <a:endParaRPr lang="en-US"/>
          </a:p>
        </p:txBody>
      </p:sp>
      <p:sp>
        <p:nvSpPr>
          <p:cNvPr id="8" name="Footer Placeholder 7"/>
          <p:cNvSpPr>
            <a:spLocks noGrp="1"/>
          </p:cNvSpPr>
          <p:nvPr>
            <p:ph type="ftr" sz="quarter" idx="11"/>
          </p:nvPr>
        </p:nvSpPr>
        <p:spPr/>
        <p:txBody>
          <a:bodyPr/>
          <a:lstStyle/>
          <a:p>
            <a:r>
              <a:rPr lang="en-US" smtClean="0"/>
              <a:t>| © Cognizant 2015</a:t>
            </a:r>
            <a:endParaRPr lang="en-US" dirty="0" smtClean="0"/>
          </a:p>
        </p:txBody>
      </p:sp>
      <p:sp>
        <p:nvSpPr>
          <p:cNvPr id="9" name="Slide Number Placeholder 8"/>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2877699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54817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684744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713978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ooter Placeholder 4"/>
          <p:cNvSpPr>
            <a:spLocks noGrp="1"/>
          </p:cNvSpPr>
          <p:nvPr>
            <p:ph type="ftr" sz="quarter" idx="11"/>
          </p:nvPr>
        </p:nvSpPr>
        <p:spPr>
          <a:xfrm>
            <a:off x="381000" y="6324600"/>
            <a:ext cx="1371600" cy="365125"/>
          </a:xfrm>
        </p:spPr>
        <p:txBody>
          <a:bodyPr/>
          <a:lstStyle/>
          <a:p>
            <a:r>
              <a:rPr lang="en-US" smtClean="0"/>
              <a:t>| © Cognizant 2015</a:t>
            </a:r>
            <a:endParaRPr lang="en-US" dirty="0" smtClean="0"/>
          </a:p>
        </p:txBody>
      </p:sp>
      <p:sp>
        <p:nvSpPr>
          <p:cNvPr id="11" name="Slide Number Placeholder 5"/>
          <p:cNvSpPr>
            <a:spLocks noGrp="1"/>
          </p:cNvSpPr>
          <p:nvPr>
            <p:ph type="sldNum" sz="quarter" idx="12"/>
          </p:nvPr>
        </p:nvSpPr>
        <p:spPr>
          <a:xfrm>
            <a:off x="103094" y="6324600"/>
            <a:ext cx="430306" cy="365125"/>
          </a:xfrm>
        </p:spPr>
        <p:txBody>
          <a:bodyPr/>
          <a:lstStyle/>
          <a:p>
            <a:fld id="{D8ADAFF2-BF11-42B3-8CB9-F8B879C82B0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52400" y="22412"/>
            <a:ext cx="7162800" cy="510988"/>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Footer Placeholder 4"/>
          <p:cNvSpPr>
            <a:spLocks noGrp="1"/>
          </p:cNvSpPr>
          <p:nvPr>
            <p:ph type="ftr" sz="quarter" idx="3"/>
          </p:nvPr>
        </p:nvSpPr>
        <p:spPr>
          <a:xfrm>
            <a:off x="304800" y="6324600"/>
            <a:ext cx="1371600" cy="365125"/>
          </a:xfrm>
          <a:prstGeom prst="rect">
            <a:avLst/>
          </a:prstGeom>
        </p:spPr>
        <p:txBody>
          <a:bodyPr vert="horz" lIns="91440" tIns="45720" rIns="91440" bIns="45720" rtlCol="0" anchor="ctr"/>
          <a:lstStyle>
            <a:lvl1pPr algn="l">
              <a:defRPr lang="en-US" sz="1200" b="1" kern="1200" dirty="0" smtClean="0">
                <a:solidFill>
                  <a:schemeClr val="tx1">
                    <a:lumMod val="50000"/>
                    <a:lumOff val="50000"/>
                  </a:schemeClr>
                </a:solidFill>
                <a:latin typeface="Arial Narrow" pitchFamily="34" charset="0"/>
                <a:ea typeface="+mn-ea"/>
                <a:cs typeface="+mn-cs"/>
              </a:defRPr>
            </a:lvl1pPr>
          </a:lstStyle>
          <a:p>
            <a:r>
              <a:rPr lang="en-US" smtClean="0"/>
              <a:t>| © Cognizant 2015</a:t>
            </a:r>
            <a:endParaRPr lang="en-US" dirty="0"/>
          </a:p>
        </p:txBody>
      </p:sp>
      <p:sp>
        <p:nvSpPr>
          <p:cNvPr id="6" name="Slide Number Placeholder 5"/>
          <p:cNvSpPr>
            <a:spLocks noGrp="1"/>
          </p:cNvSpPr>
          <p:nvPr>
            <p:ph type="sldNum" sz="quarter" idx="4"/>
          </p:nvPr>
        </p:nvSpPr>
        <p:spPr>
          <a:xfrm>
            <a:off x="103094" y="6324600"/>
            <a:ext cx="430306" cy="365125"/>
          </a:xfrm>
          <a:prstGeom prst="rect">
            <a:avLst/>
          </a:prstGeom>
        </p:spPr>
        <p:txBody>
          <a:bodyPr vert="horz" lIns="91440" tIns="45720" rIns="91440" bIns="45720" rtlCol="0" anchor="ctr"/>
          <a:lstStyle>
            <a:lvl1pPr algn="l">
              <a:defRPr lang="en-US" sz="1200" b="1" kern="1200" smtClean="0">
                <a:solidFill>
                  <a:schemeClr val="tx1">
                    <a:lumMod val="50000"/>
                    <a:lumOff val="50000"/>
                  </a:schemeClr>
                </a:solidFill>
                <a:latin typeface="Arial Narrow" pitchFamily="34" charset="0"/>
                <a:ea typeface="+mn-ea"/>
                <a:cs typeface="+mn-cs"/>
              </a:defRPr>
            </a:lvl1pPr>
          </a:lstStyle>
          <a:p>
            <a:fld id="{D8ADAFF2-BF11-42B3-8CB9-F8B879C82B07}" type="slidenum">
              <a:rPr lang="en-US" smtClean="0"/>
              <a:pPr/>
              <a:t>‹#›</a:t>
            </a:fld>
            <a:endParaRPr lang="en-US" dirty="0"/>
          </a:p>
        </p:txBody>
      </p:sp>
    </p:spTree>
    <p:extLst>
      <p:ext uri="{BB962C8B-B14F-4D97-AF65-F5344CB8AC3E}">
        <p14:creationId xmlns:p14="http://schemas.microsoft.com/office/powerpoint/2010/main" val="6958919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6" r:id="rId8"/>
    <p:sldLayoutId id="2147483689" r:id="rId9"/>
    <p:sldLayoutId id="2147483693" r:id="rId10"/>
  </p:sldLayoutIdLst>
  <p:timing>
    <p:tnLst>
      <p:par>
        <p:cTn id="1" dur="indefinite" restart="never" nodeType="tmRoot"/>
      </p:par>
    </p:tnLst>
  </p:timing>
  <p:hf hdr="0" dt="0"/>
  <p:txStyles>
    <p:titleStyle>
      <a:lvl1pPr algn="l" defTabSz="914400" rtl="0" eaLnBrk="1" latinLnBrk="0" hangingPunct="1">
        <a:spcBef>
          <a:spcPct val="0"/>
        </a:spcBef>
        <a:buNone/>
        <a:defRPr lang="en-US" sz="32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66157"/>
            <a:ext cx="3962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fontAlgn="auto">
              <a:spcBef>
                <a:spcPts val="0"/>
              </a:spcBef>
              <a:spcAft>
                <a:spcPts val="0"/>
              </a:spcAft>
              <a:defRPr/>
            </a:pPr>
            <a:endParaRPr lang="en-US" sz="2800" b="1" dirty="0">
              <a:solidFill>
                <a:schemeClr val="tx1">
                  <a:lumMod val="75000"/>
                  <a:lumOff val="25000"/>
                </a:schemeClr>
              </a:solidFill>
              <a:latin typeface="Arial Rounded MT Bold" pitchFamily="34" charset="0"/>
            </a:endParaRPr>
          </a:p>
        </p:txBody>
      </p:sp>
      <p:sp>
        <p:nvSpPr>
          <p:cNvPr id="3" name="Rectangle 2"/>
          <p:cNvSpPr/>
          <p:nvPr/>
        </p:nvSpPr>
        <p:spPr>
          <a:xfrm>
            <a:off x="304800" y="533400"/>
            <a:ext cx="8382000" cy="2988510"/>
          </a:xfrm>
          <a:prstGeom prst="rect">
            <a:avLst/>
          </a:prstGeom>
        </p:spPr>
        <p:txBody>
          <a:bodyPr wrap="square">
            <a:spAutoFit/>
          </a:bodyPr>
          <a:lstStyle/>
          <a:p>
            <a:r>
              <a:rPr lang="en-US" sz="4705" dirty="0" smtClean="0">
                <a:solidFill>
                  <a:prstClr val="white"/>
                </a:solidFill>
                <a:latin typeface="Arial Rounded MT Bold" pitchFamily="34" charset="0"/>
              </a:rPr>
              <a:t>Security </a:t>
            </a:r>
            <a:r>
              <a:rPr lang="en-US" sz="4705" dirty="0">
                <a:solidFill>
                  <a:prstClr val="white"/>
                </a:solidFill>
                <a:latin typeface="Arial Rounded MT Bold" pitchFamily="34" charset="0"/>
              </a:rPr>
              <a:t>and Authentication In Documentum</a:t>
            </a:r>
          </a:p>
          <a:p>
            <a:endParaRPr lang="en-US" sz="4705" dirty="0" smtClean="0">
              <a:solidFill>
                <a:prstClr val="white"/>
              </a:solidFill>
              <a:latin typeface="Arial Rounded MT Bold" pitchFamily="34" charset="0"/>
            </a:endParaRPr>
          </a:p>
          <a:p>
            <a:endParaRPr lang="en-US" sz="4705" dirty="0" smtClean="0">
              <a:solidFill>
                <a:prstClr val="white"/>
              </a:solidFill>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 - Extended</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10</a:t>
            </a:fld>
            <a:endParaRPr lang="en-US"/>
          </a:p>
        </p:txBody>
      </p:sp>
      <p:sp>
        <p:nvSpPr>
          <p:cNvPr id="3" name="Rectangle 2"/>
          <p:cNvSpPr/>
          <p:nvPr/>
        </p:nvSpPr>
        <p:spPr>
          <a:xfrm>
            <a:off x="366043" y="1691697"/>
            <a:ext cx="8534400" cy="3416320"/>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Extended permissions are optional, grant the ability to perform specific actions against an </a:t>
            </a:r>
            <a:r>
              <a:rPr lang="en-US" dirty="0" smtClean="0">
                <a:latin typeface="Arial" panose="020B0604020202020204" pitchFamily="34" charset="0"/>
                <a:cs typeface="Arial" panose="020B0604020202020204" pitchFamily="34" charset="0"/>
              </a:rPr>
              <a:t>object, and </a:t>
            </a:r>
            <a:r>
              <a:rPr lang="en-US" dirty="0">
                <a:latin typeface="Arial" panose="020B0604020202020204" pitchFamily="34" charset="0"/>
                <a:cs typeface="Arial" panose="020B0604020202020204" pitchFamily="34" charset="0"/>
              </a:rPr>
              <a:t>are assigned in addition to basic permissions. </a:t>
            </a:r>
            <a:endParaRPr lang="en-US" dirty="0" smtClean="0">
              <a:latin typeface="Arial" panose="020B0604020202020204" pitchFamily="34" charset="0"/>
              <a:cs typeface="Arial" panose="020B0604020202020204" pitchFamily="34" charset="0"/>
            </a:endParaRPr>
          </a:p>
          <a:p>
            <a:pPr algn="just">
              <a:lnSpc>
                <a:spcPct val="150000"/>
              </a:lnSpc>
            </a:pPr>
            <a:endParaRPr lang="en-US" dirty="0" smtClean="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Extended permissions </a:t>
            </a:r>
            <a:r>
              <a:rPr lang="en-US" dirty="0" smtClean="0">
                <a:latin typeface="Arial" panose="020B0604020202020204" pitchFamily="34" charset="0"/>
                <a:cs typeface="Arial" panose="020B0604020202020204" pitchFamily="34" charset="0"/>
              </a:rPr>
              <a:t>are not hierarchical</a:t>
            </a:r>
            <a:r>
              <a:rPr lang="en-US" dirty="0">
                <a:latin typeface="Arial" panose="020B0604020202020204" pitchFamily="34" charset="0"/>
                <a:cs typeface="Arial" panose="020B0604020202020204" pitchFamily="34" charset="0"/>
              </a:rPr>
              <a:t>, so each must be assigned explicitly</a:t>
            </a:r>
            <a:r>
              <a:rPr lang="en-US" dirty="0" smtClean="0">
                <a:latin typeface="Arial" panose="020B0604020202020204" pitchFamily="34" charset="0"/>
                <a:cs typeface="Arial" panose="020B0604020202020204" pitchFamily="34" charset="0"/>
              </a:rPr>
              <a:t>.</a:t>
            </a:r>
          </a:p>
          <a:p>
            <a:pPr algn="just">
              <a:lnSpc>
                <a:spcPct val="150000"/>
              </a:lnSpc>
            </a:pPr>
            <a:r>
              <a:rPr lang="en-US" dirty="0" smtClean="0">
                <a:latin typeface="Arial" panose="020B0604020202020204" pitchFamily="34" charset="0"/>
                <a:cs typeface="Arial" panose="020B0604020202020204" pitchFamily="34" charset="0"/>
              </a:rPr>
              <a:t> </a:t>
            </a:r>
          </a:p>
          <a:p>
            <a:pPr marL="457200" indent="-457200"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Only </a:t>
            </a:r>
            <a:r>
              <a:rPr lang="en-US" dirty="0">
                <a:latin typeface="Arial" panose="020B0604020202020204" pitchFamily="34" charset="0"/>
                <a:cs typeface="Arial" panose="020B0604020202020204" pitchFamily="34" charset="0"/>
              </a:rPr>
              <a:t>system administrators and </a:t>
            </a:r>
            <a:r>
              <a:rPr lang="en-US" dirty="0" smtClean="0">
                <a:latin typeface="Arial" panose="020B0604020202020204" pitchFamily="34" charset="0"/>
                <a:cs typeface="Arial" panose="020B0604020202020204" pitchFamily="34" charset="0"/>
              </a:rPr>
              <a:t>Superusers can grant </a:t>
            </a:r>
            <a:r>
              <a:rPr lang="en-US" dirty="0">
                <a:latin typeface="Arial" panose="020B0604020202020204" pitchFamily="34" charset="0"/>
                <a:cs typeface="Arial" panose="020B0604020202020204" pitchFamily="34" charset="0"/>
              </a:rPr>
              <a:t>or modify extended permissions.</a:t>
            </a:r>
            <a:endParaRPr lang="en-US" b="1" dirty="0">
              <a:latin typeface="Arial" panose="020B0604020202020204" pitchFamily="34" charset="0"/>
              <a:cs typeface="Arial" panose="020B0604020202020204" pitchFamily="34" charset="0"/>
            </a:endParaRPr>
          </a:p>
        </p:txBody>
      </p:sp>
      <p:sp>
        <p:nvSpPr>
          <p:cNvPr id="6" name="Rectangle 5"/>
          <p:cNvSpPr/>
          <p:nvPr/>
        </p:nvSpPr>
        <p:spPr>
          <a:xfrm>
            <a:off x="387652" y="820646"/>
            <a:ext cx="2578013" cy="400110"/>
          </a:xfrm>
          <a:prstGeom prst="rect">
            <a:avLst/>
          </a:prstGeom>
        </p:spPr>
        <p:txBody>
          <a:bodyPr wrap="none">
            <a:spAutoFit/>
          </a:bodyPr>
          <a:lstStyle/>
          <a:p>
            <a:r>
              <a:rPr lang="en-US" sz="2000" b="1" dirty="0">
                <a:latin typeface="+mj-lt"/>
              </a:rPr>
              <a:t>Extended permissions </a:t>
            </a:r>
          </a:p>
        </p:txBody>
      </p:sp>
      <p:pic>
        <p:nvPicPr>
          <p:cNvPr id="7" name="Picture 6"/>
          <p:cNvPicPr>
            <a:picLocks noChangeAspect="1"/>
          </p:cNvPicPr>
          <p:nvPr/>
        </p:nvPicPr>
        <p:blipFill>
          <a:blip r:embed="rId3"/>
          <a:stretch>
            <a:fillRect/>
          </a:stretch>
        </p:blipFill>
        <p:spPr>
          <a:xfrm>
            <a:off x="3200400" y="599474"/>
            <a:ext cx="563313" cy="621282"/>
          </a:xfrm>
          <a:prstGeom prst="rect">
            <a:avLst/>
          </a:prstGeom>
        </p:spPr>
      </p:pic>
    </p:spTree>
    <p:extLst>
      <p:ext uri="{BB962C8B-B14F-4D97-AF65-F5344CB8AC3E}">
        <p14:creationId xmlns:p14="http://schemas.microsoft.com/office/powerpoint/2010/main" val="1006267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 - Extended</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978937051"/>
              </p:ext>
            </p:extLst>
          </p:nvPr>
        </p:nvGraphicFramePr>
        <p:xfrm>
          <a:off x="304800" y="685801"/>
          <a:ext cx="8659906" cy="5652593"/>
        </p:xfrm>
        <a:graphic>
          <a:graphicData uri="http://schemas.openxmlformats.org/drawingml/2006/table">
            <a:tbl>
              <a:tblPr firstRow="1" bandRow="1">
                <a:tableStyleId>{F5AB1C69-6EDB-4FF4-983F-18BD219EF322}</a:tableStyleId>
              </a:tblPr>
              <a:tblGrid>
                <a:gridCol w="2735863">
                  <a:extLst>
                    <a:ext uri="{9D8B030D-6E8A-4147-A177-3AD203B41FA5}">
                      <a16:colId xmlns:a16="http://schemas.microsoft.com/office/drawing/2014/main" val="20000"/>
                    </a:ext>
                  </a:extLst>
                </a:gridCol>
                <a:gridCol w="5924043">
                  <a:extLst>
                    <a:ext uri="{9D8B030D-6E8A-4147-A177-3AD203B41FA5}">
                      <a16:colId xmlns:a16="http://schemas.microsoft.com/office/drawing/2014/main" val="20001"/>
                    </a:ext>
                  </a:extLst>
                </a:gridCol>
              </a:tblGrid>
              <a:tr h="423348">
                <a:tc>
                  <a:txBody>
                    <a:bodyPr/>
                    <a:lstStyle/>
                    <a:p>
                      <a:r>
                        <a:rPr lang="en-US" sz="1800" b="1" i="0" u="none" strike="noStrike" kern="1200" baseline="0" dirty="0" smtClean="0">
                          <a:solidFill>
                            <a:schemeClr val="lt1"/>
                          </a:solidFill>
                          <a:latin typeface="Arial" panose="020B0604020202020204" pitchFamily="34" charset="0"/>
                          <a:ea typeface="+mn-ea"/>
                          <a:cs typeface="Arial" panose="020B0604020202020204" pitchFamily="34" charset="0"/>
                        </a:rPr>
                        <a:t>Extended Permission</a:t>
                      </a:r>
                      <a:endParaRPr lang="en-US" sz="1800" b="1" i="0" u="none" strike="noStrike" kern="1200" baseline="0" dirty="0">
                        <a:solidFill>
                          <a:schemeClr val="lt1"/>
                        </a:solidFill>
                        <a:latin typeface="Arial" panose="020B0604020202020204" pitchFamily="34" charset="0"/>
                        <a:ea typeface="+mn-ea"/>
                        <a:cs typeface="Arial" panose="020B0604020202020204" pitchFamily="34" charset="0"/>
                      </a:endParaRPr>
                    </a:p>
                  </a:txBody>
                  <a:tcPr/>
                </a:tc>
                <a:tc>
                  <a:txBody>
                    <a:bodyPr/>
                    <a:lstStyle/>
                    <a:p>
                      <a:pPr algn="ctr"/>
                      <a:r>
                        <a:rPr lang="en-US" sz="1800" b="1" i="0" u="none" strike="noStrike" kern="1200" baseline="0" dirty="0" smtClean="0">
                          <a:solidFill>
                            <a:schemeClr val="lt1"/>
                          </a:solidFill>
                          <a:latin typeface="Arial" panose="020B0604020202020204" pitchFamily="34" charset="0"/>
                          <a:ea typeface="+mn-ea"/>
                          <a:cs typeface="Arial" panose="020B0604020202020204" pitchFamily="34" charset="0"/>
                        </a:rPr>
                        <a:t>Description</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99204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Execute Procedure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Superusers can change the owner of an item and use Execute Procedure to run external procedures on certain object types. </a:t>
                      </a:r>
                    </a:p>
                    <a:p>
                      <a:pPr marL="285750" indent="-285750" algn="just">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A procedure is a Docbasic program stored in the repository as a dm_procedure object.</a:t>
                      </a:r>
                      <a:endParaRPr lang="en-US" sz="14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99204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Change Location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move an object from one folder to another in the repository. </a:t>
                      </a:r>
                    </a:p>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A user also must have Write permission to move the object. To link an object, a user also must have Browse permission on the Target Folder.</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538538">
                <a:tc>
                  <a:txBody>
                    <a:bodyPr/>
                    <a:lstStyle/>
                    <a:p>
                      <a:pPr marL="0" algn="l" defTabSz="914400" rtl="0" eaLnBrk="1" latinLnBrk="0" hangingPunct="1"/>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Change State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change the state of an item with a lifecycle applied to it.</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3"/>
                  </a:ext>
                </a:extLst>
              </a:tr>
              <a:tr h="39154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Change Permission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modify the basic permissions of an object.</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r h="765291">
                <a:tc>
                  <a:txBody>
                    <a:bodyPr/>
                    <a:lstStyle/>
                    <a:p>
                      <a:pPr marL="0" algn="l" defTabSz="914400" rtl="0" eaLnBrk="1" latinLnBrk="0" hangingPunct="1"/>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Change Ownership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change the owner of the object. If the user is not the object owner or a superuser, they also must have Write permission.</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5"/>
                  </a:ext>
                </a:extLst>
              </a:tr>
              <a:tr h="99204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Delete Object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only delete the object. For example, you may want a user to delete documents but not read them. </a:t>
                      </a:r>
                    </a:p>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This is useful for Records Management applications where discrete permissions are common.</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6"/>
                  </a:ext>
                </a:extLst>
              </a:tr>
              <a:tr h="39154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Change Folder Links </a:t>
                      </a:r>
                      <a:endParaRPr lang="en-US" sz="16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400" b="0" i="0" u="none" strike="noStrike" kern="1200" baseline="0" dirty="0" smtClean="0">
                          <a:solidFill>
                            <a:schemeClr val="dk1"/>
                          </a:solidFill>
                          <a:latin typeface="Arial" panose="020B0604020202020204" pitchFamily="34" charset="0"/>
                          <a:ea typeface="+mn-ea"/>
                          <a:cs typeface="Arial" panose="020B0604020202020204" pitchFamily="34" charset="0"/>
                        </a:rPr>
                        <a:t>Users can link or unlink an object to the folder in the repository</a:t>
                      </a:r>
                      <a:endParaRPr lang="en-US" sz="14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9556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12</a:t>
            </a:fld>
            <a:endParaRPr lang="en-US"/>
          </a:p>
        </p:txBody>
      </p:sp>
      <p:sp>
        <p:nvSpPr>
          <p:cNvPr id="3" name="Rectangle 2"/>
          <p:cNvSpPr/>
          <p:nvPr/>
        </p:nvSpPr>
        <p:spPr>
          <a:xfrm>
            <a:off x="318247" y="1263758"/>
            <a:ext cx="8292353" cy="466281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following object permissions are required </a:t>
            </a:r>
            <a:r>
              <a:rPr lang="en-US" dirty="0" smtClean="0">
                <a:latin typeface="Arial" panose="020B0604020202020204" pitchFamily="34" charset="0"/>
                <a:cs typeface="Arial" panose="020B0604020202020204" pitchFamily="34" charset="0"/>
              </a:rPr>
              <a:t>to change </a:t>
            </a:r>
            <a:r>
              <a:rPr lang="en-US" dirty="0">
                <a:latin typeface="Arial" panose="020B0604020202020204" pitchFamily="34" charset="0"/>
                <a:cs typeface="Arial" panose="020B0604020202020204" pitchFamily="34" charset="0"/>
              </a:rPr>
              <a:t>an object's location:</a:t>
            </a:r>
          </a:p>
          <a:p>
            <a:pPr lvl="1">
              <a:lnSpc>
                <a:spcPct val="150000"/>
              </a:lnSpc>
            </a:pPr>
            <a:r>
              <a:rPr lang="en-US" dirty="0">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Move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(Primary </a:t>
            </a:r>
            <a:r>
              <a:rPr lang="en-US" dirty="0">
                <a:latin typeface="Arial" panose="020B0604020202020204" pitchFamily="34" charset="0"/>
                <a:cs typeface="Arial" panose="020B0604020202020204" pitchFamily="34" charset="0"/>
              </a:rPr>
              <a:t>folder): </a:t>
            </a:r>
            <a:r>
              <a:rPr lang="en-US" b="1" i="1" dirty="0">
                <a:solidFill>
                  <a:schemeClr val="accent1">
                    <a:lumMod val="75000"/>
                  </a:schemeClr>
                </a:solidFill>
                <a:latin typeface="Arial" panose="020B0604020202020204" pitchFamily="34" charset="0"/>
                <a:cs typeface="Arial" panose="020B0604020202020204" pitchFamily="34" charset="0"/>
              </a:rPr>
              <a:t>WRITE</a:t>
            </a:r>
            <a:r>
              <a:rPr lang="en-US" dirty="0">
                <a:latin typeface="Arial" panose="020B0604020202020204" pitchFamily="34" charset="0"/>
                <a:cs typeface="Arial" panose="020B0604020202020204" pitchFamily="34" charset="0"/>
              </a:rPr>
              <a:t> and </a:t>
            </a:r>
            <a:r>
              <a:rPr lang="en-US" b="1" i="1" dirty="0">
                <a:solidFill>
                  <a:schemeClr val="accent1">
                    <a:lumMod val="75000"/>
                  </a:schemeClr>
                </a:solidFill>
                <a:latin typeface="Arial" panose="020B0604020202020204" pitchFamily="34" charset="0"/>
                <a:cs typeface="Arial" panose="020B0604020202020204" pitchFamily="34" charset="0"/>
              </a:rPr>
              <a:t>Change Location</a:t>
            </a:r>
          </a:p>
          <a:p>
            <a:pPr lvl="1">
              <a:lnSpc>
                <a:spcPct val="150000"/>
              </a:lnSpc>
            </a:pPr>
            <a:r>
              <a:rPr lang="en-US" dirty="0">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Move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(Non-primary </a:t>
            </a:r>
            <a:r>
              <a:rPr lang="en-US" dirty="0">
                <a:latin typeface="Arial" panose="020B0604020202020204" pitchFamily="34" charset="0"/>
                <a:cs typeface="Arial" panose="020B0604020202020204" pitchFamily="34" charset="0"/>
              </a:rPr>
              <a:t>folder): </a:t>
            </a:r>
            <a:r>
              <a:rPr lang="en-US" b="1" i="1" dirty="0">
                <a:solidFill>
                  <a:schemeClr val="accent1">
                    <a:lumMod val="75000"/>
                  </a:schemeClr>
                </a:solidFill>
                <a:latin typeface="Arial" panose="020B0604020202020204" pitchFamily="34" charset="0"/>
                <a:cs typeface="Arial" panose="020B0604020202020204" pitchFamily="34" charset="0"/>
              </a:rPr>
              <a:t>BROWSE</a:t>
            </a:r>
            <a:r>
              <a:rPr lang="en-US" dirty="0">
                <a:latin typeface="Arial" panose="020B0604020202020204" pitchFamily="34" charset="0"/>
                <a:cs typeface="Arial" panose="020B0604020202020204" pitchFamily="34" charset="0"/>
              </a:rPr>
              <a:t> and </a:t>
            </a:r>
            <a:r>
              <a:rPr lang="en-US" b="1" i="1" dirty="0">
                <a:solidFill>
                  <a:schemeClr val="accent1">
                    <a:lumMod val="75000"/>
                  </a:schemeClr>
                </a:solidFill>
                <a:latin typeface="Arial" panose="020B0604020202020204" pitchFamily="34" charset="0"/>
                <a:cs typeface="Arial" panose="020B0604020202020204" pitchFamily="34" charset="0"/>
              </a:rPr>
              <a:t>Change Location</a:t>
            </a:r>
          </a:p>
          <a:p>
            <a:pPr lvl="1">
              <a:lnSpc>
                <a:spcPct val="150000"/>
              </a:lnSpc>
            </a:pPr>
            <a:r>
              <a:rPr lang="en-US" dirty="0">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Link</a:t>
            </a:r>
            <a:r>
              <a:rPr lang="en-US" dirty="0">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BROWSE</a:t>
            </a:r>
            <a:r>
              <a:rPr lang="en-US" dirty="0">
                <a:latin typeface="Arial" panose="020B0604020202020204" pitchFamily="34" charset="0"/>
                <a:cs typeface="Arial" panose="020B0604020202020204" pitchFamily="34" charset="0"/>
              </a:rPr>
              <a:t> and </a:t>
            </a:r>
            <a:r>
              <a:rPr lang="en-US" b="1" i="1" dirty="0">
                <a:solidFill>
                  <a:schemeClr val="accent1">
                    <a:lumMod val="75000"/>
                  </a:schemeClr>
                </a:solidFill>
                <a:latin typeface="Arial" panose="020B0604020202020204" pitchFamily="34" charset="0"/>
                <a:cs typeface="Arial" panose="020B0604020202020204" pitchFamily="34" charset="0"/>
              </a:rPr>
              <a:t>Change Location</a:t>
            </a:r>
          </a:p>
          <a:p>
            <a:pPr lvl="1">
              <a:lnSpc>
                <a:spcPct val="150000"/>
              </a:lnSpc>
            </a:pPr>
            <a:r>
              <a:rPr lang="en-US" dirty="0">
                <a:latin typeface="Arial" panose="020B0604020202020204" pitchFamily="34" charset="0"/>
                <a:cs typeface="Arial" panose="020B0604020202020204" pitchFamily="34" charset="0"/>
              </a:rPr>
              <a:t>- </a:t>
            </a:r>
            <a:r>
              <a:rPr lang="en-US" b="1" i="1" dirty="0" smtClean="0">
                <a:solidFill>
                  <a:schemeClr val="accent1">
                    <a:lumMod val="75000"/>
                  </a:schemeClr>
                </a:solidFill>
                <a:latin typeface="Arial" panose="020B0604020202020204" pitchFamily="34" charset="0"/>
                <a:cs typeface="Arial" panose="020B0604020202020204" pitchFamily="34" charset="0"/>
              </a:rPr>
              <a:t>Copy</a:t>
            </a:r>
            <a:r>
              <a:rPr lang="en-US" dirty="0">
                <a:latin typeface="Arial" panose="020B0604020202020204" pitchFamily="34" charset="0"/>
                <a:cs typeface="Arial" panose="020B0604020202020204" pitchFamily="34" charset="0"/>
              </a:rPr>
              <a:t>: </a:t>
            </a:r>
            <a:r>
              <a:rPr lang="en-US" b="1" i="1" dirty="0" smtClean="0">
                <a:solidFill>
                  <a:schemeClr val="accent1">
                    <a:lumMod val="75000"/>
                  </a:schemeClr>
                </a:solidFill>
                <a:latin typeface="Arial" panose="020B0604020202020204" pitchFamily="34" charset="0"/>
                <a:cs typeface="Arial" panose="020B0604020202020204" pitchFamily="34" charset="0"/>
              </a:rPr>
              <a:t>READ</a:t>
            </a:r>
            <a:endParaRPr lang="en-US" b="1" i="1"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following object permissions are required to:</a:t>
            </a:r>
          </a:p>
          <a:p>
            <a:pPr lvl="1">
              <a:lnSpc>
                <a:spcPct val="150000"/>
              </a:lnSpc>
            </a:pPr>
            <a:r>
              <a:rPr lang="en-US" dirty="0">
                <a:latin typeface="Arial" panose="020B0604020202020204" pitchFamily="34" charset="0"/>
                <a:cs typeface="Arial" panose="020B0604020202020204" pitchFamily="34" charset="0"/>
              </a:rPr>
              <a:t>- Update properties with checkout: </a:t>
            </a:r>
            <a:r>
              <a:rPr lang="en-US" b="1" i="1" dirty="0">
                <a:solidFill>
                  <a:schemeClr val="accent1">
                    <a:lumMod val="75000"/>
                  </a:schemeClr>
                </a:solidFill>
                <a:latin typeface="Arial" panose="020B0604020202020204" pitchFamily="34" charset="0"/>
                <a:cs typeface="Arial" panose="020B0604020202020204" pitchFamily="34" charset="0"/>
              </a:rPr>
              <a:t>VERSION</a:t>
            </a:r>
          </a:p>
          <a:p>
            <a:pPr lvl="1">
              <a:lnSpc>
                <a:spcPct val="150000"/>
              </a:lnSpc>
            </a:pPr>
            <a:r>
              <a:rPr lang="en-US" dirty="0">
                <a:latin typeface="Arial" panose="020B0604020202020204" pitchFamily="34" charset="0"/>
                <a:cs typeface="Arial" panose="020B0604020202020204" pitchFamily="34" charset="0"/>
              </a:rPr>
              <a:t>- Update properties without checkout: </a:t>
            </a:r>
            <a:r>
              <a:rPr lang="en-US" b="1" i="1" dirty="0">
                <a:solidFill>
                  <a:schemeClr val="accent1">
                    <a:lumMod val="75000"/>
                  </a:schemeClr>
                </a:solidFill>
                <a:latin typeface="Arial" panose="020B0604020202020204" pitchFamily="34" charset="0"/>
                <a:cs typeface="Arial" panose="020B0604020202020204" pitchFamily="34" charset="0"/>
              </a:rPr>
              <a:t>WRITE</a:t>
            </a:r>
          </a:p>
          <a:p>
            <a:pPr lvl="1">
              <a:lnSpc>
                <a:spcPct val="150000"/>
              </a:lnSpc>
            </a:pPr>
            <a:r>
              <a:rPr lang="en-US" dirty="0">
                <a:latin typeface="Arial" panose="020B0604020202020204" pitchFamily="34" charset="0"/>
                <a:cs typeface="Arial" panose="020B0604020202020204" pitchFamily="34" charset="0"/>
              </a:rPr>
              <a:t>- Add a rendition to a document: </a:t>
            </a:r>
            <a:r>
              <a:rPr lang="en-US" b="1" i="1" dirty="0">
                <a:solidFill>
                  <a:schemeClr val="accent1">
                    <a:lumMod val="75000"/>
                  </a:schemeClr>
                </a:solidFill>
                <a:latin typeface="Arial" panose="020B0604020202020204" pitchFamily="34" charset="0"/>
                <a:cs typeface="Arial" panose="020B0604020202020204" pitchFamily="34" charset="0"/>
              </a:rPr>
              <a:t>WRITE</a:t>
            </a:r>
          </a:p>
          <a:p>
            <a:pPr lvl="1">
              <a:lnSpc>
                <a:spcPct val="150000"/>
              </a:lnSpc>
            </a:pPr>
            <a:r>
              <a:rPr lang="en-US" dirty="0">
                <a:latin typeface="Arial" panose="020B0604020202020204" pitchFamily="34" charset="0"/>
                <a:cs typeface="Arial" panose="020B0604020202020204" pitchFamily="34" charset="0"/>
              </a:rPr>
              <a:t>- Add comments to a PDF document: </a:t>
            </a:r>
            <a:r>
              <a:rPr lang="en-US" b="1" i="1" dirty="0">
                <a:solidFill>
                  <a:schemeClr val="accent1">
                    <a:lumMod val="75000"/>
                  </a:schemeClr>
                </a:solidFill>
                <a:latin typeface="Arial" panose="020B0604020202020204" pitchFamily="34" charset="0"/>
                <a:cs typeface="Arial" panose="020B0604020202020204" pitchFamily="34" charset="0"/>
              </a:rPr>
              <a:t>RELATE</a:t>
            </a:r>
          </a:p>
          <a:p>
            <a:pPr lvl="1">
              <a:lnSpc>
                <a:spcPct val="150000"/>
              </a:lnSpc>
            </a:pPr>
            <a:r>
              <a:rPr lang="en-US" dirty="0">
                <a:latin typeface="Arial" panose="020B0604020202020204" pitchFamily="34" charset="0"/>
                <a:cs typeface="Arial" panose="020B0604020202020204" pitchFamily="34" charset="0"/>
              </a:rPr>
              <a:t>- Change ownership if not a SUPERUSER: </a:t>
            </a:r>
            <a:r>
              <a:rPr lang="en-US" b="1" i="1" dirty="0">
                <a:solidFill>
                  <a:schemeClr val="accent1">
                    <a:lumMod val="75000"/>
                  </a:schemeClr>
                </a:solidFill>
                <a:latin typeface="Arial" panose="020B0604020202020204" pitchFamily="34" charset="0"/>
                <a:cs typeface="Arial" panose="020B0604020202020204" pitchFamily="34" charset="0"/>
              </a:rPr>
              <a:t>WRITE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b="1" i="1" dirty="0">
                <a:solidFill>
                  <a:schemeClr val="accent1">
                    <a:lumMod val="75000"/>
                  </a:schemeClr>
                </a:solidFill>
                <a:latin typeface="Arial" panose="020B0604020202020204" pitchFamily="34" charset="0"/>
                <a:cs typeface="Arial" panose="020B0604020202020204" pitchFamily="34" charset="0"/>
              </a:rPr>
              <a:t>Change Owner</a:t>
            </a:r>
          </a:p>
        </p:txBody>
      </p:sp>
      <p:sp>
        <p:nvSpPr>
          <p:cNvPr id="6" name="Rectangle 5"/>
          <p:cNvSpPr/>
          <p:nvPr/>
        </p:nvSpPr>
        <p:spPr>
          <a:xfrm>
            <a:off x="283564" y="713913"/>
            <a:ext cx="3583032"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Additional Permissions </a:t>
            </a:r>
            <a:r>
              <a:rPr lang="en-US" b="1" dirty="0" smtClean="0">
                <a:latin typeface="Arial" panose="020B0604020202020204" pitchFamily="34" charset="0"/>
                <a:cs typeface="Arial" panose="020B0604020202020204" pitchFamily="34" charset="0"/>
              </a:rPr>
              <a:t>Effects</a:t>
            </a:r>
            <a:endParaRPr lang="en-US"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7315200" y="1990456"/>
            <a:ext cx="942975" cy="1685925"/>
          </a:xfrm>
          <a:prstGeom prst="rect">
            <a:avLst/>
          </a:prstGeom>
        </p:spPr>
      </p:pic>
    </p:spTree>
    <p:extLst>
      <p:ext uri="{BB962C8B-B14F-4D97-AF65-F5344CB8AC3E}">
        <p14:creationId xmlns:p14="http://schemas.microsoft.com/office/powerpoint/2010/main" val="253962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 Cognizant 2018</a:t>
            </a:r>
          </a:p>
        </p:txBody>
      </p:sp>
      <p:sp>
        <p:nvSpPr>
          <p:cNvPr id="4" name="Slide Number Placeholder 3"/>
          <p:cNvSpPr>
            <a:spLocks noGrp="1"/>
          </p:cNvSpPr>
          <p:nvPr>
            <p:ph type="sldNum" sz="quarter" idx="12"/>
          </p:nvPr>
        </p:nvSpPr>
        <p:spPr/>
        <p:txBody>
          <a:bodyPr/>
          <a:lstStyle/>
          <a:p>
            <a:fld id="{D8ADAFF2-BF11-42B3-8CB9-F8B879C82B07}" type="slidenum">
              <a:rPr lang="en-US" smtClean="0"/>
              <a:pPr/>
              <a:t>13</a:t>
            </a:fld>
            <a:endParaRPr lang="en-US"/>
          </a:p>
        </p:txBody>
      </p:sp>
      <p:sp>
        <p:nvSpPr>
          <p:cNvPr id="8" name="Rectangle 7"/>
          <p:cNvSpPr/>
          <p:nvPr/>
        </p:nvSpPr>
        <p:spPr>
          <a:xfrm>
            <a:off x="103094" y="4724400"/>
            <a:ext cx="8507506" cy="1540422"/>
          </a:xfrm>
          <a:prstGeom prst="rect">
            <a:avLst/>
          </a:prstGeom>
        </p:spPr>
        <p:txBody>
          <a:bodyPr wrap="square">
            <a:spAutoFit/>
          </a:bodyPr>
          <a:lstStyle/>
          <a:p>
            <a:r>
              <a:rPr lang="en-US" sz="4705" dirty="0" smtClean="0">
                <a:solidFill>
                  <a:prstClr val="white"/>
                </a:solidFill>
                <a:latin typeface="Arial Rounded MT Bold" pitchFamily="34" charset="0"/>
              </a:rPr>
              <a:t>Folder Security </a:t>
            </a:r>
          </a:p>
          <a:p>
            <a:r>
              <a:rPr lang="en-US" sz="4705" dirty="0" smtClean="0">
                <a:solidFill>
                  <a:prstClr val="white"/>
                </a:solidFill>
                <a:latin typeface="Arial Rounded MT Bold" pitchFamily="34" charset="0"/>
              </a:rPr>
              <a:t>Overview</a:t>
            </a:r>
            <a:endParaRPr lang="en-US" dirty="0"/>
          </a:p>
        </p:txBody>
      </p:sp>
    </p:spTree>
    <p:extLst>
      <p:ext uri="{BB962C8B-B14F-4D97-AF65-F5344CB8AC3E}">
        <p14:creationId xmlns:p14="http://schemas.microsoft.com/office/powerpoint/2010/main" val="757260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a:t>
            </a:r>
            <a:r>
              <a:rPr lang="en-US" dirty="0" smtClean="0"/>
              <a:t>Security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75146302"/>
              </p:ext>
            </p:extLst>
          </p:nvPr>
        </p:nvGraphicFramePr>
        <p:xfrm>
          <a:off x="0" y="685800"/>
          <a:ext cx="89916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14</a:t>
            </a:fld>
            <a:endParaRPr lang="en-US"/>
          </a:p>
        </p:txBody>
      </p:sp>
    </p:spTree>
    <p:extLst>
      <p:ext uri="{BB962C8B-B14F-4D97-AF65-F5344CB8AC3E}">
        <p14:creationId xmlns:p14="http://schemas.microsoft.com/office/powerpoint/2010/main" val="606480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security</a:t>
            </a:r>
          </a:p>
        </p:txBody>
      </p:sp>
      <p:sp>
        <p:nvSpPr>
          <p:cNvPr id="3" name="Content Placeholder 2"/>
          <p:cNvSpPr>
            <a:spLocks noGrp="1"/>
          </p:cNvSpPr>
          <p:nvPr>
            <p:ph idx="1"/>
          </p:nvPr>
        </p:nvSpPr>
        <p:spPr>
          <a:xfrm>
            <a:off x="152400" y="685800"/>
            <a:ext cx="8534400" cy="5638800"/>
          </a:xfrm>
        </p:spPr>
        <p:txBody>
          <a:bodyPr/>
          <a:lstStyle/>
          <a:p>
            <a:pPr algn="just">
              <a:lnSpc>
                <a:spcPct val="150000"/>
              </a:lnSpc>
            </a:pPr>
            <a:r>
              <a:rPr lang="en-US" sz="1800" dirty="0">
                <a:ea typeface="+mn-ea"/>
              </a:rPr>
              <a:t>When folder security is enabled, a user must have Write permission or Change Folder Links permission for the</a:t>
            </a:r>
            <a:r>
              <a:rPr lang="en-US" sz="1800" dirty="0" smtClean="0">
                <a:ea typeface="+mn-ea"/>
              </a:rPr>
              <a:t>:</a:t>
            </a:r>
          </a:p>
          <a:p>
            <a:pPr marL="0" indent="0" algn="just">
              <a:lnSpc>
                <a:spcPct val="150000"/>
              </a:lnSpc>
              <a:buNone/>
            </a:pPr>
            <a:endParaRPr lang="en-US" sz="1800" dirty="0">
              <a:ea typeface="+mn-ea"/>
            </a:endParaRPr>
          </a:p>
          <a:p>
            <a:pPr lvl="2" indent="-342900">
              <a:lnSpc>
                <a:spcPct val="150000"/>
              </a:lnSpc>
              <a:buFont typeface="Wingdings" panose="05000000000000000000" pitchFamily="2" charset="2"/>
              <a:buChar char="ü"/>
            </a:pPr>
            <a:r>
              <a:rPr lang="en-US" sz="1800" dirty="0"/>
              <a:t>Target folder to create, import, copy, or link an object into the folder</a:t>
            </a:r>
            <a:r>
              <a:rPr lang="en-US" sz="1800" dirty="0" smtClean="0"/>
              <a:t>.</a:t>
            </a:r>
          </a:p>
          <a:p>
            <a:pPr marL="800100" lvl="2" indent="0">
              <a:lnSpc>
                <a:spcPct val="150000"/>
              </a:lnSpc>
              <a:buNone/>
            </a:pPr>
            <a:endParaRPr lang="en-US" sz="1800" dirty="0"/>
          </a:p>
          <a:p>
            <a:pPr lvl="2" indent="-342900">
              <a:lnSpc>
                <a:spcPct val="150000"/>
              </a:lnSpc>
              <a:buFont typeface="Wingdings" panose="05000000000000000000" pitchFamily="2" charset="2"/>
              <a:buChar char="ü"/>
            </a:pPr>
            <a:r>
              <a:rPr lang="en-US" sz="1800" dirty="0"/>
              <a:t>Source folder to move or delete an object from a folder</a:t>
            </a:r>
            <a:r>
              <a:rPr lang="en-US" sz="1800" dirty="0" smtClean="0"/>
              <a:t>.</a:t>
            </a:r>
          </a:p>
          <a:p>
            <a:pPr marL="800100" lvl="2" indent="0">
              <a:lnSpc>
                <a:spcPct val="150000"/>
              </a:lnSpc>
              <a:buNone/>
            </a:pPr>
            <a:endParaRPr lang="en-US" sz="1800" b="1" i="1" dirty="0" smtClean="0">
              <a:ea typeface="+mn-ea"/>
            </a:endParaRPr>
          </a:p>
          <a:p>
            <a:pPr marL="0" indent="0" algn="just">
              <a:lnSpc>
                <a:spcPct val="150000"/>
              </a:lnSpc>
              <a:buNone/>
            </a:pPr>
            <a:endParaRPr lang="en-US" sz="1800" b="1" i="1" dirty="0" smtClean="0">
              <a:solidFill>
                <a:schemeClr val="accent1">
                  <a:lumMod val="75000"/>
                </a:schemeClr>
              </a:solidFill>
              <a:ea typeface="+mn-ea"/>
            </a:endParaRPr>
          </a:p>
          <a:p>
            <a:pPr algn="just">
              <a:lnSpc>
                <a:spcPct val="150000"/>
              </a:lnSpc>
            </a:pPr>
            <a:r>
              <a:rPr lang="en-US" sz="1800" b="1" i="1" dirty="0" smtClean="0">
                <a:solidFill>
                  <a:schemeClr val="accent1">
                    <a:lumMod val="75000"/>
                  </a:schemeClr>
                </a:solidFill>
                <a:ea typeface="+mn-ea"/>
              </a:rPr>
              <a:t>Folder </a:t>
            </a:r>
            <a:r>
              <a:rPr lang="en-US" sz="1800" b="1" i="1" dirty="0">
                <a:solidFill>
                  <a:schemeClr val="accent1">
                    <a:lumMod val="75000"/>
                  </a:schemeClr>
                </a:solidFill>
                <a:ea typeface="+mn-ea"/>
              </a:rPr>
              <a:t>security </a:t>
            </a:r>
            <a:r>
              <a:rPr lang="en-US" sz="1800" dirty="0">
                <a:ea typeface="+mn-ea"/>
              </a:rPr>
              <a:t>only pertains to changing the contents in a folder. </a:t>
            </a:r>
            <a:r>
              <a:rPr lang="en-US" sz="1800" i="1" dirty="0" smtClean="0">
                <a:ea typeface="+mn-ea"/>
              </a:rPr>
              <a:t>For </a:t>
            </a:r>
            <a:r>
              <a:rPr lang="en-US" sz="1800" i="1" dirty="0">
                <a:ea typeface="+mn-ea"/>
              </a:rPr>
              <a:t>example</a:t>
            </a:r>
            <a:r>
              <a:rPr lang="en-US" sz="1800" dirty="0">
                <a:ea typeface="+mn-ea"/>
              </a:rPr>
              <a:t>, a user with </a:t>
            </a:r>
            <a:r>
              <a:rPr lang="en-US" sz="1800" dirty="0" smtClean="0">
                <a:ea typeface="+mn-ea"/>
              </a:rPr>
              <a:t>Browse permission </a:t>
            </a:r>
            <a:r>
              <a:rPr lang="en-US" sz="1800" dirty="0">
                <a:ea typeface="+mn-ea"/>
              </a:rPr>
              <a:t>on a folder can still check out and check in objects within the folder</a:t>
            </a:r>
            <a:r>
              <a:rPr lang="en-US" sz="1800" dirty="0" smtClean="0">
                <a:ea typeface="+mn-ea"/>
              </a:rPr>
              <a:t>.</a:t>
            </a:r>
          </a:p>
          <a:p>
            <a:pPr marL="0" indent="0" algn="just">
              <a:buNone/>
            </a:pPr>
            <a:r>
              <a:rPr lang="en-US" sz="2800" dirty="0" smtClean="0">
                <a:latin typeface="+mn-lt"/>
                <a:ea typeface="+mn-ea"/>
                <a:cs typeface="+mn-cs"/>
              </a:rPr>
              <a:t>	</a:t>
            </a:r>
            <a:endParaRPr lang="en-US" sz="2800" dirty="0">
              <a:latin typeface="+mn-lt"/>
              <a:ea typeface="+mn-ea"/>
              <a:cs typeface="+mn-cs"/>
            </a:endParaRPr>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15</a:t>
            </a:fld>
            <a:endParaRPr lang="en-US" dirty="0"/>
          </a:p>
        </p:txBody>
      </p:sp>
      <p:pic>
        <p:nvPicPr>
          <p:cNvPr id="11" name="Picture 10"/>
          <p:cNvPicPr>
            <a:picLocks noChangeAspect="1"/>
          </p:cNvPicPr>
          <p:nvPr/>
        </p:nvPicPr>
        <p:blipFill>
          <a:blip r:embed="rId2"/>
          <a:stretch>
            <a:fillRect/>
          </a:stretch>
        </p:blipFill>
        <p:spPr>
          <a:xfrm>
            <a:off x="3364043" y="2498517"/>
            <a:ext cx="1464873" cy="628650"/>
          </a:xfrm>
          <a:prstGeom prst="rect">
            <a:avLst/>
          </a:prstGeom>
        </p:spPr>
      </p:pic>
      <p:pic>
        <p:nvPicPr>
          <p:cNvPr id="12" name="Picture 11"/>
          <p:cNvPicPr>
            <a:picLocks noChangeAspect="1"/>
          </p:cNvPicPr>
          <p:nvPr/>
        </p:nvPicPr>
        <p:blipFill>
          <a:blip r:embed="rId3"/>
          <a:stretch>
            <a:fillRect/>
          </a:stretch>
        </p:blipFill>
        <p:spPr>
          <a:xfrm>
            <a:off x="3364043" y="3517692"/>
            <a:ext cx="1524000" cy="688891"/>
          </a:xfrm>
          <a:prstGeom prst="rect">
            <a:avLst/>
          </a:prstGeom>
        </p:spPr>
      </p:pic>
    </p:spTree>
    <p:extLst>
      <p:ext uri="{BB962C8B-B14F-4D97-AF65-F5344CB8AC3E}">
        <p14:creationId xmlns:p14="http://schemas.microsoft.com/office/powerpoint/2010/main" val="3536163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security</a:t>
            </a:r>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721144026"/>
              </p:ext>
            </p:extLst>
          </p:nvPr>
        </p:nvGraphicFramePr>
        <p:xfrm>
          <a:off x="152400" y="919821"/>
          <a:ext cx="8915400" cy="5258331"/>
        </p:xfrm>
        <a:graphic>
          <a:graphicData uri="http://schemas.openxmlformats.org/drawingml/2006/table">
            <a:tbl>
              <a:tblPr firstRow="1" bandRow="1">
                <a:tableStyleId>{F5AB1C69-6EDB-4FF4-983F-18BD219EF322}</a:tableStyleId>
              </a:tblPr>
              <a:tblGrid>
                <a:gridCol w="4419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583769">
                <a:tc>
                  <a:txBody>
                    <a:bodyPr/>
                    <a:lstStyle/>
                    <a:p>
                      <a:r>
                        <a:rPr lang="en-US" sz="1800" u="none" strike="noStrike" kern="1200" baseline="0" dirty="0" smtClean="0">
                          <a:latin typeface="Arial" panose="020B0604020202020204" pitchFamily="34" charset="0"/>
                          <a:cs typeface="Arial" panose="020B0604020202020204" pitchFamily="34" charset="0"/>
                        </a:rPr>
                        <a:t>Action</a:t>
                      </a:r>
                      <a:endParaRPr lang="en-US" sz="2000" b="1" i="0" u="none" strike="noStrike" kern="1200" baseline="0" dirty="0">
                        <a:solidFill>
                          <a:schemeClr val="lt1"/>
                        </a:solidFill>
                        <a:latin typeface="Arial" panose="020B0604020202020204" pitchFamily="34" charset="0"/>
                        <a:ea typeface="+mn-ea"/>
                        <a:cs typeface="Arial" panose="020B0604020202020204" pitchFamily="34" charset="0"/>
                      </a:endParaRPr>
                    </a:p>
                  </a:txBody>
                  <a:tcPr/>
                </a:tc>
                <a:tc>
                  <a:txBody>
                    <a:bodyPr/>
                    <a:lstStyle/>
                    <a:p>
                      <a:r>
                        <a:rPr lang="en-US" sz="1800" u="none" strike="noStrike" kern="1200" baseline="0" dirty="0" smtClean="0">
                          <a:latin typeface="Arial" panose="020B0604020202020204" pitchFamily="34" charset="0"/>
                          <a:cs typeface="Arial" panose="020B0604020202020204" pitchFamily="34" charset="0"/>
                        </a:rPr>
                        <a:t>Requires at least Write or Change Folder Links permission for:</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37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Create an object</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latin typeface="Arial" panose="020B0604020202020204" pitchFamily="34" charset="0"/>
                          <a:cs typeface="Arial" panose="020B0604020202020204" pitchFamily="34" charset="0"/>
                        </a:rPr>
                        <a:t>Cabinet or folder in which you create the new object</a:t>
                      </a:r>
                      <a:endPar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1"/>
                  </a:ext>
                </a:extLst>
              </a:tr>
              <a:tr h="408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Import file(s) or folder</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latin typeface="Arial" panose="020B0604020202020204" pitchFamily="34" charset="0"/>
                          <a:cs typeface="Arial" panose="020B0604020202020204" pitchFamily="34" charset="0"/>
                        </a:rPr>
                        <a:t>Cabinet or folder to which you import the file(s) or folder</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68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Move an object</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latin typeface="Arial" panose="020B0604020202020204" pitchFamily="34" charset="0"/>
                          <a:cs typeface="Arial" panose="020B0604020202020204" pitchFamily="34" charset="0"/>
                        </a:rPr>
                        <a:t>Both the cabinet or folder from which you remove the object and the destination folder or cabinet</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3"/>
                  </a:ext>
                </a:extLst>
              </a:tr>
              <a:tr h="33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Copy an object</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latin typeface="Arial" panose="020B0604020202020204" pitchFamily="34" charset="0"/>
                          <a:cs typeface="Arial" panose="020B0604020202020204" pitchFamily="34" charset="0"/>
                        </a:rPr>
                        <a:t>Destination cabinet or folder</a:t>
                      </a:r>
                      <a:endPar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r h="399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Link an object</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latin typeface="Arial" panose="020B0604020202020204" pitchFamily="34" charset="0"/>
                          <a:cs typeface="Arial" panose="020B0604020202020204" pitchFamily="34" charset="0"/>
                        </a:rPr>
                        <a:t>Destination cabinet or folder</a:t>
                      </a:r>
                      <a:endPar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5"/>
                  </a:ext>
                </a:extLst>
              </a:tr>
              <a:tr h="430877">
                <a:tc>
                  <a:txBody>
                    <a:bodyPr/>
                    <a:lstStyle/>
                    <a:p>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Unlink an object </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r>
                        <a:rPr lang="en-US" sz="1600" u="none" strike="noStrike" kern="1200" baseline="0" dirty="0" smtClean="0">
                          <a:latin typeface="Arial" panose="020B0604020202020204" pitchFamily="34" charset="0"/>
                          <a:cs typeface="Arial" panose="020B0604020202020204" pitchFamily="34" charset="0"/>
                        </a:rPr>
                        <a:t>Cabinet or folder from which you unlink the object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30877">
                <a:tc>
                  <a:txBody>
                    <a:bodyPr/>
                    <a:lstStyle/>
                    <a:p>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Delete one version of a document </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r>
                        <a:rPr lang="en-US" sz="1600" u="none" strike="noStrike" kern="1200" baseline="0" dirty="0" smtClean="0">
                          <a:latin typeface="Arial" panose="020B0604020202020204" pitchFamily="34" charset="0"/>
                          <a:cs typeface="Arial" panose="020B0604020202020204" pitchFamily="34" charset="0"/>
                        </a:rPr>
                        <a:t>The document’s primary folder</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30877">
                <a:tc>
                  <a:txBody>
                    <a:bodyPr/>
                    <a:lstStyle/>
                    <a:p>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Delete all versions of a document </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r>
                        <a:rPr lang="en-US" sz="1600" u="none" strike="noStrike" kern="1200" baseline="0" dirty="0" smtClean="0">
                          <a:latin typeface="Arial" panose="020B0604020202020204" pitchFamily="34" charset="0"/>
                          <a:cs typeface="Arial" panose="020B0604020202020204" pitchFamily="34" charset="0"/>
                        </a:rPr>
                        <a:t>The document’s primary folder</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30877">
                <a:tc>
                  <a:txBody>
                    <a:bodyPr/>
                    <a:lstStyle/>
                    <a:p>
                      <a:r>
                        <a:rPr lang="en-US" sz="1800" b="1" i="1" u="none" strike="noStrike" kern="1200" baseline="0" dirty="0" smtClean="0">
                          <a:solidFill>
                            <a:srgbClr val="002060"/>
                          </a:solidFill>
                          <a:latin typeface="Arial" panose="020B0604020202020204" pitchFamily="34" charset="0"/>
                          <a:ea typeface="+mn-ea"/>
                          <a:cs typeface="Arial" panose="020B0604020202020204" pitchFamily="34" charset="0"/>
                        </a:rPr>
                        <a:t>Delete unused versions of a document </a:t>
                      </a:r>
                      <a:endParaRPr lang="en-US" sz="1800" b="1" i="1" u="none" strike="noStrike" kern="1200" baseline="0" dirty="0">
                        <a:solidFill>
                          <a:srgbClr val="002060"/>
                        </a:solidFill>
                        <a:latin typeface="Arial" panose="020B0604020202020204" pitchFamily="34" charset="0"/>
                        <a:ea typeface="+mn-ea"/>
                        <a:cs typeface="Arial" panose="020B0604020202020204" pitchFamily="34" charset="0"/>
                      </a:endParaRPr>
                    </a:p>
                  </a:txBody>
                  <a:tcPr/>
                </a:tc>
                <a:tc>
                  <a:txBody>
                    <a:bodyPr/>
                    <a:lstStyle/>
                    <a:p>
                      <a:r>
                        <a:rPr lang="en-US" sz="1600" u="none" strike="noStrike" kern="1200" baseline="0" dirty="0" smtClean="0">
                          <a:latin typeface="Arial" panose="020B0604020202020204" pitchFamily="34" charset="0"/>
                          <a:cs typeface="Arial" panose="020B0604020202020204" pitchFamily="34" charset="0"/>
                        </a:rPr>
                        <a:t>The document’s primary folder</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bl>
          </a:graphicData>
        </a:graphic>
      </p:graphicFrame>
      <p:sp>
        <p:nvSpPr>
          <p:cNvPr id="10" name="Rectangle 9"/>
          <p:cNvSpPr/>
          <p:nvPr/>
        </p:nvSpPr>
        <p:spPr>
          <a:xfrm>
            <a:off x="103094" y="588890"/>
            <a:ext cx="8431306" cy="369332"/>
          </a:xfrm>
          <a:prstGeom prst="rect">
            <a:avLst/>
          </a:prstGeom>
        </p:spPr>
        <p:txBody>
          <a:bodyPr wrap="square">
            <a:spAutoFit/>
          </a:bodyPr>
          <a:lstStyle/>
          <a:p>
            <a:pPr algn="just"/>
            <a:r>
              <a:rPr lang="en-US" b="1" dirty="0"/>
              <a:t>The following table lists the actions affected by folder </a:t>
            </a:r>
            <a:r>
              <a:rPr lang="en-US" b="1" dirty="0" smtClean="0"/>
              <a:t>security</a:t>
            </a:r>
            <a:r>
              <a:rPr lang="en-US" b="1" dirty="0"/>
              <a:t>.</a:t>
            </a:r>
          </a:p>
        </p:txBody>
      </p:sp>
    </p:spTree>
    <p:extLst>
      <p:ext uri="{BB962C8B-B14F-4D97-AF65-F5344CB8AC3E}">
        <p14:creationId xmlns:p14="http://schemas.microsoft.com/office/powerpoint/2010/main" val="1416872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 Cognizant 2018</a:t>
            </a:r>
          </a:p>
        </p:txBody>
      </p:sp>
      <p:sp>
        <p:nvSpPr>
          <p:cNvPr id="4" name="Slide Number Placeholder 3"/>
          <p:cNvSpPr>
            <a:spLocks noGrp="1"/>
          </p:cNvSpPr>
          <p:nvPr>
            <p:ph type="sldNum" sz="quarter" idx="12"/>
          </p:nvPr>
        </p:nvSpPr>
        <p:spPr/>
        <p:txBody>
          <a:bodyPr/>
          <a:lstStyle/>
          <a:p>
            <a:fld id="{D8ADAFF2-BF11-42B3-8CB9-F8B879C82B07}" type="slidenum">
              <a:rPr lang="en-US" smtClean="0"/>
              <a:pPr/>
              <a:t>17</a:t>
            </a:fld>
            <a:endParaRPr lang="en-US"/>
          </a:p>
        </p:txBody>
      </p:sp>
      <p:sp>
        <p:nvSpPr>
          <p:cNvPr id="8" name="Rectangle 7"/>
          <p:cNvSpPr/>
          <p:nvPr/>
        </p:nvSpPr>
        <p:spPr>
          <a:xfrm>
            <a:off x="103094" y="4343400"/>
            <a:ext cx="6751674" cy="816377"/>
          </a:xfrm>
          <a:prstGeom prst="rect">
            <a:avLst/>
          </a:prstGeom>
        </p:spPr>
        <p:txBody>
          <a:bodyPr wrap="square">
            <a:spAutoFit/>
          </a:bodyPr>
          <a:lstStyle/>
          <a:p>
            <a:r>
              <a:rPr lang="en-US" sz="4705" dirty="0" smtClean="0">
                <a:solidFill>
                  <a:prstClr val="white"/>
                </a:solidFill>
                <a:latin typeface="Arial Rounded MT Bold" pitchFamily="34" charset="0"/>
              </a:rPr>
              <a:t>Permission Sets</a:t>
            </a:r>
            <a:endParaRPr lang="en-US" dirty="0"/>
          </a:p>
        </p:txBody>
      </p:sp>
    </p:spTree>
    <p:extLst>
      <p:ext uri="{BB962C8B-B14F-4D97-AF65-F5344CB8AC3E}">
        <p14:creationId xmlns:p14="http://schemas.microsoft.com/office/powerpoint/2010/main" val="3813008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18</a:t>
            </a:fld>
            <a:endParaRPr lang="en-US"/>
          </a:p>
        </p:txBody>
      </p:sp>
      <p:sp>
        <p:nvSpPr>
          <p:cNvPr id="3" name="Rectangle 2"/>
          <p:cNvSpPr/>
          <p:nvPr/>
        </p:nvSpPr>
        <p:spPr>
          <a:xfrm>
            <a:off x="76200" y="762000"/>
            <a:ext cx="8991600" cy="5078313"/>
          </a:xfrm>
          <a:prstGeom prst="rect">
            <a:avLst/>
          </a:prstGeom>
        </p:spPr>
        <p:txBody>
          <a:bodyPr wrap="square">
            <a:spAutoFit/>
          </a:bodyPr>
          <a:lstStyle/>
          <a:p>
            <a:pPr marL="457200" indent="-457200">
              <a:lnSpc>
                <a:spcPct val="200000"/>
              </a:lnSpc>
              <a:buFont typeface="Wingdings" panose="05000000000000000000" pitchFamily="2" charset="2"/>
              <a:buChar char="Ø"/>
            </a:pPr>
            <a:r>
              <a:rPr lang="en-US" dirty="0">
                <a:latin typeface="Arial" panose="020B0604020202020204" pitchFamily="34" charset="0"/>
                <a:cs typeface="Arial" panose="020B0604020202020204" pitchFamily="34" charset="0"/>
              </a:rPr>
              <a:t>A Permission Set is a reusable permissions configuration</a:t>
            </a:r>
          </a:p>
          <a:p>
            <a:pPr marL="1371600" lvl="2" indent="-457200">
              <a:lnSpc>
                <a:spcPct val="200000"/>
              </a:lnSpc>
              <a:buFontTx/>
              <a:buChar char="-"/>
            </a:pPr>
            <a:r>
              <a:rPr lang="en-US" dirty="0" smtClean="0">
                <a:latin typeface="Arial" panose="020B0604020202020204" pitchFamily="34" charset="0"/>
                <a:cs typeface="Arial" panose="020B0604020202020204" pitchFamily="34" charset="0"/>
              </a:rPr>
              <a:t>Assigned </a:t>
            </a:r>
            <a:r>
              <a:rPr lang="en-US" dirty="0">
                <a:latin typeface="Arial" panose="020B0604020202020204" pitchFamily="34" charset="0"/>
                <a:cs typeface="Arial" panose="020B0604020202020204" pitchFamily="34" charset="0"/>
              </a:rPr>
              <a:t>to objects in the </a:t>
            </a:r>
            <a:r>
              <a:rPr lang="en-US" dirty="0" smtClean="0">
                <a:latin typeface="Arial" panose="020B0604020202020204" pitchFamily="34" charset="0"/>
                <a:cs typeface="Arial" panose="020B0604020202020204" pitchFamily="34" charset="0"/>
              </a:rPr>
              <a:t>repository</a:t>
            </a:r>
          </a:p>
          <a:p>
            <a:pPr marL="1371600" lvl="2" indent="-457200">
              <a:lnSpc>
                <a:spcPct val="200000"/>
              </a:lnSpc>
              <a:buFontTx/>
              <a:buChar char="-"/>
            </a:pPr>
            <a:r>
              <a:rPr lang="en-US" dirty="0">
                <a:latin typeface="Arial" panose="020B0604020202020204" pitchFamily="34" charset="0"/>
                <a:cs typeface="Arial" panose="020B0604020202020204" pitchFamily="34" charset="0"/>
              </a:rPr>
              <a:t>Determines how all users interact with an </a:t>
            </a:r>
            <a:r>
              <a:rPr lang="en-US" dirty="0" smtClean="0">
                <a:latin typeface="Arial" panose="020B0604020202020204" pitchFamily="34" charset="0"/>
                <a:cs typeface="Arial" panose="020B0604020202020204" pitchFamily="34" charset="0"/>
              </a:rPr>
              <a:t>object</a:t>
            </a:r>
            <a:endParaRPr lang="en-US" dirty="0">
              <a:latin typeface="Arial" panose="020B0604020202020204" pitchFamily="34" charset="0"/>
              <a:cs typeface="Arial" panose="020B0604020202020204" pitchFamily="34" charset="0"/>
            </a:endParaRPr>
          </a:p>
          <a:p>
            <a:pPr marL="457200" indent="-457200">
              <a:lnSpc>
                <a:spcPct val="200000"/>
              </a:lnSpc>
              <a:buFont typeface="Wingdings" panose="05000000000000000000" pitchFamily="2" charset="2"/>
              <a:buChar char="Ø"/>
            </a:pPr>
            <a:r>
              <a:rPr lang="en-US" dirty="0">
                <a:latin typeface="Arial" panose="020B0604020202020204" pitchFamily="34" charset="0"/>
                <a:cs typeface="Arial" panose="020B0604020202020204" pitchFamily="34" charset="0"/>
              </a:rPr>
              <a:t>Permission sets describe the basic and extended</a:t>
            </a:r>
          </a:p>
          <a:p>
            <a:pPr>
              <a:lnSpc>
                <a:spcPct val="200000"/>
              </a:lnSpc>
            </a:pPr>
            <a:r>
              <a:rPr lang="en-US" dirty="0">
                <a:latin typeface="Arial" panose="020B0604020202020204" pitchFamily="34" charset="0"/>
                <a:cs typeface="Arial" panose="020B0604020202020204" pitchFamily="34" charset="0"/>
              </a:rPr>
              <a:t>      permission levels for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2">
              <a:lnSpc>
                <a:spcPct val="200000"/>
              </a:lnSpc>
            </a:pPr>
            <a:r>
              <a:rPr lang="en-US" dirty="0">
                <a:solidFill>
                  <a:srgbClr val="33339A"/>
                </a:solidFill>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Owner</a:t>
            </a:r>
            <a:r>
              <a:rPr lang="en-US" dirty="0">
                <a:solidFill>
                  <a:srgbClr val="33339A"/>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(required) the object owner</a:t>
            </a:r>
          </a:p>
          <a:p>
            <a:pPr lvl="2">
              <a:lnSpc>
                <a:spcPct val="200000"/>
              </a:lnSpc>
            </a:pPr>
            <a:r>
              <a:rPr lang="en-US" dirty="0">
                <a:solidFill>
                  <a:srgbClr val="33339A"/>
                </a:solidFill>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Users </a:t>
            </a:r>
            <a:r>
              <a:rPr lang="en-US" dirty="0">
                <a:solidFill>
                  <a:srgbClr val="000000"/>
                </a:solidFill>
                <a:latin typeface="Arial" panose="020B0604020202020204" pitchFamily="34" charset="0"/>
                <a:cs typeface="Arial" panose="020B0604020202020204" pitchFamily="34" charset="0"/>
              </a:rPr>
              <a:t>(optional) any number of individual users</a:t>
            </a:r>
          </a:p>
          <a:p>
            <a:pPr lvl="2">
              <a:lnSpc>
                <a:spcPct val="200000"/>
              </a:lnSpc>
            </a:pPr>
            <a:r>
              <a:rPr lang="en-US" dirty="0">
                <a:solidFill>
                  <a:srgbClr val="33339A"/>
                </a:solidFill>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Groups</a:t>
            </a:r>
            <a:r>
              <a:rPr lang="en-US" dirty="0">
                <a:solidFill>
                  <a:srgbClr val="33339A"/>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(optional) any number of groups</a:t>
            </a:r>
          </a:p>
          <a:p>
            <a:pPr lvl="2">
              <a:lnSpc>
                <a:spcPct val="200000"/>
              </a:lnSpc>
            </a:pPr>
            <a:r>
              <a:rPr lang="en-US" dirty="0">
                <a:solidFill>
                  <a:srgbClr val="33339A"/>
                </a:solidFill>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World</a:t>
            </a:r>
            <a:r>
              <a:rPr lang="en-US" dirty="0">
                <a:solidFill>
                  <a:srgbClr val="33339A"/>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(required) all users in the repository</a:t>
            </a:r>
          </a:p>
        </p:txBody>
      </p:sp>
    </p:spTree>
    <p:extLst>
      <p:ext uri="{BB962C8B-B14F-4D97-AF65-F5344CB8AC3E}">
        <p14:creationId xmlns:p14="http://schemas.microsoft.com/office/powerpoint/2010/main" val="259360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19</a:t>
            </a:fld>
            <a:endParaRPr lang="en-US"/>
          </a:p>
        </p:txBody>
      </p:sp>
      <p:sp>
        <p:nvSpPr>
          <p:cNvPr id="6" name="Rectangle 5"/>
          <p:cNvSpPr/>
          <p:nvPr/>
        </p:nvSpPr>
        <p:spPr>
          <a:xfrm>
            <a:off x="76200" y="720090"/>
            <a:ext cx="8991600" cy="5447645"/>
          </a:xfrm>
          <a:prstGeom prst="rect">
            <a:avLst/>
          </a:prstGeom>
        </p:spPr>
        <p:txBody>
          <a:bodyPr wrap="square">
            <a:spAutoFit/>
          </a:bodyPr>
          <a:lstStyle/>
          <a:p>
            <a:r>
              <a:rPr lang="en-US" b="1" dirty="0" smtClean="0">
                <a:latin typeface="+mj-lt"/>
              </a:rPr>
              <a:t>Each permission set is an ACL object on the Content Server:</a:t>
            </a:r>
          </a:p>
          <a:p>
            <a:endParaRPr lang="en-US" b="1" dirty="0" smtClean="0">
              <a:latin typeface="+mj-lt"/>
            </a:endParaRPr>
          </a:p>
          <a:p>
            <a:pPr marL="800100" lvl="1" indent="-342900" algn="just">
              <a:lnSpc>
                <a:spcPct val="200000"/>
              </a:lnSpc>
              <a:buFont typeface="Wingdings" panose="05000000000000000000" pitchFamily="2" charset="2"/>
              <a:buChar char="§"/>
            </a:pPr>
            <a:r>
              <a:rPr lang="en-US" dirty="0" smtClean="0">
                <a:latin typeface="+mj-lt"/>
              </a:rPr>
              <a:t>Contains a list of users and groups</a:t>
            </a:r>
          </a:p>
          <a:p>
            <a:pPr marL="800100" lvl="1" indent="-342900" algn="just">
              <a:lnSpc>
                <a:spcPct val="200000"/>
              </a:lnSpc>
              <a:buFont typeface="Wingdings" panose="05000000000000000000" pitchFamily="2" charset="2"/>
              <a:buChar char="§"/>
            </a:pPr>
            <a:r>
              <a:rPr lang="en-US" dirty="0" smtClean="0">
                <a:latin typeface="+mj-lt"/>
              </a:rPr>
              <a:t>Contains a set of basic permissions for each user and group</a:t>
            </a:r>
          </a:p>
          <a:p>
            <a:pPr marL="800100" lvl="1" indent="-342900" algn="just">
              <a:lnSpc>
                <a:spcPct val="200000"/>
              </a:lnSpc>
              <a:buFont typeface="Wingdings" panose="05000000000000000000" pitchFamily="2" charset="2"/>
              <a:buChar char="§"/>
            </a:pPr>
            <a:r>
              <a:rPr lang="en-US" dirty="0" smtClean="0">
                <a:latin typeface="+mj-lt"/>
              </a:rPr>
              <a:t>Contains a set of extended permissions for each user and group</a:t>
            </a:r>
          </a:p>
          <a:p>
            <a:pPr marL="800100" lvl="1" indent="-342900" algn="just">
              <a:lnSpc>
                <a:spcPct val="200000"/>
              </a:lnSpc>
              <a:buFont typeface="Wingdings" panose="05000000000000000000" pitchFamily="2" charset="2"/>
              <a:buChar char="§"/>
            </a:pPr>
            <a:r>
              <a:rPr lang="en-US" dirty="0" smtClean="0">
                <a:latin typeface="+mj-lt"/>
              </a:rPr>
              <a:t>Is associated with objects by name and owner</a:t>
            </a:r>
          </a:p>
          <a:p>
            <a:pPr marL="800100" lvl="1" indent="-342900" algn="just">
              <a:lnSpc>
                <a:spcPct val="200000"/>
              </a:lnSpc>
              <a:buFont typeface="Wingdings" panose="05000000000000000000" pitchFamily="2" charset="2"/>
              <a:buChar char="§"/>
            </a:pPr>
            <a:r>
              <a:rPr lang="en-US" dirty="0" smtClean="0">
                <a:latin typeface="+mj-lt"/>
              </a:rPr>
              <a:t>Permission sets are only assigned to objects that are dm_sysobjects or </a:t>
            </a:r>
            <a:r>
              <a:rPr lang="en-US" strike="sngStrike" dirty="0" smtClean="0">
                <a:latin typeface="+mj-lt"/>
              </a:rPr>
              <a:t>a</a:t>
            </a:r>
            <a:r>
              <a:rPr lang="en-US" dirty="0" smtClean="0">
                <a:latin typeface="+mj-lt"/>
              </a:rPr>
              <a:t> subtypes of dm_sysobject</a:t>
            </a:r>
          </a:p>
          <a:p>
            <a:pPr marL="800100" lvl="1" indent="-342900" algn="just">
              <a:lnSpc>
                <a:spcPct val="200000"/>
              </a:lnSpc>
              <a:buFont typeface="Wingdings" panose="05000000000000000000" pitchFamily="2" charset="2"/>
              <a:buChar char="§"/>
            </a:pPr>
            <a:r>
              <a:rPr lang="en-US" dirty="0" smtClean="0">
                <a:latin typeface="+mj-lt"/>
              </a:rPr>
              <a:t>In this module, the term </a:t>
            </a:r>
            <a:r>
              <a:rPr lang="en-US" i="1" dirty="0" smtClean="0">
                <a:latin typeface="+mj-lt"/>
              </a:rPr>
              <a:t>"object" </a:t>
            </a:r>
            <a:r>
              <a:rPr lang="en-US" dirty="0" smtClean="0">
                <a:latin typeface="+mj-lt"/>
              </a:rPr>
              <a:t>refers specifically to any dm_sysobject or subtype of dm_sysobject.</a:t>
            </a:r>
          </a:p>
          <a:p>
            <a:pPr marL="800100" lvl="1" indent="-342900" algn="just">
              <a:buFont typeface="Wingdings" panose="05000000000000000000" pitchFamily="2" charset="2"/>
              <a:buChar char="Ø"/>
            </a:pPr>
            <a:endParaRPr lang="en-US" sz="2400" dirty="0">
              <a:latin typeface="+mj-lt"/>
            </a:endParaRPr>
          </a:p>
        </p:txBody>
      </p:sp>
    </p:spTree>
    <p:extLst>
      <p:ext uri="{BB962C8B-B14F-4D97-AF65-F5344CB8AC3E}">
        <p14:creationId xmlns:p14="http://schemas.microsoft.com/office/powerpoint/2010/main" val="295139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a:t>
            </a:fld>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00" y="1143000"/>
            <a:ext cx="1895393" cy="399030"/>
          </a:xfrm>
          <a:prstGeom prst="rect">
            <a:avLst/>
          </a:prstGeom>
        </p:spPr>
      </p:pic>
      <p:pic>
        <p:nvPicPr>
          <p:cNvPr id="8" name="Picture 7"/>
          <p:cNvPicPr>
            <a:picLocks noChangeAspect="1"/>
          </p:cNvPicPr>
          <p:nvPr/>
        </p:nvPicPr>
        <p:blipFill>
          <a:blip r:embed="rId4"/>
          <a:stretch>
            <a:fillRect/>
          </a:stretch>
        </p:blipFill>
        <p:spPr>
          <a:xfrm>
            <a:off x="882047" y="2209800"/>
            <a:ext cx="7122158" cy="2824895"/>
          </a:xfrm>
          <a:prstGeom prst="rect">
            <a:avLst/>
          </a:prstGeom>
        </p:spPr>
      </p:pic>
      <p:sp>
        <p:nvSpPr>
          <p:cNvPr id="10" name="TextBox 9"/>
          <p:cNvSpPr txBox="1"/>
          <p:nvPr/>
        </p:nvSpPr>
        <p:spPr>
          <a:xfrm>
            <a:off x="2855897" y="2258877"/>
            <a:ext cx="5032405" cy="369332"/>
          </a:xfrm>
          <a:prstGeom prst="rect">
            <a:avLst/>
          </a:prstGeom>
          <a:noFill/>
        </p:spPr>
        <p:txBody>
          <a:bodyPr wrap="square" rtlCol="0">
            <a:spAutoFit/>
          </a:bodyPr>
          <a:lstStyle/>
          <a:p>
            <a:r>
              <a:rPr lang="en-US" dirty="0" smtClean="0"/>
              <a:t>   Veerendar(609673)</a:t>
            </a:r>
            <a:endParaRPr lang="en-US" dirty="0"/>
          </a:p>
        </p:txBody>
      </p:sp>
      <p:sp>
        <p:nvSpPr>
          <p:cNvPr id="12" name="TextBox 11"/>
          <p:cNvSpPr txBox="1"/>
          <p:nvPr/>
        </p:nvSpPr>
        <p:spPr>
          <a:xfrm>
            <a:off x="3028148" y="3363184"/>
            <a:ext cx="4687902" cy="646331"/>
          </a:xfrm>
          <a:prstGeom prst="rect">
            <a:avLst/>
          </a:prstGeom>
          <a:noFill/>
        </p:spPr>
        <p:txBody>
          <a:bodyPr wrap="square" rtlCol="0">
            <a:spAutoFit/>
          </a:bodyPr>
          <a:lstStyle/>
          <a:p>
            <a:r>
              <a:rPr lang="fr-FR" dirty="0" smtClean="0"/>
              <a:t>Enterprise Content Management Competency</a:t>
            </a:r>
            <a:endParaRPr lang="fr-FR" dirty="0"/>
          </a:p>
          <a:p>
            <a:endParaRPr lang="en-US" dirty="0"/>
          </a:p>
        </p:txBody>
      </p:sp>
      <p:sp>
        <p:nvSpPr>
          <p:cNvPr id="13" name="TextBox 12"/>
          <p:cNvSpPr txBox="1"/>
          <p:nvPr/>
        </p:nvSpPr>
        <p:spPr>
          <a:xfrm>
            <a:off x="3200400" y="4343400"/>
            <a:ext cx="2819400" cy="369332"/>
          </a:xfrm>
          <a:prstGeom prst="rect">
            <a:avLst/>
          </a:prstGeom>
          <a:noFill/>
        </p:spPr>
        <p:txBody>
          <a:bodyPr wrap="square" rtlCol="0">
            <a:spAutoFit/>
          </a:bodyPr>
          <a:lstStyle/>
          <a:p>
            <a:r>
              <a:rPr lang="en-US" dirty="0" smtClean="0"/>
              <a:t>V 0.1,  12</a:t>
            </a:r>
            <a:r>
              <a:rPr lang="en-US" baseline="30000" dirty="0" smtClean="0"/>
              <a:t>th</a:t>
            </a:r>
            <a:r>
              <a:rPr lang="en-US" dirty="0" smtClean="0"/>
              <a:t> February 2018</a:t>
            </a:r>
            <a:endParaRPr lang="en-US" dirty="0"/>
          </a:p>
        </p:txBody>
      </p:sp>
    </p:spTree>
    <p:extLst>
      <p:ext uri="{BB962C8B-B14F-4D97-AF65-F5344CB8AC3E}">
        <p14:creationId xmlns:p14="http://schemas.microsoft.com/office/powerpoint/2010/main" val="300883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20</a:t>
            </a:fld>
            <a:endParaRPr lang="en-US"/>
          </a:p>
        </p:txBody>
      </p:sp>
      <p:sp>
        <p:nvSpPr>
          <p:cNvPr id="3" name="Rectangle 2"/>
          <p:cNvSpPr/>
          <p:nvPr/>
        </p:nvSpPr>
        <p:spPr>
          <a:xfrm>
            <a:off x="187377" y="813296"/>
            <a:ext cx="8686800" cy="4462760"/>
          </a:xfrm>
          <a:prstGeom prst="rect">
            <a:avLst/>
          </a:prstGeom>
        </p:spPr>
        <p:txBody>
          <a:bodyPr wrap="square">
            <a:spAutoFit/>
          </a:bodyPr>
          <a:lstStyle/>
          <a:p>
            <a:pPr marL="457200" indent="-457200">
              <a:buFont typeface="Wingdings" panose="05000000000000000000" pitchFamily="2" charset="2"/>
              <a:buChar char="§"/>
            </a:pPr>
            <a:r>
              <a:rPr lang="en-US" b="1" dirty="0">
                <a:solidFill>
                  <a:schemeClr val="accent1">
                    <a:lumMod val="75000"/>
                  </a:schemeClr>
                </a:solidFill>
                <a:latin typeface="Arial" panose="020B0604020202020204" pitchFamily="34" charset="0"/>
                <a:cs typeface="Arial" panose="020B0604020202020204" pitchFamily="34" charset="0"/>
              </a:rPr>
              <a:t>What is an ACL?</a:t>
            </a:r>
          </a:p>
          <a:p>
            <a:endParaRPr lang="en-US" sz="2800" b="1" dirty="0" smtClean="0">
              <a:latin typeface="+mj-lt"/>
            </a:endParaRPr>
          </a:p>
          <a:p>
            <a:pPr marL="800100" lvl="1" indent="-3429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Access Control List (ACL) is an object that implements a permission set.</a:t>
            </a:r>
          </a:p>
          <a:p>
            <a:pPr marL="800100" lvl="1" indent="-3429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It contains a list of entries describing permission levels for individuals and groups.</a:t>
            </a:r>
          </a:p>
          <a:p>
            <a:endParaRPr lang="en-US" sz="2800" dirty="0" smtClean="0">
              <a:latin typeface="+mj-lt"/>
            </a:endParaRPr>
          </a:p>
          <a:p>
            <a:pPr marL="457200" indent="-457200">
              <a:buFont typeface="Wingdings" panose="05000000000000000000" pitchFamily="2" charset="2"/>
              <a:buChar char="§"/>
            </a:pPr>
            <a:r>
              <a:rPr lang="en-US" b="1" dirty="0" smtClean="0">
                <a:solidFill>
                  <a:schemeClr val="accent1">
                    <a:lumMod val="75000"/>
                  </a:schemeClr>
                </a:solidFill>
                <a:latin typeface="Arial" panose="020B0604020202020204" pitchFamily="34" charset="0"/>
                <a:cs typeface="Arial" panose="020B0604020202020204" pitchFamily="34" charset="0"/>
              </a:rPr>
              <a:t>What is the difference between an ACL and a permission set?</a:t>
            </a:r>
          </a:p>
          <a:p>
            <a:endParaRPr lang="en-US" sz="3000" b="1" dirty="0" smtClean="0">
              <a:latin typeface="+mj-lt"/>
            </a:endParaRPr>
          </a:p>
          <a:p>
            <a:pPr marL="800100" lvl="1" indent="-3429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ACL is just another name that is commonly used when referring to a permission set. Older versions of Documentum manuals refer to a permission sets as ACLs.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79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21</a:t>
            </a:fld>
            <a:endParaRPr lang="en-US"/>
          </a:p>
        </p:txBody>
      </p:sp>
      <p:sp>
        <p:nvSpPr>
          <p:cNvPr id="7" name="Rectangle 6"/>
          <p:cNvSpPr/>
          <p:nvPr/>
        </p:nvSpPr>
        <p:spPr>
          <a:xfrm>
            <a:off x="152400" y="640913"/>
            <a:ext cx="8991600" cy="5355312"/>
          </a:xfrm>
          <a:prstGeom prst="rect">
            <a:avLst/>
          </a:prstGeom>
        </p:spPr>
        <p:txBody>
          <a:bodyPr wrap="square">
            <a:spAutoFit/>
          </a:bodyPr>
          <a:lstStyle/>
          <a:p>
            <a:pPr>
              <a:lnSpc>
                <a:spcPct val="150000"/>
              </a:lnSpc>
            </a:pPr>
            <a:r>
              <a:rPr lang="en-US" b="1" dirty="0" smtClean="0">
                <a:solidFill>
                  <a:schemeClr val="accent1">
                    <a:lumMod val="75000"/>
                  </a:schemeClr>
                </a:solidFill>
                <a:latin typeface="Arial" panose="020B0604020202020204" pitchFamily="34" charset="0"/>
                <a:cs typeface="Arial" panose="020B0604020202020204" pitchFamily="34" charset="0"/>
              </a:rPr>
              <a:t>Assigning </a:t>
            </a:r>
            <a:r>
              <a:rPr lang="en-US" b="1" dirty="0">
                <a:solidFill>
                  <a:schemeClr val="accent1">
                    <a:lumMod val="75000"/>
                  </a:schemeClr>
                </a:solidFill>
                <a:latin typeface="Arial" panose="020B0604020202020204" pitchFamily="34" charset="0"/>
                <a:cs typeface="Arial" panose="020B0604020202020204" pitchFamily="34" charset="0"/>
              </a:rPr>
              <a:t>Permission </a:t>
            </a:r>
            <a:r>
              <a:rPr lang="en-US" b="1" dirty="0" smtClean="0">
                <a:solidFill>
                  <a:schemeClr val="accent1">
                    <a:lumMod val="75000"/>
                  </a:schemeClr>
                </a:solidFill>
                <a:latin typeface="Arial" panose="020B0604020202020204" pitchFamily="34" charset="0"/>
                <a:cs typeface="Arial" panose="020B0604020202020204" pitchFamily="34" charset="0"/>
              </a:rPr>
              <a:t>Sets </a:t>
            </a:r>
            <a:r>
              <a:rPr lang="en-US" b="1" dirty="0">
                <a:solidFill>
                  <a:srgbClr val="FFFFFF"/>
                </a:solidFill>
                <a:latin typeface="Arial" panose="020B0604020202020204" pitchFamily="34" charset="0"/>
                <a:cs typeface="Arial" panose="020B0604020202020204" pitchFamily="34" charset="0"/>
              </a:rPr>
              <a:t>Permission Sets</a:t>
            </a:r>
          </a:p>
          <a:p>
            <a:pPr marL="742950" lvl="1" indent="-285750">
              <a:lnSpc>
                <a:spcPct val="150000"/>
              </a:lnSpc>
              <a:buFont typeface="Wingdings" panose="05000000000000000000" pitchFamily="2" charset="2"/>
              <a:buChar char="§"/>
            </a:pPr>
            <a:r>
              <a:rPr lang="en-US" dirty="0">
                <a:solidFill>
                  <a:srgbClr val="000000"/>
                </a:solidFill>
                <a:latin typeface="Arial" panose="020B0604020202020204" pitchFamily="34" charset="0"/>
                <a:cs typeface="Arial" panose="020B0604020202020204" pitchFamily="34" charset="0"/>
              </a:rPr>
              <a:t>When an object is created, a default permission set is assigned to it by the Content Server</a:t>
            </a:r>
          </a:p>
          <a:p>
            <a:pPr marL="742950" lvl="1" indent="-285750">
              <a:lnSpc>
                <a:spcPct val="150000"/>
              </a:lnSpc>
              <a:buFont typeface="Wingdings" panose="05000000000000000000" pitchFamily="2" charset="2"/>
              <a:buChar char="§"/>
            </a:pPr>
            <a:r>
              <a:rPr lang="en-US" dirty="0">
                <a:solidFill>
                  <a:srgbClr val="000000"/>
                </a:solidFill>
                <a:latin typeface="Arial" panose="020B0604020202020204" pitchFamily="34" charset="0"/>
                <a:cs typeface="Arial" panose="020B0604020202020204" pitchFamily="34" charset="0"/>
              </a:rPr>
              <a:t>At a later time, a different </a:t>
            </a:r>
            <a:r>
              <a:rPr lang="en-US" dirty="0" smtClean="0">
                <a:solidFill>
                  <a:srgbClr val="000000"/>
                </a:solidFill>
                <a:latin typeface="Arial" panose="020B0604020202020204" pitchFamily="34" charset="0"/>
                <a:cs typeface="Arial" panose="020B0604020202020204" pitchFamily="34" charset="0"/>
              </a:rPr>
              <a:t>permissions set </a:t>
            </a:r>
            <a:r>
              <a:rPr lang="en-US" dirty="0">
                <a:solidFill>
                  <a:srgbClr val="000000"/>
                </a:solidFill>
                <a:latin typeface="Arial" panose="020B0604020202020204" pitchFamily="34" charset="0"/>
                <a:cs typeface="Arial" panose="020B0604020202020204" pitchFamily="34" charset="0"/>
              </a:rPr>
              <a:t>can be assigned by:</a:t>
            </a:r>
          </a:p>
          <a:p>
            <a:pPr lvl="2">
              <a:lnSpc>
                <a:spcPct val="150000"/>
              </a:lnSpc>
            </a:pPr>
            <a:r>
              <a:rPr lang="en-US" dirty="0">
                <a:solidFill>
                  <a:srgbClr val="000000"/>
                </a:solidFill>
                <a:latin typeface="Arial" panose="020B0604020202020204" pitchFamily="34" charset="0"/>
                <a:cs typeface="Arial" panose="020B0604020202020204" pitchFamily="34" charset="0"/>
              </a:rPr>
              <a:t>- A </a:t>
            </a:r>
            <a:r>
              <a:rPr lang="en-US" dirty="0" smtClean="0">
                <a:solidFill>
                  <a:srgbClr val="000000"/>
                </a:solidFill>
                <a:latin typeface="Arial" panose="020B0604020202020204" pitchFamily="34" charset="0"/>
                <a:cs typeface="Arial" panose="020B0604020202020204" pitchFamily="34" charset="0"/>
              </a:rPr>
              <a:t>User</a:t>
            </a:r>
            <a:endParaRPr lang="en-US" dirty="0">
              <a:solidFill>
                <a:srgbClr val="000000"/>
              </a:solidFill>
              <a:latin typeface="Arial" panose="020B0604020202020204" pitchFamily="34" charset="0"/>
              <a:cs typeface="Arial" panose="020B0604020202020204" pitchFamily="34" charset="0"/>
            </a:endParaRPr>
          </a:p>
          <a:p>
            <a:pPr lvl="2">
              <a:lnSpc>
                <a:spcPct val="150000"/>
              </a:lnSpc>
            </a:pPr>
            <a:r>
              <a:rPr lang="en-US" dirty="0">
                <a:solidFill>
                  <a:srgbClr val="000000"/>
                </a:solidFill>
                <a:latin typeface="Arial" panose="020B0604020202020204" pitchFamily="34" charset="0"/>
                <a:cs typeface="Arial" panose="020B0604020202020204" pitchFamily="34" charset="0"/>
              </a:rPr>
              <a:t>- An </a:t>
            </a:r>
            <a:r>
              <a:rPr lang="en-US" dirty="0" smtClean="0">
                <a:solidFill>
                  <a:srgbClr val="000000"/>
                </a:solidFill>
                <a:latin typeface="Arial" panose="020B0604020202020204" pitchFamily="34" charset="0"/>
                <a:cs typeface="Arial" panose="020B0604020202020204" pitchFamily="34" charset="0"/>
              </a:rPr>
              <a:t>Application</a:t>
            </a:r>
            <a:endParaRPr lang="en-US" dirty="0">
              <a:solidFill>
                <a:srgbClr val="000000"/>
              </a:solidFill>
              <a:latin typeface="Arial" panose="020B0604020202020204" pitchFamily="34" charset="0"/>
              <a:cs typeface="Arial" panose="020B0604020202020204" pitchFamily="34" charset="0"/>
            </a:endParaRPr>
          </a:p>
          <a:p>
            <a:pPr marL="1371600" lvl="2" indent="-457200">
              <a:lnSpc>
                <a:spcPct val="150000"/>
              </a:lnSpc>
              <a:buFont typeface="Wingdings" panose="05000000000000000000" pitchFamily="2" charset="2"/>
              <a:buChar char="ü"/>
            </a:pPr>
            <a:r>
              <a:rPr lang="en-US" dirty="0">
                <a:solidFill>
                  <a:srgbClr val="000000"/>
                </a:solidFill>
                <a:latin typeface="Arial" panose="020B0604020202020204" pitchFamily="34" charset="0"/>
                <a:cs typeface="Arial" panose="020B0604020202020204" pitchFamily="34" charset="0"/>
              </a:rPr>
              <a:t>A permission set can be</a:t>
            </a:r>
          </a:p>
          <a:p>
            <a:pPr lvl="2">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assigned </a:t>
            </a:r>
            <a:r>
              <a:rPr lang="en-US" dirty="0">
                <a:solidFill>
                  <a:srgbClr val="000000"/>
                </a:solidFill>
                <a:latin typeface="Arial" panose="020B0604020202020204" pitchFamily="34" charset="0"/>
                <a:cs typeface="Arial" panose="020B0604020202020204" pitchFamily="34" charset="0"/>
              </a:rPr>
              <a:t>to any number</a:t>
            </a:r>
          </a:p>
          <a:p>
            <a:pPr lvl="2">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of </a:t>
            </a:r>
            <a:r>
              <a:rPr lang="en-US" dirty="0">
                <a:solidFill>
                  <a:srgbClr val="000000"/>
                </a:solidFill>
                <a:latin typeface="Arial" panose="020B0604020202020204" pitchFamily="34" charset="0"/>
                <a:cs typeface="Arial" panose="020B0604020202020204" pitchFamily="34" charset="0"/>
              </a:rPr>
              <a:t>objects</a:t>
            </a:r>
          </a:p>
          <a:p>
            <a:pPr marL="1371600" lvl="2" indent="-457200">
              <a:lnSpc>
                <a:spcPct val="150000"/>
              </a:lnSpc>
              <a:buFont typeface="Wingdings" panose="05000000000000000000" pitchFamily="2" charset="2"/>
              <a:buChar char="ü"/>
            </a:pPr>
            <a:r>
              <a:rPr lang="en-US" dirty="0">
                <a:solidFill>
                  <a:srgbClr val="000000"/>
                </a:solidFill>
                <a:latin typeface="Arial" panose="020B0604020202020204" pitchFamily="34" charset="0"/>
                <a:cs typeface="Arial" panose="020B0604020202020204" pitchFamily="34" charset="0"/>
              </a:rPr>
              <a:t>An object can only have one</a:t>
            </a:r>
          </a:p>
          <a:p>
            <a:pPr lvl="3">
              <a:lnSpc>
                <a:spcPct val="150000"/>
              </a:lnSpc>
            </a:pPr>
            <a:r>
              <a:rPr lang="en-US" dirty="0">
                <a:solidFill>
                  <a:srgbClr val="000000"/>
                </a:solidFill>
                <a:latin typeface="Arial" panose="020B0604020202020204" pitchFamily="34" charset="0"/>
                <a:cs typeface="Arial" panose="020B0604020202020204" pitchFamily="34" charset="0"/>
              </a:rPr>
              <a:t>permission set assigned to it</a:t>
            </a:r>
          </a:p>
          <a:p>
            <a:pPr lvl="3">
              <a:lnSpc>
                <a:spcPct val="150000"/>
              </a:lnSpc>
            </a:pPr>
            <a:r>
              <a:rPr lang="en-US" dirty="0">
                <a:solidFill>
                  <a:srgbClr val="000000"/>
                </a:solidFill>
                <a:latin typeface="Arial" panose="020B0604020202020204" pitchFamily="34" charset="0"/>
                <a:cs typeface="Arial" panose="020B0604020202020204" pitchFamily="34" charset="0"/>
              </a:rPr>
              <a:t>at any time</a:t>
            </a:r>
          </a:p>
          <a:p>
            <a:endParaRPr lang="en-US" dirty="0"/>
          </a:p>
        </p:txBody>
      </p:sp>
      <p:pic>
        <p:nvPicPr>
          <p:cNvPr id="8" name="Picture 7"/>
          <p:cNvPicPr>
            <a:picLocks noChangeAspect="1"/>
          </p:cNvPicPr>
          <p:nvPr/>
        </p:nvPicPr>
        <p:blipFill>
          <a:blip r:embed="rId3"/>
          <a:stretch>
            <a:fillRect/>
          </a:stretch>
        </p:blipFill>
        <p:spPr>
          <a:xfrm>
            <a:off x="6284118" y="2438400"/>
            <a:ext cx="2062163" cy="3352800"/>
          </a:xfrm>
          <a:prstGeom prst="rect">
            <a:avLst/>
          </a:prstGeom>
        </p:spPr>
      </p:pic>
    </p:spTree>
    <p:extLst>
      <p:ext uri="{BB962C8B-B14F-4D97-AF65-F5344CB8AC3E}">
        <p14:creationId xmlns:p14="http://schemas.microsoft.com/office/powerpoint/2010/main" val="1187592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22</a:t>
            </a:fld>
            <a:endParaRPr lang="en-US"/>
          </a:p>
        </p:txBody>
      </p:sp>
      <p:sp>
        <p:nvSpPr>
          <p:cNvPr id="6" name="Rectangle 5"/>
          <p:cNvSpPr/>
          <p:nvPr/>
        </p:nvSpPr>
        <p:spPr>
          <a:xfrm>
            <a:off x="76200" y="609600"/>
            <a:ext cx="8991600" cy="5539978"/>
          </a:xfrm>
          <a:prstGeom prst="rect">
            <a:avLst/>
          </a:prstGeom>
        </p:spPr>
        <p:txBody>
          <a:bodyPr wrap="square">
            <a:spAutoFit/>
          </a:bodyPr>
          <a:lstStyle/>
          <a:p>
            <a:r>
              <a:rPr lang="en-US" sz="3000" b="1" dirty="0">
                <a:solidFill>
                  <a:schemeClr val="accent1">
                    <a:lumMod val="75000"/>
                  </a:schemeClr>
                </a:solidFill>
              </a:rPr>
              <a:t>Default Permission Sets</a:t>
            </a:r>
          </a:p>
          <a:p>
            <a:pPr marL="457200" indent="-457200" algn="just">
              <a:lnSpc>
                <a:spcPct val="20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Content Server's Default ACL </a:t>
            </a:r>
            <a:r>
              <a:rPr lang="en-US" dirty="0" smtClean="0">
                <a:latin typeface="Arial" panose="020B0604020202020204" pitchFamily="34" charset="0"/>
                <a:cs typeface="Arial" panose="020B0604020202020204" pitchFamily="34" charset="0"/>
              </a:rPr>
              <a:t>configuration determines which </a:t>
            </a:r>
            <a:r>
              <a:rPr lang="en-US" dirty="0">
                <a:latin typeface="Arial" panose="020B0604020202020204" pitchFamily="34" charset="0"/>
                <a:cs typeface="Arial" panose="020B0604020202020204" pitchFamily="34" charset="0"/>
              </a:rPr>
              <a:t>permission set the Content Server assigns to </a:t>
            </a:r>
            <a:r>
              <a:rPr lang="en-US" dirty="0" smtClean="0">
                <a:latin typeface="Arial" panose="020B0604020202020204" pitchFamily="34" charset="0"/>
                <a:cs typeface="Arial" panose="020B0604020202020204" pitchFamily="34" charset="0"/>
              </a:rPr>
              <a:t>newly created objects</a:t>
            </a:r>
            <a:endParaRPr lang="en-US" dirty="0">
              <a:latin typeface="Arial" panose="020B0604020202020204" pitchFamily="34" charset="0"/>
              <a:cs typeface="Arial" panose="020B0604020202020204" pitchFamily="34" charset="0"/>
            </a:endParaRPr>
          </a:p>
          <a:p>
            <a:pPr marL="457200" indent="-457200" algn="just">
              <a:lnSpc>
                <a:spcPct val="20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system administrator specifies one of three options for </a:t>
            </a:r>
            <a:r>
              <a:rPr lang="en-US" dirty="0" smtClean="0">
                <a:latin typeface="Arial" panose="020B0604020202020204" pitchFamily="34" charset="0"/>
                <a:cs typeface="Arial" panose="020B0604020202020204" pitchFamily="34" charset="0"/>
              </a:rPr>
              <a:t>the entire </a:t>
            </a:r>
            <a:r>
              <a:rPr lang="en-US" dirty="0">
                <a:latin typeface="Arial" panose="020B0604020202020204" pitchFamily="34" charset="0"/>
                <a:cs typeface="Arial" panose="020B0604020202020204" pitchFamily="34" charset="0"/>
              </a:rPr>
              <a:t>repository</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4" algn="just">
              <a:lnSpc>
                <a:spcPct val="200000"/>
              </a:lnSpc>
            </a:pPr>
            <a:r>
              <a:rPr lang="en-US" b="1" dirty="0" smtClean="0">
                <a:solidFill>
                  <a:schemeClr val="accent1">
                    <a:lumMod val="75000"/>
                  </a:schemeClr>
                </a:solidFill>
                <a:latin typeface="Arial" panose="020B0604020202020204" pitchFamily="34" charset="0"/>
                <a:cs typeface="Arial" panose="020B0604020202020204" pitchFamily="34" charset="0"/>
              </a:rPr>
              <a:t>User(default</a:t>
            </a:r>
            <a:r>
              <a:rPr lang="en-US" b="1" dirty="0">
                <a:solidFill>
                  <a:schemeClr val="accent1">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object creator's </a:t>
            </a:r>
            <a:r>
              <a:rPr lang="en-US" dirty="0" smtClean="0">
                <a:latin typeface="Arial" panose="020B0604020202020204" pitchFamily="34" charset="0"/>
                <a:cs typeface="Arial" panose="020B0604020202020204" pitchFamily="34" charset="0"/>
              </a:rPr>
              <a:t>default permission </a:t>
            </a:r>
            <a:r>
              <a:rPr lang="en-US" dirty="0">
                <a:latin typeface="Arial" panose="020B0604020202020204" pitchFamily="34" charset="0"/>
                <a:cs typeface="Arial" panose="020B0604020202020204" pitchFamily="34" charset="0"/>
              </a:rPr>
              <a:t>set is assigned to the object</a:t>
            </a:r>
          </a:p>
          <a:p>
            <a:pPr lvl="4" algn="just">
              <a:lnSpc>
                <a:spcPct val="200000"/>
              </a:lnSpc>
            </a:pPr>
            <a:r>
              <a:rPr lang="en-US" b="1" dirty="0" smtClean="0">
                <a:solidFill>
                  <a:schemeClr val="accent1">
                    <a:lumMod val="75000"/>
                  </a:schemeClr>
                </a:solidFill>
                <a:latin typeface="Arial" panose="020B0604020202020204" pitchFamily="34" charset="0"/>
                <a:cs typeface="Arial" panose="020B0604020202020204" pitchFamily="34" charset="0"/>
              </a:rPr>
              <a:t>Folder</a:t>
            </a:r>
            <a:r>
              <a:rPr lang="en-US" b="1" dirty="0">
                <a:solidFill>
                  <a:schemeClr val="accent1">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permission set of the folder </a:t>
            </a:r>
            <a:r>
              <a:rPr lang="en-US" dirty="0" smtClean="0">
                <a:latin typeface="Arial" panose="020B0604020202020204" pitchFamily="34" charset="0"/>
                <a:cs typeface="Arial" panose="020B0604020202020204" pitchFamily="34" charset="0"/>
              </a:rPr>
              <a:t>where the </a:t>
            </a:r>
            <a:r>
              <a:rPr lang="en-US" dirty="0">
                <a:latin typeface="Arial" panose="020B0604020202020204" pitchFamily="34" charset="0"/>
                <a:cs typeface="Arial" panose="020B0604020202020204" pitchFamily="34" charset="0"/>
              </a:rPr>
              <a:t>object is created is assigned to the object</a:t>
            </a:r>
          </a:p>
          <a:p>
            <a:pPr lvl="4" algn="just">
              <a:lnSpc>
                <a:spcPct val="200000"/>
              </a:lnSpc>
            </a:pPr>
            <a:r>
              <a:rPr lang="en-US" b="1" dirty="0" smtClean="0">
                <a:solidFill>
                  <a:schemeClr val="accent1">
                    <a:lumMod val="75000"/>
                  </a:schemeClr>
                </a:solidFill>
                <a:latin typeface="Arial" panose="020B0604020202020204" pitchFamily="34" charset="0"/>
                <a:cs typeface="Arial" panose="020B0604020202020204" pitchFamily="34" charset="0"/>
              </a:rPr>
              <a:t>Type</a:t>
            </a:r>
            <a:r>
              <a:rPr lang="en-US" b="1" dirty="0">
                <a:solidFill>
                  <a:schemeClr val="accent1">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permission set configured for </a:t>
            </a:r>
            <a:r>
              <a:rPr lang="en-US" dirty="0" smtClean="0">
                <a:latin typeface="Arial" panose="020B0604020202020204" pitchFamily="34" charset="0"/>
                <a:cs typeface="Arial" panose="020B0604020202020204" pitchFamily="34" charset="0"/>
              </a:rPr>
              <a:t>the object's </a:t>
            </a:r>
            <a:r>
              <a:rPr lang="en-US" dirty="0">
                <a:latin typeface="Arial" panose="020B0604020202020204" pitchFamily="34" charset="0"/>
                <a:cs typeface="Arial" panose="020B0604020202020204" pitchFamily="34" charset="0"/>
              </a:rPr>
              <a:t>type is assigned to the object</a:t>
            </a:r>
          </a:p>
        </p:txBody>
      </p:sp>
      <p:pic>
        <p:nvPicPr>
          <p:cNvPr id="3" name="Picture 2"/>
          <p:cNvPicPr>
            <a:picLocks noChangeAspect="1"/>
          </p:cNvPicPr>
          <p:nvPr/>
        </p:nvPicPr>
        <p:blipFill>
          <a:blip r:embed="rId3"/>
          <a:stretch>
            <a:fillRect/>
          </a:stretch>
        </p:blipFill>
        <p:spPr>
          <a:xfrm>
            <a:off x="604640" y="2819400"/>
            <a:ext cx="1078006" cy="2743200"/>
          </a:xfrm>
          <a:prstGeom prst="rect">
            <a:avLst/>
          </a:prstGeom>
        </p:spPr>
      </p:pic>
    </p:spTree>
    <p:extLst>
      <p:ext uri="{BB962C8B-B14F-4D97-AF65-F5344CB8AC3E}">
        <p14:creationId xmlns:p14="http://schemas.microsoft.com/office/powerpoint/2010/main" val="2124566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23</a:t>
            </a:fld>
            <a:endParaRPr lang="en-US"/>
          </a:p>
        </p:txBody>
      </p:sp>
      <p:sp>
        <p:nvSpPr>
          <p:cNvPr id="6" name="Rectangle 5"/>
          <p:cNvSpPr/>
          <p:nvPr/>
        </p:nvSpPr>
        <p:spPr>
          <a:xfrm>
            <a:off x="152400" y="685800"/>
            <a:ext cx="8763000" cy="4939814"/>
          </a:xfrm>
          <a:prstGeom prst="rect">
            <a:avLst/>
          </a:prstGeom>
        </p:spPr>
        <p:txBody>
          <a:bodyPr wrap="square">
            <a:spAutoFit/>
          </a:bodyPr>
          <a:lstStyle/>
          <a:p>
            <a:r>
              <a:rPr lang="en-US" b="1" dirty="0">
                <a:solidFill>
                  <a:schemeClr val="accent1">
                    <a:lumMod val="75000"/>
                  </a:schemeClr>
                </a:solidFill>
                <a:latin typeface="Arial" panose="020B0604020202020204" pitchFamily="34" charset="0"/>
                <a:cs typeface="Arial" panose="020B0604020202020204" pitchFamily="34" charset="0"/>
              </a:rPr>
              <a:t>Setting Default ACL</a:t>
            </a:r>
          </a:p>
          <a:p>
            <a:pPr marL="457200" indent="-457200" algn="just">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Set </a:t>
            </a:r>
            <a:r>
              <a:rPr lang="en-US" dirty="0">
                <a:latin typeface="Arial" panose="020B0604020202020204" pitchFamily="34" charset="0"/>
                <a:cs typeface="Arial" panose="020B0604020202020204" pitchFamily="34" charset="0"/>
              </a:rPr>
              <a:t>the default ACL assignment by updating the </a:t>
            </a:r>
            <a:r>
              <a:rPr lang="en-US" i="1" dirty="0">
                <a:latin typeface="Arial" panose="020B0604020202020204" pitchFamily="34" charset="0"/>
                <a:cs typeface="Arial" panose="020B0604020202020204" pitchFamily="34" charset="0"/>
              </a:rPr>
              <a:t>default_acl </a:t>
            </a:r>
            <a:r>
              <a:rPr lang="en-US" dirty="0">
                <a:latin typeface="Arial" panose="020B0604020202020204" pitchFamily="34" charset="0"/>
                <a:cs typeface="Arial" panose="020B0604020202020204" pitchFamily="34" charset="0"/>
              </a:rPr>
              <a:t>attribute of </a:t>
            </a:r>
            <a:r>
              <a:rPr lang="en-US" i="1" dirty="0" smtClean="0">
                <a:latin typeface="Arial" panose="020B0604020202020204" pitchFamily="34" charset="0"/>
                <a:cs typeface="Arial" panose="020B0604020202020204" pitchFamily="34" charset="0"/>
              </a:rPr>
              <a:t>dm_server_config </a:t>
            </a:r>
            <a:r>
              <a:rPr lang="en-US" dirty="0" smtClean="0">
                <a:latin typeface="Arial" panose="020B0604020202020204" pitchFamily="34" charset="0"/>
                <a:cs typeface="Arial" panose="020B0604020202020204" pitchFamily="34" charset="0"/>
              </a:rPr>
              <a:t>object</a:t>
            </a:r>
            <a:r>
              <a:rPr lang="en-US"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Valid </a:t>
            </a:r>
            <a:r>
              <a:rPr lang="en-US" dirty="0">
                <a:latin typeface="Arial" panose="020B0604020202020204" pitchFamily="34" charset="0"/>
                <a:cs typeface="Arial" panose="020B0604020202020204" pitchFamily="34" charset="0"/>
              </a:rPr>
              <a:t>values for </a:t>
            </a:r>
            <a:r>
              <a:rPr lang="en-US" i="1" dirty="0">
                <a:latin typeface="Arial" panose="020B0604020202020204" pitchFamily="34" charset="0"/>
                <a:cs typeface="Arial" panose="020B0604020202020204" pitchFamily="34" charset="0"/>
              </a:rPr>
              <a:t>default_acl </a:t>
            </a:r>
            <a:r>
              <a:rPr lang="en-US" dirty="0">
                <a:latin typeface="Arial" panose="020B0604020202020204" pitchFamily="34" charset="0"/>
                <a:cs typeface="Arial" panose="020B0604020202020204" pitchFamily="34" charset="0"/>
              </a:rPr>
              <a:t>in the </a:t>
            </a:r>
            <a:r>
              <a:rPr lang="en-US" i="1" dirty="0">
                <a:latin typeface="Arial" panose="020B0604020202020204" pitchFamily="34" charset="0"/>
                <a:cs typeface="Arial" panose="020B0604020202020204" pitchFamily="34" charset="0"/>
              </a:rPr>
              <a:t>dm_server_config </a:t>
            </a:r>
            <a:r>
              <a:rPr lang="en-US" dirty="0">
                <a:latin typeface="Arial" panose="020B0604020202020204" pitchFamily="34" charset="0"/>
                <a:cs typeface="Arial" panose="020B0604020202020204" pitchFamily="34" charset="0"/>
              </a:rPr>
              <a:t>object:</a:t>
            </a:r>
          </a:p>
          <a:p>
            <a:pPr lvl="2">
              <a:lnSpc>
                <a:spcPct val="200000"/>
              </a:lnSpc>
            </a:pPr>
            <a:r>
              <a:rPr lang="en-US" dirty="0" smtClean="0">
                <a:solidFill>
                  <a:schemeClr val="accent1">
                    <a:lumMod val="75000"/>
                  </a:schemeClr>
                </a:solidFill>
                <a:latin typeface="Arial" panose="020B0604020202020204" pitchFamily="34" charset="0"/>
                <a:cs typeface="Arial" panose="020B0604020202020204" pitchFamily="34" charset="0"/>
              </a:rPr>
              <a:t>1 </a:t>
            </a:r>
            <a:r>
              <a:rPr lang="en-US" dirty="0">
                <a:solidFill>
                  <a:schemeClr val="accent1">
                    <a:lumMod val="75000"/>
                  </a:schemeClr>
                </a:solidFill>
                <a:latin typeface="Arial" panose="020B0604020202020204" pitchFamily="34" charset="0"/>
                <a:cs typeface="Arial" panose="020B0604020202020204" pitchFamily="34" charset="0"/>
              </a:rPr>
              <a:t>- folder (the object’s primary folder)</a:t>
            </a:r>
          </a:p>
          <a:p>
            <a:pPr lvl="2">
              <a:lnSpc>
                <a:spcPct val="200000"/>
              </a:lnSpc>
            </a:pPr>
            <a:r>
              <a:rPr lang="en-US" dirty="0" smtClean="0">
                <a:solidFill>
                  <a:schemeClr val="accent1">
                    <a:lumMod val="75000"/>
                  </a:schemeClr>
                </a:solidFill>
                <a:latin typeface="Arial" panose="020B0604020202020204" pitchFamily="34" charset="0"/>
                <a:cs typeface="Arial" panose="020B0604020202020204" pitchFamily="34" charset="0"/>
              </a:rPr>
              <a:t>2 </a:t>
            </a:r>
            <a:r>
              <a:rPr lang="en-US" dirty="0">
                <a:solidFill>
                  <a:schemeClr val="accent1">
                    <a:lumMod val="75000"/>
                  </a:schemeClr>
                </a:solidFill>
                <a:latin typeface="Arial" panose="020B0604020202020204" pitchFamily="34" charset="0"/>
                <a:cs typeface="Arial" panose="020B0604020202020204" pitchFamily="34" charset="0"/>
              </a:rPr>
              <a:t>- type (a preferred way in type-based custom applications)</a:t>
            </a:r>
          </a:p>
          <a:p>
            <a:pPr lvl="2">
              <a:lnSpc>
                <a:spcPct val="200000"/>
              </a:lnSpc>
            </a:pPr>
            <a:r>
              <a:rPr lang="en-US" dirty="0" smtClean="0">
                <a:solidFill>
                  <a:schemeClr val="accent1">
                    <a:lumMod val="75000"/>
                  </a:schemeClr>
                </a:solidFill>
                <a:latin typeface="Arial" panose="020B0604020202020204" pitchFamily="34" charset="0"/>
                <a:cs typeface="Arial" panose="020B0604020202020204" pitchFamily="34" charset="0"/>
              </a:rPr>
              <a:t>3 </a:t>
            </a:r>
            <a:r>
              <a:rPr lang="en-US" dirty="0">
                <a:solidFill>
                  <a:schemeClr val="accent1">
                    <a:lumMod val="75000"/>
                  </a:schemeClr>
                </a:solidFill>
                <a:latin typeface="Arial" panose="020B0604020202020204" pitchFamily="34" charset="0"/>
                <a:cs typeface="Arial" panose="020B0604020202020204" pitchFamily="34" charset="0"/>
              </a:rPr>
              <a:t>- user (default setting)</a:t>
            </a:r>
          </a:p>
          <a:p>
            <a:pPr marL="457200" indent="-4572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the value for the </a:t>
            </a:r>
            <a:r>
              <a:rPr lang="en-US" i="1" dirty="0">
                <a:latin typeface="Arial" panose="020B0604020202020204" pitchFamily="34" charset="0"/>
                <a:cs typeface="Arial" panose="020B0604020202020204" pitchFamily="34" charset="0"/>
              </a:rPr>
              <a:t>default_acl </a:t>
            </a:r>
            <a:r>
              <a:rPr lang="en-US" dirty="0">
                <a:latin typeface="Arial" panose="020B0604020202020204" pitchFamily="34" charset="0"/>
                <a:cs typeface="Arial" panose="020B0604020202020204" pitchFamily="34" charset="0"/>
              </a:rPr>
              <a:t>attribute in the </a:t>
            </a:r>
            <a:r>
              <a:rPr lang="en-US" i="1" dirty="0">
                <a:latin typeface="Arial" panose="020B0604020202020204" pitchFamily="34" charset="0"/>
                <a:cs typeface="Arial" panose="020B0604020202020204" pitchFamily="34" charset="0"/>
              </a:rPr>
              <a:t>dm_server_config </a:t>
            </a:r>
            <a:r>
              <a:rPr lang="en-US" dirty="0">
                <a:latin typeface="Arial" panose="020B0604020202020204" pitchFamily="34" charset="0"/>
                <a:cs typeface="Arial" panose="020B0604020202020204" pitchFamily="34" charset="0"/>
              </a:rPr>
              <a:t>object is 3, user.</a:t>
            </a:r>
          </a:p>
          <a:p>
            <a:pPr marL="457200" indent="-4572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Depending </a:t>
            </a:r>
            <a:r>
              <a:rPr lang="en-US" dirty="0">
                <a:latin typeface="Arial" panose="020B0604020202020204" pitchFamily="34" charset="0"/>
                <a:cs typeface="Arial" panose="020B0604020202020204" pitchFamily="34" charset="0"/>
              </a:rPr>
              <a:t>upon the user permissions, the object ACL can always be changed to a </a:t>
            </a:r>
            <a:r>
              <a:rPr lang="en-US" dirty="0" smtClean="0">
                <a:latin typeface="Arial" panose="020B0604020202020204" pitchFamily="34" charset="0"/>
                <a:cs typeface="Arial" panose="020B0604020202020204" pitchFamily="34" charset="0"/>
              </a:rPr>
              <a:t>different ACL </a:t>
            </a:r>
            <a:r>
              <a:rPr lang="en-US" dirty="0">
                <a:latin typeface="Arial" panose="020B0604020202020204" pitchFamily="34" charset="0"/>
                <a:cs typeface="Arial" panose="020B0604020202020204" pitchFamily="34" charset="0"/>
              </a:rPr>
              <a:t>at a later time.</a:t>
            </a:r>
          </a:p>
        </p:txBody>
      </p:sp>
    </p:spTree>
    <p:extLst>
      <p:ext uri="{BB962C8B-B14F-4D97-AF65-F5344CB8AC3E}">
        <p14:creationId xmlns:p14="http://schemas.microsoft.com/office/powerpoint/2010/main" val="451927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24</a:t>
            </a:fld>
            <a:endParaRPr lang="en-US"/>
          </a:p>
        </p:txBody>
      </p:sp>
      <p:sp>
        <p:nvSpPr>
          <p:cNvPr id="6" name="Rectangle 5"/>
          <p:cNvSpPr/>
          <p:nvPr/>
        </p:nvSpPr>
        <p:spPr>
          <a:xfrm>
            <a:off x="152400" y="685800"/>
            <a:ext cx="8991600" cy="4985980"/>
          </a:xfrm>
          <a:prstGeom prst="rect">
            <a:avLst/>
          </a:prstGeom>
        </p:spPr>
        <p:txBody>
          <a:bodyPr wrap="square">
            <a:spAutoFit/>
          </a:bodyPr>
          <a:lstStyle/>
          <a:p>
            <a:r>
              <a:rPr lang="en-US" sz="3000" b="1" dirty="0" smtClean="0">
                <a:solidFill>
                  <a:schemeClr val="accent1">
                    <a:lumMod val="75000"/>
                  </a:schemeClr>
                </a:solidFill>
                <a:latin typeface="+mj-lt"/>
              </a:rPr>
              <a:t>System and User Permission Sets</a:t>
            </a:r>
          </a:p>
          <a:p>
            <a:pPr lvl="1"/>
            <a:endParaRPr lang="en-US" dirty="0" smtClean="0">
              <a:solidFill>
                <a:schemeClr val="accent1">
                  <a:lumMod val="75000"/>
                </a:schemeClr>
              </a:solidFill>
              <a:latin typeface="Arial" panose="020B0604020202020204" pitchFamily="34" charset="0"/>
              <a:cs typeface="Arial" panose="020B0604020202020204" pitchFamily="34" charset="0"/>
            </a:endParaRPr>
          </a:p>
          <a:p>
            <a:pPr lvl="1"/>
            <a:r>
              <a:rPr lang="en-US" dirty="0" smtClean="0">
                <a:solidFill>
                  <a:schemeClr val="accent1">
                    <a:lumMod val="75000"/>
                  </a:schemeClr>
                </a:solidFill>
                <a:latin typeface="Arial" panose="020B0604020202020204" pitchFamily="34" charset="0"/>
                <a:cs typeface="Arial" panose="020B0604020202020204" pitchFamily="34" charset="0"/>
              </a:rPr>
              <a:t>System </a:t>
            </a:r>
            <a:r>
              <a:rPr lang="en-US" dirty="0">
                <a:solidFill>
                  <a:schemeClr val="accent1">
                    <a:lumMod val="75000"/>
                  </a:schemeClr>
                </a:solidFill>
                <a:latin typeface="Arial" panose="020B0604020202020204" pitchFamily="34" charset="0"/>
                <a:cs typeface="Arial" panose="020B0604020202020204" pitchFamily="34" charset="0"/>
              </a:rPr>
              <a:t>Permission Sets </a:t>
            </a:r>
            <a:r>
              <a:rPr lang="en-US" dirty="0">
                <a:latin typeface="Arial" panose="020B0604020202020204" pitchFamily="34" charset="0"/>
                <a:cs typeface="Arial" panose="020B0604020202020204" pitchFamily="34" charset="0"/>
              </a:rPr>
              <a:t>are:</a:t>
            </a:r>
          </a:p>
          <a:p>
            <a:pPr marL="914400" lvl="1" indent="-457200">
              <a:lnSpc>
                <a:spcPct val="20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Created </a:t>
            </a:r>
            <a:r>
              <a:rPr lang="en-US" dirty="0">
                <a:latin typeface="Arial" panose="020B0604020202020204" pitchFamily="34" charset="0"/>
                <a:cs typeface="Arial" panose="020B0604020202020204" pitchFamily="34" charset="0"/>
              </a:rPr>
              <a:t>and modified by a user </a:t>
            </a:r>
            <a:r>
              <a:rPr lang="en-US" dirty="0" smtClean="0">
                <a:latin typeface="Arial" panose="020B0604020202020204" pitchFamily="34" charset="0"/>
                <a:cs typeface="Arial" panose="020B0604020202020204" pitchFamily="34" charset="0"/>
              </a:rPr>
              <a:t>with SUPERUSER or SYSADMIN privileges</a:t>
            </a:r>
          </a:p>
          <a:p>
            <a:pPr marL="914400" lvl="1" indent="-457200">
              <a:lnSpc>
                <a:spcPct val="20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Owned </a:t>
            </a:r>
            <a:r>
              <a:rPr lang="en-US" dirty="0">
                <a:latin typeface="Arial" panose="020B0604020202020204" pitchFamily="34" charset="0"/>
                <a:cs typeface="Arial" panose="020B0604020202020204" pitchFamily="34" charset="0"/>
              </a:rPr>
              <a:t>by the repository </a:t>
            </a:r>
            <a:r>
              <a:rPr lang="en-US" dirty="0" smtClean="0">
                <a:latin typeface="Arial" panose="020B0604020202020204" pitchFamily="34" charset="0"/>
                <a:cs typeface="Arial" panose="020B0604020202020204" pitchFamily="34" charset="0"/>
              </a:rPr>
              <a:t>owner(</a:t>
            </a:r>
            <a:r>
              <a:rPr lang="en-US" i="1" dirty="0" err="1" smtClean="0">
                <a:latin typeface="Arial" panose="020B0604020202020204" pitchFamily="34" charset="0"/>
                <a:cs typeface="Arial" panose="020B0604020202020204" pitchFamily="34" charset="0"/>
              </a:rPr>
              <a:t>dm_dbo</a:t>
            </a:r>
            <a:r>
              <a:rPr lang="en-US" dirty="0">
                <a:latin typeface="Arial" panose="020B0604020202020204" pitchFamily="34" charset="0"/>
                <a:cs typeface="Arial" panose="020B0604020202020204" pitchFamily="34" charset="0"/>
              </a:rPr>
              <a:t>)</a:t>
            </a:r>
          </a:p>
          <a:p>
            <a:pPr marL="914400" lvl="1" indent="-457200">
              <a:lnSpc>
                <a:spcPct val="20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Available </a:t>
            </a:r>
            <a:r>
              <a:rPr lang="en-US" dirty="0">
                <a:latin typeface="Arial" panose="020B0604020202020204" pitchFamily="34" charset="0"/>
                <a:cs typeface="Arial" panose="020B0604020202020204" pitchFamily="34" charset="0"/>
              </a:rPr>
              <a:t>for use by all Content Server  </a:t>
            </a:r>
            <a:r>
              <a:rPr lang="en-US" dirty="0" smtClean="0">
                <a:latin typeface="Arial" panose="020B0604020202020204" pitchFamily="34" charset="0"/>
                <a:cs typeface="Arial" panose="020B0604020202020204" pitchFamily="34" charset="0"/>
              </a:rPr>
              <a:t>users</a:t>
            </a:r>
            <a:endParaRPr lang="en-US" dirty="0">
              <a:latin typeface="Arial" panose="020B0604020202020204" pitchFamily="34" charset="0"/>
              <a:cs typeface="Arial" panose="020B0604020202020204" pitchFamily="34" charset="0"/>
            </a:endParaRPr>
          </a:p>
          <a:p>
            <a:pPr lvl="1"/>
            <a:endParaRPr lang="en-US" dirty="0" smtClean="0">
              <a:solidFill>
                <a:schemeClr val="accent1">
                  <a:lumMod val="75000"/>
                </a:schemeClr>
              </a:solidFill>
              <a:latin typeface="Arial" panose="020B0604020202020204" pitchFamily="34" charset="0"/>
              <a:cs typeface="Arial" panose="020B0604020202020204" pitchFamily="34" charset="0"/>
            </a:endParaRPr>
          </a:p>
          <a:p>
            <a:pPr lvl="1"/>
            <a:r>
              <a:rPr lang="en-US" dirty="0" smtClean="0">
                <a:solidFill>
                  <a:schemeClr val="accent1">
                    <a:lumMod val="75000"/>
                  </a:schemeClr>
                </a:solidFill>
                <a:latin typeface="Arial" panose="020B0604020202020204" pitchFamily="34" charset="0"/>
                <a:cs typeface="Arial" panose="020B0604020202020204" pitchFamily="34" charset="0"/>
              </a:rPr>
              <a:t>User </a:t>
            </a:r>
            <a:r>
              <a:rPr lang="en-US" dirty="0">
                <a:solidFill>
                  <a:schemeClr val="accent1">
                    <a:lumMod val="75000"/>
                  </a:schemeClr>
                </a:solidFill>
                <a:latin typeface="Arial" panose="020B0604020202020204" pitchFamily="34" charset="0"/>
                <a:cs typeface="Arial" panose="020B0604020202020204" pitchFamily="34" charset="0"/>
              </a:rPr>
              <a:t>Permission Sets </a:t>
            </a:r>
            <a:r>
              <a:rPr lang="en-US" dirty="0">
                <a:latin typeface="Arial" panose="020B0604020202020204" pitchFamily="34" charset="0"/>
                <a:cs typeface="Arial" panose="020B0604020202020204" pitchFamily="34" charset="0"/>
              </a:rPr>
              <a:t>are:</a:t>
            </a:r>
          </a:p>
          <a:p>
            <a:pPr marL="914400" lvl="1" indent="-4572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Created and modified by individual users</a:t>
            </a:r>
          </a:p>
          <a:p>
            <a:pPr marL="914400" lvl="1" indent="-4572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Owned by the creating user</a:t>
            </a:r>
          </a:p>
          <a:p>
            <a:pPr marL="914400" lvl="1" indent="-4572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Available only to the owner</a:t>
            </a:r>
          </a:p>
        </p:txBody>
      </p:sp>
      <p:pic>
        <p:nvPicPr>
          <p:cNvPr id="9" name="Picture 8"/>
          <p:cNvPicPr>
            <a:picLocks noChangeAspect="1"/>
          </p:cNvPicPr>
          <p:nvPr/>
        </p:nvPicPr>
        <p:blipFill>
          <a:blip r:embed="rId3"/>
          <a:stretch>
            <a:fillRect/>
          </a:stretch>
        </p:blipFill>
        <p:spPr>
          <a:xfrm>
            <a:off x="6553200" y="2590800"/>
            <a:ext cx="1066800" cy="2942897"/>
          </a:xfrm>
          <a:prstGeom prst="rect">
            <a:avLst/>
          </a:prstGeom>
        </p:spPr>
      </p:pic>
    </p:spTree>
    <p:extLst>
      <p:ext uri="{BB962C8B-B14F-4D97-AF65-F5344CB8AC3E}">
        <p14:creationId xmlns:p14="http://schemas.microsoft.com/office/powerpoint/2010/main" val="3168676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159026" y="1066800"/>
            <a:ext cx="3756373" cy="4356537"/>
          </a:xfrm>
          <a:prstGeom prst="rect">
            <a:avLst/>
          </a:prstGeom>
        </p:spPr>
      </p:pic>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25</a:t>
            </a:fld>
            <a:endParaRPr lang="en-US"/>
          </a:p>
        </p:txBody>
      </p:sp>
      <p:sp>
        <p:nvSpPr>
          <p:cNvPr id="6" name="Rectangle 5"/>
          <p:cNvSpPr/>
          <p:nvPr/>
        </p:nvSpPr>
        <p:spPr>
          <a:xfrm>
            <a:off x="152400" y="685800"/>
            <a:ext cx="8763000" cy="3693319"/>
          </a:xfrm>
          <a:prstGeom prst="rect">
            <a:avLst/>
          </a:prstGeom>
        </p:spPr>
        <p:txBody>
          <a:bodyPr wrap="square">
            <a:spAutoFit/>
          </a:bodyPr>
          <a:lstStyle/>
          <a:p>
            <a:r>
              <a:rPr lang="en-US" b="1" dirty="0" smtClean="0">
                <a:solidFill>
                  <a:schemeClr val="accent1">
                    <a:lumMod val="75000"/>
                  </a:schemeClr>
                </a:solidFill>
                <a:latin typeface="Arial" panose="020B0604020202020204" pitchFamily="34" charset="0"/>
                <a:cs typeface="Arial" panose="020B0604020202020204" pitchFamily="34" charset="0"/>
              </a:rPr>
              <a:t>Permission Sets and Folders</a:t>
            </a:r>
            <a:endParaRPr lang="en-US" b="1" dirty="0">
              <a:solidFill>
                <a:schemeClr val="accent1">
                  <a:lumMod val="75000"/>
                </a:schemeClr>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All cabinets and folders are assigned a</a:t>
            </a:r>
          </a:p>
          <a:p>
            <a:pPr lvl="1">
              <a:lnSpc>
                <a:spcPct val="150000"/>
              </a:lnSpc>
            </a:pPr>
            <a:r>
              <a:rPr lang="en-US" dirty="0">
                <a:latin typeface="Arial" panose="020B0604020202020204" pitchFamily="34" charset="0"/>
                <a:cs typeface="Arial" panose="020B0604020202020204" pitchFamily="34" charset="0"/>
              </a:rPr>
              <a:t>permission set</a:t>
            </a:r>
          </a:p>
          <a:p>
            <a:pPr marL="914400" lvl="1" indent="-4572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Cabinet/folder </a:t>
            </a:r>
            <a:r>
              <a:rPr lang="en-US" dirty="0">
                <a:latin typeface="Arial" panose="020B0604020202020204" pitchFamily="34" charset="0"/>
                <a:cs typeface="Arial" panose="020B0604020202020204" pitchFamily="34" charset="0"/>
              </a:rPr>
              <a:t>permissions do not </a:t>
            </a:r>
            <a:r>
              <a:rPr lang="en-US" dirty="0" smtClean="0">
                <a:latin typeface="Arial" panose="020B0604020202020204" pitchFamily="34" charset="0"/>
                <a:cs typeface="Arial" panose="020B0604020202020204" pitchFamily="34" charset="0"/>
              </a:rPr>
              <a:t>deny access to objects</a:t>
            </a:r>
          </a:p>
          <a:p>
            <a:pPr lvl="1">
              <a:lnSpc>
                <a:spcPct val="150000"/>
              </a:lnSpc>
            </a:pPr>
            <a:r>
              <a:rPr lang="en-US" dirty="0" smtClean="0">
                <a:latin typeface="Arial" panose="020B0604020202020204" pitchFamily="34" charset="0"/>
                <a:cs typeface="Arial" panose="020B0604020202020204" pitchFamily="34" charset="0"/>
              </a:rPr>
              <a:t> inside the folder</a:t>
            </a:r>
          </a:p>
          <a:p>
            <a:pPr marL="1371600" lvl="2" indent="-457200">
              <a:lnSpc>
                <a:spcPct val="150000"/>
              </a:lnSpc>
              <a:buFontTx/>
              <a:buChar char="-"/>
            </a:pP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user with NONE </a:t>
            </a:r>
            <a:r>
              <a:rPr lang="en-US" dirty="0" smtClean="0">
                <a:latin typeface="Arial" panose="020B0604020202020204" pitchFamily="34" charset="0"/>
                <a:cs typeface="Arial" panose="020B0604020202020204" pitchFamily="34" charset="0"/>
              </a:rPr>
              <a:t>permission </a:t>
            </a:r>
            <a:r>
              <a:rPr lang="en-US" dirty="0">
                <a:latin typeface="Arial" panose="020B0604020202020204" pitchFamily="34" charset="0"/>
                <a:cs typeface="Arial" panose="020B0604020202020204" pitchFamily="34" charset="0"/>
              </a:rPr>
              <a:t>on a </a:t>
            </a:r>
            <a:r>
              <a:rPr lang="en-US" dirty="0" smtClean="0">
                <a:latin typeface="Arial" panose="020B0604020202020204" pitchFamily="34" charset="0"/>
                <a:cs typeface="Arial" panose="020B0604020202020204" pitchFamily="34" charset="0"/>
              </a:rPr>
              <a:t>folder </a:t>
            </a:r>
          </a:p>
          <a:p>
            <a:pPr lvl="2">
              <a:lnSpc>
                <a:spcPct val="150000"/>
              </a:lnSpc>
            </a:pPr>
            <a:r>
              <a:rPr lang="en-US" dirty="0" smtClean="0">
                <a:latin typeface="Arial" panose="020B0604020202020204" pitchFamily="34" charset="0"/>
                <a:cs typeface="Arial" panose="020B0604020202020204" pitchFamily="34" charset="0"/>
              </a:rPr>
              <a:t>cannot </a:t>
            </a:r>
            <a:r>
              <a:rPr lang="en-US" dirty="0">
                <a:latin typeface="Arial" panose="020B0604020202020204" pitchFamily="34" charset="0"/>
                <a:cs typeface="Arial" panose="020B0604020202020204" pitchFamily="34" charset="0"/>
              </a:rPr>
              <a:t>see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folder but can still access</a:t>
            </a:r>
          </a:p>
          <a:p>
            <a:pPr lvl="2">
              <a:lnSpc>
                <a:spcPct val="150000"/>
              </a:lnSpc>
            </a:pPr>
            <a:r>
              <a:rPr lang="en-US" dirty="0">
                <a:latin typeface="Arial" panose="020B0604020202020204" pitchFamily="34" charset="0"/>
                <a:cs typeface="Arial" panose="020B0604020202020204" pitchFamily="34" charset="0"/>
              </a:rPr>
              <a:t>objects inside the folder  </a:t>
            </a:r>
            <a:r>
              <a:rPr lang="en-US" dirty="0" smtClean="0">
                <a:latin typeface="Arial" panose="020B0604020202020204" pitchFamily="34" charset="0"/>
                <a:cs typeface="Arial" panose="020B0604020202020204" pitchFamily="34" charset="0"/>
              </a:rPr>
              <a:t>by searching</a:t>
            </a:r>
            <a:endParaRPr lang="en-US" dirty="0">
              <a:latin typeface="Arial" panose="020B0604020202020204" pitchFamily="34" charset="0"/>
              <a:cs typeface="Arial" panose="020B0604020202020204" pitchFamily="34" charset="0"/>
            </a:endParaRPr>
          </a:p>
          <a:p>
            <a:pPr lvl="2">
              <a:lnSpc>
                <a:spcPct val="150000"/>
              </a:lnSpc>
            </a:pP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them</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0" name="Rectangle 9"/>
          <p:cNvSpPr/>
          <p:nvPr/>
        </p:nvSpPr>
        <p:spPr>
          <a:xfrm>
            <a:off x="533400" y="4379118"/>
            <a:ext cx="4625625" cy="1477328"/>
          </a:xfrm>
          <a:prstGeom prst="rect">
            <a:avLst/>
          </a:prstGeom>
        </p:spPr>
        <p:txBody>
          <a:bodyPr wrap="square">
            <a:spAutoFit/>
          </a:bodyPr>
          <a:lstStyle/>
          <a:p>
            <a:pPr algn="just"/>
            <a:r>
              <a:rPr lang="en-US" dirty="0" smtClean="0">
                <a:solidFill>
                  <a:srgbClr val="33339A"/>
                </a:solidFill>
                <a:latin typeface="Arial" panose="020B0604020202020204" pitchFamily="34" charset="0"/>
                <a:cs typeface="Arial" panose="020B0604020202020204" pitchFamily="34" charset="0"/>
              </a:rPr>
              <a:t>John </a:t>
            </a:r>
            <a:r>
              <a:rPr lang="en-US" dirty="0">
                <a:solidFill>
                  <a:srgbClr val="33339A"/>
                </a:solidFill>
                <a:latin typeface="Arial" panose="020B0604020202020204" pitchFamily="34" charset="0"/>
                <a:cs typeface="Arial" panose="020B0604020202020204" pitchFamily="34" charset="0"/>
              </a:rPr>
              <a:t>does not have </a:t>
            </a:r>
            <a:r>
              <a:rPr lang="en-US" dirty="0" smtClean="0">
                <a:solidFill>
                  <a:srgbClr val="33339A"/>
                </a:solidFill>
                <a:latin typeface="Arial" panose="020B0604020202020204" pitchFamily="34" charset="0"/>
                <a:cs typeface="Arial" panose="020B0604020202020204" pitchFamily="34" charset="0"/>
              </a:rPr>
              <a:t>sufficient permissions </a:t>
            </a:r>
            <a:r>
              <a:rPr lang="en-US" dirty="0">
                <a:solidFill>
                  <a:srgbClr val="33339A"/>
                </a:solidFill>
                <a:latin typeface="Arial" panose="020B0604020202020204" pitchFamily="34" charset="0"/>
                <a:cs typeface="Arial" panose="020B0604020202020204" pitchFamily="34" charset="0"/>
              </a:rPr>
              <a:t>to see the folder, but </a:t>
            </a:r>
            <a:r>
              <a:rPr lang="en-US" dirty="0" smtClean="0">
                <a:solidFill>
                  <a:srgbClr val="33339A"/>
                </a:solidFill>
                <a:latin typeface="Arial" panose="020B0604020202020204" pitchFamily="34" charset="0"/>
                <a:cs typeface="Arial" panose="020B0604020202020204" pitchFamily="34" charset="0"/>
              </a:rPr>
              <a:t>by performing </a:t>
            </a:r>
            <a:r>
              <a:rPr lang="en-US" dirty="0">
                <a:solidFill>
                  <a:srgbClr val="33339A"/>
                </a:solidFill>
                <a:latin typeface="Arial" panose="020B0604020202020204" pitchFamily="34" charset="0"/>
                <a:cs typeface="Arial" panose="020B0604020202020204" pitchFamily="34" charset="0"/>
              </a:rPr>
              <a:t>a search, </a:t>
            </a:r>
            <a:r>
              <a:rPr lang="en-US" dirty="0" smtClean="0">
                <a:solidFill>
                  <a:srgbClr val="33339A"/>
                </a:solidFill>
                <a:latin typeface="Arial" panose="020B0604020202020204" pitchFamily="34" charset="0"/>
                <a:cs typeface="Arial" panose="020B0604020202020204" pitchFamily="34" charset="0"/>
              </a:rPr>
              <a:t>he </a:t>
            </a:r>
            <a:r>
              <a:rPr lang="en-US" dirty="0">
                <a:solidFill>
                  <a:srgbClr val="33339A"/>
                </a:solidFill>
                <a:latin typeface="Arial" panose="020B0604020202020204" pitchFamily="34" charset="0"/>
                <a:cs typeface="Arial" panose="020B0604020202020204" pitchFamily="34" charset="0"/>
              </a:rPr>
              <a:t>can </a:t>
            </a:r>
            <a:r>
              <a:rPr lang="en-US" dirty="0" smtClean="0">
                <a:solidFill>
                  <a:srgbClr val="33339A"/>
                </a:solidFill>
                <a:latin typeface="Arial" panose="020B0604020202020204" pitchFamily="34" charset="0"/>
                <a:cs typeface="Arial" panose="020B0604020202020204" pitchFamily="34" charset="0"/>
              </a:rPr>
              <a:t>access the </a:t>
            </a:r>
            <a:r>
              <a:rPr lang="en-US" dirty="0">
                <a:solidFill>
                  <a:srgbClr val="33339A"/>
                </a:solidFill>
                <a:latin typeface="Arial" panose="020B0604020202020204" pitchFamily="34" charset="0"/>
                <a:cs typeface="Arial" panose="020B0604020202020204" pitchFamily="34" charset="0"/>
              </a:rPr>
              <a:t>document inside the </a:t>
            </a:r>
            <a:r>
              <a:rPr lang="en-US" dirty="0" smtClean="0">
                <a:solidFill>
                  <a:srgbClr val="33339A"/>
                </a:solidFill>
                <a:latin typeface="Arial" panose="020B0604020202020204" pitchFamily="34" charset="0"/>
                <a:cs typeface="Arial" panose="020B0604020202020204" pitchFamily="34" charset="0"/>
              </a:rPr>
              <a:t>folder (assuming he </a:t>
            </a:r>
            <a:r>
              <a:rPr lang="en-US" dirty="0">
                <a:solidFill>
                  <a:srgbClr val="33339A"/>
                </a:solidFill>
                <a:latin typeface="Arial" panose="020B0604020202020204" pitchFamily="34" charset="0"/>
                <a:cs typeface="Arial" panose="020B0604020202020204" pitchFamily="34" charset="0"/>
              </a:rPr>
              <a:t>has </a:t>
            </a:r>
            <a:r>
              <a:rPr lang="en-US" dirty="0" smtClean="0">
                <a:solidFill>
                  <a:srgbClr val="33339A"/>
                </a:solidFill>
                <a:latin typeface="Arial" panose="020B0604020202020204" pitchFamily="34" charset="0"/>
                <a:cs typeface="Arial" panose="020B0604020202020204" pitchFamily="34" charset="0"/>
              </a:rPr>
              <a:t>sufficient  permissions </a:t>
            </a:r>
            <a:r>
              <a:rPr lang="en-US" dirty="0">
                <a:solidFill>
                  <a:srgbClr val="33339A"/>
                </a:solidFill>
                <a:latin typeface="Arial" panose="020B0604020202020204" pitchFamily="34" charset="0"/>
                <a:cs typeface="Arial" panose="020B0604020202020204" pitchFamily="34" charset="0"/>
              </a:rPr>
              <a:t>on the document).</a:t>
            </a:r>
            <a:endParaRPr lang="en-US" dirty="0">
              <a:latin typeface="Arial" panose="020B0604020202020204" pitchFamily="34" charset="0"/>
              <a:cs typeface="Arial" panose="020B0604020202020204" pitchFamily="34" charset="0"/>
            </a:endParaRPr>
          </a:p>
        </p:txBody>
      </p:sp>
      <p:sp>
        <p:nvSpPr>
          <p:cNvPr id="11" name="Rectangle 10"/>
          <p:cNvSpPr/>
          <p:nvPr/>
        </p:nvSpPr>
        <p:spPr>
          <a:xfrm>
            <a:off x="5638800" y="4888468"/>
            <a:ext cx="736099" cy="369332"/>
          </a:xfrm>
          <a:prstGeom prst="rect">
            <a:avLst/>
          </a:prstGeom>
        </p:spPr>
        <p:txBody>
          <a:bodyPr wrap="none">
            <a:spAutoFit/>
          </a:bodyPr>
          <a:lstStyle/>
          <a:p>
            <a:r>
              <a:rPr lang="en-US" b="1" i="1" dirty="0" smtClean="0">
                <a:solidFill>
                  <a:schemeClr val="accent1">
                    <a:lumMod val="75000"/>
                  </a:schemeClr>
                </a:solidFill>
                <a:latin typeface="ArialNarrow"/>
              </a:rPr>
              <a:t>John</a:t>
            </a:r>
            <a:endParaRPr lang="en-US" b="1" i="1" dirty="0">
              <a:solidFill>
                <a:schemeClr val="accent1">
                  <a:lumMod val="75000"/>
                </a:schemeClr>
              </a:solidFill>
            </a:endParaRPr>
          </a:p>
        </p:txBody>
      </p:sp>
    </p:spTree>
    <p:extLst>
      <p:ext uri="{BB962C8B-B14F-4D97-AF65-F5344CB8AC3E}">
        <p14:creationId xmlns:p14="http://schemas.microsoft.com/office/powerpoint/2010/main" val="1767268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15000" y="2133600"/>
            <a:ext cx="2931052" cy="3423016"/>
          </a:xfrm>
          <a:prstGeom prst="rect">
            <a:avLst/>
          </a:prstGeom>
        </p:spPr>
      </p:pic>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26</a:t>
            </a:fld>
            <a:endParaRPr lang="en-US"/>
          </a:p>
        </p:txBody>
      </p:sp>
      <p:sp>
        <p:nvSpPr>
          <p:cNvPr id="6" name="Rectangle 5"/>
          <p:cNvSpPr/>
          <p:nvPr/>
        </p:nvSpPr>
        <p:spPr>
          <a:xfrm>
            <a:off x="152400" y="685800"/>
            <a:ext cx="8763000" cy="4108817"/>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Permissions </a:t>
            </a:r>
            <a:r>
              <a:rPr lang="en-US" b="1" dirty="0" smtClean="0">
                <a:latin typeface="Arial" panose="020B0604020202020204" pitchFamily="34" charset="0"/>
                <a:cs typeface="Arial" panose="020B0604020202020204" pitchFamily="34" charset="0"/>
              </a:rPr>
              <a:t>Precedence</a:t>
            </a:r>
          </a:p>
          <a:p>
            <a:pPr marL="457200"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When a user has several permission levels on an </a:t>
            </a:r>
            <a:r>
              <a:rPr lang="en-US" dirty="0" smtClean="0">
                <a:latin typeface="Arial" panose="020B0604020202020204" pitchFamily="34" charset="0"/>
                <a:cs typeface="Arial" panose="020B0604020202020204" pitchFamily="34" charset="0"/>
              </a:rPr>
              <a:t>object, the </a:t>
            </a:r>
            <a:r>
              <a:rPr lang="en-US" dirty="0">
                <a:latin typeface="Arial" panose="020B0604020202020204" pitchFamily="34" charset="0"/>
                <a:cs typeface="Arial" panose="020B0604020202020204" pitchFamily="34" charset="0"/>
              </a:rPr>
              <a:t>most permissive level takes precedence</a:t>
            </a:r>
          </a:p>
          <a:p>
            <a:pPr marL="457200" indent="-457200">
              <a:lnSpc>
                <a:spcPct val="150000"/>
              </a:lnSpc>
              <a:buFont typeface="Wingdings" panose="05000000000000000000" pitchFamily="2" charset="2"/>
              <a:buChar cha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this example:</a:t>
            </a:r>
          </a:p>
          <a:p>
            <a:pPr marL="914400" lvl="1" indent="-457200">
              <a:lnSpc>
                <a:spcPct val="150000"/>
              </a:lnSpc>
              <a:buFontTx/>
              <a:buChar char="-"/>
            </a:pPr>
            <a:r>
              <a:rPr lang="en-US" dirty="0" smtClean="0">
                <a:latin typeface="Arial" panose="020B0604020202020204" pitchFamily="34" charset="0"/>
                <a:cs typeface="Arial" panose="020B0604020202020204" pitchFamily="34" charset="0"/>
              </a:rPr>
              <a:t>Charles </a:t>
            </a:r>
            <a:r>
              <a:rPr lang="en-US" dirty="0">
                <a:latin typeface="Arial" panose="020B0604020202020204" pitchFamily="34" charset="0"/>
                <a:cs typeface="Arial" panose="020B0604020202020204" pitchFamily="34" charset="0"/>
              </a:rPr>
              <a:t>is a member of </a:t>
            </a:r>
            <a:r>
              <a:rPr lang="en-US" dirty="0" smtClean="0">
                <a:latin typeface="Arial" panose="020B0604020202020204" pitchFamily="34" charset="0"/>
                <a:cs typeface="Arial" panose="020B0604020202020204" pitchFamily="34" charset="0"/>
              </a:rPr>
              <a:t>both the Marketing and </a:t>
            </a:r>
          </a:p>
          <a:p>
            <a:pPr lvl="1">
              <a:lnSpc>
                <a:spcPct val="150000"/>
              </a:lnSpc>
            </a:pPr>
            <a:r>
              <a:rPr lang="en-US" dirty="0" smtClean="0">
                <a:latin typeface="Arial" panose="020B0604020202020204" pitchFamily="34" charset="0"/>
                <a:cs typeface="Arial" panose="020B0604020202020204" pitchFamily="34" charset="0"/>
              </a:rPr>
              <a:t>Training </a:t>
            </a:r>
            <a:r>
              <a:rPr lang="en-US" dirty="0">
                <a:latin typeface="Arial" panose="020B0604020202020204" pitchFamily="34" charset="0"/>
                <a:cs typeface="Arial" panose="020B0604020202020204" pitchFamily="34" charset="0"/>
              </a:rPr>
              <a:t>groups</a:t>
            </a:r>
          </a:p>
          <a:p>
            <a:pPr lvl="1">
              <a:lnSpc>
                <a:spcPct val="150000"/>
              </a:lnSpc>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Charles </a:t>
            </a:r>
            <a:r>
              <a:rPr lang="en-US" dirty="0">
                <a:latin typeface="Arial" panose="020B0604020202020204" pitchFamily="34" charset="0"/>
                <a:cs typeface="Arial" panose="020B0604020202020204" pitchFamily="34" charset="0"/>
              </a:rPr>
              <a:t>is not the object owner</a:t>
            </a:r>
          </a:p>
          <a:p>
            <a:pPr marL="914400" lvl="1" indent="-457200">
              <a:lnSpc>
                <a:spcPct val="150000"/>
              </a:lnSpc>
              <a:buFontTx/>
              <a:buChar char="-"/>
            </a:pPr>
            <a:r>
              <a:rPr lang="en-US" dirty="0" smtClean="0">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Charles update </a:t>
            </a:r>
          </a:p>
          <a:p>
            <a:pPr lvl="1">
              <a:lnSpc>
                <a:spcPct val="150000"/>
              </a:lnSpc>
            </a:pPr>
            <a:r>
              <a:rPr lang="en-US" dirty="0" smtClean="0">
                <a:latin typeface="Arial" panose="020B0604020202020204" pitchFamily="34" charset="0"/>
                <a:cs typeface="Arial" panose="020B0604020202020204" pitchFamily="34" charset="0"/>
              </a:rPr>
              <a:t>	documents associated</a:t>
            </a:r>
            <a:endParaRPr lang="en-US" dirty="0">
              <a:latin typeface="Arial" panose="020B0604020202020204" pitchFamily="34" charset="0"/>
              <a:cs typeface="Arial" panose="020B0604020202020204" pitchFamily="34" charset="0"/>
            </a:endParaRPr>
          </a:p>
          <a:p>
            <a:pPr lvl="1">
              <a:lnSpc>
                <a:spcPct val="150000"/>
              </a:lnSpc>
            </a:pPr>
            <a:r>
              <a:rPr lang="en-US" dirty="0" smtClean="0">
                <a:latin typeface="Arial" panose="020B0604020202020204" pitchFamily="34" charset="0"/>
                <a:cs typeface="Arial" panose="020B0604020202020204" pitchFamily="34" charset="0"/>
              </a:rPr>
              <a:t>	with </a:t>
            </a:r>
            <a:r>
              <a:rPr lang="en-US" dirty="0">
                <a:latin typeface="Arial" panose="020B0604020202020204" pitchFamily="34" charset="0"/>
                <a:cs typeface="Arial" panose="020B0604020202020204" pitchFamily="34" charset="0"/>
              </a:rPr>
              <a:t>the technical_mktg ACL?</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0" name="Rectangle 9"/>
          <p:cNvSpPr/>
          <p:nvPr/>
        </p:nvSpPr>
        <p:spPr>
          <a:xfrm>
            <a:off x="533400" y="4780876"/>
            <a:ext cx="5334000" cy="1323439"/>
          </a:xfrm>
          <a:prstGeom prst="rect">
            <a:avLst/>
          </a:prstGeom>
        </p:spPr>
        <p:txBody>
          <a:bodyPr wrap="square">
            <a:spAutoFit/>
          </a:bodyPr>
          <a:lstStyle/>
          <a:p>
            <a:pPr algn="just"/>
            <a:r>
              <a:rPr lang="en-US" sz="1600" dirty="0">
                <a:solidFill>
                  <a:srgbClr val="33339A"/>
                </a:solidFill>
                <a:latin typeface="ArialNarrow"/>
              </a:rPr>
              <a:t>Yes, Charles can perform an update. Charles is referenced four times in the permission set: as a member of the Marketing and Training groups, as a member of World, and has himself. </a:t>
            </a:r>
            <a:r>
              <a:rPr lang="en-US" sz="1600" dirty="0" smtClean="0">
                <a:solidFill>
                  <a:srgbClr val="33339A"/>
                </a:solidFill>
                <a:latin typeface="ArialNarrow"/>
              </a:rPr>
              <a:t>The </a:t>
            </a:r>
            <a:r>
              <a:rPr lang="en-US" sz="1600" dirty="0">
                <a:solidFill>
                  <a:srgbClr val="33339A"/>
                </a:solidFill>
                <a:latin typeface="ArialNarrow"/>
              </a:rPr>
              <a:t>most permissive permission level applies: VERSION.</a:t>
            </a:r>
          </a:p>
        </p:txBody>
      </p:sp>
    </p:spTree>
    <p:extLst>
      <p:ext uri="{BB962C8B-B14F-4D97-AF65-F5344CB8AC3E}">
        <p14:creationId xmlns:p14="http://schemas.microsoft.com/office/powerpoint/2010/main" val="167526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244183"/>
            <a:ext cx="8763000" cy="4611519"/>
          </a:xfrm>
          <a:prstGeom prst="rect">
            <a:avLst/>
          </a:prstGeom>
        </p:spPr>
        <p:txBody>
          <a:bodyPr wrap="square">
            <a:spAutoFit/>
          </a:bodyPr>
          <a:lstStyle/>
          <a:p>
            <a:pPr>
              <a:lnSpc>
                <a:spcPct val="150000"/>
              </a:lnSpc>
            </a:pPr>
            <a:r>
              <a:rPr lang="en-US" dirty="0">
                <a:solidFill>
                  <a:srgbClr val="000000"/>
                </a:solidFill>
                <a:latin typeface="Arial" panose="020B0604020202020204" pitchFamily="34" charset="0"/>
                <a:cs typeface="Arial" panose="020B0604020202020204" pitchFamily="34" charset="0"/>
              </a:rPr>
              <a:t>A user with the </a:t>
            </a:r>
            <a:r>
              <a:rPr lang="en-US" dirty="0">
                <a:solidFill>
                  <a:srgbClr val="33339A"/>
                </a:solidFill>
                <a:latin typeface="Arial" panose="020B0604020202020204" pitchFamily="34" charset="0"/>
                <a:cs typeface="Arial" panose="020B0604020202020204" pitchFamily="34" charset="0"/>
              </a:rPr>
              <a:t>SUPERUSER </a:t>
            </a:r>
            <a:r>
              <a:rPr lang="en-US" dirty="0">
                <a:solidFill>
                  <a:srgbClr val="000000"/>
                </a:solidFill>
                <a:latin typeface="Arial" panose="020B0604020202020204" pitchFamily="34" charset="0"/>
                <a:cs typeface="Arial" panose="020B0604020202020204" pitchFamily="34" charset="0"/>
              </a:rPr>
              <a:t>privilege inherits ownership of </a:t>
            </a:r>
            <a:r>
              <a:rPr lang="en-US" dirty="0" smtClean="0">
                <a:solidFill>
                  <a:srgbClr val="000000"/>
                </a:solidFill>
                <a:latin typeface="Arial" panose="020B0604020202020204" pitchFamily="34" charset="0"/>
                <a:cs typeface="Arial" panose="020B0604020202020204" pitchFamily="34" charset="0"/>
              </a:rPr>
              <a:t>all objects</a:t>
            </a:r>
            <a:r>
              <a:rPr lang="en-US" dirty="0">
                <a:solidFill>
                  <a:srgbClr val="000000"/>
                </a:solidFill>
                <a:latin typeface="Arial" panose="020B0604020202020204" pitchFamily="34" charset="0"/>
                <a:cs typeface="Arial" panose="020B0604020202020204" pitchFamily="34" charset="0"/>
              </a:rPr>
              <a:t>, including the owner's permissions</a:t>
            </a:r>
          </a:p>
          <a:p>
            <a:pPr marL="457200" indent="-457200">
              <a:lnSpc>
                <a:spcPct val="150000"/>
              </a:lnSpc>
              <a:buFont typeface="Wingdings" panose="05000000000000000000" pitchFamily="2" charset="2"/>
              <a:buChar char="§"/>
            </a:pPr>
            <a:r>
              <a:rPr lang="en-US" dirty="0" smtClean="0">
                <a:solidFill>
                  <a:srgbClr val="000000"/>
                </a:solidFill>
                <a:latin typeface="Arial" panose="020B0604020202020204" pitchFamily="34" charset="0"/>
                <a:cs typeface="Arial" panose="020B0604020202020204" pitchFamily="34" charset="0"/>
              </a:rPr>
              <a:t>A </a:t>
            </a:r>
            <a:r>
              <a:rPr lang="en-US" dirty="0">
                <a:solidFill>
                  <a:srgbClr val="33339A"/>
                </a:solidFill>
                <a:latin typeface="Arial" panose="020B0604020202020204" pitchFamily="34" charset="0"/>
                <a:cs typeface="Arial" panose="020B0604020202020204" pitchFamily="34" charset="0"/>
              </a:rPr>
              <a:t>SUPERUSER </a:t>
            </a:r>
            <a:r>
              <a:rPr lang="en-US" dirty="0">
                <a:solidFill>
                  <a:srgbClr val="000000"/>
                </a:solidFill>
                <a:latin typeface="Arial" panose="020B0604020202020204" pitchFamily="34" charset="0"/>
                <a:cs typeface="Arial" panose="020B0604020202020204" pitchFamily="34" charset="0"/>
              </a:rPr>
              <a:t>automatically has all extended </a:t>
            </a:r>
            <a:r>
              <a:rPr lang="en-US" dirty="0" smtClean="0">
                <a:solidFill>
                  <a:srgbClr val="000000"/>
                </a:solidFill>
                <a:latin typeface="Arial" panose="020B0604020202020204" pitchFamily="34" charset="0"/>
                <a:cs typeface="Arial" panose="020B0604020202020204" pitchFamily="34" charset="0"/>
              </a:rPr>
              <a:t>permissions, except </a:t>
            </a:r>
            <a:r>
              <a:rPr lang="en-US" dirty="0">
                <a:solidFill>
                  <a:srgbClr val="33339A"/>
                </a:solidFill>
                <a:latin typeface="Arial" panose="020B0604020202020204" pitchFamily="34" charset="0"/>
                <a:cs typeface="Arial" panose="020B0604020202020204" pitchFamily="34" charset="0"/>
              </a:rPr>
              <a:t>Extended Delete</a:t>
            </a:r>
            <a:r>
              <a:rPr lang="en-US" dirty="0">
                <a:solidFill>
                  <a:srgbClr val="000000"/>
                </a:solidFill>
                <a:latin typeface="Arial" panose="020B0604020202020204" pitchFamily="34" charset="0"/>
                <a:cs typeface="Arial" panose="020B0604020202020204" pitchFamily="34" charset="0"/>
              </a:rPr>
              <a:t>, </a:t>
            </a:r>
            <a:endParaRPr lang="en-US" dirty="0" smtClean="0">
              <a:solidFill>
                <a:srgbClr val="000000"/>
              </a:solidFill>
              <a:latin typeface="Arial" panose="020B0604020202020204" pitchFamily="34" charset="0"/>
              <a:cs typeface="Arial" panose="020B0604020202020204" pitchFamily="34" charset="0"/>
            </a:endParaRPr>
          </a:p>
          <a:p>
            <a:pPr>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which </a:t>
            </a:r>
            <a:r>
              <a:rPr lang="en-US" dirty="0">
                <a:solidFill>
                  <a:srgbClr val="000000"/>
                </a:solidFill>
                <a:latin typeface="Arial" panose="020B0604020202020204" pitchFamily="34" charset="0"/>
                <a:cs typeface="Arial" panose="020B0604020202020204" pitchFamily="34" charset="0"/>
              </a:rPr>
              <a:t>must be inherited </a:t>
            </a:r>
            <a:r>
              <a:rPr lang="en-US" dirty="0" smtClean="0">
                <a:solidFill>
                  <a:srgbClr val="000000"/>
                </a:solidFill>
                <a:latin typeface="Arial" panose="020B0604020202020204" pitchFamily="34" charset="0"/>
                <a:cs typeface="Arial" panose="020B0604020202020204" pitchFamily="34" charset="0"/>
              </a:rPr>
              <a:t>or explicitly </a:t>
            </a:r>
          </a:p>
          <a:p>
            <a:pPr>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granted</a:t>
            </a:r>
            <a:endParaRPr lang="en-US" dirty="0">
              <a:solidFill>
                <a:srgbClr val="000000"/>
              </a:solidFill>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
            </a:pPr>
            <a:r>
              <a:rPr lang="en-US" dirty="0" smtClean="0">
                <a:solidFill>
                  <a:srgbClr val="000000"/>
                </a:solidFill>
                <a:latin typeface="Arial" panose="020B0604020202020204" pitchFamily="34" charset="0"/>
                <a:cs typeface="Arial" panose="020B0604020202020204" pitchFamily="34" charset="0"/>
              </a:rPr>
              <a:t>In </a:t>
            </a:r>
            <a:r>
              <a:rPr lang="en-US" dirty="0">
                <a:solidFill>
                  <a:srgbClr val="000000"/>
                </a:solidFill>
                <a:latin typeface="Arial" panose="020B0604020202020204" pitchFamily="34" charset="0"/>
                <a:cs typeface="Arial" panose="020B0604020202020204" pitchFamily="34" charset="0"/>
              </a:rPr>
              <a:t>this example:</a:t>
            </a:r>
          </a:p>
          <a:p>
            <a:pPr marL="457200" indent="-457200">
              <a:lnSpc>
                <a:spcPct val="150000"/>
              </a:lnSpc>
              <a:buFontTx/>
              <a:buChar char="-"/>
            </a:pPr>
            <a:r>
              <a:rPr lang="en-US" dirty="0" smtClean="0">
                <a:solidFill>
                  <a:srgbClr val="000000"/>
                </a:solidFill>
                <a:latin typeface="Arial" panose="020B0604020202020204" pitchFamily="34" charset="0"/>
                <a:cs typeface="Arial" panose="020B0604020202020204" pitchFamily="34" charset="0"/>
              </a:rPr>
              <a:t>The </a:t>
            </a:r>
            <a:r>
              <a:rPr lang="en-US" dirty="0">
                <a:solidFill>
                  <a:srgbClr val="000000"/>
                </a:solidFill>
                <a:latin typeface="Arial" panose="020B0604020202020204" pitchFamily="34" charset="0"/>
                <a:cs typeface="Arial" panose="020B0604020202020204" pitchFamily="34" charset="0"/>
              </a:rPr>
              <a:t>owner of </a:t>
            </a:r>
            <a:r>
              <a:rPr lang="en-US" dirty="0" smtClean="0">
                <a:solidFill>
                  <a:srgbClr val="000000"/>
                </a:solidFill>
                <a:latin typeface="Arial" panose="020B0604020202020204" pitchFamily="34" charset="0"/>
                <a:cs typeface="Arial" panose="020B0604020202020204" pitchFamily="34" charset="0"/>
              </a:rPr>
              <a:t>the</a:t>
            </a: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document </a:t>
            </a:r>
          </a:p>
          <a:p>
            <a:pPr>
              <a:lnSpc>
                <a:spcPct val="150000"/>
              </a:lnSpc>
            </a:pPr>
            <a:r>
              <a:rPr lang="en-US" dirty="0" smtClean="0">
                <a:solidFill>
                  <a:srgbClr val="000000"/>
                </a:solidFill>
                <a:latin typeface="Arial" panose="020B0604020202020204" pitchFamily="34" charset="0"/>
                <a:cs typeface="Arial" panose="020B0604020202020204" pitchFamily="34" charset="0"/>
              </a:rPr>
              <a:t>      has </a:t>
            </a:r>
            <a:r>
              <a:rPr lang="en-US" dirty="0" smtClean="0">
                <a:solidFill>
                  <a:srgbClr val="33339A"/>
                </a:solidFill>
                <a:latin typeface="Arial" panose="020B0604020202020204" pitchFamily="34" charset="0"/>
                <a:cs typeface="Arial" panose="020B0604020202020204" pitchFamily="34" charset="0"/>
              </a:rPr>
              <a:t>WRITE </a:t>
            </a:r>
            <a:r>
              <a:rPr lang="en-US" dirty="0" smtClean="0">
                <a:solidFill>
                  <a:srgbClr val="000000"/>
                </a:solidFill>
                <a:latin typeface="Arial" panose="020B0604020202020204" pitchFamily="34" charset="0"/>
                <a:cs typeface="Arial" panose="020B0604020202020204" pitchFamily="34" charset="0"/>
              </a:rPr>
              <a:t>permission</a:t>
            </a:r>
            <a:endParaRPr lang="en-US" dirty="0">
              <a:solidFill>
                <a:srgbClr val="000000"/>
              </a:solidFill>
              <a:latin typeface="Arial" panose="020B0604020202020204" pitchFamily="34" charset="0"/>
              <a:cs typeface="Arial" panose="020B0604020202020204" pitchFamily="34" charset="0"/>
            </a:endParaRPr>
          </a:p>
          <a:p>
            <a:pPr>
              <a:lnSpc>
                <a:spcPct val="150000"/>
              </a:lnSpc>
            </a:pPr>
            <a:r>
              <a:rPr lang="en-US" dirty="0" smtClean="0">
                <a:solidFill>
                  <a:srgbClr val="000000"/>
                </a:solidFill>
                <a:latin typeface="Arial" panose="020B0604020202020204" pitchFamily="34" charset="0"/>
                <a:cs typeface="Arial" panose="020B0604020202020204" pitchFamily="34" charset="0"/>
              </a:rPr>
              <a:t>-     A </a:t>
            </a:r>
            <a:r>
              <a:rPr lang="en-US" dirty="0">
                <a:solidFill>
                  <a:srgbClr val="33339A"/>
                </a:solidFill>
                <a:latin typeface="Arial" panose="020B0604020202020204" pitchFamily="34" charset="0"/>
                <a:cs typeface="Arial" panose="020B0604020202020204" pitchFamily="34" charset="0"/>
              </a:rPr>
              <a:t>SUPERUSER </a:t>
            </a:r>
            <a:r>
              <a:rPr lang="en-US" dirty="0">
                <a:solidFill>
                  <a:srgbClr val="000000"/>
                </a:solidFill>
                <a:latin typeface="Arial" panose="020B0604020202020204" pitchFamily="34" charset="0"/>
                <a:cs typeface="Arial" panose="020B0604020202020204" pitchFamily="34" charset="0"/>
              </a:rPr>
              <a:t>would also</a:t>
            </a:r>
          </a:p>
          <a:p>
            <a:pPr>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have </a:t>
            </a:r>
            <a:r>
              <a:rPr lang="en-US" dirty="0">
                <a:solidFill>
                  <a:srgbClr val="33339A"/>
                </a:solidFill>
                <a:latin typeface="Arial" panose="020B0604020202020204" pitchFamily="34" charset="0"/>
                <a:cs typeface="Arial" panose="020B0604020202020204" pitchFamily="34" charset="0"/>
              </a:rPr>
              <a:t>WRITE </a:t>
            </a:r>
            <a:r>
              <a:rPr lang="en-US" dirty="0" smtClean="0">
                <a:solidFill>
                  <a:srgbClr val="000000"/>
                </a:solidFill>
                <a:latin typeface="Arial" panose="020B0604020202020204" pitchFamily="34" charset="0"/>
                <a:cs typeface="Arial" panose="020B0604020202020204" pitchFamily="34" charset="0"/>
              </a:rPr>
              <a:t>permission on the document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4875769" y="2765012"/>
            <a:ext cx="3828658" cy="2797588"/>
          </a:xfrm>
          <a:prstGeom prst="rect">
            <a:avLst/>
          </a:prstGeom>
        </p:spPr>
      </p:pic>
      <p:sp>
        <p:nvSpPr>
          <p:cNvPr id="2" name="Title 1"/>
          <p:cNvSpPr>
            <a:spLocks noGrp="1"/>
          </p:cNvSpPr>
          <p:nvPr>
            <p:ph type="title"/>
          </p:nvPr>
        </p:nvSpPr>
        <p:spPr/>
        <p:txBody>
          <a:bodyPr/>
          <a:lstStyle/>
          <a:p>
            <a:r>
              <a:rPr lang="en-IN" b="1" dirty="0"/>
              <a:t>Permission Sets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27</a:t>
            </a:fld>
            <a:endParaRPr lang="en-US"/>
          </a:p>
        </p:txBody>
      </p:sp>
      <p:sp>
        <p:nvSpPr>
          <p:cNvPr id="6" name="Rectangle 5"/>
          <p:cNvSpPr/>
          <p:nvPr/>
        </p:nvSpPr>
        <p:spPr>
          <a:xfrm>
            <a:off x="152400" y="685800"/>
            <a:ext cx="8763000" cy="369332"/>
          </a:xfrm>
          <a:prstGeom prst="rect">
            <a:avLst/>
          </a:prstGeom>
        </p:spPr>
        <p:txBody>
          <a:bodyPr wrap="square">
            <a:spAutoFit/>
          </a:bodyPr>
          <a:lstStyle/>
          <a:p>
            <a:r>
              <a:rPr lang="en-US" b="1" dirty="0">
                <a:solidFill>
                  <a:schemeClr val="accent1">
                    <a:lumMod val="75000"/>
                  </a:schemeClr>
                </a:solidFill>
                <a:latin typeface="Arial" panose="020B0604020202020204" pitchFamily="34" charset="0"/>
                <a:cs typeface="Arial" panose="020B0604020202020204" pitchFamily="34" charset="0"/>
              </a:rPr>
              <a:t>SUPERUSER Privilege</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10" name="Line Callout 1 9"/>
          <p:cNvSpPr/>
          <p:nvPr/>
        </p:nvSpPr>
        <p:spPr>
          <a:xfrm>
            <a:off x="6019800" y="4648200"/>
            <a:ext cx="1295400" cy="304800"/>
          </a:xfrm>
          <a:prstGeom prst="borderCallout1">
            <a:avLst>
              <a:gd name="adj1" fmla="val 33504"/>
              <a:gd name="adj2" fmla="val -233"/>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SUPERUSER</a:t>
            </a:r>
            <a:endParaRPr lang="en-US" dirty="0"/>
          </a:p>
        </p:txBody>
      </p:sp>
    </p:spTree>
    <p:extLst>
      <p:ext uri="{BB962C8B-B14F-4D97-AF65-F5344CB8AC3E}">
        <p14:creationId xmlns:p14="http://schemas.microsoft.com/office/powerpoint/2010/main" val="3577479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 Cognizant 2018</a:t>
            </a:r>
          </a:p>
        </p:txBody>
      </p:sp>
      <p:sp>
        <p:nvSpPr>
          <p:cNvPr id="4" name="Slide Number Placeholder 3"/>
          <p:cNvSpPr>
            <a:spLocks noGrp="1"/>
          </p:cNvSpPr>
          <p:nvPr>
            <p:ph type="sldNum" sz="quarter" idx="12"/>
          </p:nvPr>
        </p:nvSpPr>
        <p:spPr/>
        <p:txBody>
          <a:bodyPr/>
          <a:lstStyle/>
          <a:p>
            <a:fld id="{D8ADAFF2-BF11-42B3-8CB9-F8B879C82B07}" type="slidenum">
              <a:rPr lang="en-US" smtClean="0"/>
              <a:pPr/>
              <a:t>28</a:t>
            </a:fld>
            <a:endParaRPr lang="en-US"/>
          </a:p>
        </p:txBody>
      </p:sp>
      <p:sp>
        <p:nvSpPr>
          <p:cNvPr id="8" name="Rectangle 7"/>
          <p:cNvSpPr/>
          <p:nvPr/>
        </p:nvSpPr>
        <p:spPr>
          <a:xfrm>
            <a:off x="103094" y="4343400"/>
            <a:ext cx="6751674" cy="816377"/>
          </a:xfrm>
          <a:prstGeom prst="rect">
            <a:avLst/>
          </a:prstGeom>
        </p:spPr>
        <p:txBody>
          <a:bodyPr wrap="square">
            <a:spAutoFit/>
          </a:bodyPr>
          <a:lstStyle/>
          <a:p>
            <a:r>
              <a:rPr lang="en-US" sz="4705" dirty="0" smtClean="0">
                <a:solidFill>
                  <a:prstClr val="white"/>
                </a:solidFill>
                <a:latin typeface="Arial Rounded MT Bold" pitchFamily="34" charset="0"/>
              </a:rPr>
              <a:t>Alias Sets and Aliases</a:t>
            </a:r>
            <a:endParaRPr lang="en-US" dirty="0"/>
          </a:p>
        </p:txBody>
      </p:sp>
    </p:spTree>
    <p:extLst>
      <p:ext uri="{BB962C8B-B14F-4D97-AF65-F5344CB8AC3E}">
        <p14:creationId xmlns:p14="http://schemas.microsoft.com/office/powerpoint/2010/main" val="3857530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Alias sets and </a:t>
            </a:r>
            <a:r>
              <a:rPr lang="en-IN" b="1" dirty="0" smtClean="0"/>
              <a:t>Aliases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29</a:t>
            </a:fld>
            <a:endParaRPr lang="en-US"/>
          </a:p>
        </p:txBody>
      </p:sp>
      <p:sp>
        <p:nvSpPr>
          <p:cNvPr id="3" name="Rectangle 2"/>
          <p:cNvSpPr/>
          <p:nvPr/>
        </p:nvSpPr>
        <p:spPr>
          <a:xfrm>
            <a:off x="228600" y="727841"/>
            <a:ext cx="8763000" cy="5093702"/>
          </a:xfrm>
          <a:prstGeom prst="rect">
            <a:avLst/>
          </a:prstGeom>
        </p:spPr>
        <p:txBody>
          <a:bodyPr wrap="square">
            <a:spAutoFit/>
          </a:bodyPr>
          <a:lstStyle/>
          <a:p>
            <a:pPr algn="just">
              <a:lnSpc>
                <a:spcPct val="150000"/>
              </a:lnSpc>
            </a:pPr>
            <a:r>
              <a:rPr lang="en-IN" sz="2600" dirty="0" smtClean="0"/>
              <a:t>	</a:t>
            </a:r>
            <a:r>
              <a:rPr lang="en-IN" dirty="0" smtClean="0">
                <a:latin typeface="Arial" panose="020B0604020202020204" pitchFamily="34" charset="0"/>
                <a:cs typeface="Arial" panose="020B0604020202020204" pitchFamily="34" charset="0"/>
              </a:rPr>
              <a:t>An </a:t>
            </a:r>
            <a:r>
              <a:rPr lang="en-IN" i="1" dirty="0">
                <a:latin typeface="Arial" panose="020B0604020202020204" pitchFamily="34" charset="0"/>
                <a:cs typeface="Arial" panose="020B0604020202020204" pitchFamily="34" charset="0"/>
              </a:rPr>
              <a:t>alias</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is an object that defines one or more aliases and their corresponding values. An alias is a placeholder for user names, group names, or folder </a:t>
            </a:r>
            <a:r>
              <a:rPr lang="en-IN" dirty="0" smtClean="0">
                <a:latin typeface="Arial" panose="020B0604020202020204" pitchFamily="34" charset="0"/>
                <a:cs typeface="Arial" panose="020B0604020202020204" pitchFamily="34" charset="0"/>
              </a:rPr>
              <a:t>paths. Content </a:t>
            </a:r>
            <a:r>
              <a:rPr lang="en-IN" dirty="0">
                <a:latin typeface="Arial" panose="020B0604020202020204" pitchFamily="34" charset="0"/>
                <a:cs typeface="Arial" panose="020B0604020202020204" pitchFamily="34" charset="0"/>
              </a:rPr>
              <a:t>Server provides various alias sets that are installed by default. </a:t>
            </a:r>
          </a:p>
          <a:p>
            <a:endParaRPr lang="en-IN" sz="2600" dirty="0"/>
          </a:p>
          <a:p>
            <a:r>
              <a:rPr lang="en-IN" dirty="0">
                <a:latin typeface="Arial" panose="020B0604020202020204" pitchFamily="34" charset="0"/>
                <a:cs typeface="Arial" panose="020B0604020202020204" pitchFamily="34" charset="0"/>
              </a:rPr>
              <a:t>Aliases can be used in:</a:t>
            </a:r>
          </a:p>
          <a:p>
            <a:endParaRPr lang="en-IN" sz="2600" dirty="0"/>
          </a:p>
          <a:p>
            <a:pPr marL="457200" indent="-457200">
              <a:lnSpc>
                <a:spcPct val="150000"/>
              </a:lnSpc>
              <a:buFont typeface="Wingdings" panose="05000000000000000000" pitchFamily="2" charset="2"/>
              <a:buChar char="§"/>
            </a:pPr>
            <a:r>
              <a:rPr lang="en-IN" dirty="0" err="1" smtClean="0">
                <a:latin typeface="Arial" panose="020B0604020202020204" pitchFamily="34" charset="0"/>
                <a:cs typeface="Arial" panose="020B0604020202020204" pitchFamily="34" charset="0"/>
              </a:rPr>
              <a:t>SysObjects</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or </a:t>
            </a:r>
            <a:r>
              <a:rPr lang="en-IN" dirty="0" err="1">
                <a:latin typeface="Arial" panose="020B0604020202020204" pitchFamily="34" charset="0"/>
                <a:cs typeface="Arial" panose="020B0604020202020204" pitchFamily="34" charset="0"/>
              </a:rPr>
              <a:t>SysObject</a:t>
            </a:r>
            <a:r>
              <a:rPr lang="en-IN" dirty="0">
                <a:latin typeface="Arial" panose="020B0604020202020204" pitchFamily="34" charset="0"/>
                <a:cs typeface="Arial" panose="020B0604020202020204" pitchFamily="34" charset="0"/>
              </a:rPr>
              <a:t> subtypes, in the </a:t>
            </a:r>
            <a:r>
              <a:rPr lang="en-IN" dirty="0" err="1">
                <a:latin typeface="Arial" panose="020B0604020202020204" pitchFamily="34" charset="0"/>
                <a:cs typeface="Arial" panose="020B0604020202020204" pitchFamily="34" charset="0"/>
              </a:rPr>
              <a:t>owner_name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acl_name</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acl_domain</a:t>
            </a:r>
            <a:r>
              <a:rPr lang="en-IN" dirty="0">
                <a:latin typeface="Arial" panose="020B0604020202020204" pitchFamily="34" charset="0"/>
                <a:cs typeface="Arial" panose="020B0604020202020204" pitchFamily="34" charset="0"/>
              </a:rPr>
              <a:t> properties</a:t>
            </a:r>
          </a:p>
          <a:p>
            <a:pPr marL="457200" indent="-457200">
              <a:lnSpc>
                <a:spcPct val="150000"/>
              </a:lnSpc>
              <a:buFont typeface="Wingdings" panose="05000000000000000000" pitchFamily="2" charset="2"/>
              <a:buChar char="§"/>
            </a:pPr>
            <a:r>
              <a:rPr lang="en-IN" dirty="0" smtClean="0">
                <a:latin typeface="Arial" panose="020B0604020202020204" pitchFamily="34" charset="0"/>
                <a:cs typeface="Arial" panose="020B0604020202020204" pitchFamily="34" charset="0"/>
              </a:rPr>
              <a:t>ACL </a:t>
            </a:r>
            <a:r>
              <a:rPr lang="en-IN" dirty="0">
                <a:latin typeface="Arial" panose="020B0604020202020204" pitchFamily="34" charset="0"/>
                <a:cs typeface="Arial" panose="020B0604020202020204" pitchFamily="34" charset="0"/>
              </a:rPr>
              <a:t>template objects, in the </a:t>
            </a:r>
            <a:r>
              <a:rPr lang="en-IN" dirty="0" err="1">
                <a:latin typeface="Arial" panose="020B0604020202020204" pitchFamily="34" charset="0"/>
                <a:cs typeface="Arial" panose="020B0604020202020204" pitchFamily="34" charset="0"/>
              </a:rPr>
              <a:t>r_accessor_name</a:t>
            </a:r>
            <a:r>
              <a:rPr lang="en-IN" dirty="0">
                <a:latin typeface="Arial" panose="020B0604020202020204" pitchFamily="34" charset="0"/>
                <a:cs typeface="Arial" panose="020B0604020202020204" pitchFamily="34" charset="0"/>
              </a:rPr>
              <a:t> property</a:t>
            </a:r>
          </a:p>
          <a:p>
            <a:pPr marL="457200" indent="-457200">
              <a:lnSpc>
                <a:spcPct val="150000"/>
              </a:lnSpc>
              <a:buFont typeface="Wingdings" panose="05000000000000000000" pitchFamily="2" charset="2"/>
              <a:buChar char="§"/>
            </a:pPr>
            <a:r>
              <a:rPr lang="en-IN" dirty="0" smtClean="0">
                <a:latin typeface="Arial" panose="020B0604020202020204" pitchFamily="34" charset="0"/>
                <a:cs typeface="Arial" panose="020B0604020202020204" pitchFamily="34" charset="0"/>
              </a:rPr>
              <a:t>Workflow </a:t>
            </a:r>
            <a:r>
              <a:rPr lang="en-IN" dirty="0">
                <a:latin typeface="Arial" panose="020B0604020202020204" pitchFamily="34" charset="0"/>
                <a:cs typeface="Arial" panose="020B0604020202020204" pitchFamily="34" charset="0"/>
              </a:rPr>
              <a:t>activity definitions (</a:t>
            </a:r>
            <a:r>
              <a:rPr lang="en-IN" dirty="0" err="1">
                <a:latin typeface="Arial" panose="020B0604020202020204" pitchFamily="34" charset="0"/>
                <a:cs typeface="Arial" panose="020B0604020202020204" pitchFamily="34" charset="0"/>
              </a:rPr>
              <a:t>dm_activity</a:t>
            </a:r>
            <a:r>
              <a:rPr lang="en-IN" dirty="0">
                <a:latin typeface="Arial" panose="020B0604020202020204" pitchFamily="34" charset="0"/>
                <a:cs typeface="Arial" panose="020B0604020202020204" pitchFamily="34" charset="0"/>
              </a:rPr>
              <a:t> objects), in the </a:t>
            </a:r>
            <a:r>
              <a:rPr lang="en-IN" dirty="0" err="1">
                <a:latin typeface="Arial" panose="020B0604020202020204" pitchFamily="34" charset="0"/>
                <a:cs typeface="Arial" panose="020B0604020202020204" pitchFamily="34" charset="0"/>
              </a:rPr>
              <a:t>performer_name</a:t>
            </a:r>
            <a:r>
              <a:rPr lang="en-IN" dirty="0">
                <a:latin typeface="Arial" panose="020B0604020202020204" pitchFamily="34" charset="0"/>
                <a:cs typeface="Arial" panose="020B0604020202020204" pitchFamily="34" charset="0"/>
              </a:rPr>
              <a:t> property</a:t>
            </a:r>
          </a:p>
          <a:p>
            <a:pPr marL="457200" indent="-457200">
              <a:lnSpc>
                <a:spcPct val="150000"/>
              </a:lnSpc>
              <a:buFont typeface="Wingdings" panose="05000000000000000000" pitchFamily="2" charset="2"/>
              <a:buChar char="§"/>
            </a:pP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Link or Unlink method, in the folder path argument</a:t>
            </a:r>
          </a:p>
        </p:txBody>
      </p:sp>
    </p:spTree>
    <p:extLst>
      <p:ext uri="{BB962C8B-B14F-4D97-AF65-F5344CB8AC3E}">
        <p14:creationId xmlns:p14="http://schemas.microsoft.com/office/powerpoint/2010/main" val="1707285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 Cognizant 2018</a:t>
            </a:r>
          </a:p>
        </p:txBody>
      </p:sp>
      <p:sp>
        <p:nvSpPr>
          <p:cNvPr id="4" name="Slide Number Placeholder 3"/>
          <p:cNvSpPr>
            <a:spLocks noGrp="1"/>
          </p:cNvSpPr>
          <p:nvPr>
            <p:ph type="sldNum" sz="quarter" idx="12"/>
          </p:nvPr>
        </p:nvSpPr>
        <p:spPr/>
        <p:txBody>
          <a:bodyPr/>
          <a:lstStyle/>
          <a:p>
            <a:fld id="{D8ADAFF2-BF11-42B3-8CB9-F8B879C82B07}" type="slidenum">
              <a:rPr lang="en-US" smtClean="0"/>
              <a:pPr/>
              <a:t>3</a:t>
            </a:fld>
            <a:endParaRPr lang="en-US"/>
          </a:p>
        </p:txBody>
      </p:sp>
      <p:sp>
        <p:nvSpPr>
          <p:cNvPr id="8" name="Rectangle 7"/>
          <p:cNvSpPr/>
          <p:nvPr/>
        </p:nvSpPr>
        <p:spPr>
          <a:xfrm>
            <a:off x="103094" y="4724400"/>
            <a:ext cx="6751674" cy="816377"/>
          </a:xfrm>
          <a:prstGeom prst="rect">
            <a:avLst/>
          </a:prstGeom>
        </p:spPr>
        <p:txBody>
          <a:bodyPr wrap="square">
            <a:spAutoFit/>
          </a:bodyPr>
          <a:lstStyle/>
          <a:p>
            <a:r>
              <a:rPr lang="en-US" sz="4705" dirty="0" smtClean="0">
                <a:solidFill>
                  <a:prstClr val="white"/>
                </a:solidFill>
                <a:latin typeface="Arial Rounded MT Bold" pitchFamily="34" charset="0"/>
              </a:rPr>
              <a:t>Security Overview</a:t>
            </a:r>
            <a:endParaRPr lang="en-US" dirty="0"/>
          </a:p>
        </p:txBody>
      </p:sp>
    </p:spTree>
    <p:extLst>
      <p:ext uri="{BB962C8B-B14F-4D97-AF65-F5344CB8AC3E}">
        <p14:creationId xmlns:p14="http://schemas.microsoft.com/office/powerpoint/2010/main" val="2287744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Alias sets and </a:t>
            </a:r>
            <a:r>
              <a:rPr lang="en-IN" b="1" dirty="0" smtClean="0"/>
              <a:t>Aliases</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30</a:t>
            </a:fld>
            <a:endParaRPr lang="en-US"/>
          </a:p>
        </p:txBody>
      </p:sp>
      <p:sp>
        <p:nvSpPr>
          <p:cNvPr id="7" name="Rectangle 6"/>
          <p:cNvSpPr/>
          <p:nvPr/>
        </p:nvSpPr>
        <p:spPr>
          <a:xfrm>
            <a:off x="152400" y="659465"/>
            <a:ext cx="8839200" cy="4785926"/>
          </a:xfrm>
          <a:prstGeom prst="rect">
            <a:avLst/>
          </a:prstGeom>
        </p:spPr>
        <p:txBody>
          <a:bodyPr wrap="square">
            <a:spAutoFit/>
          </a:bodyPr>
          <a:lstStyle/>
          <a:p>
            <a:r>
              <a:rPr lang="en-US" b="1" dirty="0">
                <a:solidFill>
                  <a:schemeClr val="accent1">
                    <a:lumMod val="75000"/>
                  </a:schemeClr>
                </a:solidFill>
                <a:latin typeface="Arial" panose="020B0604020202020204" pitchFamily="34" charset="0"/>
                <a:cs typeface="Arial" panose="020B0604020202020204" pitchFamily="34" charset="0"/>
              </a:rPr>
              <a:t>Default alias </a:t>
            </a:r>
            <a:r>
              <a:rPr lang="en-US" b="1" dirty="0" smtClean="0">
                <a:solidFill>
                  <a:schemeClr val="accent1">
                    <a:lumMod val="75000"/>
                  </a:schemeClr>
                </a:solidFill>
                <a:latin typeface="Arial" panose="020B0604020202020204" pitchFamily="34" charset="0"/>
                <a:cs typeface="Arial" panose="020B0604020202020204" pitchFamily="34" charset="0"/>
              </a:rPr>
              <a:t>sets</a:t>
            </a:r>
          </a:p>
          <a:p>
            <a:endParaRPr lang="en-US" b="1"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Content Server adds two default aliases to a permission set:</a:t>
            </a:r>
          </a:p>
          <a:p>
            <a:pPr lvl="1">
              <a:lnSpc>
                <a:spcPct val="150000"/>
              </a:lnSpc>
            </a:pPr>
            <a:r>
              <a:rPr lang="en-US" b="1" i="1" dirty="0" smtClean="0">
                <a:solidFill>
                  <a:schemeClr val="accent1">
                    <a:lumMod val="75000"/>
                  </a:schemeClr>
                </a:solidFill>
                <a:latin typeface="Arial" panose="020B0604020202020204" pitchFamily="34" charset="0"/>
                <a:cs typeface="Arial" panose="020B0604020202020204" pitchFamily="34" charset="0"/>
              </a:rPr>
              <a:t>dm_owner</a:t>
            </a:r>
            <a:r>
              <a:rPr lang="en-US" dirty="0">
                <a:latin typeface="Arial" panose="020B0604020202020204" pitchFamily="34" charset="0"/>
                <a:cs typeface="Arial" panose="020B0604020202020204" pitchFamily="34" charset="0"/>
              </a:rPr>
              <a:t>: Represents the owner of the permission set.</a:t>
            </a:r>
          </a:p>
          <a:p>
            <a:pPr lvl="1">
              <a:lnSpc>
                <a:spcPct val="150000"/>
              </a:lnSpc>
            </a:pPr>
            <a:r>
              <a:rPr lang="en-US" b="1" i="1" dirty="0" smtClean="0">
                <a:solidFill>
                  <a:schemeClr val="accent1">
                    <a:lumMod val="75000"/>
                  </a:schemeClr>
                </a:solidFill>
                <a:latin typeface="Arial" panose="020B0604020202020204" pitchFamily="34" charset="0"/>
                <a:cs typeface="Arial" panose="020B0604020202020204" pitchFamily="34" charset="0"/>
              </a:rPr>
              <a:t>dm_world</a:t>
            </a:r>
            <a:r>
              <a:rPr lang="en-US" dirty="0">
                <a:latin typeface="Arial" panose="020B0604020202020204" pitchFamily="34" charset="0"/>
                <a:cs typeface="Arial" panose="020B0604020202020204" pitchFamily="34" charset="0"/>
              </a:rPr>
              <a:t>: Represents all repository users.</a:t>
            </a:r>
          </a:p>
          <a:p>
            <a:endParaRPr lang="en-US" sz="2600" dirty="0" smtClean="0"/>
          </a:p>
          <a:p>
            <a:pPr>
              <a:lnSpc>
                <a:spcPct val="150000"/>
              </a:lnSpc>
            </a:pPr>
            <a:r>
              <a:rPr lang="en-US" dirty="0" smtClean="0">
                <a:latin typeface="Arial" panose="020B0604020202020204" pitchFamily="34" charset="0"/>
                <a:cs typeface="Arial" panose="020B0604020202020204" pitchFamily="34" charset="0"/>
              </a:rPr>
              <a:t>Note:</a:t>
            </a:r>
          </a:p>
          <a:p>
            <a:pPr lvl="1">
              <a:lnSpc>
                <a:spcPct val="150000"/>
              </a:lnSpc>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You cannot delete </a:t>
            </a:r>
            <a:r>
              <a:rPr lang="en-US" b="1" i="1" dirty="0">
                <a:solidFill>
                  <a:schemeClr val="accent1">
                    <a:lumMod val="75000"/>
                  </a:schemeClr>
                </a:solidFill>
                <a:latin typeface="Arial" panose="020B0604020202020204" pitchFamily="34" charset="0"/>
                <a:cs typeface="Arial" panose="020B0604020202020204" pitchFamily="34" charset="0"/>
              </a:rPr>
              <a:t>dm_owner</a:t>
            </a:r>
            <a:r>
              <a:rPr lang="en-US" dirty="0">
                <a:latin typeface="Arial" panose="020B0604020202020204" pitchFamily="34" charset="0"/>
                <a:cs typeface="Arial" panose="020B0604020202020204" pitchFamily="34" charset="0"/>
              </a:rPr>
              <a:t> or </a:t>
            </a:r>
            <a:r>
              <a:rPr lang="en-US" b="1" i="1" dirty="0">
                <a:solidFill>
                  <a:schemeClr val="accent1">
                    <a:lumMod val="75000"/>
                  </a:schemeClr>
                </a:solidFill>
                <a:latin typeface="Arial" panose="020B0604020202020204" pitchFamily="34" charset="0"/>
                <a:cs typeface="Arial" panose="020B0604020202020204" pitchFamily="34" charset="0"/>
              </a:rPr>
              <a:t>dm_world</a:t>
            </a:r>
            <a:r>
              <a:rPr lang="en-US" dirty="0">
                <a:latin typeface="Arial" panose="020B0604020202020204" pitchFamily="34" charset="0"/>
                <a:cs typeface="Arial" panose="020B0604020202020204" pitchFamily="34" charset="0"/>
              </a:rPr>
              <a:t> aliases from a permission set.</a:t>
            </a:r>
          </a:p>
          <a:p>
            <a:pPr lvl="1" algn="just">
              <a:lnSpc>
                <a:spcPct val="150000"/>
              </a:lnSpc>
            </a:pPr>
            <a:r>
              <a:rPr lang="en-US" dirty="0">
                <a:latin typeface="Arial" panose="020B0604020202020204" pitchFamily="34" charset="0"/>
                <a:cs typeface="Arial" panose="020B0604020202020204" pitchFamily="34" charset="0"/>
              </a:rPr>
              <a:t>• </a:t>
            </a:r>
            <a:r>
              <a:rPr lang="en-US" b="1" i="1" dirty="0">
                <a:solidFill>
                  <a:schemeClr val="accent1">
                    <a:lumMod val="75000"/>
                  </a:schemeClr>
                </a:solidFill>
                <a:latin typeface="Arial" panose="020B0604020202020204" pitchFamily="34" charset="0"/>
                <a:cs typeface="Arial" panose="020B0604020202020204" pitchFamily="34" charset="0"/>
              </a:rPr>
              <a:t>dm_owner </a:t>
            </a:r>
            <a:r>
              <a:rPr lang="en-US" dirty="0" smtClean="0">
                <a:latin typeface="Arial" panose="020B0604020202020204" pitchFamily="34" charset="0"/>
                <a:cs typeface="Arial" panose="020B0604020202020204" pitchFamily="34" charset="0"/>
              </a:rPr>
              <a:t>and </a:t>
            </a:r>
            <a:r>
              <a:rPr lang="en-US" b="1" i="1" dirty="0" smtClean="0">
                <a:solidFill>
                  <a:schemeClr val="accent1">
                    <a:lumMod val="75000"/>
                  </a:schemeClr>
                </a:solidFill>
                <a:latin typeface="Arial" panose="020B0604020202020204" pitchFamily="34" charset="0"/>
                <a:cs typeface="Arial" panose="020B0604020202020204" pitchFamily="34" charset="0"/>
              </a:rPr>
              <a:t>dm_world</a:t>
            </a:r>
            <a:r>
              <a:rPr lang="en-US" dirty="0" smtClean="0">
                <a:latin typeface="Arial" panose="020B0604020202020204" pitchFamily="34" charset="0"/>
                <a:cs typeface="Arial" panose="020B0604020202020204" pitchFamily="34" charset="0"/>
              </a:rPr>
              <a:t> are just containers used by server to determine the permissions defined for owners and other users in the repository. This is internal to DFC and server and any end user application should not use them to set permits for ACLs.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056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Alias sets and Aliases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31</a:t>
            </a:fld>
            <a:endParaRPr lang="en-US"/>
          </a:p>
        </p:txBody>
      </p:sp>
      <p:sp>
        <p:nvSpPr>
          <p:cNvPr id="7" name="Rectangle 6"/>
          <p:cNvSpPr/>
          <p:nvPr/>
        </p:nvSpPr>
        <p:spPr>
          <a:xfrm>
            <a:off x="304800" y="838200"/>
            <a:ext cx="8382000" cy="3780522"/>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Any user can create an alias set. However, only the owner of the alias set or a superuser can change </a:t>
            </a:r>
            <a:r>
              <a:rPr lang="en-IN" dirty="0" smtClean="0">
                <a:latin typeface="Arial" panose="020B0604020202020204" pitchFamily="34" charset="0"/>
                <a:cs typeface="Arial" panose="020B0604020202020204" pitchFamily="34" charset="0"/>
              </a:rPr>
              <a:t>or delete </a:t>
            </a:r>
            <a:r>
              <a:rPr lang="en-IN" dirty="0">
                <a:latin typeface="Arial" panose="020B0604020202020204" pitchFamily="34" charset="0"/>
                <a:cs typeface="Arial" panose="020B0604020202020204" pitchFamily="34" charset="0"/>
              </a:rPr>
              <a:t>an alias set. If the server API is used, the constraints are different</a:t>
            </a:r>
            <a:r>
              <a:rPr lang="en-IN" dirty="0" smtClean="0">
                <a:latin typeface="Arial" panose="020B0604020202020204" pitchFamily="34" charset="0"/>
                <a:cs typeface="Arial" panose="020B0604020202020204" pitchFamily="34" charset="0"/>
              </a:rPr>
              <a:t>:</a:t>
            </a:r>
          </a:p>
          <a:p>
            <a:pPr>
              <a:lnSpc>
                <a:spcPct val="150000"/>
              </a:lnSpc>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 To change the owner of an alias set, you must be either the owner of the alias set or have </a:t>
            </a:r>
            <a:r>
              <a:rPr lang="en-IN" dirty="0" smtClean="0">
                <a:latin typeface="Arial" panose="020B0604020202020204" pitchFamily="34" charset="0"/>
                <a:cs typeface="Arial" panose="020B0604020202020204" pitchFamily="34" charset="0"/>
              </a:rPr>
              <a:t>superuser</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privileges.</a:t>
            </a:r>
          </a:p>
          <a:p>
            <a:pPr>
              <a:lnSpc>
                <a:spcPct val="150000"/>
              </a:lnSpc>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 To change other properties or to delete an alias set, you must be the owner of the alias set or a </a:t>
            </a:r>
            <a:r>
              <a:rPr lang="en-IN" dirty="0" smtClean="0">
                <a:latin typeface="Arial" panose="020B0604020202020204" pitchFamily="34" charset="0"/>
                <a:cs typeface="Arial" panose="020B0604020202020204" pitchFamily="34" charset="0"/>
              </a:rPr>
              <a:t>user with </a:t>
            </a:r>
            <a:r>
              <a:rPr lang="en-IN" dirty="0">
                <a:latin typeface="Arial" panose="020B0604020202020204" pitchFamily="34" charset="0"/>
                <a:cs typeface="Arial" panose="020B0604020202020204" pitchFamily="34" charset="0"/>
              </a:rPr>
              <a:t>system administrator or superuser privileges.</a:t>
            </a:r>
          </a:p>
        </p:txBody>
      </p:sp>
    </p:spTree>
    <p:extLst>
      <p:ext uri="{BB962C8B-B14F-4D97-AF65-F5344CB8AC3E}">
        <p14:creationId xmlns:p14="http://schemas.microsoft.com/office/powerpoint/2010/main" val="2322376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Useful Queries : Object Security</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32</a:t>
            </a:fld>
            <a:endParaRPr lang="en-US"/>
          </a:p>
        </p:txBody>
      </p:sp>
      <p:sp>
        <p:nvSpPr>
          <p:cNvPr id="7" name="Rectangle 6"/>
          <p:cNvSpPr/>
          <p:nvPr/>
        </p:nvSpPr>
        <p:spPr>
          <a:xfrm>
            <a:off x="76200" y="609600"/>
            <a:ext cx="9067800" cy="5539978"/>
          </a:xfrm>
          <a:prstGeom prst="rect">
            <a:avLst/>
          </a:prstGeom>
        </p:spPr>
        <p:txBody>
          <a:bodyPr wrap="square">
            <a:spAutoFit/>
          </a:bodyPr>
          <a:lstStyle/>
          <a:p>
            <a:pPr marL="457200"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Display the folder security setting for </a:t>
            </a:r>
            <a:r>
              <a:rPr lang="en-US" dirty="0" smtClean="0">
                <a:latin typeface="Arial" panose="020B0604020202020204" pitchFamily="34" charset="0"/>
                <a:cs typeface="Arial" panose="020B0604020202020204" pitchFamily="34" charset="0"/>
              </a:rPr>
              <a:t>this repository </a:t>
            </a:r>
            <a:r>
              <a:rPr lang="en-US" dirty="0">
                <a:latin typeface="Arial" panose="020B0604020202020204" pitchFamily="34" charset="0"/>
                <a:cs typeface="Arial" panose="020B0604020202020204" pitchFamily="34" charset="0"/>
              </a:rPr>
              <a:t>(0=disabled, 1=enabled</a:t>
            </a:r>
            <a:r>
              <a:rPr lang="en-US" dirty="0" smtClean="0">
                <a:latin typeface="Arial" panose="020B0604020202020204" pitchFamily="34" charset="0"/>
                <a:cs typeface="Arial" panose="020B0604020202020204" pitchFamily="34" charset="0"/>
              </a:rPr>
              <a:t>):</a:t>
            </a:r>
          </a:p>
          <a:p>
            <a:pPr>
              <a:lnSpc>
                <a:spcPct val="150000"/>
              </a:lnSpc>
            </a:pPr>
            <a:r>
              <a:rPr lang="en-US" sz="2800" dirty="0" smtClean="0"/>
              <a:t>	</a:t>
            </a:r>
            <a:r>
              <a:rPr lang="en-US" i="1" dirty="0">
                <a:solidFill>
                  <a:schemeClr val="accent1">
                    <a:lumMod val="75000"/>
                  </a:schemeClr>
                </a:solidFill>
                <a:latin typeface="Arial" panose="020B0604020202020204" pitchFamily="34" charset="0"/>
                <a:cs typeface="Arial" panose="020B0604020202020204" pitchFamily="34" charset="0"/>
              </a:rPr>
              <a:t>s</a:t>
            </a:r>
            <a:r>
              <a:rPr lang="en-US" i="1" dirty="0" smtClean="0">
                <a:solidFill>
                  <a:schemeClr val="accent1">
                    <a:lumMod val="75000"/>
                  </a:schemeClr>
                </a:solidFill>
                <a:latin typeface="Arial" panose="020B0604020202020204" pitchFamily="34" charset="0"/>
                <a:cs typeface="Arial" panose="020B0604020202020204" pitchFamily="34" charset="0"/>
              </a:rPr>
              <a:t>elect </a:t>
            </a:r>
            <a:r>
              <a:rPr lang="en-US" i="1" dirty="0" err="1" smtClean="0">
                <a:solidFill>
                  <a:schemeClr val="accent1">
                    <a:lumMod val="75000"/>
                  </a:schemeClr>
                </a:solidFill>
                <a:latin typeface="Arial" panose="020B0604020202020204" pitchFamily="34" charset="0"/>
                <a:cs typeface="Arial" panose="020B0604020202020204" pitchFamily="34" charset="0"/>
              </a:rPr>
              <a:t>folder_security</a:t>
            </a:r>
            <a:r>
              <a:rPr lang="en-US" i="1" dirty="0" smtClean="0">
                <a:solidFill>
                  <a:schemeClr val="accent1">
                    <a:lumMod val="75000"/>
                  </a:schemeClr>
                </a:solidFill>
                <a:latin typeface="Arial" panose="020B0604020202020204" pitchFamily="34" charset="0"/>
                <a:cs typeface="Arial" panose="020B0604020202020204" pitchFamily="34" charset="0"/>
              </a:rPr>
              <a:t> from </a:t>
            </a:r>
            <a:r>
              <a:rPr lang="en-US" i="1" dirty="0" err="1" smtClean="0">
                <a:solidFill>
                  <a:schemeClr val="accent1">
                    <a:lumMod val="75000"/>
                  </a:schemeClr>
                </a:solidFill>
                <a:latin typeface="Arial" panose="020B0604020202020204" pitchFamily="34" charset="0"/>
                <a:cs typeface="Arial" panose="020B0604020202020204" pitchFamily="34" charset="0"/>
              </a:rPr>
              <a:t>dm_docbase_config</a:t>
            </a:r>
            <a:endParaRPr lang="en-US" i="1" dirty="0">
              <a:solidFill>
                <a:schemeClr val="accent1">
                  <a:lumMod val="75000"/>
                </a:schemeClr>
              </a:solidFill>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Show the default ACL mode for the Content Server:</a:t>
            </a:r>
          </a:p>
          <a:p>
            <a:pPr>
              <a:lnSpc>
                <a:spcPct val="150000"/>
              </a:lnSpc>
            </a:pPr>
            <a:r>
              <a:rPr lang="en-US" sz="2800" dirty="0" smtClean="0"/>
              <a:t>	</a:t>
            </a:r>
            <a:r>
              <a:rPr lang="en-US" i="1" dirty="0">
                <a:solidFill>
                  <a:schemeClr val="accent1">
                    <a:lumMod val="75000"/>
                  </a:schemeClr>
                </a:solidFill>
                <a:latin typeface="Arial" panose="020B0604020202020204" pitchFamily="34" charset="0"/>
                <a:cs typeface="Arial" panose="020B0604020202020204" pitchFamily="34" charset="0"/>
              </a:rPr>
              <a:t>s</a:t>
            </a:r>
            <a:r>
              <a:rPr lang="en-US" i="1" dirty="0" smtClean="0">
                <a:solidFill>
                  <a:schemeClr val="accent1">
                    <a:lumMod val="75000"/>
                  </a:schemeClr>
                </a:solidFill>
                <a:latin typeface="Arial" panose="020B0604020202020204" pitchFamily="34" charset="0"/>
                <a:cs typeface="Arial" panose="020B0604020202020204" pitchFamily="34" charset="0"/>
              </a:rPr>
              <a:t>elect </a:t>
            </a:r>
            <a:r>
              <a:rPr lang="en-US" i="1" dirty="0">
                <a:solidFill>
                  <a:schemeClr val="accent1">
                    <a:lumMod val="75000"/>
                  </a:schemeClr>
                </a:solidFill>
                <a:latin typeface="Arial" panose="020B0604020202020204" pitchFamily="34" charset="0"/>
                <a:cs typeface="Arial" panose="020B0604020202020204" pitchFamily="34" charset="0"/>
              </a:rPr>
              <a:t>default_acl from dm_server_config</a:t>
            </a:r>
          </a:p>
          <a:p>
            <a:pPr marL="457200"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List the objects associated with this permission set:</a:t>
            </a:r>
          </a:p>
          <a:p>
            <a:pPr lvl="2">
              <a:lnSpc>
                <a:spcPct val="150000"/>
              </a:lnSpc>
            </a:pPr>
            <a:r>
              <a:rPr lang="en-US" i="1" dirty="0">
                <a:solidFill>
                  <a:schemeClr val="accent1">
                    <a:lumMod val="75000"/>
                  </a:schemeClr>
                </a:solidFill>
                <a:latin typeface="Arial" panose="020B0604020202020204" pitchFamily="34" charset="0"/>
                <a:cs typeface="Arial" panose="020B0604020202020204" pitchFamily="34" charset="0"/>
              </a:rPr>
              <a:t>select object_name from </a:t>
            </a:r>
            <a:r>
              <a:rPr lang="en-US" i="1" dirty="0" err="1" smtClean="0">
                <a:solidFill>
                  <a:schemeClr val="accent1">
                    <a:lumMod val="75000"/>
                  </a:schemeClr>
                </a:solidFill>
                <a:latin typeface="Arial" panose="020B0604020202020204" pitchFamily="34" charset="0"/>
                <a:cs typeface="Arial" panose="020B0604020202020204" pitchFamily="34" charset="0"/>
              </a:rPr>
              <a:t>dm_sysobject</a:t>
            </a:r>
            <a:endParaRPr lang="en-US" i="1" dirty="0" smtClean="0">
              <a:solidFill>
                <a:schemeClr val="accent1">
                  <a:lumMod val="75000"/>
                </a:schemeClr>
              </a:solidFill>
              <a:latin typeface="Arial" panose="020B0604020202020204" pitchFamily="34" charset="0"/>
              <a:cs typeface="Arial" panose="020B0604020202020204" pitchFamily="34" charset="0"/>
            </a:endParaRPr>
          </a:p>
          <a:p>
            <a:pPr lvl="2">
              <a:lnSpc>
                <a:spcPct val="150000"/>
              </a:lnSpc>
            </a:pPr>
            <a:r>
              <a:rPr lang="en-US" i="1" dirty="0" smtClean="0">
                <a:solidFill>
                  <a:schemeClr val="accent1">
                    <a:lumMod val="75000"/>
                  </a:schemeClr>
                </a:solidFill>
                <a:latin typeface="Arial" panose="020B0604020202020204" pitchFamily="34" charset="0"/>
                <a:cs typeface="Arial" panose="020B0604020202020204" pitchFamily="34" charset="0"/>
              </a:rPr>
              <a:t> </a:t>
            </a:r>
            <a:r>
              <a:rPr lang="en-US" i="1" dirty="0">
                <a:solidFill>
                  <a:schemeClr val="accent1">
                    <a:lumMod val="75000"/>
                  </a:schemeClr>
                </a:solidFill>
                <a:latin typeface="Arial" panose="020B0604020202020204" pitchFamily="34" charset="0"/>
                <a:cs typeface="Arial" panose="020B0604020202020204" pitchFamily="34" charset="0"/>
              </a:rPr>
              <a:t>where </a:t>
            </a:r>
            <a:endParaRPr lang="en-US" i="1" dirty="0" smtClean="0">
              <a:solidFill>
                <a:schemeClr val="accent1">
                  <a:lumMod val="75000"/>
                </a:schemeClr>
              </a:solidFill>
              <a:latin typeface="Arial" panose="020B0604020202020204" pitchFamily="34" charset="0"/>
              <a:cs typeface="Arial" panose="020B0604020202020204" pitchFamily="34" charset="0"/>
            </a:endParaRPr>
          </a:p>
          <a:p>
            <a:pPr lvl="2">
              <a:lnSpc>
                <a:spcPct val="150000"/>
              </a:lnSpc>
            </a:pPr>
            <a:r>
              <a:rPr lang="en-US" i="1" dirty="0" err="1" smtClean="0">
                <a:solidFill>
                  <a:schemeClr val="accent1">
                    <a:lumMod val="75000"/>
                  </a:schemeClr>
                </a:solidFill>
                <a:latin typeface="Arial" panose="020B0604020202020204" pitchFamily="34" charset="0"/>
                <a:cs typeface="Arial" panose="020B0604020202020204" pitchFamily="34" charset="0"/>
              </a:rPr>
              <a:t>acl_name</a:t>
            </a:r>
            <a:r>
              <a:rPr lang="en-US" i="1" dirty="0" smtClean="0">
                <a:solidFill>
                  <a:schemeClr val="accent1">
                    <a:lumMod val="75000"/>
                  </a:schemeClr>
                </a:solidFill>
                <a:latin typeface="Arial" panose="020B0604020202020204" pitchFamily="34" charset="0"/>
                <a:cs typeface="Arial" panose="020B0604020202020204" pitchFamily="34" charset="0"/>
              </a:rPr>
              <a:t> </a:t>
            </a:r>
            <a:r>
              <a:rPr lang="en-US" i="1" dirty="0">
                <a:solidFill>
                  <a:schemeClr val="accent1">
                    <a:lumMod val="75000"/>
                  </a:schemeClr>
                </a:solidFill>
                <a:latin typeface="Arial" panose="020B0604020202020204" pitchFamily="34" charset="0"/>
                <a:cs typeface="Arial" panose="020B0604020202020204" pitchFamily="34" charset="0"/>
              </a:rPr>
              <a:t>= '</a:t>
            </a:r>
            <a:r>
              <a:rPr lang="en-US" i="1" dirty="0" err="1">
                <a:solidFill>
                  <a:schemeClr val="accent1">
                    <a:lumMod val="75000"/>
                  </a:schemeClr>
                </a:solidFill>
                <a:latin typeface="Arial" panose="020B0604020202020204" pitchFamily="34" charset="0"/>
                <a:cs typeface="Arial" panose="020B0604020202020204" pitchFamily="34" charset="0"/>
              </a:rPr>
              <a:t>internal_reviewers</a:t>
            </a:r>
            <a:r>
              <a:rPr lang="en-US" i="1" dirty="0">
                <a:solidFill>
                  <a:schemeClr val="accent1">
                    <a:lumMod val="75000"/>
                  </a:schemeClr>
                </a:solidFill>
                <a:latin typeface="Arial" panose="020B0604020202020204" pitchFamily="34" charset="0"/>
                <a:cs typeface="Arial" panose="020B0604020202020204" pitchFamily="34" charset="0"/>
              </a:rPr>
              <a:t>‘ and </a:t>
            </a:r>
            <a:r>
              <a:rPr lang="en-US" i="1" dirty="0" err="1">
                <a:solidFill>
                  <a:schemeClr val="accent1">
                    <a:lumMod val="75000"/>
                  </a:schemeClr>
                </a:solidFill>
                <a:latin typeface="Arial" panose="020B0604020202020204" pitchFamily="34" charset="0"/>
                <a:cs typeface="Arial" panose="020B0604020202020204" pitchFamily="34" charset="0"/>
              </a:rPr>
              <a:t>acl_domain</a:t>
            </a:r>
            <a:r>
              <a:rPr lang="en-US" i="1" dirty="0">
                <a:solidFill>
                  <a:schemeClr val="accent1">
                    <a:lumMod val="75000"/>
                  </a:schemeClr>
                </a:solidFill>
                <a:latin typeface="Arial" panose="020B0604020202020204" pitchFamily="34" charset="0"/>
                <a:cs typeface="Arial" panose="020B0604020202020204" pitchFamily="34" charset="0"/>
              </a:rPr>
              <a:t> = '</a:t>
            </a:r>
            <a:r>
              <a:rPr lang="en-US" i="1" dirty="0" err="1">
                <a:solidFill>
                  <a:schemeClr val="accent1">
                    <a:lumMod val="75000"/>
                  </a:schemeClr>
                </a:solidFill>
                <a:latin typeface="Arial" panose="020B0604020202020204" pitchFamily="34" charset="0"/>
                <a:cs typeface="Arial" panose="020B0604020202020204" pitchFamily="34" charset="0"/>
              </a:rPr>
              <a:t>dsmith</a:t>
            </a:r>
            <a:r>
              <a:rPr lang="en-US" i="1" dirty="0">
                <a:solidFill>
                  <a:schemeClr val="accent1">
                    <a:lumMod val="75000"/>
                  </a:schemeClr>
                </a:solidFill>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List the permission sets that specifically reference this user:</a:t>
            </a:r>
          </a:p>
          <a:p>
            <a:pPr lvl="2">
              <a:lnSpc>
                <a:spcPct val="150000"/>
              </a:lnSpc>
            </a:pPr>
            <a:r>
              <a:rPr lang="en-US" i="1" dirty="0">
                <a:solidFill>
                  <a:schemeClr val="accent1">
                    <a:lumMod val="75000"/>
                  </a:schemeClr>
                </a:solidFill>
                <a:latin typeface="Arial" panose="020B0604020202020204" pitchFamily="34" charset="0"/>
                <a:cs typeface="Arial" panose="020B0604020202020204" pitchFamily="34" charset="0"/>
              </a:rPr>
              <a:t>select object_name, </a:t>
            </a:r>
            <a:r>
              <a:rPr lang="en-US" i="1" dirty="0" err="1">
                <a:solidFill>
                  <a:schemeClr val="accent1">
                    <a:lumMod val="75000"/>
                  </a:schemeClr>
                </a:solidFill>
                <a:latin typeface="Arial" panose="020B0604020202020204" pitchFamily="34" charset="0"/>
                <a:cs typeface="Arial" panose="020B0604020202020204" pitchFamily="34" charset="0"/>
              </a:rPr>
              <a:t>owner_name</a:t>
            </a:r>
            <a:r>
              <a:rPr lang="en-US" i="1" dirty="0">
                <a:solidFill>
                  <a:schemeClr val="accent1">
                    <a:lumMod val="75000"/>
                  </a:schemeClr>
                </a:solidFill>
                <a:latin typeface="Arial" panose="020B0604020202020204" pitchFamily="34" charset="0"/>
                <a:cs typeface="Arial" panose="020B0604020202020204" pitchFamily="34" charset="0"/>
              </a:rPr>
              <a:t> from </a:t>
            </a:r>
            <a:r>
              <a:rPr lang="en-US" i="1" dirty="0" err="1">
                <a:solidFill>
                  <a:schemeClr val="accent1">
                    <a:lumMod val="75000"/>
                  </a:schemeClr>
                </a:solidFill>
                <a:latin typeface="Arial" panose="020B0604020202020204" pitchFamily="34" charset="0"/>
                <a:cs typeface="Arial" panose="020B0604020202020204" pitchFamily="34" charset="0"/>
              </a:rPr>
              <a:t>dm_acl</a:t>
            </a:r>
            <a:endParaRPr lang="en-US" i="1" dirty="0">
              <a:solidFill>
                <a:schemeClr val="accent1">
                  <a:lumMod val="75000"/>
                </a:schemeClr>
              </a:solidFill>
              <a:latin typeface="Arial" panose="020B0604020202020204" pitchFamily="34" charset="0"/>
              <a:cs typeface="Arial" panose="020B0604020202020204" pitchFamily="34" charset="0"/>
            </a:endParaRPr>
          </a:p>
          <a:p>
            <a:pPr lvl="2">
              <a:lnSpc>
                <a:spcPct val="150000"/>
              </a:lnSpc>
            </a:pPr>
            <a:r>
              <a:rPr lang="en-US" i="1" dirty="0">
                <a:solidFill>
                  <a:schemeClr val="accent1">
                    <a:lumMod val="75000"/>
                  </a:schemeClr>
                </a:solidFill>
                <a:latin typeface="Arial" panose="020B0604020202020204" pitchFamily="34" charset="0"/>
                <a:cs typeface="Arial" panose="020B0604020202020204" pitchFamily="34" charset="0"/>
              </a:rPr>
              <a:t>where </a:t>
            </a:r>
            <a:endParaRPr lang="en-US" i="1" dirty="0" smtClean="0">
              <a:solidFill>
                <a:schemeClr val="accent1">
                  <a:lumMod val="75000"/>
                </a:schemeClr>
              </a:solidFill>
              <a:latin typeface="Arial" panose="020B0604020202020204" pitchFamily="34" charset="0"/>
              <a:cs typeface="Arial" panose="020B0604020202020204" pitchFamily="34" charset="0"/>
            </a:endParaRPr>
          </a:p>
          <a:p>
            <a:pPr lvl="2">
              <a:lnSpc>
                <a:spcPct val="150000"/>
              </a:lnSpc>
            </a:pPr>
            <a:r>
              <a:rPr lang="en-US" i="1" dirty="0" smtClean="0">
                <a:solidFill>
                  <a:schemeClr val="accent1">
                    <a:lumMod val="75000"/>
                  </a:schemeClr>
                </a:solidFill>
                <a:latin typeface="Arial" panose="020B0604020202020204" pitchFamily="34" charset="0"/>
                <a:cs typeface="Arial" panose="020B0604020202020204" pitchFamily="34" charset="0"/>
              </a:rPr>
              <a:t>any </a:t>
            </a:r>
            <a:r>
              <a:rPr lang="en-US" i="1" dirty="0" err="1">
                <a:solidFill>
                  <a:schemeClr val="accent1">
                    <a:lumMod val="75000"/>
                  </a:schemeClr>
                </a:solidFill>
                <a:latin typeface="Arial" panose="020B0604020202020204" pitchFamily="34" charset="0"/>
                <a:cs typeface="Arial" panose="020B0604020202020204" pitchFamily="34" charset="0"/>
              </a:rPr>
              <a:t>r_accessor_name</a:t>
            </a:r>
            <a:r>
              <a:rPr lang="en-US" i="1" dirty="0">
                <a:solidFill>
                  <a:schemeClr val="accent1">
                    <a:lumMod val="75000"/>
                  </a:schemeClr>
                </a:solidFill>
                <a:latin typeface="Arial" panose="020B0604020202020204" pitchFamily="34" charset="0"/>
                <a:cs typeface="Arial" panose="020B0604020202020204" pitchFamily="34" charset="0"/>
              </a:rPr>
              <a:t> </a:t>
            </a:r>
            <a:r>
              <a:rPr lang="en-US" i="1" dirty="0" smtClean="0">
                <a:solidFill>
                  <a:schemeClr val="accent1">
                    <a:lumMod val="75000"/>
                  </a:schemeClr>
                </a:solidFill>
                <a:latin typeface="Arial" panose="020B0604020202020204" pitchFamily="34" charset="0"/>
                <a:cs typeface="Arial" panose="020B0604020202020204" pitchFamily="34" charset="0"/>
              </a:rPr>
              <a:t>=‘</a:t>
            </a:r>
            <a:r>
              <a:rPr lang="en-US" i="1" dirty="0" err="1" smtClean="0">
                <a:solidFill>
                  <a:schemeClr val="accent1">
                    <a:lumMod val="75000"/>
                  </a:schemeClr>
                </a:solidFill>
                <a:latin typeface="Arial" panose="020B0604020202020204" pitchFamily="34" charset="0"/>
                <a:cs typeface="Arial" panose="020B0604020202020204" pitchFamily="34" charset="0"/>
              </a:rPr>
              <a:t>fred</a:t>
            </a:r>
            <a:r>
              <a:rPr lang="en-US" i="1" dirty="0" smtClean="0">
                <a:solidFill>
                  <a:schemeClr val="accent1">
                    <a:lumMod val="75000"/>
                  </a:schemeClr>
                </a:solidFill>
                <a:latin typeface="Arial" panose="020B0604020202020204" pitchFamily="34" charset="0"/>
                <a:cs typeface="Arial" panose="020B0604020202020204" pitchFamily="34" charset="0"/>
              </a:rPr>
              <a:t>’</a:t>
            </a:r>
            <a:endParaRPr lang="en-US" i="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452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Test Your Knowledge / Recap</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33</a:t>
            </a:fld>
            <a:endParaRPr lang="en-US"/>
          </a:p>
        </p:txBody>
      </p:sp>
      <p:sp>
        <p:nvSpPr>
          <p:cNvPr id="7" name="Rectangle 6"/>
          <p:cNvSpPr/>
          <p:nvPr/>
        </p:nvSpPr>
        <p:spPr>
          <a:xfrm>
            <a:off x="304800" y="838200"/>
            <a:ext cx="8686800" cy="4611519"/>
          </a:xfrm>
          <a:prstGeom prst="rect">
            <a:avLst/>
          </a:prstGeom>
        </p:spPr>
        <p:txBody>
          <a:bodyPr wrap="square">
            <a:spAutoFit/>
          </a:bodyPr>
          <a:lstStyle/>
          <a:p>
            <a:pPr marL="514350" indent="-514350">
              <a:lnSpc>
                <a:spcPct val="150000"/>
              </a:lnSpc>
              <a:buFont typeface="+mj-lt"/>
              <a:buAutoNum type="arabicPeriod"/>
            </a:pPr>
            <a:r>
              <a:rPr lang="en-US" dirty="0">
                <a:latin typeface="Arial" panose="020B0604020202020204" pitchFamily="34" charset="0"/>
                <a:cs typeface="Arial" panose="020B0604020202020204" pitchFamily="34" charset="0"/>
              </a:rPr>
              <a:t>Which permission level allows you to update an object's properties without checking out the object</a:t>
            </a:r>
            <a:r>
              <a:rPr lang="en-US" dirty="0" smtClean="0">
                <a:latin typeface="Arial" panose="020B0604020202020204" pitchFamily="34" charset="0"/>
                <a:cs typeface="Arial" panose="020B0604020202020204" pitchFamily="34" charset="0"/>
              </a:rPr>
              <a:t>?</a:t>
            </a:r>
          </a:p>
          <a:p>
            <a:pPr marL="514350" indent="-514350">
              <a:lnSpc>
                <a:spcPct val="150000"/>
              </a:lnSpc>
              <a:buFont typeface="+mj-lt"/>
              <a:buAutoNum type="arabicPeriod"/>
            </a:pPr>
            <a:r>
              <a:rPr lang="en-US" i="1" dirty="0" smtClean="0">
                <a:latin typeface="Arial" panose="020B0604020202020204" pitchFamily="34" charset="0"/>
                <a:cs typeface="Arial" panose="020B0604020202020204" pitchFamily="34" charset="0"/>
              </a:rPr>
              <a:t>True/False</a:t>
            </a:r>
            <a:r>
              <a:rPr lang="en-US" dirty="0">
                <a:latin typeface="Arial" panose="020B0604020202020204" pitchFamily="34" charset="0"/>
                <a:cs typeface="Arial" panose="020B0604020202020204" pitchFamily="34" charset="0"/>
              </a:rPr>
              <a:t>: NONE permission on a </a:t>
            </a:r>
            <a:r>
              <a:rPr lang="en-US" dirty="0" smtClean="0">
                <a:latin typeface="Arial" panose="020B0604020202020204" pitchFamily="34" charset="0"/>
                <a:cs typeface="Arial" panose="020B0604020202020204" pitchFamily="34" charset="0"/>
              </a:rPr>
              <a:t>cabinet prevents </a:t>
            </a:r>
            <a:r>
              <a:rPr lang="en-US" dirty="0">
                <a:latin typeface="Arial" panose="020B0604020202020204" pitchFamily="34" charset="0"/>
                <a:cs typeface="Arial" panose="020B0604020202020204" pitchFamily="34" charset="0"/>
              </a:rPr>
              <a:t>access to documents and folders </a:t>
            </a:r>
            <a:r>
              <a:rPr lang="en-US" dirty="0" smtClean="0">
                <a:latin typeface="Arial" panose="020B0604020202020204" pitchFamily="34" charset="0"/>
                <a:cs typeface="Arial" panose="020B0604020202020204" pitchFamily="34" charset="0"/>
              </a:rPr>
              <a:t>inside the </a:t>
            </a:r>
            <a:r>
              <a:rPr lang="en-US" dirty="0">
                <a:latin typeface="Arial" panose="020B0604020202020204" pitchFamily="34" charset="0"/>
                <a:cs typeface="Arial" panose="020B0604020202020204" pitchFamily="34" charset="0"/>
              </a:rPr>
              <a:t>cabinet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514350" indent="-514350">
              <a:lnSpc>
                <a:spcPct val="150000"/>
              </a:lnSpc>
              <a:buFont typeface="+mj-lt"/>
              <a:buAutoNum type="arabicPeriod"/>
            </a:pPr>
            <a:r>
              <a:rPr lang="en-US" dirty="0" smtClean="0">
                <a:latin typeface="Arial" panose="020B0604020202020204" pitchFamily="34" charset="0"/>
                <a:cs typeface="Arial" panose="020B0604020202020204" pitchFamily="34" charset="0"/>
              </a:rPr>
              <a:t>Custom </a:t>
            </a:r>
            <a:r>
              <a:rPr lang="en-US" dirty="0">
                <a:latin typeface="Arial" panose="020B0604020202020204" pitchFamily="34" charset="0"/>
                <a:cs typeface="Arial" panose="020B0604020202020204" pitchFamily="34" charset="0"/>
              </a:rPr>
              <a:t>permission sets are created when a:</a:t>
            </a:r>
          </a:p>
          <a:p>
            <a:pPr lvl="1">
              <a:lnSpc>
                <a:spcPct val="150000"/>
              </a:lnSpc>
            </a:pPr>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SUPERUSER</a:t>
            </a:r>
            <a:r>
              <a:rPr lang="en-US" dirty="0">
                <a:latin typeface="Arial" panose="020B0604020202020204" pitchFamily="34" charset="0"/>
                <a:cs typeface="Arial" panose="020B0604020202020204" pitchFamily="34" charset="0"/>
              </a:rPr>
              <a:t> deletes a permission set</a:t>
            </a:r>
          </a:p>
          <a:p>
            <a:pPr lvl="1">
              <a:lnSpc>
                <a:spcPct val="150000"/>
              </a:lnSpc>
            </a:pPr>
            <a:r>
              <a:rPr lang="en-US" dirty="0">
                <a:latin typeface="Arial" panose="020B0604020202020204" pitchFamily="34" charset="0"/>
                <a:cs typeface="Arial" panose="020B0604020202020204" pitchFamily="34" charset="0"/>
              </a:rPr>
              <a:t>B) User makes changes to an object's permissions</a:t>
            </a:r>
          </a:p>
          <a:p>
            <a:pPr lvl="1">
              <a:lnSpc>
                <a:spcPct val="150000"/>
              </a:lnSpc>
            </a:pPr>
            <a:r>
              <a:rPr lang="en-US" dirty="0">
                <a:latin typeface="Arial" panose="020B0604020202020204" pitchFamily="34" charset="0"/>
                <a:cs typeface="Arial" panose="020B0604020202020204" pitchFamily="34" charset="0"/>
              </a:rPr>
              <a:t>C) User assigns a permission set to an object</a:t>
            </a:r>
          </a:p>
          <a:p>
            <a:pPr lvl="1">
              <a:lnSpc>
                <a:spcPct val="150000"/>
              </a:lnSpc>
            </a:pPr>
            <a:r>
              <a:rPr lang="en-US" dirty="0">
                <a:latin typeface="Arial" panose="020B0604020202020204" pitchFamily="34" charset="0"/>
                <a:cs typeface="Arial" panose="020B0604020202020204" pitchFamily="34" charset="0"/>
              </a:rPr>
              <a:t>D) System Administrator creates a permission set</a:t>
            </a:r>
          </a:p>
          <a:p>
            <a:pPr marL="514350" indent="-514350">
              <a:lnSpc>
                <a:spcPct val="150000"/>
              </a:lnSpc>
              <a:buFont typeface="+mj-lt"/>
              <a:buAutoNum type="arabicPeriod"/>
            </a:pPr>
            <a:r>
              <a:rPr lang="en-US" dirty="0" smtClean="0">
                <a:latin typeface="Arial" panose="020B0604020202020204" pitchFamily="34" charset="0"/>
                <a:cs typeface="Arial" panose="020B0604020202020204" pitchFamily="34" charset="0"/>
              </a:rPr>
              <a:t>True/False</a:t>
            </a:r>
            <a:r>
              <a:rPr lang="en-US" dirty="0">
                <a:latin typeface="Arial" panose="020B0604020202020204" pitchFamily="34" charset="0"/>
                <a:cs typeface="Arial" panose="020B0604020202020204" pitchFamily="34" charset="0"/>
              </a:rPr>
              <a:t>: When folder security is enabled, a user </a:t>
            </a:r>
            <a:r>
              <a:rPr lang="en-US" dirty="0" smtClean="0">
                <a:latin typeface="Arial" panose="020B0604020202020204" pitchFamily="34" charset="0"/>
                <a:cs typeface="Arial" panose="020B0604020202020204" pitchFamily="34" charset="0"/>
              </a:rPr>
              <a:t>needs </a:t>
            </a:r>
            <a:r>
              <a:rPr lang="en-US" i="1" dirty="0" smtClean="0">
                <a:latin typeface="Arial" panose="020B0604020202020204" pitchFamily="34" charset="0"/>
                <a:cs typeface="Arial" panose="020B0604020202020204" pitchFamily="34" charset="0"/>
              </a:rPr>
              <a:t>WRITE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permission on the folder to link documents into </a:t>
            </a:r>
            <a:r>
              <a:rPr lang="en-US" dirty="0" smtClean="0">
                <a:latin typeface="Arial" panose="020B0604020202020204" pitchFamily="34" charset="0"/>
                <a:cs typeface="Arial" panose="020B0604020202020204" pitchFamily="34" charset="0"/>
              </a:rPr>
              <a:t>the folder.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570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114800"/>
            <a:ext cx="4865914"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1775" lvl="1"/>
            <a:r>
              <a:rPr lang="en-US" sz="2400" dirty="0">
                <a:solidFill>
                  <a:schemeClr val="bg1"/>
                </a:solidFill>
                <a:latin typeface="Arial Rounded MT Bold" pitchFamily="34" charset="0"/>
              </a:rPr>
              <a:t>You have successfully </a:t>
            </a:r>
            <a:r>
              <a:rPr lang="en-US" sz="2400" dirty="0" smtClean="0">
                <a:solidFill>
                  <a:schemeClr val="bg1"/>
                </a:solidFill>
                <a:latin typeface="Arial Rounded MT Bold" pitchFamily="34" charset="0"/>
              </a:rPr>
              <a:t>completed</a:t>
            </a:r>
          </a:p>
          <a:p>
            <a:pPr marL="231775" lvl="1"/>
            <a:r>
              <a:rPr lang="en-US" sz="2400" dirty="0" smtClean="0">
                <a:solidFill>
                  <a:schemeClr val="bg1"/>
                </a:solidFill>
                <a:latin typeface="Arial Rounded MT Bold" pitchFamily="34" charset="0"/>
              </a:rPr>
              <a:t> </a:t>
            </a:r>
          </a:p>
          <a:p>
            <a:pPr marL="231775" lvl="1"/>
            <a:r>
              <a:rPr lang="en-US" sz="2800" dirty="0" smtClean="0">
                <a:solidFill>
                  <a:schemeClr val="bg1"/>
                </a:solidFill>
                <a:latin typeface="Arial Rounded MT Bold" pitchFamily="34" charset="0"/>
              </a:rPr>
              <a:t>Object Security Fundamentals</a:t>
            </a:r>
            <a:endParaRPr lang="en-US" sz="24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prstClr val="white"/>
                </a:solidFill>
              </a:rPr>
              <a:t>Security Overview</a:t>
            </a:r>
            <a:endParaRPr lang="en-US" dirty="0"/>
          </a:p>
        </p:txBody>
      </p:sp>
      <p:sp>
        <p:nvSpPr>
          <p:cNvPr id="2" name="Footer Placeholder 1"/>
          <p:cNvSpPr>
            <a:spLocks noGrp="1"/>
          </p:cNvSpPr>
          <p:nvPr>
            <p:ph type="ftr" sz="quarter" idx="11"/>
          </p:nvPr>
        </p:nvSpPr>
        <p:spPr/>
        <p:txBody>
          <a:bodyPr/>
          <a:lstStyle/>
          <a:p>
            <a:r>
              <a:rPr lang="en-US" dirty="0" smtClean="0"/>
              <a:t>| © Cognizant 2018</a:t>
            </a:r>
          </a:p>
        </p:txBody>
      </p:sp>
      <p:sp>
        <p:nvSpPr>
          <p:cNvPr id="3" name="Slide Number Placeholder 2"/>
          <p:cNvSpPr>
            <a:spLocks noGrp="1"/>
          </p:cNvSpPr>
          <p:nvPr>
            <p:ph type="sldNum" sz="quarter" idx="12"/>
          </p:nvPr>
        </p:nvSpPr>
        <p:spPr/>
        <p:txBody>
          <a:bodyPr/>
          <a:lstStyle/>
          <a:p>
            <a:fld id="{D8ADAFF2-BF11-42B3-8CB9-F8B879C82B07}" type="slidenum">
              <a:rPr lang="en-US" smtClean="0"/>
              <a:t>4</a:t>
            </a:fld>
            <a:endParaRPr lang="en-US"/>
          </a:p>
        </p:txBody>
      </p:sp>
      <p:sp>
        <p:nvSpPr>
          <p:cNvPr id="7" name="Rectangle 6"/>
          <p:cNvSpPr/>
          <p:nvPr/>
        </p:nvSpPr>
        <p:spPr>
          <a:xfrm>
            <a:off x="304800" y="838200"/>
            <a:ext cx="8686800" cy="2831544"/>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Documentum </a:t>
            </a:r>
            <a:r>
              <a:rPr lang="en-IN" b="1" i="1" dirty="0" smtClean="0">
                <a:latin typeface="Arial" panose="020B0604020202020204" pitchFamily="34" charset="0"/>
                <a:cs typeface="Arial" panose="020B0604020202020204" pitchFamily="34" charset="0"/>
              </a:rPr>
              <a:t>security</a:t>
            </a:r>
            <a:endParaRPr lang="en-IN" sz="3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1600" dirty="0" smtClean="0">
              <a:latin typeface="Arial" panose="020B0604020202020204" pitchFamily="34" charset="0"/>
              <a:ea typeface="Arial Unicode MS" pitchFamily="34" charset="-128"/>
              <a:cs typeface="Arial" panose="020B0604020202020204" pitchFamily="34" charset="0"/>
            </a:endParaRPr>
          </a:p>
          <a:p>
            <a:pPr marL="285750" indent="-285750" algn="just">
              <a:buFont typeface="Arial" panose="020B0604020202020204" pitchFamily="34" charset="0"/>
              <a:buChar char="•"/>
            </a:pPr>
            <a:r>
              <a:rPr lang="en-IN" sz="1600" dirty="0" smtClean="0">
                <a:latin typeface="Arial" panose="020B0604020202020204" pitchFamily="34" charset="0"/>
                <a:ea typeface="Arial Unicode MS" pitchFamily="34" charset="-128"/>
                <a:cs typeface="Arial" panose="020B0604020202020204" pitchFamily="34" charset="0"/>
              </a:rPr>
              <a:t>At </a:t>
            </a:r>
            <a:r>
              <a:rPr lang="en-IN" sz="1600" dirty="0">
                <a:latin typeface="Arial" panose="020B0604020202020204" pitchFamily="34" charset="0"/>
                <a:ea typeface="Arial Unicode MS" pitchFamily="34" charset="-128"/>
                <a:cs typeface="Arial" panose="020B0604020202020204" pitchFamily="34" charset="0"/>
              </a:rPr>
              <a:t>a high level, the security model in Documentum is similar to that used in contemporary enterprise applications. </a:t>
            </a:r>
          </a:p>
          <a:p>
            <a:endParaRPr lang="en-IN" sz="1600" dirty="0">
              <a:latin typeface="Arial" panose="020B0604020202020204" pitchFamily="34" charset="0"/>
              <a:ea typeface="Arial Unicode MS" pitchFamily="34" charset="-128"/>
              <a:cs typeface="Arial" panose="020B0604020202020204" pitchFamily="34" charset="0"/>
            </a:endParaRPr>
          </a:p>
          <a:p>
            <a:pPr marL="285750" indent="-285750" algn="just">
              <a:buFont typeface="Arial" panose="020B0604020202020204" pitchFamily="34" charset="0"/>
              <a:buChar char="•"/>
            </a:pPr>
            <a:r>
              <a:rPr lang="en-IN" sz="1600" dirty="0" smtClean="0">
                <a:latin typeface="Arial" panose="020B0604020202020204" pitchFamily="34" charset="0"/>
                <a:ea typeface="Arial Unicode MS" pitchFamily="34" charset="-128"/>
                <a:cs typeface="Arial" panose="020B0604020202020204" pitchFamily="34" charset="0"/>
              </a:rPr>
              <a:t>There </a:t>
            </a:r>
            <a:r>
              <a:rPr lang="en-IN" sz="1600" dirty="0">
                <a:latin typeface="Arial" panose="020B0604020202020204" pitchFamily="34" charset="0"/>
                <a:ea typeface="Arial Unicode MS" pitchFamily="34" charset="-128"/>
                <a:cs typeface="Arial" panose="020B0604020202020204" pitchFamily="34" charset="0"/>
              </a:rPr>
              <a:t>are resources (information, objects) that need to be secured, there are operations that can be performed on the resources, and there are users who wish to perform these operations. </a:t>
            </a:r>
            <a:endParaRPr lang="en-IN" sz="1600" dirty="0" smtClean="0">
              <a:latin typeface="Arial" panose="020B0604020202020204" pitchFamily="34" charset="0"/>
              <a:ea typeface="Arial Unicode MS" pitchFamily="34" charset="-128"/>
              <a:cs typeface="Arial" panose="020B0604020202020204" pitchFamily="34" charset="0"/>
            </a:endParaRPr>
          </a:p>
          <a:p>
            <a:pPr algn="just"/>
            <a:endParaRPr lang="en-IN" sz="1600" dirty="0" smtClean="0">
              <a:latin typeface="Arial" panose="020B0604020202020204" pitchFamily="34" charset="0"/>
              <a:ea typeface="Arial Unicode MS" pitchFamily="34" charset="-128"/>
              <a:cs typeface="Arial" panose="020B0604020202020204" pitchFamily="34" charset="0"/>
            </a:endParaRPr>
          </a:p>
          <a:p>
            <a:pPr marL="285750" indent="-285750" algn="just">
              <a:buFont typeface="Arial" panose="020B0604020202020204" pitchFamily="34" charset="0"/>
              <a:buChar char="•"/>
            </a:pPr>
            <a:r>
              <a:rPr lang="en-IN" sz="1600" dirty="0" smtClean="0">
                <a:latin typeface="Arial" panose="020B0604020202020204" pitchFamily="34" charset="0"/>
                <a:ea typeface="Arial Unicode MS" pitchFamily="34" charset="-128"/>
                <a:cs typeface="Arial" panose="020B0604020202020204" pitchFamily="34" charset="0"/>
              </a:rPr>
              <a:t>The </a:t>
            </a:r>
            <a:r>
              <a:rPr lang="en-IN" sz="1600" dirty="0">
                <a:latin typeface="Arial" panose="020B0604020202020204" pitchFamily="34" charset="0"/>
                <a:ea typeface="Arial Unicode MS" pitchFamily="34" charset="-128"/>
                <a:cs typeface="Arial" panose="020B0604020202020204" pitchFamily="34" charset="0"/>
              </a:rPr>
              <a:t>security configuration defines what is allowed for various combinations of users, operations, and resources. </a:t>
            </a:r>
          </a:p>
        </p:txBody>
      </p:sp>
    </p:spTree>
    <p:extLst>
      <p:ext uri="{BB962C8B-B14F-4D97-AF65-F5344CB8AC3E}">
        <p14:creationId xmlns:p14="http://schemas.microsoft.com/office/powerpoint/2010/main" val="320883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200000"/>
              </a:lnSpc>
            </a:pPr>
            <a:r>
              <a:rPr lang="en-US" sz="1800" b="1" i="1" dirty="0">
                <a:solidFill>
                  <a:schemeClr val="accent1">
                    <a:lumMod val="75000"/>
                  </a:schemeClr>
                </a:solidFill>
              </a:rPr>
              <a:t>Object </a:t>
            </a:r>
            <a:r>
              <a:rPr lang="en-US" sz="1800" b="1" i="1" dirty="0" smtClean="0">
                <a:solidFill>
                  <a:schemeClr val="accent1">
                    <a:lumMod val="75000"/>
                  </a:schemeClr>
                </a:solidFill>
              </a:rPr>
              <a:t>Security/Permissions</a:t>
            </a:r>
          </a:p>
          <a:p>
            <a:pPr>
              <a:lnSpc>
                <a:spcPct val="200000"/>
              </a:lnSpc>
            </a:pPr>
            <a:r>
              <a:rPr lang="en-US" sz="1800" b="1" i="1" dirty="0" smtClean="0">
                <a:solidFill>
                  <a:schemeClr val="accent1">
                    <a:lumMod val="75000"/>
                  </a:schemeClr>
                </a:solidFill>
              </a:rPr>
              <a:t>Folder Security</a:t>
            </a:r>
          </a:p>
          <a:p>
            <a:pPr>
              <a:lnSpc>
                <a:spcPct val="200000"/>
              </a:lnSpc>
            </a:pPr>
            <a:r>
              <a:rPr lang="en-US" sz="1800" b="1" i="1" dirty="0">
                <a:solidFill>
                  <a:schemeClr val="accent1">
                    <a:lumMod val="75000"/>
                  </a:schemeClr>
                </a:solidFill>
              </a:rPr>
              <a:t>Permission Sets</a:t>
            </a:r>
          </a:p>
          <a:p>
            <a:pPr>
              <a:lnSpc>
                <a:spcPct val="200000"/>
              </a:lnSpc>
            </a:pPr>
            <a:r>
              <a:rPr lang="pt-BR" sz="1800" b="1" i="1" dirty="0" smtClean="0">
                <a:solidFill>
                  <a:schemeClr val="accent1">
                    <a:lumMod val="75000"/>
                  </a:schemeClr>
                </a:solidFill>
              </a:rPr>
              <a:t>Alias sets and aliases</a:t>
            </a:r>
          </a:p>
          <a:p>
            <a:pPr>
              <a:lnSpc>
                <a:spcPct val="200000"/>
              </a:lnSpc>
            </a:pPr>
            <a:r>
              <a:rPr lang="en-IN" sz="1800" b="1" i="1" dirty="0">
                <a:solidFill>
                  <a:schemeClr val="accent1">
                    <a:lumMod val="75000"/>
                  </a:schemeClr>
                </a:solidFill>
              </a:rPr>
              <a:t>Useful Queries : Object Security</a:t>
            </a:r>
          </a:p>
          <a:p>
            <a:pPr>
              <a:lnSpc>
                <a:spcPct val="200000"/>
              </a:lnSpc>
            </a:pPr>
            <a:r>
              <a:rPr lang="en-IN" sz="1800" b="1" i="1" dirty="0">
                <a:solidFill>
                  <a:schemeClr val="accent1">
                    <a:lumMod val="75000"/>
                  </a:schemeClr>
                </a:solidFill>
              </a:rPr>
              <a:t>Test Your Knowledge</a:t>
            </a:r>
            <a:endParaRPr lang="pt-BR" sz="1800" b="1" i="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5</a:t>
            </a:fld>
            <a:endParaRPr lang="en-US"/>
          </a:p>
        </p:txBody>
      </p:sp>
    </p:spTree>
    <p:extLst>
      <p:ext uri="{BB962C8B-B14F-4D97-AF65-F5344CB8AC3E}">
        <p14:creationId xmlns:p14="http://schemas.microsoft.com/office/powerpoint/2010/main" val="1381027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 Cognizant 2018</a:t>
            </a:r>
          </a:p>
        </p:txBody>
      </p:sp>
      <p:sp>
        <p:nvSpPr>
          <p:cNvPr id="4" name="Slide Number Placeholder 3"/>
          <p:cNvSpPr>
            <a:spLocks noGrp="1"/>
          </p:cNvSpPr>
          <p:nvPr>
            <p:ph type="sldNum" sz="quarter" idx="12"/>
          </p:nvPr>
        </p:nvSpPr>
        <p:spPr/>
        <p:txBody>
          <a:bodyPr/>
          <a:lstStyle/>
          <a:p>
            <a:fld id="{D8ADAFF2-BF11-42B3-8CB9-F8B879C82B07}" type="slidenum">
              <a:rPr lang="en-US" smtClean="0"/>
              <a:pPr/>
              <a:t>6</a:t>
            </a:fld>
            <a:endParaRPr lang="en-US"/>
          </a:p>
        </p:txBody>
      </p:sp>
      <p:sp>
        <p:nvSpPr>
          <p:cNvPr id="8" name="Rectangle 7"/>
          <p:cNvSpPr/>
          <p:nvPr/>
        </p:nvSpPr>
        <p:spPr>
          <a:xfrm>
            <a:off x="103094" y="4724400"/>
            <a:ext cx="6751674" cy="816377"/>
          </a:xfrm>
          <a:prstGeom prst="rect">
            <a:avLst/>
          </a:prstGeom>
        </p:spPr>
        <p:txBody>
          <a:bodyPr wrap="square">
            <a:spAutoFit/>
          </a:bodyPr>
          <a:lstStyle/>
          <a:p>
            <a:r>
              <a:rPr lang="en-US" sz="4705" dirty="0" smtClean="0">
                <a:solidFill>
                  <a:prstClr val="white"/>
                </a:solidFill>
                <a:latin typeface="Arial Rounded MT Bold" pitchFamily="34" charset="0"/>
              </a:rPr>
              <a:t>Object Permissions</a:t>
            </a:r>
            <a:endParaRPr lang="en-US" dirty="0"/>
          </a:p>
        </p:txBody>
      </p:sp>
    </p:spTree>
    <p:extLst>
      <p:ext uri="{BB962C8B-B14F-4D97-AF65-F5344CB8AC3E}">
        <p14:creationId xmlns:p14="http://schemas.microsoft.com/office/powerpoint/2010/main" val="1466541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72705257"/>
              </p:ext>
            </p:extLst>
          </p:nvPr>
        </p:nvGraphicFramePr>
        <p:xfrm>
          <a:off x="457200" y="990600"/>
          <a:ext cx="8229600" cy="513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7</a:t>
            </a:fld>
            <a:endParaRPr lang="en-US"/>
          </a:p>
        </p:txBody>
      </p:sp>
    </p:spTree>
    <p:extLst>
      <p:ext uri="{BB962C8B-B14F-4D97-AF65-F5344CB8AC3E}">
        <p14:creationId xmlns:p14="http://schemas.microsoft.com/office/powerpoint/2010/main" val="374741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 - Basic</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8</a:t>
            </a:fld>
            <a:endParaRPr lang="en-US"/>
          </a:p>
        </p:txBody>
      </p:sp>
      <p:sp>
        <p:nvSpPr>
          <p:cNvPr id="7" name="Content Placeholder 2"/>
          <p:cNvSpPr>
            <a:spLocks noGrp="1"/>
          </p:cNvSpPr>
          <p:nvPr>
            <p:ph idx="1"/>
          </p:nvPr>
        </p:nvSpPr>
        <p:spPr>
          <a:xfrm>
            <a:off x="457200" y="1205276"/>
            <a:ext cx="8229600" cy="5135563"/>
          </a:xfrm>
        </p:spPr>
        <p:txBody>
          <a:bodyPr/>
          <a:lstStyle/>
          <a:p>
            <a:pPr algn="just"/>
            <a:endParaRPr lang="en-US" sz="1800" dirty="0" smtClean="0"/>
          </a:p>
          <a:p>
            <a:pPr algn="just"/>
            <a:r>
              <a:rPr lang="en-US" sz="1800" dirty="0" smtClean="0"/>
              <a:t>Basic </a:t>
            </a:r>
            <a:r>
              <a:rPr lang="en-US" sz="1800" dirty="0"/>
              <a:t>permissions grant the ability to access and manipulate an object’s content. </a:t>
            </a:r>
            <a:endParaRPr lang="en-US" sz="1800" dirty="0" smtClean="0"/>
          </a:p>
          <a:p>
            <a:pPr algn="just"/>
            <a:endParaRPr lang="en-US" sz="1800" dirty="0"/>
          </a:p>
          <a:p>
            <a:pPr algn="just"/>
            <a:r>
              <a:rPr lang="en-US" sz="1800" dirty="0" smtClean="0"/>
              <a:t>The </a:t>
            </a:r>
            <a:r>
              <a:rPr lang="en-US" sz="1800" dirty="0"/>
              <a:t>seven </a:t>
            </a:r>
            <a:r>
              <a:rPr lang="en-US" sz="1800" dirty="0" smtClean="0"/>
              <a:t>basic permission </a:t>
            </a:r>
            <a:r>
              <a:rPr lang="en-US" sz="1800" dirty="0"/>
              <a:t>levels are hierarchical and each higher access level includes the capabilities of </a:t>
            </a:r>
            <a:r>
              <a:rPr lang="en-US" sz="1800" dirty="0" smtClean="0"/>
              <a:t>the preceding </a:t>
            </a:r>
            <a:r>
              <a:rPr lang="en-US" sz="1800" dirty="0"/>
              <a:t>access levels. </a:t>
            </a:r>
            <a:endParaRPr lang="en-US" sz="1800" dirty="0" smtClean="0"/>
          </a:p>
          <a:p>
            <a:pPr marL="0" indent="0">
              <a:buNone/>
            </a:pPr>
            <a:endParaRPr lang="en-US" sz="1800" dirty="0"/>
          </a:p>
          <a:p>
            <a:r>
              <a:rPr lang="en-US" sz="1800" i="1" dirty="0" smtClean="0"/>
              <a:t>For </a:t>
            </a:r>
            <a:r>
              <a:rPr lang="en-US" sz="1800" i="1" dirty="0"/>
              <a:t>example</a:t>
            </a:r>
            <a:r>
              <a:rPr lang="en-US" sz="1800" dirty="0"/>
              <a:t>, a user with Relate permission also has Read and Browse.</a:t>
            </a:r>
            <a:endParaRPr lang="en-US" sz="1800" b="1" dirty="0" smtClean="0"/>
          </a:p>
        </p:txBody>
      </p:sp>
      <p:sp>
        <p:nvSpPr>
          <p:cNvPr id="8" name="Rectangle 7"/>
          <p:cNvSpPr/>
          <p:nvPr/>
        </p:nvSpPr>
        <p:spPr>
          <a:xfrm>
            <a:off x="504967" y="798476"/>
            <a:ext cx="2743200"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Basic </a:t>
            </a:r>
            <a:r>
              <a:rPr lang="en-US" sz="2000" b="1" dirty="0" smtClean="0">
                <a:latin typeface="Arial" panose="020B0604020202020204" pitchFamily="34" charset="0"/>
                <a:cs typeface="Arial" panose="020B0604020202020204" pitchFamily="34" charset="0"/>
              </a:rPr>
              <a:t>Permissions</a:t>
            </a:r>
            <a:endParaRPr lang="en-US" sz="20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627686" y="607459"/>
            <a:ext cx="639513" cy="705323"/>
          </a:xfrm>
          <a:prstGeom prst="rect">
            <a:avLst/>
          </a:prstGeom>
        </p:spPr>
      </p:pic>
    </p:spTree>
    <p:extLst>
      <p:ext uri="{BB962C8B-B14F-4D97-AF65-F5344CB8AC3E}">
        <p14:creationId xmlns:p14="http://schemas.microsoft.com/office/powerpoint/2010/main" val="32397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Permissions - Basic</a:t>
            </a:r>
            <a:endParaRPr lang="en-US" dirty="0"/>
          </a:p>
        </p:txBody>
      </p:sp>
      <p:sp>
        <p:nvSpPr>
          <p:cNvPr id="4" name="Footer Placeholder 3"/>
          <p:cNvSpPr>
            <a:spLocks noGrp="1"/>
          </p:cNvSpPr>
          <p:nvPr>
            <p:ph type="ftr" sz="quarter" idx="11"/>
          </p:nvPr>
        </p:nvSpPr>
        <p:spPr/>
        <p:txBody>
          <a:bodyPr/>
          <a:lstStyle/>
          <a:p>
            <a:r>
              <a:rPr lang="en-US" dirty="0" smtClean="0"/>
              <a:t>| © Cognizant 2018</a:t>
            </a:r>
          </a:p>
        </p:txBody>
      </p:sp>
      <p:sp>
        <p:nvSpPr>
          <p:cNvPr id="5" name="Slide Number Placeholder 4"/>
          <p:cNvSpPr>
            <a:spLocks noGrp="1"/>
          </p:cNvSpPr>
          <p:nvPr>
            <p:ph type="sldNum" sz="quarter" idx="12"/>
          </p:nvPr>
        </p:nvSpPr>
        <p:spPr/>
        <p:txBody>
          <a:bodyPr/>
          <a:lstStyle/>
          <a:p>
            <a:fld id="{D8ADAFF2-BF11-42B3-8CB9-F8B879C82B07}" type="slidenum">
              <a:rPr lang="en-US" smtClean="0"/>
              <a:pPr/>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12619012"/>
              </p:ext>
            </p:extLst>
          </p:nvPr>
        </p:nvGraphicFramePr>
        <p:xfrm>
          <a:off x="104231" y="796523"/>
          <a:ext cx="8851232" cy="4969401"/>
        </p:xfrm>
        <a:graphic>
          <a:graphicData uri="http://schemas.openxmlformats.org/drawingml/2006/table">
            <a:tbl>
              <a:tblPr firstRow="1" bandRow="1">
                <a:tableStyleId>{F5AB1C69-6EDB-4FF4-983F-18BD219EF322}</a:tableStyleId>
              </a:tblPr>
              <a:tblGrid>
                <a:gridCol w="2217562">
                  <a:extLst>
                    <a:ext uri="{9D8B030D-6E8A-4147-A177-3AD203B41FA5}">
                      <a16:colId xmlns:a16="http://schemas.microsoft.com/office/drawing/2014/main" val="20000"/>
                    </a:ext>
                  </a:extLst>
                </a:gridCol>
                <a:gridCol w="6633670">
                  <a:extLst>
                    <a:ext uri="{9D8B030D-6E8A-4147-A177-3AD203B41FA5}">
                      <a16:colId xmlns:a16="http://schemas.microsoft.com/office/drawing/2014/main" val="20001"/>
                    </a:ext>
                  </a:extLst>
                </a:gridCol>
              </a:tblGrid>
              <a:tr h="456153">
                <a:tc>
                  <a:txBody>
                    <a:bodyPr/>
                    <a:lstStyle/>
                    <a:p>
                      <a:r>
                        <a:rPr lang="en-US" sz="1800" b="1" i="0" u="none" strike="noStrike" kern="1200" baseline="0" dirty="0" smtClean="0">
                          <a:solidFill>
                            <a:schemeClr val="lt1"/>
                          </a:solidFill>
                          <a:latin typeface="Arial" panose="020B0604020202020204" pitchFamily="34" charset="0"/>
                          <a:ea typeface="+mn-ea"/>
                          <a:cs typeface="Arial" panose="020B0604020202020204" pitchFamily="34" charset="0"/>
                        </a:rPr>
                        <a:t>Basic Permission</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1" i="0" u="none" strike="noStrike" kern="1200" baseline="0" dirty="0" smtClean="0">
                          <a:solidFill>
                            <a:schemeClr val="lt1"/>
                          </a:solidFill>
                          <a:latin typeface="Arial" panose="020B0604020202020204" pitchFamily="34" charset="0"/>
                          <a:ea typeface="+mn-ea"/>
                          <a:cs typeface="Arial" panose="020B0604020202020204" pitchFamily="34" charset="0"/>
                        </a:rPr>
                        <a:t>Description</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97501">
                <a:tc>
                  <a:txBody>
                    <a:bodyPr/>
                    <a:lstStyle/>
                    <a:p>
                      <a:r>
                        <a:rPr lang="en-US" sz="1600" b="1" i="1" u="none" strike="noStrike" kern="1200" baseline="0" dirty="0" smtClean="0">
                          <a:solidFill>
                            <a:srgbClr val="002060"/>
                          </a:solidFill>
                          <a:latin typeface="Arial" panose="020B0604020202020204" pitchFamily="34" charset="0"/>
                          <a:cs typeface="Arial" panose="020B0604020202020204" pitchFamily="34" charset="0"/>
                        </a:rPr>
                        <a:t>None</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strike="noStrike" kern="1200" baseline="0" dirty="0" smtClean="0">
                          <a:latin typeface="Arial" panose="020B0604020202020204" pitchFamily="34" charset="0"/>
                          <a:cs typeface="Arial" panose="020B0604020202020204" pitchFamily="34" charset="0"/>
                        </a:rPr>
                        <a:t>No access to the object is permitted</a:t>
                      </a:r>
                      <a:endParaRPr lang="en-US" sz="16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731134">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Browse</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view the object’s properties but not the object’s content.</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476827">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Read</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view both the properties and content of the object</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3"/>
                  </a:ext>
                </a:extLst>
              </a:tr>
              <a:tr h="476827">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Relate</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do the above and add annotations to the object.</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r h="984635">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Version </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do the above and modify the object’s content and check-in a new version of the item (with a new version number). </a:t>
                      </a:r>
                    </a:p>
                    <a:p>
                      <a:pPr marL="285750" indent="-285750" algn="just">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cannot overwrite an existing version or edit the item’s properties.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787332">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Write </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lgn="just" defTabSz="914400" rtl="0" eaLnBrk="1" latinLnBrk="0" hangingPunct="1">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do the above and edit object properties and check in the object as the same version.</a:t>
                      </a:r>
                      <a:endParaRPr lang="en-US" sz="16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6"/>
                  </a:ext>
                </a:extLst>
              </a:tr>
              <a:tr h="476827">
                <a:tc>
                  <a:txBody>
                    <a:bodyPr/>
                    <a:lstStyle/>
                    <a:p>
                      <a:r>
                        <a:rPr lang="en-US" sz="1600" b="1" i="1" u="none" strike="noStrike" kern="1200" baseline="0" dirty="0" smtClean="0">
                          <a:solidFill>
                            <a:srgbClr val="002060"/>
                          </a:solidFill>
                          <a:latin typeface="Arial" panose="020B0604020202020204" pitchFamily="34" charset="0"/>
                          <a:ea typeface="+mn-ea"/>
                          <a:cs typeface="Arial" panose="020B0604020202020204" pitchFamily="34" charset="0"/>
                        </a:rPr>
                        <a:t>Delete </a:t>
                      </a:r>
                      <a:endParaRPr lang="en-US" sz="1600" b="1" i="1" dirty="0">
                        <a:solidFill>
                          <a:srgbClr val="002060"/>
                        </a:solidFill>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600" b="0" i="0" u="none" strike="noStrike" kern="1200" baseline="0" dirty="0" smtClean="0">
                          <a:solidFill>
                            <a:schemeClr val="dk1"/>
                          </a:solidFill>
                          <a:latin typeface="Arial" panose="020B0604020202020204" pitchFamily="34" charset="0"/>
                          <a:ea typeface="+mn-ea"/>
                          <a:cs typeface="Arial" panose="020B0604020202020204" pitchFamily="34" charset="0"/>
                        </a:rPr>
                        <a:t>Users can do all the above and delete objects.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0125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8906D291A1594FB484B92D6C1AD3C4" ma:contentTypeVersion="7" ma:contentTypeDescription="Create a new document." ma:contentTypeScope="" ma:versionID="08a6e3752191a23bfe89027ef1c2f4ab">
  <xsd:schema xmlns:xsd="http://www.w3.org/2001/XMLSchema" xmlns:xs="http://www.w3.org/2001/XMLSchema" xmlns:p="http://schemas.microsoft.com/office/2006/metadata/properties" xmlns:ns2="aeff48cc-5d98-4eca-91f4-e535d34bde01" xmlns:ns3="a1eda141-7564-416b-b647-3a51fe7e06b7" targetNamespace="http://schemas.microsoft.com/office/2006/metadata/properties" ma:root="true" ma:fieldsID="99572bfcbb6d20b8b78e164029459b2e" ns2:_="" ns3:_="">
    <xsd:import namespace="aeff48cc-5d98-4eca-91f4-e535d34bde01"/>
    <xsd:import namespace="a1eda141-7564-416b-b647-3a51fe7e06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f48cc-5d98-4eca-91f4-e535d34bd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1eda141-7564-416b-b647-3a51fe7e06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schemas.microsoft.com/office/2006/documentManagement/types"/>
    <ds:schemaRef ds:uri="http://www.w3.org/XML/1998/namespace"/>
    <ds:schemaRef ds:uri="http://purl.org/dc/term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EFA51F8-36C1-473C-AAA5-AB271ED13243}"/>
</file>

<file path=docProps/app.xml><?xml version="1.0" encoding="utf-8"?>
<Properties xmlns="http://schemas.openxmlformats.org/officeDocument/2006/extended-properties" xmlns:vt="http://schemas.openxmlformats.org/officeDocument/2006/docPropsVTypes">
  <Template>Theme_3</Template>
  <TotalTime>19760</TotalTime>
  <Words>2723</Words>
  <Application>Microsoft Office PowerPoint</Application>
  <PresentationFormat>On-screen Show (4:3)</PresentationFormat>
  <Paragraphs>416</Paragraphs>
  <Slides>34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Narrow</vt:lpstr>
      <vt:lpstr>Arial Rounded MT Bold</vt:lpstr>
      <vt:lpstr>Arial Unicode MS</vt:lpstr>
      <vt:lpstr>ArialNarrow</vt:lpstr>
      <vt:lpstr>Calibri</vt:lpstr>
      <vt:lpstr>Courier New</vt:lpstr>
      <vt:lpstr>Wingdings</vt:lpstr>
      <vt:lpstr>Custom Design</vt:lpstr>
      <vt:lpstr>PowerPoint Presentation</vt:lpstr>
      <vt:lpstr>PowerPoint Presentation</vt:lpstr>
      <vt:lpstr>PowerPoint Presentation</vt:lpstr>
      <vt:lpstr>Security Overview</vt:lpstr>
      <vt:lpstr>Agenda</vt:lpstr>
      <vt:lpstr>PowerPoint Presentation</vt:lpstr>
      <vt:lpstr>Object Permissions</vt:lpstr>
      <vt:lpstr>Object Permissions - Basic</vt:lpstr>
      <vt:lpstr>Object Permissions - Basic</vt:lpstr>
      <vt:lpstr>Object Permissions - Extended</vt:lpstr>
      <vt:lpstr>Object Permissions - Extended</vt:lpstr>
      <vt:lpstr>Object Permissions</vt:lpstr>
      <vt:lpstr>PowerPoint Presentation</vt:lpstr>
      <vt:lpstr>Folder Security</vt:lpstr>
      <vt:lpstr>Folder security</vt:lpstr>
      <vt:lpstr>Folder security</vt:lpstr>
      <vt:lpstr>PowerPoint Presentation</vt:lpstr>
      <vt:lpstr>Permission Sets</vt:lpstr>
      <vt:lpstr>Permission Sets</vt:lpstr>
      <vt:lpstr>Permission Sets</vt:lpstr>
      <vt:lpstr>Permission Sets</vt:lpstr>
      <vt:lpstr>Permission Sets</vt:lpstr>
      <vt:lpstr>Permission Sets</vt:lpstr>
      <vt:lpstr>Permission Sets</vt:lpstr>
      <vt:lpstr>Permission Sets</vt:lpstr>
      <vt:lpstr>Permission Sets</vt:lpstr>
      <vt:lpstr>Permission Sets</vt:lpstr>
      <vt:lpstr>PowerPoint Presentation</vt:lpstr>
      <vt:lpstr>Alias sets and Aliases</vt:lpstr>
      <vt:lpstr>Alias sets and Aliases</vt:lpstr>
      <vt:lpstr>Alias sets and Aliases</vt:lpstr>
      <vt:lpstr>Useful Queries : Object Security</vt:lpstr>
      <vt:lpstr>Test Your Knowledge / Recap</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V, Veerendar (Cognizant)</cp:lastModifiedBy>
  <cp:revision>574</cp:revision>
  <dcterms:created xsi:type="dcterms:W3CDTF">2011-06-15T11:24:59Z</dcterms:created>
  <dcterms:modified xsi:type="dcterms:W3CDTF">2018-04-06T14:48:01Z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0x010100AD8906D291A1594FB484B92D6C1AD3C4</vt:lpwstr>
  </property>
  <property fmtid="{D5CDD505-2E9C-101B-9397-08002B2CF9AE}" pid="3" name="_dlc_DocIdItemGuid">
    <vt:lpwstr>6889c3dc-e885-478b-af90-dc43bf895203</vt:lpwstr>
  </property>
</Properties>
</file>