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5"/>
  </p:notesMasterIdLst>
  <p:handoutMasterIdLst>
    <p:handoutMasterId r:id="rId66"/>
  </p:handoutMasterIdLst>
  <p:sldIdLst>
    <p:sldId id="400" r:id="rId5"/>
    <p:sldId id="367" r:id="rId6"/>
    <p:sldId id="399" r:id="rId7"/>
    <p:sldId id="401" r:id="rId8"/>
    <p:sldId id="402" r:id="rId9"/>
    <p:sldId id="408" r:id="rId10"/>
    <p:sldId id="409" r:id="rId11"/>
    <p:sldId id="403" r:id="rId12"/>
    <p:sldId id="404" r:id="rId13"/>
    <p:sldId id="406" r:id="rId14"/>
    <p:sldId id="410" r:id="rId15"/>
    <p:sldId id="405" r:id="rId16"/>
    <p:sldId id="407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57" r:id="rId35"/>
    <p:sldId id="430" r:id="rId36"/>
    <p:sldId id="431" r:id="rId37"/>
    <p:sldId id="432" r:id="rId38"/>
    <p:sldId id="433" r:id="rId39"/>
    <p:sldId id="434" r:id="rId40"/>
    <p:sldId id="429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58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6" r:id="rId63"/>
    <p:sldId id="45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an" initials="Author02" lastIdx="4" clrIdx="0">
    <p:extLst>
      <p:ext uri="{19B8F6BF-5375-455C-9EA6-DF929625EA0E}">
        <p15:presenceInfo xmlns:p15="http://schemas.microsoft.com/office/powerpoint/2012/main" userId="Regan" providerId="None"/>
      </p:ext>
    </p:extLst>
  </p:cmAuthor>
  <p:cmAuthor id="2" name="Mohan Sundararajan, prathap (Cognizant)" initials="MSp(" lastIdx="3" clrIdx="1">
    <p:extLst>
      <p:ext uri="{19B8F6BF-5375-455C-9EA6-DF929625EA0E}">
        <p15:presenceInfo xmlns:p15="http://schemas.microsoft.com/office/powerpoint/2012/main" userId="S-1-5-21-1178368992-402679808-390482200-1229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00" autoAdjust="0"/>
    <p:restoredTop sz="85968" autoAdjust="0"/>
  </p:normalViewPr>
  <p:slideViewPr>
    <p:cSldViewPr>
      <p:cViewPr varScale="1">
        <p:scale>
          <a:sx n="63" d="100"/>
          <a:sy n="63" d="100"/>
        </p:scale>
        <p:origin x="4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1766" y="1787526"/>
            <a:ext cx="3671180" cy="1325563"/>
          </a:xfrm>
          <a:prstGeom prst="rect">
            <a:avLst/>
          </a:prstGeom>
        </p:spPr>
        <p:txBody>
          <a:bodyPr/>
          <a:lstStyle>
            <a:lvl1pPr>
              <a:defRPr sz="1426" b="1">
                <a:solidFill>
                  <a:srgbClr val="0072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2" y="1391787"/>
            <a:ext cx="3449411" cy="3974693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8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Lifecycle and Workflow</a:t>
            </a:r>
          </a:p>
        </p:txBody>
      </p:sp>
    </p:spTree>
    <p:extLst>
      <p:ext uri="{BB962C8B-B14F-4D97-AF65-F5344CB8AC3E}">
        <p14:creationId xmlns:p14="http://schemas.microsoft.com/office/powerpoint/2010/main" val="13414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Lifecycle State of the state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5295900" cy="1819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72166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Incase, if a exceptional state is defined for a normal state, one can suspend the document progress by simply moving the object to the exceptional state and vise versa. </a:t>
            </a:r>
          </a:p>
        </p:txBody>
      </p:sp>
    </p:spTree>
    <p:extLst>
      <p:ext uri="{BB962C8B-B14F-4D97-AF65-F5344CB8AC3E}">
        <p14:creationId xmlns:p14="http://schemas.microsoft.com/office/powerpoint/2010/main" val="1843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and Demotion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968562"/>
            <a:ext cx="8229600" cy="5135563"/>
          </a:xfrm>
        </p:spPr>
        <p:txBody>
          <a:bodyPr/>
          <a:lstStyle/>
          <a:p>
            <a:r>
              <a:rPr lang="en-US" sz="1800" dirty="0" smtClean="0"/>
              <a:t>A document in any normal state can be promoted to the next normal state</a:t>
            </a:r>
          </a:p>
          <a:p>
            <a:r>
              <a:rPr lang="en-US" sz="1800" dirty="0" smtClean="0"/>
              <a:t>A document in any normal state can be demoted to the previous state or back the base state.</a:t>
            </a:r>
          </a:p>
          <a:p>
            <a:r>
              <a:rPr lang="en-US" sz="1800" dirty="0" smtClean="0"/>
              <a:t>A document remains in that state until it is promoted or demoted.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 descr="Image result for promotion and demotion concept in documentum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435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Lifecycle stage criterion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Each stage in a lifecycle may have three </a:t>
            </a:r>
            <a:r>
              <a:rPr lang="en-US" sz="1800" dirty="0" smtClean="0"/>
              <a:t>criterions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 smtClean="0">
                <a:solidFill>
                  <a:schemeClr val="tx2"/>
                </a:solidFill>
              </a:rPr>
              <a:t>Entry </a:t>
            </a:r>
            <a:r>
              <a:rPr lang="en-US" sz="1800" u="sng" dirty="0">
                <a:solidFill>
                  <a:schemeClr val="tx2"/>
                </a:solidFill>
              </a:rPr>
              <a:t>criteria </a:t>
            </a:r>
          </a:p>
          <a:p>
            <a:pPr marL="400050" lvl="1" indent="0">
              <a:buNone/>
            </a:pPr>
            <a:r>
              <a:rPr lang="en-US" dirty="0" smtClean="0"/>
              <a:t>Entry </a:t>
            </a:r>
            <a:r>
              <a:rPr lang="en-US" dirty="0"/>
              <a:t>criteria are typically conditions that an object must fulfill to be a </a:t>
            </a:r>
            <a:r>
              <a:rPr lang="en-US" dirty="0" smtClean="0"/>
              <a:t>candidate </a:t>
            </a:r>
            <a:r>
              <a:rPr lang="en-US" dirty="0"/>
              <a:t>to enter the state.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tx2"/>
                </a:solidFill>
              </a:rPr>
              <a:t>Actions on entry </a:t>
            </a:r>
          </a:p>
          <a:p>
            <a:pPr marL="400050" lvl="1" indent="0">
              <a:buNone/>
            </a:pPr>
            <a:r>
              <a:rPr lang="en-US" dirty="0" smtClean="0"/>
              <a:t>Actions </a:t>
            </a:r>
            <a:r>
              <a:rPr lang="en-US" dirty="0"/>
              <a:t>on entry are typically operations to be performed if the object meets the entry criteria. For example, changing the ACL might be an action on entry.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u="sng" dirty="0">
                <a:solidFill>
                  <a:schemeClr val="tx2"/>
                </a:solidFill>
              </a:rPr>
              <a:t>Post-entry actions</a:t>
            </a:r>
          </a:p>
          <a:p>
            <a:pPr marL="400050" lvl="1" indent="0">
              <a:buNone/>
            </a:pPr>
            <a:r>
              <a:rPr lang="en-US" dirty="0"/>
              <a:t>Post-entry actions are operations on the object that occur after the object is successfully moved to the state. For example, placing the object in a workflow might be a post-entry action.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Conditions that must be met before the document can be :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600" b="1" dirty="0" smtClean="0"/>
              <a:t>Promoted</a:t>
            </a:r>
            <a:r>
              <a:rPr lang="en-US" sz="1600" dirty="0" smtClean="0"/>
              <a:t>: Move the document to the next normal state</a:t>
            </a:r>
          </a:p>
          <a:p>
            <a:r>
              <a:rPr lang="en-US" sz="1600" b="1" dirty="0" smtClean="0"/>
              <a:t>Suspended</a:t>
            </a:r>
            <a:r>
              <a:rPr lang="en-US" sz="1600" dirty="0" smtClean="0"/>
              <a:t>: Move the document to the exceptional state</a:t>
            </a:r>
          </a:p>
          <a:p>
            <a:r>
              <a:rPr lang="en-US" sz="1600" b="1" dirty="0" smtClean="0"/>
              <a:t>Resumed</a:t>
            </a:r>
            <a:r>
              <a:rPr lang="en-US" sz="1600" dirty="0" smtClean="0"/>
              <a:t>: Move the document from exceptional state to the normal state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Entry criteria are configured individually for each state and can consist of:</a:t>
            </a:r>
          </a:p>
          <a:p>
            <a:endParaRPr lang="en-US" sz="1800" dirty="0"/>
          </a:p>
          <a:p>
            <a:r>
              <a:rPr lang="en-US" sz="1600" dirty="0"/>
              <a:t>One or more Boolean expressions testing value of attributes.</a:t>
            </a:r>
          </a:p>
          <a:p>
            <a:r>
              <a:rPr lang="en-US" sz="1600" dirty="0"/>
              <a:t>A Java or </a:t>
            </a:r>
            <a:r>
              <a:rPr lang="en-US" sz="1600" dirty="0" err="1"/>
              <a:t>Docbasic</a:t>
            </a:r>
            <a:r>
              <a:rPr lang="en-US" sz="1600" dirty="0"/>
              <a:t> procedure that can perform complex criteria checks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on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Operation that are to be performed if the object meets the entry criteria.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Note: The action must be successful before the object can enter next state.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sz="1400" dirty="0">
                <a:solidFill>
                  <a:schemeClr val="tx2"/>
                </a:solidFill>
              </a:rPr>
              <a:t>Sample actions: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Set attribute values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Request a rendition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Add/Remove on a repeating attributes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Change owners</a:t>
            </a:r>
          </a:p>
          <a:p>
            <a:pPr lvl="1"/>
            <a:r>
              <a:rPr lang="en-US" sz="1400" dirty="0" smtClean="0">
                <a:solidFill>
                  <a:schemeClr val="tx2"/>
                </a:solidFill>
              </a:rPr>
              <a:t>Change permission set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pPr lvl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Action performed after the object enters the state</a:t>
            </a:r>
          </a:p>
          <a:p>
            <a:endParaRPr lang="en-US" sz="1800" dirty="0"/>
          </a:p>
          <a:p>
            <a:r>
              <a:rPr lang="en-US" sz="1800" dirty="0" smtClean="0"/>
              <a:t>Can be configured each state either as a Java or </a:t>
            </a:r>
            <a:r>
              <a:rPr lang="en-US" sz="1800" dirty="0" err="1" smtClean="0"/>
              <a:t>Docbasic</a:t>
            </a:r>
            <a:r>
              <a:rPr lang="en-US" sz="1800" dirty="0" smtClean="0"/>
              <a:t> program.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Sample of actions: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Routing the object in a workflow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Sending notification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Sending the object to an automated publishing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7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and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To apply a lifecycle to an object, user must meet following condition:</a:t>
            </a:r>
          </a:p>
          <a:p>
            <a:r>
              <a:rPr lang="en-US" sz="1600" dirty="0" smtClean="0"/>
              <a:t>Must have relate permission on lifecycle</a:t>
            </a:r>
          </a:p>
          <a:p>
            <a:r>
              <a:rPr lang="en-US" sz="1600" dirty="0" smtClean="0"/>
              <a:t>Be an object owner of the document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To promote an object to the next lifecycle state, user must meet following condition:</a:t>
            </a:r>
          </a:p>
          <a:p>
            <a:r>
              <a:rPr lang="en-US" sz="1600" dirty="0"/>
              <a:t>Must have Write permission on the object</a:t>
            </a:r>
          </a:p>
          <a:p>
            <a:r>
              <a:rPr lang="en-US" sz="1600" dirty="0"/>
              <a:t>Must have Change State permission on the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Actions and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user account that is used to perform lifecycle actions is configured globally in the repository as one of the following:</a:t>
            </a:r>
          </a:p>
          <a:p>
            <a:r>
              <a:rPr lang="en-US" sz="1600" dirty="0"/>
              <a:t>Current user</a:t>
            </a:r>
          </a:p>
          <a:p>
            <a:r>
              <a:rPr lang="en-US" sz="1600" dirty="0"/>
              <a:t>Super user</a:t>
            </a:r>
          </a:p>
          <a:p>
            <a:r>
              <a:rPr lang="en-US" sz="1600" dirty="0"/>
              <a:t>Lifecycle owner</a:t>
            </a:r>
          </a:p>
          <a:p>
            <a:r>
              <a:rPr lang="en-US" sz="1600" dirty="0"/>
              <a:t>Specific </a:t>
            </a:r>
            <a:r>
              <a:rPr lang="en-US" sz="1600" dirty="0" smtClean="0"/>
              <a:t>user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This value is set in </a:t>
            </a:r>
            <a:r>
              <a:rPr lang="en-US" sz="1600" dirty="0" err="1"/>
              <a:t>dm_docbase_config.a_bpaction_run_as</a:t>
            </a: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The user should have specific extended permission on an object to perform certain actions successfully:</a:t>
            </a:r>
          </a:p>
          <a:p>
            <a:r>
              <a:rPr lang="en-US" sz="1600" dirty="0" smtClean="0"/>
              <a:t>Change owner</a:t>
            </a:r>
          </a:p>
          <a:p>
            <a:r>
              <a:rPr lang="en-US" sz="1600" dirty="0" smtClean="0"/>
              <a:t>Change state</a:t>
            </a:r>
          </a:p>
          <a:p>
            <a:r>
              <a:rPr lang="en-US" sz="1600" dirty="0" smtClean="0"/>
              <a:t>Change Location</a:t>
            </a:r>
          </a:p>
          <a:p>
            <a:r>
              <a:rPr lang="en-US" sz="1600" dirty="0" smtClean="0"/>
              <a:t>Change permission</a:t>
            </a:r>
          </a:p>
          <a:p>
            <a:r>
              <a:rPr lang="en-US" sz="1600" dirty="0" smtClean="0"/>
              <a:t>Run Procedure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Lifecycle - 01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Lifecycle can be created using different ways, for our training  convenience we are using </a:t>
            </a:r>
            <a:r>
              <a:rPr lang="en-US" sz="1800" dirty="0" err="1" smtClean="0"/>
              <a:t>documentum</a:t>
            </a:r>
            <a:r>
              <a:rPr lang="en-US" sz="1800" dirty="0" smtClean="0"/>
              <a:t> composer for creating a lifecycle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Checks to be performed before creating Lifecycle.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1600" dirty="0" err="1" smtClean="0"/>
              <a:t>Docbrocker</a:t>
            </a:r>
            <a:r>
              <a:rPr lang="en-US" sz="1600" dirty="0" smtClean="0"/>
              <a:t> details and server details updated in </a:t>
            </a:r>
            <a:r>
              <a:rPr lang="en-US" sz="1600" dirty="0" err="1" smtClean="0"/>
              <a:t>dfc.properties</a:t>
            </a:r>
            <a:r>
              <a:rPr lang="en-US" sz="1600" dirty="0" smtClean="0"/>
              <a:t> file of composer.</a:t>
            </a:r>
          </a:p>
          <a:p>
            <a:pPr lvl="1"/>
            <a:r>
              <a:rPr lang="en-US" sz="1600" dirty="0" smtClean="0"/>
              <a:t>Make sure you have an object type available in repository for applying lifecycle( for our example, we are have created an object type “</a:t>
            </a:r>
            <a:r>
              <a:rPr lang="en-US" sz="1600" b="1" dirty="0" err="1" smtClean="0"/>
              <a:t>coetraindocuments</a:t>
            </a:r>
            <a:r>
              <a:rPr lang="en-US" sz="1600" dirty="0" smtClean="0"/>
              <a:t>”).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can now create the </a:t>
            </a:r>
            <a:r>
              <a:rPr lang="en-US" sz="1800" b="1" dirty="0"/>
              <a:t>lifecycle</a:t>
            </a:r>
            <a:r>
              <a:rPr lang="en-US" sz="1800" dirty="0"/>
              <a:t> to which objects of type</a:t>
            </a:r>
            <a:r>
              <a:rPr lang="en-US" sz="1800" b="1" dirty="0"/>
              <a:t> </a:t>
            </a:r>
            <a:r>
              <a:rPr lang="en-US" sz="1800" b="1" dirty="0" smtClean="0"/>
              <a:t>“</a:t>
            </a:r>
            <a:r>
              <a:rPr lang="en-US" sz="1800" b="1" dirty="0" err="1" smtClean="0"/>
              <a:t>coetraindocuments</a:t>
            </a:r>
            <a:r>
              <a:rPr lang="en-US" sz="1800" b="1" dirty="0" smtClean="0"/>
              <a:t>”</a:t>
            </a:r>
            <a:r>
              <a:rPr lang="en-US" sz="1800" dirty="0" smtClean="0"/>
              <a:t> </a:t>
            </a:r>
            <a:r>
              <a:rPr lang="en-US" sz="1800" dirty="0"/>
              <a:t>can be attached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Go to File menu:</a:t>
            </a:r>
            <a:endParaRPr lang="en-US" sz="1800" dirty="0"/>
          </a:p>
          <a:p>
            <a:pPr marL="400050" lvl="1" indent="0">
              <a:buNone/>
            </a:pPr>
            <a:r>
              <a:rPr lang="en-US" sz="1600" dirty="0" smtClean="0"/>
              <a:t>New</a:t>
            </a:r>
            <a:r>
              <a:rPr lang="en-US" sz="1600" dirty="0"/>
              <a:t>–&gt; Other–&gt; Documentum Artifact–&gt; select </a:t>
            </a:r>
            <a:r>
              <a:rPr lang="en-US" sz="1600" b="1" dirty="0" err="1" smtClean="0"/>
              <a:t>Lifecycyle</a:t>
            </a:r>
            <a:endParaRPr lang="en-US" sz="1600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5897" y="2258877"/>
            <a:ext cx="503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Prathap Mohan Sundararajan (409446)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8148" y="3363184"/>
            <a:ext cx="468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Enterprise Content Management </a:t>
            </a:r>
            <a:r>
              <a:rPr lang="en-US" dirty="0"/>
              <a:t>competence</a:t>
            </a:r>
            <a:endParaRPr lang="fr-FR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4343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0.1,  15</a:t>
            </a:r>
            <a:r>
              <a:rPr lang="en-US" baseline="30000" dirty="0" smtClean="0"/>
              <a:t>th</a:t>
            </a:r>
            <a:r>
              <a:rPr lang="en-US" dirty="0" smtClean="0"/>
              <a:t> February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Enter a lifecycle name as </a:t>
            </a:r>
            <a:r>
              <a:rPr lang="en-US" sz="1800" dirty="0" err="1" smtClean="0"/>
              <a:t>CoeTrainlifecycle</a:t>
            </a:r>
            <a:r>
              <a:rPr lang="en-US" sz="1800" dirty="0" smtClean="0"/>
              <a:t> and </a:t>
            </a:r>
            <a:r>
              <a:rPr lang="en-US" sz="1800" dirty="0"/>
              <a:t>click </a:t>
            </a:r>
            <a:r>
              <a:rPr lang="en-US" sz="1800" b="1" dirty="0"/>
              <a:t>Finish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00162" y="1529556"/>
            <a:ext cx="4867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Now you can see an new Lifecycle got created under the lifecycle folder.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1886743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new properties tap displayed on the bottom frame. This </a:t>
            </a:r>
            <a:r>
              <a:rPr lang="en-US" sz="1800" dirty="0" smtClean="0"/>
              <a:t>Properties </a:t>
            </a:r>
            <a:r>
              <a:rPr lang="en-US" sz="1800" dirty="0"/>
              <a:t>tab include a General tab on the left </a:t>
            </a:r>
            <a:r>
              <a:rPr lang="en-US" sz="1800" dirty="0" smtClean="0"/>
              <a:t>side.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60759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1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9160"/>
            <a:ext cx="8229600" cy="5135563"/>
          </a:xfrm>
        </p:spPr>
        <p:txBody>
          <a:bodyPr/>
          <a:lstStyle/>
          <a:p>
            <a:r>
              <a:rPr lang="en-US" sz="1800" dirty="0" smtClean="0"/>
              <a:t>You can see artifact’s name as </a:t>
            </a:r>
            <a:r>
              <a:rPr lang="en-US" sz="1800" dirty="0" err="1" smtClean="0"/>
              <a:t>CoeTrainlifecycle</a:t>
            </a:r>
            <a:endParaRPr lang="en-US" sz="1800" dirty="0" smtClean="0"/>
          </a:p>
          <a:p>
            <a:r>
              <a:rPr lang="en-US" sz="1800" dirty="0" err="1" smtClean="0"/>
              <a:t>Generla</a:t>
            </a:r>
            <a:r>
              <a:rPr lang="en-US" sz="1800" dirty="0" smtClean="0"/>
              <a:t> </a:t>
            </a:r>
            <a:r>
              <a:rPr lang="en-US" sz="1800" dirty="0"/>
              <a:t>tab select the </a:t>
            </a:r>
            <a:r>
              <a:rPr lang="en-US" sz="1800" b="1" dirty="0" err="1"/>
              <a:t>coetraindocuments</a:t>
            </a:r>
            <a:r>
              <a:rPr lang="en-US" sz="1800" b="1" dirty="0"/>
              <a:t> </a:t>
            </a:r>
            <a:r>
              <a:rPr lang="en-US" sz="1800" dirty="0" smtClean="0"/>
              <a:t>as </a:t>
            </a:r>
            <a:r>
              <a:rPr lang="en-US" sz="1800" dirty="0"/>
              <a:t>your Primary </a:t>
            </a:r>
            <a:r>
              <a:rPr lang="en-US" sz="1800" dirty="0" smtClean="0"/>
              <a:t>type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3895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click in the white area and draw a new </a:t>
            </a:r>
            <a:r>
              <a:rPr lang="en-US" sz="1800" dirty="0" smtClean="0"/>
              <a:t>rectangle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1"/>
            <a:ext cx="7467600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additional tabs under general appears</a:t>
            </a:r>
          </a:p>
          <a:p>
            <a:pPr lvl="1">
              <a:buFontTx/>
              <a:buChar char="-"/>
            </a:pPr>
            <a:r>
              <a:rPr lang="en-US" dirty="0" smtClean="0"/>
              <a:t>enter in the Overview tab the name of the rectangle = Draft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Configuring action:</a:t>
            </a:r>
          </a:p>
          <a:p>
            <a:pPr marL="0" indent="0">
              <a:buNone/>
            </a:pPr>
            <a:r>
              <a:rPr lang="en-US" sz="1800" dirty="0" smtClean="0"/>
              <a:t>Now we will perform simple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Assigning a value ( Draft ) to an attribute (</a:t>
            </a:r>
            <a:r>
              <a:rPr lang="en-US" dirty="0" err="1" smtClean="0"/>
              <a:t>document_status</a:t>
            </a:r>
            <a:r>
              <a:rPr lang="en-US" dirty="0" smtClean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Assigning a permission set ( </a:t>
            </a:r>
            <a:r>
              <a:rPr lang="en-US" dirty="0" err="1" smtClean="0"/>
              <a:t>coe_train_acl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Click Action on the left side menu: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6200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Attribute: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document_status</a:t>
            </a:r>
            <a:r>
              <a:rPr lang="en-US" dirty="0" smtClean="0"/>
              <a:t> from Attribute dropdown</a:t>
            </a:r>
          </a:p>
          <a:p>
            <a:pPr lvl="1"/>
            <a:r>
              <a:rPr lang="en-US" dirty="0" smtClean="0"/>
              <a:t>Type Draft in the value field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7086600" cy="36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6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Similarly, click </a:t>
            </a:r>
            <a:r>
              <a:rPr lang="en-US" sz="1800" dirty="0"/>
              <a:t>on the Set </a:t>
            </a:r>
            <a:r>
              <a:rPr lang="en-US" sz="1800" b="1" dirty="0"/>
              <a:t>permission set </a:t>
            </a:r>
            <a:r>
              <a:rPr lang="en-US" sz="1800" dirty="0"/>
              <a:t>and select the </a:t>
            </a:r>
            <a:r>
              <a:rPr lang="en-US" sz="1800" i="1" dirty="0" err="1" smtClean="0"/>
              <a:t>coe_train_acl</a:t>
            </a:r>
            <a:r>
              <a:rPr lang="en-US" sz="1800" dirty="0" smtClean="0"/>
              <a:t> </a:t>
            </a:r>
            <a:r>
              <a:rPr lang="en-US" sz="1800" dirty="0"/>
              <a:t>permission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021080"/>
            <a:ext cx="2876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Lifecycle -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Add four more states: </a:t>
            </a:r>
            <a:r>
              <a:rPr lang="en-US" sz="1800" b="1" i="1" dirty="0"/>
              <a:t>review, approved, effective and obsolete</a:t>
            </a:r>
          </a:p>
          <a:p>
            <a:r>
              <a:rPr lang="en-US" sz="1800" dirty="0"/>
              <a:t> set the status attribute to the corresponding values of the lifecycle state</a:t>
            </a:r>
          </a:p>
          <a:p>
            <a:r>
              <a:rPr lang="en-US" sz="1800" dirty="0"/>
              <a:t> Connect the lifecycle states. Draw an arrow between the states and they are connected automatically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22574"/>
            <a:ext cx="7503769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Purpose of Lifecycles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Components of Lifecycles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Entry-criteria, action on entry, post-entry action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Basic Lifecycle operations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Creating a lifecycle using composer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Purpose of workflow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Object model and relationships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Designing workflow template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Lifecycle into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87" y="917574"/>
            <a:ext cx="8229600" cy="5135563"/>
          </a:xfrm>
        </p:spPr>
        <p:txBody>
          <a:bodyPr/>
          <a:lstStyle/>
          <a:p>
            <a:r>
              <a:rPr lang="en-US" sz="1800" dirty="0" smtClean="0"/>
              <a:t>Open </a:t>
            </a:r>
            <a:r>
              <a:rPr lang="en-US" sz="1800" i="1" dirty="0" smtClean="0">
                <a:solidFill>
                  <a:schemeClr val="tx2"/>
                </a:solidFill>
              </a:rPr>
              <a:t>Dar installer. </a:t>
            </a:r>
          </a:p>
          <a:p>
            <a:r>
              <a:rPr lang="en-US" sz="1800" dirty="0" smtClean="0"/>
              <a:t>Locate the </a:t>
            </a:r>
            <a:r>
              <a:rPr lang="en-US" sz="1800" i="1" dirty="0" smtClean="0">
                <a:solidFill>
                  <a:schemeClr val="tx2"/>
                </a:solidFill>
              </a:rPr>
              <a:t>Dar file </a:t>
            </a:r>
            <a:r>
              <a:rPr lang="en-US" sz="1800" dirty="0" smtClean="0"/>
              <a:t>from your workspace</a:t>
            </a:r>
          </a:p>
          <a:p>
            <a:r>
              <a:rPr lang="en-US" sz="1800" dirty="0" smtClean="0"/>
              <a:t>Enter the </a:t>
            </a:r>
            <a:r>
              <a:rPr lang="en-US" sz="1800" i="1" dirty="0" err="1" smtClean="0">
                <a:solidFill>
                  <a:schemeClr val="tx2"/>
                </a:solidFill>
              </a:rPr>
              <a:t>docbase</a:t>
            </a:r>
            <a:r>
              <a:rPr lang="en-US" sz="1800" i="1" dirty="0" smtClean="0">
                <a:solidFill>
                  <a:schemeClr val="tx2"/>
                </a:solidFill>
              </a:rPr>
              <a:t> credentials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>
                <a:solidFill>
                  <a:schemeClr val="tx2"/>
                </a:solidFill>
              </a:rPr>
              <a:t>install</a:t>
            </a:r>
          </a:p>
          <a:p>
            <a:endParaRPr lang="en-US" sz="1800" i="1" dirty="0">
              <a:solidFill>
                <a:schemeClr val="tx2"/>
              </a:solidFill>
            </a:endParaRPr>
          </a:p>
          <a:p>
            <a:endParaRPr lang="en-US" sz="1800" i="1" dirty="0" smtClean="0">
              <a:solidFill>
                <a:schemeClr val="tx2"/>
              </a:solidFill>
            </a:endParaRPr>
          </a:p>
          <a:p>
            <a:endParaRPr lang="en-US" sz="1800" i="1" dirty="0">
              <a:solidFill>
                <a:schemeClr val="tx2"/>
              </a:solidFill>
            </a:endParaRPr>
          </a:p>
          <a:p>
            <a:endParaRPr lang="en-US" sz="1800" i="1" dirty="0" smtClean="0">
              <a:solidFill>
                <a:schemeClr val="tx2"/>
              </a:solidFill>
            </a:endParaRPr>
          </a:p>
          <a:p>
            <a:endParaRPr lang="en-US" sz="1800" i="1" dirty="0">
              <a:solidFill>
                <a:schemeClr val="tx2"/>
              </a:solidFill>
            </a:endParaRPr>
          </a:p>
          <a:p>
            <a:endParaRPr lang="en-US" sz="1800" i="1" dirty="0" smtClean="0">
              <a:solidFill>
                <a:schemeClr val="tx2"/>
              </a:solidFill>
            </a:endParaRPr>
          </a:p>
          <a:p>
            <a:endParaRPr lang="en-US" sz="1800" i="1" dirty="0">
              <a:solidFill>
                <a:schemeClr val="tx2"/>
              </a:solidFill>
            </a:endParaRPr>
          </a:p>
          <a:p>
            <a:endParaRPr lang="en-US" sz="1800" i="1" dirty="0" smtClean="0">
              <a:solidFill>
                <a:schemeClr val="tx2"/>
              </a:solidFill>
            </a:endParaRPr>
          </a:p>
          <a:p>
            <a:endParaRPr lang="en-US" sz="1800" i="1" dirty="0">
              <a:solidFill>
                <a:schemeClr val="tx2"/>
              </a:solidFill>
            </a:endParaRPr>
          </a:p>
          <a:p>
            <a:endParaRPr lang="en-US" sz="1800" i="1" dirty="0" smtClean="0">
              <a:solidFill>
                <a:schemeClr val="tx2"/>
              </a:solidFill>
            </a:endParaRPr>
          </a:p>
          <a:p>
            <a:r>
              <a:rPr lang="en-US" sz="1800" dirty="0" smtClean="0"/>
              <a:t>Lifecycle is successfully installed in the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76487" y="220980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Lifecycle </a:t>
            </a:r>
            <a:r>
              <a:rPr lang="en-US" dirty="0" smtClean="0"/>
              <a:t>Alternative 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When the Lifecycle is designed, By default it will be </a:t>
            </a:r>
            <a:r>
              <a:rPr lang="en-US" sz="1800" i="1" dirty="0">
                <a:solidFill>
                  <a:schemeClr val="tx2"/>
                </a:solidFill>
              </a:rPr>
              <a:t>draft state </a:t>
            </a:r>
            <a:r>
              <a:rPr lang="en-US" sz="1800" dirty="0"/>
              <a:t>at your local </a:t>
            </a:r>
            <a:r>
              <a:rPr lang="en-US" sz="1800" dirty="0" smtClean="0"/>
              <a:t>machine. we </a:t>
            </a:r>
            <a:r>
              <a:rPr lang="en-US" sz="1800" dirty="0"/>
              <a:t>have to </a:t>
            </a:r>
            <a:r>
              <a:rPr lang="en-US" sz="1800" i="1" dirty="0">
                <a:solidFill>
                  <a:schemeClr val="tx2"/>
                </a:solidFill>
              </a:rPr>
              <a:t>Validate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chemeClr val="tx2"/>
                </a:solidFill>
              </a:rPr>
              <a:t>Install</a:t>
            </a:r>
            <a:r>
              <a:rPr lang="en-US" sz="1800" dirty="0"/>
              <a:t> it before it can be used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Right-click </a:t>
            </a:r>
            <a:r>
              <a:rPr lang="en-US" sz="1800" dirty="0" smtClean="0"/>
              <a:t>“</a:t>
            </a:r>
            <a:r>
              <a:rPr lang="en-US" sz="1800" i="1" dirty="0" err="1">
                <a:solidFill>
                  <a:schemeClr val="tx2"/>
                </a:solidFill>
              </a:rPr>
              <a:t>CoeTrainlifecycle</a:t>
            </a:r>
            <a:r>
              <a:rPr lang="en-US" sz="1800" dirty="0" smtClean="0"/>
              <a:t>” </a:t>
            </a:r>
            <a:r>
              <a:rPr lang="en-US" sz="1800" dirty="0"/>
              <a:t>in the left-hand tree view and select “</a:t>
            </a:r>
            <a:r>
              <a:rPr lang="en-US" sz="1800" i="1" dirty="0">
                <a:solidFill>
                  <a:schemeClr val="tx2"/>
                </a:solidFill>
              </a:rPr>
              <a:t>View</a:t>
            </a:r>
            <a:r>
              <a:rPr lang="en-US" sz="1800" dirty="0" smtClean="0"/>
              <a:t>”.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Press the “</a:t>
            </a:r>
            <a:r>
              <a:rPr lang="en-US" sz="1800" i="1" dirty="0">
                <a:solidFill>
                  <a:schemeClr val="tx2"/>
                </a:solidFill>
              </a:rPr>
              <a:t>Validate</a:t>
            </a:r>
            <a:r>
              <a:rPr lang="en-US" sz="1800" dirty="0"/>
              <a:t>” button on the lifecycle dialog. The label on the “</a:t>
            </a:r>
            <a:r>
              <a:rPr lang="en-US" sz="1800" i="1" dirty="0">
                <a:solidFill>
                  <a:schemeClr val="tx2"/>
                </a:solidFill>
              </a:rPr>
              <a:t>Validate</a:t>
            </a:r>
            <a:r>
              <a:rPr lang="en-US" sz="1800" dirty="0"/>
              <a:t>” button should change to “</a:t>
            </a:r>
            <a:r>
              <a:rPr lang="en-US" sz="1800" i="1" dirty="0">
                <a:solidFill>
                  <a:schemeClr val="tx2"/>
                </a:solidFill>
              </a:rPr>
              <a:t>Install</a:t>
            </a:r>
            <a:r>
              <a:rPr lang="en-US" sz="1800" dirty="0" smtClean="0"/>
              <a:t>”.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Press the “</a:t>
            </a:r>
            <a:r>
              <a:rPr lang="en-US" sz="1800" i="1" dirty="0">
                <a:solidFill>
                  <a:schemeClr val="tx2"/>
                </a:solidFill>
              </a:rPr>
              <a:t>Install</a:t>
            </a:r>
            <a:r>
              <a:rPr lang="en-US" sz="1800" dirty="0"/>
              <a:t>” button. The lifecycle is now installed and can be used by </a:t>
            </a:r>
            <a:r>
              <a:rPr lang="en-US" sz="1800" i="1" dirty="0" err="1">
                <a:solidFill>
                  <a:schemeClr val="tx2"/>
                </a:solidFill>
              </a:rPr>
              <a:t>dm_documents</a:t>
            </a:r>
            <a:r>
              <a:rPr lang="en-US" sz="1800" i="1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0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>
              <a:buAutoNum type="arabicPeriod"/>
            </a:pPr>
            <a:r>
              <a:rPr lang="en-US" sz="1800" dirty="0" err="1" smtClean="0"/>
              <a:t>i_chronicle_id</a:t>
            </a:r>
            <a:r>
              <a:rPr lang="en-US" sz="1800" dirty="0" smtClean="0"/>
              <a:t> </a:t>
            </a:r>
            <a:r>
              <a:rPr lang="en-US" sz="1800" dirty="0"/>
              <a:t>change when the document passes through </a:t>
            </a:r>
            <a:r>
              <a:rPr lang="en-US" sz="1800" dirty="0" smtClean="0"/>
              <a:t>lifecycle?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 False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3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2. Object Type of the lifecycle: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 </a:t>
            </a:r>
            <a:r>
              <a:rPr lang="en-US" sz="1800" dirty="0" err="1" smtClean="0"/>
              <a:t>dm_process</a:t>
            </a: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 smtClean="0"/>
              <a:t>dm_policy</a:t>
            </a: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 smtClean="0"/>
              <a:t>dm_application</a:t>
            </a: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3 . Which of the following defines the </a:t>
            </a:r>
            <a:r>
              <a:rPr lang="en-US" sz="1800" dirty="0"/>
              <a:t>business rules that can be applied to different types of documents.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 Workflow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Lifecycle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 smtClean="0"/>
              <a:t>iDQL</a:t>
            </a: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3 . Different </a:t>
            </a:r>
            <a:r>
              <a:rPr lang="en-US" sz="1800" dirty="0"/>
              <a:t>Stages in </a:t>
            </a:r>
            <a:r>
              <a:rPr lang="en-US" sz="1800" dirty="0" err="1" smtClean="0"/>
              <a:t>LifeCycle</a:t>
            </a:r>
            <a:r>
              <a:rPr lang="en-US" sz="1800" dirty="0" smtClean="0"/>
              <a:t> are.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Start,WIP</a:t>
            </a:r>
            <a:r>
              <a:rPr lang="en-US" sz="1800" dirty="0"/>
              <a:t>(Work in Progress),</a:t>
            </a:r>
            <a:r>
              <a:rPr lang="en-US" sz="1800" dirty="0" err="1"/>
              <a:t>Staging,Approved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Running,PAused,Terminate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/>
              <a:t>Start, WIP, </a:t>
            </a:r>
            <a:r>
              <a:rPr lang="en-US" sz="1800" dirty="0" err="1"/>
              <a:t>PAuse</a:t>
            </a:r>
            <a:r>
              <a:rPr lang="en-US" sz="1800" dirty="0"/>
              <a:t>, Terminate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/>
              <a:t>Begin, WIP , End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a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4.Different version of the same document can participate in different lifecycles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a. True</a:t>
            </a:r>
          </a:p>
          <a:p>
            <a:pPr marL="0" indent="0">
              <a:buNone/>
            </a:pPr>
            <a:r>
              <a:rPr lang="en-US" sz="1800" dirty="0" err="1" smtClean="0"/>
              <a:t>b.False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a.</a:t>
            </a:r>
          </a:p>
        </p:txBody>
      </p:sp>
    </p:spTree>
    <p:extLst>
      <p:ext uri="{BB962C8B-B14F-4D97-AF65-F5344CB8AC3E}">
        <p14:creationId xmlns:p14="http://schemas.microsoft.com/office/powerpoint/2010/main" val="1519984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a Lifecycle</a:t>
            </a:r>
          </a:p>
          <a:p>
            <a:r>
              <a:rPr lang="en-US" sz="1800" dirty="0"/>
              <a:t>Lifecycle name: underwriting</a:t>
            </a:r>
          </a:p>
          <a:p>
            <a:r>
              <a:rPr lang="en-US" sz="1800" dirty="0"/>
              <a:t>Action: </a:t>
            </a:r>
          </a:p>
          <a:p>
            <a:pPr lvl="1"/>
            <a:r>
              <a:rPr lang="en-US" dirty="0"/>
              <a:t>Set Rendition</a:t>
            </a:r>
          </a:p>
          <a:p>
            <a:pPr lvl="1"/>
            <a:r>
              <a:rPr lang="en-US" dirty="0"/>
              <a:t>Add value to a repeating attribute</a:t>
            </a:r>
          </a:p>
          <a:p>
            <a:r>
              <a:rPr lang="en-US" sz="1800" dirty="0"/>
              <a:t>Install the lifecycle in the </a:t>
            </a:r>
            <a:r>
              <a:rPr lang="en-US" sz="1800" dirty="0" smtClean="0"/>
              <a:t>repository</a:t>
            </a:r>
          </a:p>
          <a:p>
            <a:r>
              <a:rPr lang="en-US" sz="1800" dirty="0" smtClean="0"/>
              <a:t>Assign the lifecycle to a document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workflow?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Mechanism to model a business process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network of tasks performed by a user </a:t>
            </a:r>
            <a:r>
              <a:rPr lang="en-US" sz="1800" dirty="0" smtClean="0"/>
              <a:t>or the </a:t>
            </a:r>
            <a:r>
              <a:rPr lang="en-US" sz="1800" dirty="0"/>
              <a:t>system</a:t>
            </a:r>
          </a:p>
          <a:p>
            <a:r>
              <a:rPr lang="en-US" sz="1800" dirty="0" smtClean="0"/>
              <a:t>Flow </a:t>
            </a:r>
            <a:r>
              <a:rPr lang="en-US" sz="1800" dirty="0"/>
              <a:t>of data from task to task</a:t>
            </a:r>
          </a:p>
          <a:p>
            <a:r>
              <a:rPr lang="en-US" sz="1800" dirty="0" smtClean="0"/>
              <a:t>Logic </a:t>
            </a:r>
            <a:r>
              <a:rPr lang="en-US" sz="1800" dirty="0"/>
              <a:t>that governs the sequence of </a:t>
            </a:r>
            <a:r>
              <a:rPr lang="en-US" sz="1800" dirty="0" smtClean="0"/>
              <a:t>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11659"/>
            <a:ext cx="7557966" cy="23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can use Workflow to model a business process. Workflow is </a:t>
            </a:r>
            <a:r>
              <a:rPr lang="en-US" sz="1800" dirty="0" smtClean="0"/>
              <a:t>task centric</a:t>
            </a:r>
            <a:r>
              <a:rPr lang="en-US" sz="1800" dirty="0"/>
              <a:t>. As in the example, there are Edit, Review, etc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You can define tasks to be performed by user manually or by the </a:t>
            </a:r>
            <a:r>
              <a:rPr lang="en-US" sz="1800" dirty="0" smtClean="0"/>
              <a:t>system automatically</a:t>
            </a:r>
            <a:r>
              <a:rPr lang="en-US" sz="1800" dirty="0"/>
              <a:t>. For example, you can make Publish an automatic task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You can send different numbers of document in a workflow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You can set up the logic in the workflow to control the flow of the tasks. As </a:t>
            </a:r>
            <a:r>
              <a:rPr lang="en-US" sz="1800" dirty="0" smtClean="0"/>
              <a:t>in the </a:t>
            </a:r>
            <a:r>
              <a:rPr lang="en-US" sz="1800" dirty="0"/>
              <a:t>Approval tasks, the next task can be forwarded to Publish or rejected </a:t>
            </a:r>
            <a:r>
              <a:rPr lang="en-US" sz="1800" dirty="0" smtClean="0"/>
              <a:t>to Edit</a:t>
            </a:r>
            <a:r>
              <a:rPr lang="en-US" sz="1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Lifecycle?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lifecycle is a set of linearly connected states of an object’s life</a:t>
            </a:r>
          </a:p>
          <a:p>
            <a:pPr lvl="1"/>
            <a:r>
              <a:rPr lang="en-US" sz="1600" dirty="0" smtClean="0"/>
              <a:t>States are connected linearly</a:t>
            </a:r>
          </a:p>
          <a:p>
            <a:pPr lvl="1"/>
            <a:r>
              <a:rPr lang="en-US" sz="1600" dirty="0" smtClean="0"/>
              <a:t>Implemented as a </a:t>
            </a:r>
            <a:r>
              <a:rPr lang="en-US" sz="1600" dirty="0" err="1" smtClean="0"/>
              <a:t>dm_policy</a:t>
            </a:r>
            <a:r>
              <a:rPr lang="en-US" sz="1600" dirty="0" smtClean="0"/>
              <a:t> object</a:t>
            </a:r>
          </a:p>
          <a:p>
            <a:pPr lvl="1"/>
            <a:endParaRPr lang="en-US" dirty="0"/>
          </a:p>
          <a:p>
            <a:r>
              <a:rPr lang="en-US" sz="1800" dirty="0"/>
              <a:t>An object attached to a lifecycle progresses through the states like “Draft”, “Review”, “Approved” as it moves through its lifetime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96592"/>
            <a:ext cx="6553200" cy="20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80" y="1447800"/>
            <a:ext cx="6768707" cy="40632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8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Model And Relationship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923" y="1295400"/>
            <a:ext cx="7150827" cy="42394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Model And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Here is the object model in DCTM server.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Business Process - what is intended to </a:t>
            </a:r>
            <a:r>
              <a:rPr lang="en-US" sz="1800" dirty="0" smtClean="0"/>
              <a:t>happen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 </a:t>
            </a:r>
            <a:r>
              <a:rPr lang="en-US" sz="1800" dirty="0"/>
              <a:t>the left is the Design Time Definition. Workflow Template is defined by</a:t>
            </a:r>
          </a:p>
          <a:p>
            <a:r>
              <a:rPr lang="en-US" sz="1800" dirty="0" smtClean="0"/>
              <a:t>Process </a:t>
            </a:r>
            <a:r>
              <a:rPr lang="en-US" sz="1800" dirty="0"/>
              <a:t>Definition - </a:t>
            </a:r>
            <a:r>
              <a:rPr lang="en-US" sz="1800" dirty="0" err="1"/>
              <a:t>dm_process</a:t>
            </a:r>
            <a:r>
              <a:rPr lang="en-US" sz="1800" dirty="0"/>
              <a:t>, representation of what’s intended to</a:t>
            </a:r>
          </a:p>
          <a:p>
            <a:pPr marL="0" indent="0">
              <a:buNone/>
            </a:pPr>
            <a:r>
              <a:rPr lang="en-US" sz="1800" dirty="0" smtClean="0"/>
              <a:t>      happen</a:t>
            </a:r>
            <a:endParaRPr lang="en-US" sz="1800" dirty="0"/>
          </a:p>
          <a:p>
            <a:r>
              <a:rPr lang="en-US" sz="1800" dirty="0" smtClean="0"/>
              <a:t>Activity </a:t>
            </a:r>
            <a:r>
              <a:rPr lang="en-US" sz="1800" dirty="0"/>
              <a:t>Definition - </a:t>
            </a:r>
            <a:r>
              <a:rPr lang="en-US" sz="1800" dirty="0" err="1"/>
              <a:t>dm_activity</a:t>
            </a:r>
            <a:r>
              <a:rPr lang="en-US" sz="1800" dirty="0"/>
              <a:t>, representation of what’s intended to</a:t>
            </a:r>
          </a:p>
          <a:p>
            <a:pPr marL="0" indent="0">
              <a:buNone/>
            </a:pPr>
            <a:r>
              <a:rPr lang="en-US" sz="1800" dirty="0" smtClean="0"/>
              <a:t>      achieve </a:t>
            </a:r>
            <a:r>
              <a:rPr lang="en-US" sz="1800" dirty="0"/>
              <a:t>at a logical </a:t>
            </a:r>
            <a:r>
              <a:rPr lang="en-US" sz="1800" dirty="0" smtClean="0"/>
              <a:t>step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 </a:t>
            </a:r>
            <a:r>
              <a:rPr lang="en-US" sz="1800" dirty="0"/>
              <a:t>the right is the Run Time Management</a:t>
            </a:r>
          </a:p>
          <a:p>
            <a:r>
              <a:rPr lang="en-US" sz="1800" dirty="0" smtClean="0"/>
              <a:t>Workflow </a:t>
            </a:r>
            <a:r>
              <a:rPr lang="en-US" sz="1800" dirty="0"/>
              <a:t>Instance - </a:t>
            </a:r>
            <a:r>
              <a:rPr lang="en-US" sz="1800" dirty="0" err="1"/>
              <a:t>dm_workflow</a:t>
            </a:r>
            <a:r>
              <a:rPr lang="en-US" sz="1800" dirty="0"/>
              <a:t>, controls automated aspect of the</a:t>
            </a:r>
          </a:p>
          <a:p>
            <a:pPr marL="0" indent="0">
              <a:buNone/>
            </a:pPr>
            <a:r>
              <a:rPr lang="en-US" sz="1800" dirty="0" smtClean="0"/>
              <a:t>      business </a:t>
            </a:r>
            <a:r>
              <a:rPr lang="en-US" sz="1800" dirty="0"/>
              <a:t>process and record runtime information of workflow</a:t>
            </a:r>
          </a:p>
          <a:p>
            <a:r>
              <a:rPr lang="en-US" sz="1800" dirty="0" smtClean="0"/>
              <a:t>Task </a:t>
            </a:r>
            <a:r>
              <a:rPr lang="en-US" sz="1800" dirty="0"/>
              <a:t>- record run time information of activity</a:t>
            </a:r>
          </a:p>
          <a:p>
            <a:r>
              <a:rPr lang="en-US" sz="1800" dirty="0" smtClean="0"/>
              <a:t>Work </a:t>
            </a:r>
            <a:r>
              <a:rPr lang="en-US" sz="1800" dirty="0"/>
              <a:t>Item - </a:t>
            </a:r>
            <a:r>
              <a:rPr lang="en-US" sz="1800" dirty="0" err="1"/>
              <a:t>dmi_workitem</a:t>
            </a:r>
            <a:r>
              <a:rPr lang="en-US" sz="1800" dirty="0"/>
              <a:t>, task allocated to task performers</a:t>
            </a:r>
          </a:p>
          <a:p>
            <a:r>
              <a:rPr lang="en-US" sz="1800" dirty="0" smtClean="0"/>
              <a:t>Queue </a:t>
            </a:r>
            <a:r>
              <a:rPr lang="en-US" sz="1800" dirty="0"/>
              <a:t>Item - </a:t>
            </a:r>
            <a:r>
              <a:rPr lang="en-US" sz="1800" dirty="0" err="1"/>
              <a:t>dmi_queue_item</a:t>
            </a:r>
            <a:r>
              <a:rPr lang="en-US" sz="1800" dirty="0"/>
              <a:t>, peer item for work item for querying </a:t>
            </a:r>
            <a:r>
              <a:rPr lang="en-US" sz="1800" dirty="0" smtClean="0"/>
              <a:t>in Inbox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workflow can be started in two ways.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0" y="1981200"/>
            <a:ext cx="7626439" cy="17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types involved in Workflow: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553551"/>
              </p:ext>
            </p:extLst>
          </p:nvPr>
        </p:nvGraphicFramePr>
        <p:xfrm>
          <a:off x="1219197" y="685799"/>
          <a:ext cx="6781802" cy="5508005"/>
        </p:xfrm>
        <a:graphic>
          <a:graphicData uri="http://schemas.openxmlformats.org/drawingml/2006/table">
            <a:tbl>
              <a:tblPr/>
              <a:tblGrid>
                <a:gridCol w="3390901">
                  <a:extLst>
                    <a:ext uri="{9D8B030D-6E8A-4147-A177-3AD203B41FA5}">
                      <a16:colId xmlns:a16="http://schemas.microsoft.com/office/drawing/2014/main" val="185994766"/>
                    </a:ext>
                  </a:extLst>
                </a:gridCol>
                <a:gridCol w="3390901">
                  <a:extLst>
                    <a:ext uri="{9D8B030D-6E8A-4147-A177-3AD203B41FA5}">
                      <a16:colId xmlns:a16="http://schemas.microsoft.com/office/drawing/2014/main" val="4287243336"/>
                    </a:ext>
                  </a:extLst>
                </a:gridCol>
              </a:tblGrid>
              <a:tr h="2385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Type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Explanation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7735"/>
                  </a:ext>
                </a:extLst>
              </a:tr>
              <a:tr h="13981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dm_process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The workflow template we create using Process Builder is saved as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dm_process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 object. We can call the process as blue-print of the workflow.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34370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dm_activity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The Activity Template details are stored under this type.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16526"/>
                  </a:ext>
                </a:extLst>
              </a:tr>
              <a:tr h="1631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dm_workflow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Created during runtime. Whenever we start a workflow, dm_workflow object is created. We can tell dm_workflow is the runtime instance of dm_process.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917215"/>
                  </a:ext>
                </a:extLst>
              </a:tr>
              <a:tr h="7634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dm_workitem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Created during runtime. dm_workitem is runtime instance of dm_activity.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6134"/>
                  </a:ext>
                </a:extLst>
              </a:tr>
              <a:tr h="9320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dmi_package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8"/>
                        <a:cs typeface="Arial" pitchFamily="34" charset="0"/>
                      </a:endParaRP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8"/>
                          <a:cs typeface="Arial" pitchFamily="34" charset="0"/>
                        </a:rPr>
                        <a:t>Created during runtime. It contains details about the documents attached to the workflow.</a:t>
                      </a:r>
                    </a:p>
                  </a:txBody>
                  <a:tcPr marL="55821" marR="558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1496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1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workflow: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workflows are designed using the tool called “Documentum Process Builder”.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process builder we have following Templates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dirty="0"/>
              <a:t>    Manual Activity Templates, where we can select the performer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 Auto-Activity Template, where we can write our own code to be executed.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2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defined Activity Templates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 A set of activity templates, each performing different functions are provided in process builder. Following are some of the pre-defined activity templates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DQL Read/Write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Link to Folder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Create ACL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Process Data Mapping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Create Folder</a:t>
            </a:r>
          </a:p>
          <a:p>
            <a:pPr marL="400050" lvl="1" indent="0">
              <a:buFont typeface="Arial" pitchFamily="34" charset="0"/>
              <a:buNone/>
            </a:pPr>
            <a:r>
              <a:rPr lang="en-US" dirty="0"/>
              <a:t>·        Invoke Process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2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Template: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Process templates can describe simple or complex business processes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serial segments</a:t>
            </a:r>
            <a:r>
              <a:rPr lang="en-US" sz="1800" dirty="0" smtClean="0"/>
              <a:t>: The activities </a:t>
            </a:r>
            <a:r>
              <a:rPr lang="en-US" sz="1800" dirty="0"/>
              <a:t>follow one another </a:t>
            </a:r>
            <a:r>
              <a:rPr lang="en-US" sz="1800" dirty="0" smtClean="0"/>
              <a:t>in a </a:t>
            </a:r>
            <a:r>
              <a:rPr lang="en-US" sz="1800" dirty="0"/>
              <a:t>specified sequence, </a:t>
            </a:r>
            <a:r>
              <a:rPr lang="en-US" sz="1800" b="1" dirty="0"/>
              <a:t>Parallel segments: </a:t>
            </a:r>
            <a:r>
              <a:rPr lang="en-US" sz="1800" dirty="0" smtClean="0"/>
              <a:t>Two </a:t>
            </a:r>
            <a:r>
              <a:rPr lang="en-US" sz="1800" dirty="0"/>
              <a:t>or more activities </a:t>
            </a:r>
            <a:r>
              <a:rPr lang="en-US" sz="1800" dirty="0" smtClean="0"/>
              <a:t>happen concurrently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path that a document takes </a:t>
            </a:r>
            <a:r>
              <a:rPr lang="en-US" sz="1600" dirty="0" smtClean="0"/>
              <a:t>through the </a:t>
            </a:r>
            <a:r>
              <a:rPr lang="en-US" sz="1600" dirty="0"/>
              <a:t>workflow can differ depending on what happens along the </a:t>
            </a:r>
            <a:r>
              <a:rPr lang="en-US" sz="1600" dirty="0" smtClean="0"/>
              <a:t>way</a:t>
            </a:r>
          </a:p>
          <a:p>
            <a:pPr marL="0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example, </a:t>
            </a:r>
            <a:r>
              <a:rPr lang="en-US" sz="1600" dirty="0" smtClean="0"/>
              <a:t>a purchase </a:t>
            </a:r>
            <a:r>
              <a:rPr lang="en-US" sz="1600" dirty="0"/>
              <a:t>order could be routed to different activities depending on whether the </a:t>
            </a:r>
            <a:r>
              <a:rPr lang="en-US" sz="1600" dirty="0" smtClean="0"/>
              <a:t>manager approves </a:t>
            </a:r>
            <a:r>
              <a:rPr lang="en-US" sz="1600" dirty="0"/>
              <a:t>it or rejects it.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800158"/>
            <a:ext cx="5829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3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 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Open Process Builder and enter the </a:t>
            </a:r>
            <a:r>
              <a:rPr lang="en-US" sz="1800" dirty="0" err="1" smtClean="0"/>
              <a:t>docbase</a:t>
            </a:r>
            <a:r>
              <a:rPr lang="en-US" sz="1800" dirty="0" smtClean="0"/>
              <a:t> credential.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0826"/>
            <a:ext cx="7329487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9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 dirty="0" smtClean="0"/>
              <a:t>design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Home screen of Process builder appears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574573" cy="4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and a Business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Lifecycles allow you to apply your business process to the management of content.</a:t>
            </a:r>
          </a:p>
          <a:p>
            <a:endParaRPr lang="en-US" sz="1800" dirty="0" smtClean="0"/>
          </a:p>
          <a:p>
            <a:r>
              <a:rPr lang="en-US" sz="1800" dirty="0" smtClean="0"/>
              <a:t>Business process can be mapped into a lifecycle state where each state has its own behavior such as change of location, permission and ownership.</a:t>
            </a:r>
          </a:p>
          <a:p>
            <a:endParaRPr lang="en-US" sz="1800" dirty="0" smtClean="0"/>
          </a:p>
          <a:p>
            <a:r>
              <a:rPr lang="en-US" sz="1800" dirty="0" smtClean="0"/>
              <a:t>Workflow can also be used along with a lifecycle to manage content throughout the business process.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  <a:r>
              <a:rPr lang="en-US" dirty="0" smtClean="0"/>
              <a:t>design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You can drag and drop necessary activity template.</a:t>
            </a:r>
          </a:p>
          <a:p>
            <a:pPr lvl="1"/>
            <a:r>
              <a:rPr lang="en-US" sz="1600" dirty="0" smtClean="0"/>
              <a:t>For our case we use one automatic activity (create folder) and two manual activity (Draft and review activities).</a:t>
            </a:r>
          </a:p>
          <a:p>
            <a:pPr lvl="1"/>
            <a:r>
              <a:rPr lang="en-US" sz="1600" dirty="0" smtClean="0"/>
              <a:t>Link the activity using create flow button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315200" cy="38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0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workflow activity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You can configure workflow activity by double clicking on the specific activity.</a:t>
            </a:r>
          </a:p>
          <a:p>
            <a:pPr lvl="1"/>
            <a:r>
              <a:rPr lang="en-US" sz="1600" dirty="0" smtClean="0"/>
              <a:t>Configuring create folder activity</a:t>
            </a:r>
          </a:p>
          <a:p>
            <a:pPr lvl="2"/>
            <a:r>
              <a:rPr lang="en-US" sz="1400" dirty="0" smtClean="0"/>
              <a:t>You can see BPM create folder got selected in the execute method. Which implies the specific method invoked when document reaches this state.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605523"/>
            <a:ext cx="4267200" cy="36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9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manual activity 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Double click on draft activity ( manual activity). 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In the 'activity inspector' go to performer tab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select </a:t>
            </a:r>
            <a:r>
              <a:rPr lang="en-US" sz="1800" dirty="0"/>
              <a:t>the tab 'by one or more manual </a:t>
            </a:r>
            <a:r>
              <a:rPr lang="en-US" sz="1800" dirty="0" smtClean="0"/>
              <a:t>performers‘</a:t>
            </a:r>
          </a:p>
          <a:p>
            <a:r>
              <a:rPr lang="en-US" sz="1800" dirty="0" smtClean="0"/>
              <a:t>click </a:t>
            </a:r>
            <a:r>
              <a:rPr lang="en-US" sz="1800" dirty="0"/>
              <a:t>on the select performer button and select 'specific user' from the drop down, make sure 'assign performers now' radio is selected and hit </a:t>
            </a:r>
            <a:r>
              <a:rPr lang="en-US" sz="1800" dirty="0" smtClean="0"/>
              <a:t>next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the groups list box select '' and in the users list box select the </a:t>
            </a:r>
            <a:r>
              <a:rPr lang="en-US" sz="1800" dirty="0" smtClean="0"/>
              <a:t>‘workflow administrator' </a:t>
            </a:r>
            <a:r>
              <a:rPr lang="en-US" sz="1800" dirty="0"/>
              <a:t>user and hit finish</a:t>
            </a:r>
            <a:r>
              <a:rPr lang="en-US" sz="1800" dirty="0" smtClean="0"/>
              <a:t>.( you can select the specific user if needed)</a:t>
            </a:r>
          </a:p>
        </p:txBody>
      </p:sp>
    </p:spTree>
    <p:extLst>
      <p:ext uri="{BB962C8B-B14F-4D97-AF65-F5344CB8AC3E}">
        <p14:creationId xmlns:p14="http://schemas.microsoft.com/office/powerpoint/2010/main" val="4210967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manual activity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select the 'transitions' tab for the drop down 'when this activity completes' select the option 'let performer select the next activities‘</a:t>
            </a:r>
          </a:p>
          <a:p>
            <a:r>
              <a:rPr lang="en-US" sz="1800" dirty="0"/>
              <a:t>hit apply and ok.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1915101"/>
            <a:ext cx="5272087" cy="44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08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workflow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Save(provide a name for the template and install it in a subfolder of your home folder), validate and install(process builder will automatically prompt for validation and installation when saving a process template</a:t>
            </a:r>
            <a:r>
              <a:rPr lang="en-US" sz="1800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133600"/>
            <a:ext cx="3883672" cy="1904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22" y="4396581"/>
            <a:ext cx="3981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Open DA or </a:t>
            </a:r>
            <a:r>
              <a:rPr lang="en-US" sz="1800" dirty="0" err="1" smtClean="0"/>
              <a:t>Webtop</a:t>
            </a:r>
            <a:r>
              <a:rPr lang="en-US" sz="1800" dirty="0" smtClean="0"/>
              <a:t>, Login in as workflow administrator user.</a:t>
            </a:r>
          </a:p>
          <a:p>
            <a:r>
              <a:rPr lang="en-US" sz="1800" dirty="0" smtClean="0"/>
              <a:t>Select a document.</a:t>
            </a:r>
          </a:p>
          <a:p>
            <a:r>
              <a:rPr lang="en-US" sz="1800" dirty="0" smtClean="0"/>
              <a:t>Go to </a:t>
            </a:r>
            <a:r>
              <a:rPr lang="en-US" sz="1800" dirty="0" err="1" smtClean="0"/>
              <a:t>Tools</a:t>
            </a:r>
            <a:r>
              <a:rPr lang="en-US" sz="1800" dirty="0" err="1" smtClean="0">
                <a:sym typeface="Wingdings" panose="05000000000000000000" pitchFamily="2" charset="2"/>
              </a:rPr>
              <a:t>workflowstart</a:t>
            </a:r>
            <a:r>
              <a:rPr lang="en-US" sz="1800" dirty="0" smtClean="0">
                <a:sym typeface="Wingdings" panose="05000000000000000000" pitchFamily="2" charset="2"/>
              </a:rPr>
              <a:t> attachment.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Select your workflow. ( this will trigger the workflow you have created)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77137"/>
            <a:ext cx="5943600" cy="33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1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1 . </a:t>
            </a:r>
            <a:r>
              <a:rPr lang="en-US" sz="1800" dirty="0"/>
              <a:t>The automatic activity is performed by a person or multiple </a:t>
            </a:r>
            <a:r>
              <a:rPr lang="en-US" sz="1800" dirty="0" smtClean="0"/>
              <a:t>people.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smtClean="0"/>
              <a:t>False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2</a:t>
            </a:r>
            <a:r>
              <a:rPr lang="en-US" sz="1800" dirty="0" smtClean="0"/>
              <a:t> . Object type of </a:t>
            </a:r>
            <a:r>
              <a:rPr lang="en-US" sz="1800" dirty="0"/>
              <a:t>workflow Process Definition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dm_policy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dm_process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dm_application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3</a:t>
            </a:r>
            <a:r>
              <a:rPr lang="en-US" sz="1800" dirty="0" smtClean="0"/>
              <a:t> . Object type </a:t>
            </a:r>
            <a:r>
              <a:rPr lang="en-US" sz="1800" dirty="0"/>
              <a:t>of </a:t>
            </a:r>
            <a:r>
              <a:rPr lang="en-US" sz="1800" dirty="0" smtClean="0"/>
              <a:t> workflow Instance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dm_policy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dm_process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/>
              <a:t>dm_workflow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c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2000" y="1219200"/>
            <a:ext cx="6753885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4</a:t>
            </a:r>
            <a:r>
              <a:rPr lang="en-US" sz="1800" dirty="0" smtClean="0"/>
              <a:t> . To launch a workflow, user must select an object to route.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sz="1800" dirty="0"/>
              <a:t>False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/>
              <a:t>Ans</a:t>
            </a:r>
            <a:r>
              <a:rPr lang="en-US" sz="1800" dirty="0"/>
              <a:t>: </a:t>
            </a:r>
            <a:r>
              <a:rPr lang="en-US" sz="1800" dirty="0" smtClean="0"/>
              <a:t>b</a:t>
            </a: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c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Objects to a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 object becomes associated with an lifecycle when the lifecycle is applied to the object</a:t>
            </a:r>
          </a:p>
          <a:p>
            <a:endParaRPr lang="en-US" sz="1800" dirty="0" smtClean="0"/>
          </a:p>
          <a:p>
            <a:r>
              <a:rPr lang="en-US" sz="1800" dirty="0" smtClean="0"/>
              <a:t>An object can only be associated with one lifecycle at a time. Having said that different version of the same object can be associated with different lifecycle.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06559"/>
            <a:ext cx="6096000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Create a new workflow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Requirement: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2 Automatic activity ( any activity)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2 manual activity</a:t>
            </a:r>
            <a:r>
              <a:rPr lang="en-US" sz="1800" dirty="0">
                <a:sym typeface="Wingdings" panose="05000000000000000000" pitchFamily="2" charset="2"/>
              </a:rPr>
              <a:t>( any activity)</a:t>
            </a: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Install the workflow in repository, Create a document and route it in the workflow.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4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Objects to a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00050" lvl="1" indent="0">
              <a:buNone/>
            </a:pPr>
            <a:r>
              <a:rPr lang="en-US" b="1" dirty="0" smtClean="0"/>
              <a:t>What can be attached to a Lifecycle?</a:t>
            </a:r>
          </a:p>
          <a:p>
            <a:endParaRPr lang="en-US" sz="1800" b="1" dirty="0" smtClean="0"/>
          </a:p>
          <a:p>
            <a:pPr marL="457200" lvl="1" indent="0">
              <a:buNone/>
            </a:pPr>
            <a:r>
              <a:rPr lang="en-US" sz="1600" dirty="0"/>
              <a:t>All </a:t>
            </a:r>
            <a:r>
              <a:rPr lang="en-US" sz="1600" dirty="0" err="1"/>
              <a:t>dm_sysobjects</a:t>
            </a:r>
            <a:r>
              <a:rPr lang="en-US" sz="1600" dirty="0"/>
              <a:t> and its subtypes can be attached to a lifecycle except </a:t>
            </a:r>
            <a:r>
              <a:rPr lang="en-US" sz="1600" dirty="0" err="1"/>
              <a:t>dm_policy</a:t>
            </a:r>
            <a:r>
              <a:rPr lang="en-US" sz="1600" dirty="0"/>
              <a:t> objects (lifecycle cannot be attached to a lifecycle)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Default lifecycles for an object </a:t>
            </a:r>
            <a:r>
              <a:rPr lang="en-US" b="1" dirty="0" smtClean="0"/>
              <a:t>types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lvl="1" indent="0">
              <a:buNone/>
            </a:pPr>
            <a:r>
              <a:rPr lang="en-US" sz="1600" dirty="0"/>
              <a:t>A default lifecycle can be defined for an object type. When user creates an object of that type, they can attach the lifecycle to the object without identifying the lifecycle specifically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vs Lifecycle.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95586"/>
              </p:ext>
            </p:extLst>
          </p:nvPr>
        </p:nvGraphicFramePr>
        <p:xfrm>
          <a:off x="609600" y="914400"/>
          <a:ext cx="8001000" cy="481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3044864685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146471396"/>
                    </a:ext>
                  </a:extLst>
                </a:gridCol>
              </a:tblGrid>
              <a:tr h="479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Lifecycle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671998"/>
                  </a:ext>
                </a:extLst>
              </a:tr>
              <a:tr h="54661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not possible to route document to any user’s inbox.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Routes documents to single or multiple users inbox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351751"/>
                  </a:ext>
                </a:extLst>
              </a:tr>
              <a:tr h="81468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task related to any document lifecycle, so it is not possible to implement complex business logic.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need to perform a predefined task on the routed document.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683428"/>
                  </a:ext>
                </a:extLst>
              </a:tr>
              <a:tr h="81468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Lifecycle state progresses sequentially from start to</a:t>
                      </a:r>
                      <a:b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 can have complex network of task flow to implement a business rule.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802961"/>
                  </a:ext>
                </a:extLst>
              </a:tr>
              <a:tr h="81468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not handle multiple documents deriving from different parents. It can only handle </a:t>
                      </a:r>
                      <a:r>
                        <a:rPr lang="en-US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dm_sysobjects</a:t>
                      </a: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its sub types.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route any document types.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581138"/>
                  </a:ext>
                </a:extLst>
              </a:tr>
              <a:tr h="117792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Lifecycle is a flag to indicate the state of a single document like draft – reviewed – final – approved.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 is not concerned with any state of the packaged documents. It just controls the flow of the package through the business rule network.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0733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Lifecycle State of the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At any point, the state of a document associated to a lifecycle can have two </a:t>
            </a:r>
            <a:r>
              <a:rPr lang="en-US" sz="1800" dirty="0" smtClean="0"/>
              <a:t>states</a:t>
            </a:r>
          </a:p>
          <a:p>
            <a:pPr lvl="1"/>
            <a:r>
              <a:rPr lang="en-US" dirty="0" smtClean="0"/>
              <a:t>Normal</a:t>
            </a:r>
            <a:endParaRPr lang="en-US" dirty="0"/>
          </a:p>
          <a:p>
            <a:pPr lvl="1"/>
            <a:r>
              <a:rPr lang="en-US" dirty="0" smtClean="0"/>
              <a:t>exception</a:t>
            </a:r>
          </a:p>
          <a:p>
            <a:r>
              <a:rPr lang="en-US" sz="1800" dirty="0"/>
              <a:t>Normal state is the typical state of an object’s life. </a:t>
            </a:r>
            <a:endParaRPr lang="en-US" sz="1800" dirty="0" smtClean="0"/>
          </a:p>
          <a:p>
            <a:r>
              <a:rPr lang="en-US" sz="1800" dirty="0"/>
              <a:t>Exception state represent situation outside of the normal states of an object’s life </a:t>
            </a:r>
            <a:endParaRPr lang="en-US" sz="1800" dirty="0" smtClean="0"/>
          </a:p>
          <a:p>
            <a:r>
              <a:rPr lang="en-US" sz="1800" dirty="0"/>
              <a:t>All lifecycles must have normal states </a:t>
            </a:r>
            <a:r>
              <a:rPr lang="en-US" sz="1800" dirty="0" smtClean="0"/>
              <a:t>but exception </a:t>
            </a:r>
            <a:r>
              <a:rPr lang="en-US" sz="1800" dirty="0"/>
              <a:t>states are optional. </a:t>
            </a:r>
            <a:endParaRPr lang="en-US" sz="1800" dirty="0" smtClean="0"/>
          </a:p>
          <a:p>
            <a:r>
              <a:rPr lang="en-US" sz="1800" dirty="0"/>
              <a:t>Each normal state in a lifecycle definition can have one exception state. 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B4858E7-225F-44DC-B1D1-A90B0E0D6B3F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25298</TotalTime>
  <Words>2824</Words>
  <Application>Microsoft Office PowerPoint</Application>
  <PresentationFormat>On-screen Show (4:3)</PresentationFormat>
  <Paragraphs>643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 Unicode MS</vt:lpstr>
      <vt:lpstr>Arial</vt:lpstr>
      <vt:lpstr>Arial Narrow</vt:lpstr>
      <vt:lpstr>Arial Rounded MT Bold</vt:lpstr>
      <vt:lpstr>Calibri</vt:lpstr>
      <vt:lpstr>Courier New</vt:lpstr>
      <vt:lpstr>Wingdings</vt:lpstr>
      <vt:lpstr>Custom Design</vt:lpstr>
      <vt:lpstr>PowerPoint Presentation</vt:lpstr>
      <vt:lpstr>PowerPoint Presentation</vt:lpstr>
      <vt:lpstr>Agenda</vt:lpstr>
      <vt:lpstr>What is a Lifecycle?</vt:lpstr>
      <vt:lpstr>Lifecycle and a Business Process</vt:lpstr>
      <vt:lpstr>Attaching Objects to a Lifecycle</vt:lpstr>
      <vt:lpstr>Attaching Objects to a Lifecycle</vt:lpstr>
      <vt:lpstr>Workflow vs Lifecycle.</vt:lpstr>
      <vt:lpstr>Lifecycle State of the state </vt:lpstr>
      <vt:lpstr>Lifecycle State of the state </vt:lpstr>
      <vt:lpstr>Promotion and Demotion </vt:lpstr>
      <vt:lpstr>Lifecycle stage criterion </vt:lpstr>
      <vt:lpstr>Entry Criteria</vt:lpstr>
      <vt:lpstr>Action on Entry criteria</vt:lpstr>
      <vt:lpstr>Post Entry criteria</vt:lpstr>
      <vt:lpstr>Lifecycle and permission</vt:lpstr>
      <vt:lpstr>Lifecycle Actions and permission</vt:lpstr>
      <vt:lpstr>Creating a Lifecycle - 01</vt:lpstr>
      <vt:lpstr>Creating a Lifecycle - 02</vt:lpstr>
      <vt:lpstr>Creating a Lifecycle - 03</vt:lpstr>
      <vt:lpstr>Creating a Lifecycle - 04</vt:lpstr>
      <vt:lpstr>Creating a Lifecycle - 05</vt:lpstr>
      <vt:lpstr>Creating a Lifecycle - 06</vt:lpstr>
      <vt:lpstr>Creating a Lifecycle - 07</vt:lpstr>
      <vt:lpstr>Creating a Lifecycle - 08</vt:lpstr>
      <vt:lpstr>Creating a Lifecycle - 09</vt:lpstr>
      <vt:lpstr>Creating a Lifecycle - 10</vt:lpstr>
      <vt:lpstr>Creating a Lifecycle - 11</vt:lpstr>
      <vt:lpstr>Creating a Lifecycle - 12</vt:lpstr>
      <vt:lpstr>Installing Lifecycle into repository</vt:lpstr>
      <vt:lpstr>Installing Lifecycle Alternative way </vt:lpstr>
      <vt:lpstr>Test Your Understanding</vt:lpstr>
      <vt:lpstr>Test Your Understanding</vt:lpstr>
      <vt:lpstr>Test Your Understanding</vt:lpstr>
      <vt:lpstr>Test Your Understanding</vt:lpstr>
      <vt:lpstr>Try this:</vt:lpstr>
      <vt:lpstr>Try this:</vt:lpstr>
      <vt:lpstr>What is workflow? </vt:lpstr>
      <vt:lpstr>Features of workflow</vt:lpstr>
      <vt:lpstr>Workflow Model</vt:lpstr>
      <vt:lpstr>Object Model And Relationship</vt:lpstr>
      <vt:lpstr>Object Model And Relationship</vt:lpstr>
      <vt:lpstr>Using workflow</vt:lpstr>
      <vt:lpstr>Object types involved in Workflow:</vt:lpstr>
      <vt:lpstr>Designing a workflow:</vt:lpstr>
      <vt:lpstr>Pre defined Activity Templates </vt:lpstr>
      <vt:lpstr>Process Template:</vt:lpstr>
      <vt:lpstr>Workflow design 01</vt:lpstr>
      <vt:lpstr>Workflow design 02</vt:lpstr>
      <vt:lpstr>Workflow design 03</vt:lpstr>
      <vt:lpstr>Configuring workflow activity 01</vt:lpstr>
      <vt:lpstr>Configuring manual activity 02</vt:lpstr>
      <vt:lpstr>Configuring manual activity 03</vt:lpstr>
      <vt:lpstr>Installing the workflow template</vt:lpstr>
      <vt:lpstr>Running the work flow</vt:lpstr>
      <vt:lpstr>Test Your Understanding</vt:lpstr>
      <vt:lpstr>Test Your Understanding</vt:lpstr>
      <vt:lpstr>Test Your Understanding</vt:lpstr>
      <vt:lpstr>Test Your Understanding</vt:lpstr>
      <vt:lpstr>Try this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KARUTURI, Ravindranath (Cognizant)</cp:lastModifiedBy>
  <cp:revision>768</cp:revision>
  <dcterms:created xsi:type="dcterms:W3CDTF">2011-06-15T11:24:59Z</dcterms:created>
  <dcterms:modified xsi:type="dcterms:W3CDTF">2018-04-11T08:16:43Z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