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30"/>
  </p:notesMasterIdLst>
  <p:handoutMasterIdLst>
    <p:handoutMasterId r:id="rId31"/>
  </p:handoutMasterIdLst>
  <p:sldIdLst>
    <p:sldId id="400" r:id="rId5"/>
    <p:sldId id="367" r:id="rId6"/>
    <p:sldId id="399" r:id="rId7"/>
    <p:sldId id="401" r:id="rId8"/>
    <p:sldId id="402" r:id="rId9"/>
    <p:sldId id="413" r:id="rId10"/>
    <p:sldId id="409" r:id="rId11"/>
    <p:sldId id="403" r:id="rId12"/>
    <p:sldId id="412" r:id="rId13"/>
    <p:sldId id="406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1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00" autoAdjust="0"/>
    <p:restoredTop sz="85968" autoAdjust="0"/>
  </p:normalViewPr>
  <p:slideViewPr>
    <p:cSldViewPr>
      <p:cViewPr varScale="1">
        <p:scale>
          <a:sx n="63" d="100"/>
          <a:sy n="63" d="100"/>
        </p:scale>
        <p:origin x="10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6CD7-9CD9-4B22-AF0B-4282C60B68B3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AFB5-6F1E-431A-B16C-E2770DEF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 the audio notes for this slide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8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Place the audio notes for this slide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3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6309" y="4689157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cs typeface="Arial" panose="020B0604020202020204" pitchFamily="34" charset="0"/>
              </a:rPr>
              <a:t>LEVEL - LEARNER</a:t>
            </a:r>
            <a:endParaRPr lang="en-IN" sz="2400" b="1" dirty="0">
              <a:solidFill>
                <a:schemeClr val="bg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94" y="6324600"/>
            <a:ext cx="430306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4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dirty="0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1766" y="1787526"/>
            <a:ext cx="3671180" cy="1325563"/>
          </a:xfrm>
          <a:prstGeom prst="rect">
            <a:avLst/>
          </a:prstGeom>
        </p:spPr>
        <p:txBody>
          <a:bodyPr/>
          <a:lstStyle>
            <a:lvl1pPr>
              <a:defRPr sz="1426" b="1">
                <a:solidFill>
                  <a:srgbClr val="0072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92" y="1391787"/>
            <a:ext cx="3449411" cy="3974693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3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| © Cognizant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94" y="6324600"/>
            <a:ext cx="430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4" r:id="rId7"/>
    <p:sldLayoutId id="2147483693" r:id="rId8"/>
    <p:sldLayoutId id="2147483694" r:id="rId9"/>
    <p:sldLayoutId id="2147483695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66157"/>
            <a:ext cx="3962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33400"/>
            <a:ext cx="6400800" cy="226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Search </a:t>
            </a:r>
          </a:p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and Virtual </a:t>
            </a:r>
          </a:p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Documents</a:t>
            </a:r>
            <a:endParaRPr lang="en-US" sz="4705" dirty="0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721668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Note:</a:t>
            </a:r>
          </a:p>
          <a:p>
            <a:r>
              <a:rPr lang="en-US" dirty="0"/>
              <a:t>Incase, if a exceptional state is defined for a normal state, one can suspend the document progress by simply moving the object to the exceptional state and vise versa.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search is a single field search that matches the search string with indexed documents and its metadata</a:t>
            </a:r>
          </a:p>
          <a:p>
            <a:r>
              <a:rPr lang="en-US" dirty="0" smtClean="0"/>
              <a:t>An administrator configures which properties quality for the simple search</a:t>
            </a:r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46760" y="2842352"/>
            <a:ext cx="7461250" cy="5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094" y="4343400"/>
            <a:ext cx="6751674" cy="816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Virtual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Features and Benefits of Virtual Document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Virtual Document Creation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Add Component to Virtual Document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Snapshot 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/>
              <a:t>Virtual Document is a Container Document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Contains any dm_sysobject or subtypes of dm_sysobject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Can contain simple documents  or other virtual documents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Cannot contain folders, cabinets or subtypes of folders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The components of a Virtual Document are arranged: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In a hierarchy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In a specific order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For each component of a virtual document, the Content Server creates a dmr_containment object that stores information about the component's membership in a  virtual document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" y="4723627"/>
            <a:ext cx="7772400" cy="991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072" y="4876800"/>
            <a:ext cx="743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Business Benefit: Virtual Documents allow multiple contributors  to add and modify content  belonging to simple or larger document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48"/>
          <a:stretch/>
        </p:blipFill>
        <p:spPr>
          <a:xfrm>
            <a:off x="6324600" y="838200"/>
            <a:ext cx="25146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Document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8382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documents provide a way to combine multiple documents in multiple formats into a single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though component documents are grouped together in a virtual document, components are still individual object in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edited and managed independently of their virtual document association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virtual document can contain a document or component that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belongs to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other virtual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documents allow you to save and retrieve snapshots that reflect the state of all components of a virtual document at a specific point in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component document is update, every virtual document it is in will reflect these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virtual document provides a solution for managing and editing large, Collaborative content files such as a book or a web site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390" t="1" b="3086"/>
          <a:stretch/>
        </p:blipFill>
        <p:spPr>
          <a:xfrm>
            <a:off x="5181600" y="1600200"/>
            <a:ext cx="3733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Parents and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15" t="-1" b="-269"/>
          <a:stretch/>
        </p:blipFill>
        <p:spPr>
          <a:xfrm>
            <a:off x="5181600" y="990600"/>
            <a:ext cx="3733800" cy="4495800"/>
          </a:xfrm>
          <a:prstGeom prst="snip2Diag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990600"/>
            <a:ext cx="441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 document is created by: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simple document into a virtual document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component documents to the virtual document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component can be a simple document or another virtual document with its own children</a:t>
            </a:r>
          </a:p>
          <a:p>
            <a:pPr marL="342900" indent="-342900">
              <a:buFont typeface="+mj-lt"/>
              <a:buAutoNum type="arabicPeriod" startAt="2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virtual document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child can have only one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Each parent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have many children</a:t>
            </a:r>
          </a:p>
        </p:txBody>
      </p:sp>
    </p:spTree>
    <p:extLst>
      <p:ext uri="{BB962C8B-B14F-4D97-AF65-F5344CB8AC3E}">
        <p14:creationId xmlns:p14="http://schemas.microsoft.com/office/powerpoint/2010/main" val="11344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822643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 documents are maintained by the Content server as internal links between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Adding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component to a virtual document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duplicate or alter the component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document can be a component of multiple virtual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each component of a virtual document, the Content Server creates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dmr_containment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object that stores information about the component's membership in a  virtual document</a:t>
            </a:r>
          </a:p>
        </p:txBody>
      </p:sp>
      <p:pic>
        <p:nvPicPr>
          <p:cNvPr id="1027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8861"/>
            <a:ext cx="6350806" cy="2537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2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Virtual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3319"/>
            <a:ext cx="8229600" cy="307284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65437"/>
            <a:ext cx="5391151" cy="3098618"/>
          </a:xfrm>
          <a:prstGeom prst="rect">
            <a:avLst/>
          </a:prstGeom>
        </p:spPr>
      </p:pic>
      <p:sp>
        <p:nvSpPr>
          <p:cNvPr id="22" name="Content Placeholder 1"/>
          <p:cNvSpPr txBox="1">
            <a:spLocks/>
          </p:cNvSpPr>
          <p:nvPr/>
        </p:nvSpPr>
        <p:spPr>
          <a:xfrm>
            <a:off x="736600" y="736600"/>
            <a:ext cx="7785100" cy="19304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800" kern="1200" smtClean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200" kern="1200" dirty="0" smtClean="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5600" dirty="0" smtClean="0"/>
              <a:t>The first step to creating a virtual document in D2 is to convert an existing simple document to a virtual document</a:t>
            </a:r>
          </a:p>
          <a:p>
            <a:pPr marL="0" indent="0">
              <a:buFont typeface="Arial" pitchFamily="34" charset="0"/>
              <a:buNone/>
            </a:pPr>
            <a:endParaRPr lang="en-US" sz="5600" dirty="0" smtClean="0"/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n-US" sz="5600" dirty="0" smtClean="0"/>
              <a:t>Select the target document</a:t>
            </a: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n-US" sz="6400" dirty="0" smtClean="0"/>
              <a:t>Right</a:t>
            </a:r>
            <a:r>
              <a:rPr lang="en-US" sz="5600" dirty="0" smtClean="0"/>
              <a:t> click and select “convert to virtual document”.</a:t>
            </a: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n-US" sz="5600" dirty="0" smtClean="0"/>
              <a:t>The document is converted to Virtual Document and appears with the virtual document icon.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86" y="2865437"/>
            <a:ext cx="2686049" cy="30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Virtual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3319"/>
            <a:ext cx="8229600" cy="307284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Document list widget, right-click the </a:t>
            </a:r>
            <a:r>
              <a:rPr lang="en-US" dirty="0" smtClean="0"/>
              <a:t>virtual document </a:t>
            </a:r>
            <a:r>
              <a:rPr lang="en-US" dirty="0"/>
              <a:t>and select </a:t>
            </a:r>
            <a:r>
              <a:rPr lang="en-US" b="1" dirty="0"/>
              <a:t>Display Virtual Document</a:t>
            </a:r>
            <a:r>
              <a:rPr lang="en-US" dirty="0" smtClean="0"/>
              <a:t>. We can able to view a virtual document in </a:t>
            </a:r>
            <a:r>
              <a:rPr lang="en-US" dirty="0"/>
              <a:t>the</a:t>
            </a:r>
            <a:r>
              <a:rPr lang="en-US" b="1" dirty="0"/>
              <a:t> virtual </a:t>
            </a:r>
            <a:r>
              <a:rPr lang="en-US" b="1" dirty="0" smtClean="0"/>
              <a:t>document widget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Convert a virtual document back to </a:t>
            </a:r>
            <a:r>
              <a:rPr lang="en-US" b="1" dirty="0" smtClean="0"/>
              <a:t>content: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 virtual document widget, right-click the </a:t>
            </a:r>
            <a:r>
              <a:rPr lang="en-US" dirty="0" smtClean="0"/>
              <a:t>parent you </a:t>
            </a:r>
            <a:r>
              <a:rPr lang="en-US" dirty="0"/>
              <a:t>want converted back to a simple content </a:t>
            </a:r>
            <a:r>
              <a:rPr lang="en-US" dirty="0" smtClean="0"/>
              <a:t>and select </a:t>
            </a:r>
            <a:r>
              <a:rPr lang="en-US" b="1" dirty="0"/>
              <a:t>Convert to a Simple </a:t>
            </a:r>
            <a:r>
              <a:rPr lang="en-US" b="1" dirty="0" smtClean="0"/>
              <a:t>Document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can only convert a virtual document parent </a:t>
            </a:r>
            <a:r>
              <a:rPr lang="en-US" dirty="0" smtClean="0"/>
              <a:t>to simple </a:t>
            </a:r>
            <a:r>
              <a:rPr lang="en-US" dirty="0"/>
              <a:t>content if it contains no </a:t>
            </a:r>
            <a:r>
              <a:rPr lang="en-US" dirty="0" smtClean="0"/>
              <a:t>children/Components.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3319"/>
            <a:ext cx="8229600" cy="307284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Components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09600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 and drop content from the Document list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widget to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virtual document opened in the Virtual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widget.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Insert a virtual document with properties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inherited 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template: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virtual document widget, right-click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under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you want to add the components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 document and select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inherited component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Navigate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and select the virtual document.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virtual document template to apply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its properties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components.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View a component within a virtual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virtual document widget, right-click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component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select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within the Virtual document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widget, you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display a snapshot only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right-clicking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snapshot in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doclist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widget and then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selecting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snapshot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Convert a component to a child virtual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document:</a:t>
            </a:r>
          </a:p>
          <a:p>
            <a:pPr lvl="1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 and drop content from the Document list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widget or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within the virtual document widget on top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component within the virtual document widget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D2 converts the component to a virtual document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895393" cy="399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47" y="2209800"/>
            <a:ext cx="7122158" cy="2824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84597" y="2501281"/>
            <a:ext cx="251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Karthik Juttu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(184017)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1137" y="3299081"/>
            <a:ext cx="486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Enterprise Content Management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competence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0400" y="4343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 0.1,  16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February 2018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3319"/>
            <a:ext cx="8229600" cy="307284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Virtual Documents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Editing components of virtual documents:</a:t>
            </a:r>
          </a:p>
          <a:p>
            <a:endParaRPr lang="en-US" sz="16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In the virtual document widget, right-click </a:t>
            </a:r>
            <a:r>
              <a:rPr lang="en-US" sz="1600" dirty="0" smtClean="0"/>
              <a:t>the component </a:t>
            </a:r>
            <a:r>
              <a:rPr lang="en-US" sz="1600" dirty="0"/>
              <a:t>and select </a:t>
            </a:r>
            <a:r>
              <a:rPr lang="en-US" sz="1600" b="1" dirty="0"/>
              <a:t>Edit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r>
              <a:rPr lang="en-US" sz="1600" b="1" dirty="0" smtClean="0"/>
              <a:t>Deleting virtual document:</a:t>
            </a:r>
          </a:p>
          <a:p>
            <a:endParaRPr lang="en-US" sz="16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In the Document list widget, right-click the </a:t>
            </a:r>
            <a:r>
              <a:rPr lang="en-US" sz="1600" dirty="0" smtClean="0"/>
              <a:t>virtual document </a:t>
            </a:r>
            <a:r>
              <a:rPr lang="en-US" sz="1600" dirty="0"/>
              <a:t>and select </a:t>
            </a:r>
            <a:r>
              <a:rPr lang="en-US" sz="1600" b="1" dirty="0"/>
              <a:t>Delete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If you have D2 Bin installed, you can restore a </a:t>
            </a:r>
            <a:r>
              <a:rPr lang="en-US" sz="1600" dirty="0" smtClean="0"/>
              <a:t>virtual document </a:t>
            </a:r>
            <a:r>
              <a:rPr lang="en-US" sz="1600" dirty="0"/>
              <a:t>root from the recycle bin. D2 does </a:t>
            </a:r>
            <a:r>
              <a:rPr lang="en-US" sz="1600" dirty="0" smtClean="0"/>
              <a:t>not restore </a:t>
            </a:r>
            <a:r>
              <a:rPr lang="en-US" sz="1600" dirty="0"/>
              <a:t>components that were added to the </a:t>
            </a:r>
            <a:r>
              <a:rPr lang="en-US" sz="1600" dirty="0" smtClean="0"/>
              <a:t>virtual document (</a:t>
            </a:r>
            <a:r>
              <a:rPr lang="en-US" sz="1600" b="1" dirty="0" smtClean="0"/>
              <a:t>only root document can be restored</a:t>
            </a:r>
            <a:r>
              <a:rPr lang="en-US" sz="1600" dirty="0" smtClean="0"/>
              <a:t>).</a:t>
            </a:r>
          </a:p>
          <a:p>
            <a:pPr lvl="1"/>
            <a:endParaRPr lang="en-US" sz="1600" b="1" dirty="0" smtClean="0"/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Remove a component from a virtual document: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virtual document widget, right-click on the component and select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Delete Component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600" b="1" dirty="0" smtClean="0"/>
          </a:p>
          <a:p>
            <a:r>
              <a:rPr lang="en-US" sz="1600" b="1" dirty="0"/>
              <a:t>Set the version of a component to use with the </a:t>
            </a:r>
            <a:r>
              <a:rPr lang="en-US" sz="1600" b="1" dirty="0" smtClean="0"/>
              <a:t>virtual document:</a:t>
            </a:r>
          </a:p>
          <a:p>
            <a:endParaRPr lang="en-US" sz="1600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In </a:t>
            </a:r>
            <a:r>
              <a:rPr lang="en-US" sz="1600" dirty="0"/>
              <a:t>the virtual document widget, right-click </a:t>
            </a:r>
            <a:r>
              <a:rPr lang="en-US" sz="1600" dirty="0" smtClean="0"/>
              <a:t>the component </a:t>
            </a:r>
            <a:r>
              <a:rPr lang="en-US" sz="1600" dirty="0"/>
              <a:t>and select </a:t>
            </a:r>
            <a:r>
              <a:rPr lang="en-US" sz="1600" b="1" dirty="0"/>
              <a:t>Set binding version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Select </a:t>
            </a:r>
            <a:r>
              <a:rPr lang="en-US" sz="1600" dirty="0"/>
              <a:t>the version of the content to be used for </a:t>
            </a:r>
            <a:r>
              <a:rPr lang="en-US" sz="1600" dirty="0" smtClean="0"/>
              <a:t>the virtual </a:t>
            </a:r>
            <a:r>
              <a:rPr lang="en-US" sz="1600" dirty="0"/>
              <a:t>document</a:t>
            </a:r>
            <a:r>
              <a:rPr lang="en-US" sz="1600" dirty="0" smtClean="0"/>
              <a:t>.</a:t>
            </a:r>
          </a:p>
          <a:p>
            <a:pPr lvl="1"/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Click </a:t>
            </a:r>
            <a:r>
              <a:rPr lang="en-US" sz="1600" b="1" dirty="0"/>
              <a:t>OK</a:t>
            </a:r>
            <a:r>
              <a:rPr lang="en-US" sz="1600" dirty="0" smtClean="0"/>
              <a:t>.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663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3319"/>
            <a:ext cx="8229600" cy="307284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Virtual Documents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"/>
            <a:ext cx="8534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Checking out and checking in a virtual </a:t>
            </a:r>
            <a:r>
              <a:rPr lang="en-US" b="1" dirty="0" smtClean="0"/>
              <a:t>document:</a:t>
            </a:r>
          </a:p>
          <a:p>
            <a:endParaRPr lang="en-US" sz="16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Select the virtual document, then navigate to </a:t>
            </a:r>
            <a:r>
              <a:rPr lang="en-US" b="1" dirty="0" smtClean="0"/>
              <a:t>Content </a:t>
            </a:r>
            <a:r>
              <a:rPr lang="en-US" dirty="0" smtClean="0"/>
              <a:t>&gt; </a:t>
            </a:r>
            <a:r>
              <a:rPr lang="en-US" b="1" dirty="0" err="1"/>
              <a:t>Checkin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Content </a:t>
            </a:r>
            <a:r>
              <a:rPr lang="en-US" dirty="0"/>
              <a:t>&gt; </a:t>
            </a:r>
            <a:r>
              <a:rPr lang="en-US" b="1" dirty="0"/>
              <a:t>Checkout </a:t>
            </a:r>
            <a:r>
              <a:rPr lang="en-US" dirty="0"/>
              <a:t>from the </a:t>
            </a:r>
            <a:r>
              <a:rPr lang="en-US" dirty="0" smtClean="0"/>
              <a:t>menu bar.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When you cancel the checkout of a virtual </a:t>
            </a:r>
            <a:r>
              <a:rPr lang="en-US" dirty="0" smtClean="0"/>
              <a:t>document with </a:t>
            </a:r>
            <a:r>
              <a:rPr lang="en-US" dirty="0"/>
              <a:t>no child components by navigating to </a:t>
            </a:r>
            <a:r>
              <a:rPr lang="en-US" b="1" dirty="0" smtClean="0"/>
              <a:t>Content</a:t>
            </a:r>
            <a:r>
              <a:rPr lang="en-US" dirty="0" smtClean="0"/>
              <a:t>&gt; </a:t>
            </a:r>
            <a:r>
              <a:rPr lang="en-US" b="1" dirty="0"/>
              <a:t>Cancel checkout </a:t>
            </a:r>
            <a:r>
              <a:rPr lang="en-US" dirty="0"/>
              <a:t>from the menu bar, the </a:t>
            </a:r>
            <a:r>
              <a:rPr lang="en-US" dirty="0" smtClean="0"/>
              <a:t>virtual document </a:t>
            </a:r>
            <a:r>
              <a:rPr lang="en-US" dirty="0"/>
              <a:t>is reverted to a simple document.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002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3319"/>
            <a:ext cx="8229600" cy="307284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Creation: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697468"/>
            <a:ext cx="8534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Creating </a:t>
            </a:r>
            <a:r>
              <a:rPr lang="en-US" b="1" dirty="0"/>
              <a:t>a snapshot </a:t>
            </a:r>
            <a:r>
              <a:rPr lang="en-US" b="1" dirty="0" smtClean="0"/>
              <a:t>of the virtual document:</a:t>
            </a:r>
          </a:p>
          <a:p>
            <a:endParaRPr lang="en-US" sz="16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the virtual document widget, click </a:t>
            </a:r>
            <a:r>
              <a:rPr lang="en-US" b="1" dirty="0" smtClean="0"/>
              <a:t>Create Snapshot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Type </a:t>
            </a:r>
            <a:r>
              <a:rPr lang="en-US" dirty="0"/>
              <a:t>a </a:t>
            </a:r>
            <a:r>
              <a:rPr lang="en-US" b="1" dirty="0"/>
              <a:t>Title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Click </a:t>
            </a:r>
            <a:r>
              <a:rPr lang="en-US" b="1" dirty="0" smtClean="0"/>
              <a:t>OK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Viewing snapshot </a:t>
            </a:r>
            <a:r>
              <a:rPr lang="en-US" b="1" dirty="0"/>
              <a:t>of the virtual </a:t>
            </a:r>
            <a:r>
              <a:rPr lang="en-US" b="1" dirty="0" smtClean="0"/>
              <a:t>document:</a:t>
            </a:r>
          </a:p>
          <a:p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 the </a:t>
            </a:r>
            <a:r>
              <a:rPr lang="en-US" dirty="0" err="1"/>
              <a:t>doclist</a:t>
            </a:r>
            <a:r>
              <a:rPr lang="en-US" dirty="0"/>
              <a:t> widget, right-click the virtual </a:t>
            </a:r>
            <a:r>
              <a:rPr lang="en-US" dirty="0" smtClean="0"/>
              <a:t>document snapshot </a:t>
            </a:r>
            <a:r>
              <a:rPr lang="en-US" dirty="0"/>
              <a:t>and select </a:t>
            </a:r>
            <a:r>
              <a:rPr lang="en-US" b="1" dirty="0"/>
              <a:t>Display snapshot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When viewing the snapshot of a Virtual </a:t>
            </a:r>
            <a:r>
              <a:rPr lang="en-US" dirty="0" smtClean="0"/>
              <a:t>Document in </a:t>
            </a:r>
            <a:r>
              <a:rPr lang="en-US" dirty="0"/>
              <a:t>the Virtual Document widget, it appears </a:t>
            </a:r>
            <a:r>
              <a:rPr lang="en-US" dirty="0" smtClean="0"/>
              <a:t>disabled because </a:t>
            </a:r>
            <a:r>
              <a:rPr lang="en-US" dirty="0"/>
              <a:t>you cannot edit it.</a:t>
            </a:r>
          </a:p>
          <a:p>
            <a:r>
              <a:rPr lang="en-US" b="1" dirty="0" smtClean="0"/>
              <a:t>Note:- </a:t>
            </a:r>
            <a:r>
              <a:rPr lang="en-US" dirty="0" smtClean="0"/>
              <a:t>From within the virtual document widget, a snapshot cannot be displayed. If you have D2 Bin installed, you can delete virtual document snapshots, but you cannot view them in the recycle bin.</a:t>
            </a:r>
          </a:p>
          <a:p>
            <a:endParaRPr lang="en-US" b="1" dirty="0"/>
          </a:p>
          <a:p>
            <a:r>
              <a:rPr lang="en-US" b="1" dirty="0"/>
              <a:t>Delete a snapshot of the virtual </a:t>
            </a:r>
            <a:r>
              <a:rPr lang="en-US" b="1" dirty="0" smtClean="0"/>
              <a:t>document:</a:t>
            </a:r>
          </a:p>
          <a:p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 the </a:t>
            </a:r>
            <a:r>
              <a:rPr lang="en-US" dirty="0" err="1"/>
              <a:t>doclist</a:t>
            </a:r>
            <a:r>
              <a:rPr lang="en-US" dirty="0"/>
              <a:t> widget, right-click the virtual </a:t>
            </a:r>
            <a:r>
              <a:rPr lang="en-US" dirty="0" smtClean="0"/>
              <a:t>document snapshot </a:t>
            </a:r>
            <a:r>
              <a:rPr lang="en-US" dirty="0"/>
              <a:t>and select </a:t>
            </a:r>
            <a:r>
              <a:rPr lang="en-US" b="1" dirty="0"/>
              <a:t>Delete</a:t>
            </a:r>
            <a:r>
              <a:rPr lang="en-US" dirty="0" smtClean="0"/>
              <a:t>.</a:t>
            </a:r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128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3319"/>
            <a:ext cx="8229600" cy="307284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Icons Used in D2: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57200" y="731838"/>
          <a:ext cx="8229600" cy="544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44350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0957759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3167831996"/>
                    </a:ext>
                  </a:extLst>
                </a:gridCol>
              </a:tblGrid>
              <a:tr h="503624">
                <a:tc>
                  <a:txBody>
                    <a:bodyPr/>
                    <a:lstStyle/>
                    <a:p>
                      <a:r>
                        <a:rPr lang="en-US" dirty="0" smtClean="0"/>
                        <a:t>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Button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73602"/>
                  </a:ext>
                </a:extLst>
              </a:tr>
              <a:tr h="503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Expand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 all trees in the selected virtual document.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22095"/>
                  </a:ext>
                </a:extLst>
              </a:tr>
              <a:tr h="5036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Collapse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Collapse all trees in the selected virtual document.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61019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Move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the selected component up. You can also reorder component by dragging and dropping.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3634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Move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the selected component down. You can also reorder component by dragging and dropping.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16641"/>
                  </a:ext>
                </a:extLst>
              </a:tr>
              <a:tr h="8967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Virtual Document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 between an unordered list or an ordered list.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32075"/>
                  </a:ext>
                </a:extLst>
              </a:tr>
              <a:tr h="891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Virtual Document </a:t>
                      </a:r>
                    </a:p>
                    <a:p>
                      <a:r>
                        <a:rPr lang="en-US" dirty="0" smtClean="0"/>
                        <a:t>Version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or hide the version number of each component.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07308"/>
                  </a:ext>
                </a:extLst>
              </a:tr>
              <a:tr h="8607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Create Snapshot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snapshot of the virtual document.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20471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355678" cy="3175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2" y="1828800"/>
            <a:ext cx="355678" cy="3175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438400"/>
            <a:ext cx="386428" cy="3450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048000"/>
            <a:ext cx="386428" cy="3450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733800"/>
            <a:ext cx="539152" cy="4813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4555964"/>
            <a:ext cx="615352" cy="5494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5470364"/>
            <a:ext cx="615352" cy="5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3319"/>
            <a:ext cx="8229600" cy="3072844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412"/>
            <a:ext cx="9144000" cy="557026"/>
          </a:xfrm>
        </p:spPr>
        <p:txBody>
          <a:bodyPr/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Converting Folder Structure to Virtual Document 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77876"/>
            <a:ext cx="906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create a virtual document from an existing folder along with its content and </a:t>
            </a:r>
            <a:r>
              <a:rPr lang="en-US" dirty="0" smtClean="0"/>
              <a:t>subfolders structure</a:t>
            </a:r>
            <a:r>
              <a:rPr lang="en-US" dirty="0"/>
              <a:t>. The virtual document automatically selects the parent folder as a virtual document </a:t>
            </a:r>
            <a:r>
              <a:rPr lang="en-US" dirty="0" smtClean="0"/>
              <a:t>root folder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root folder type and its properties are created based on the folder structure </a:t>
            </a:r>
            <a:r>
              <a:rPr lang="en-US" dirty="0" smtClean="0"/>
              <a:t>conversion configuration</a:t>
            </a:r>
            <a:r>
              <a:rPr lang="en-US" dirty="0"/>
              <a:t>. If the virtual document root folder is included in the conversion, then its location </a:t>
            </a:r>
            <a:r>
              <a:rPr lang="en-US" dirty="0" smtClean="0"/>
              <a:t>is ignored </a:t>
            </a:r>
            <a:r>
              <a:rPr lang="en-US" dirty="0"/>
              <a:t>during the current folder </a:t>
            </a:r>
            <a:r>
              <a:rPr lang="en-US" dirty="0" smtClean="0"/>
              <a:t>conversion. </a:t>
            </a:r>
          </a:p>
          <a:p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b="1" dirty="0"/>
              <a:t>: </a:t>
            </a:r>
            <a:r>
              <a:rPr lang="en-US" dirty="0"/>
              <a:t>This feature is available only if the folder </a:t>
            </a:r>
            <a:r>
              <a:rPr lang="en-US" dirty="0" smtClean="0"/>
              <a:t>structure conversion </a:t>
            </a:r>
            <a:r>
              <a:rPr lang="en-US" dirty="0"/>
              <a:t>is configured for the user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Navigate </a:t>
            </a:r>
            <a:r>
              <a:rPr lang="en-US" dirty="0"/>
              <a:t>to </a:t>
            </a:r>
            <a:r>
              <a:rPr lang="en-US" b="1" dirty="0"/>
              <a:t>Content </a:t>
            </a:r>
            <a:r>
              <a:rPr lang="en-US" dirty="0"/>
              <a:t>&gt; </a:t>
            </a:r>
            <a:r>
              <a:rPr lang="en-US" b="1" dirty="0"/>
              <a:t>Convert to Virtual Document </a:t>
            </a:r>
            <a:r>
              <a:rPr lang="en-US" dirty="0"/>
              <a:t>from the menu bar.</a:t>
            </a:r>
          </a:p>
          <a:p>
            <a:pPr lvl="1"/>
            <a:r>
              <a:rPr lang="en-US" dirty="0"/>
              <a:t>Alternatively, you can select </a:t>
            </a:r>
            <a:r>
              <a:rPr lang="en-US" b="1" dirty="0"/>
              <a:t>Convert to virtual document </a:t>
            </a:r>
            <a:r>
              <a:rPr lang="en-US" dirty="0"/>
              <a:t>from the folder and cabinet </a:t>
            </a:r>
            <a:r>
              <a:rPr lang="en-US" dirty="0" smtClean="0"/>
              <a:t>context menu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b="1" dirty="0"/>
              <a:t>Fill creation profile </a:t>
            </a:r>
            <a:r>
              <a:rPr lang="en-US" dirty="0"/>
              <a:t>page:</a:t>
            </a:r>
          </a:p>
          <a:p>
            <a:r>
              <a:rPr lang="en-US" b="1" dirty="0"/>
              <a:t>Note: </a:t>
            </a:r>
            <a:r>
              <a:rPr lang="en-US" dirty="0"/>
              <a:t>The </a:t>
            </a:r>
            <a:r>
              <a:rPr lang="en-US" b="1" dirty="0"/>
              <a:t>Creation profile </a:t>
            </a:r>
            <a:r>
              <a:rPr lang="en-US" dirty="0"/>
              <a:t>will be populated based on the configuration settings for the user.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 </a:t>
            </a:r>
            <a:r>
              <a:rPr lang="en-US" dirty="0"/>
              <a:t>an </a:t>
            </a:r>
            <a:r>
              <a:rPr lang="en-US" b="1" dirty="0"/>
              <a:t>Object Type </a:t>
            </a:r>
            <a:r>
              <a:rPr lang="en-US" dirty="0"/>
              <a:t>from the list </a:t>
            </a:r>
            <a:r>
              <a:rPr lang="en-US" dirty="0" smtClean="0"/>
              <a:t>box.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Click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b="1" dirty="0"/>
              <a:t>Edit properties </a:t>
            </a:r>
            <a:r>
              <a:rPr lang="en-US" dirty="0"/>
              <a:t>page, fill out the properties </a:t>
            </a:r>
            <a:r>
              <a:rPr lang="en-US" dirty="0" smtClean="0"/>
              <a:t>form.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Click </a:t>
            </a:r>
            <a:r>
              <a:rPr lang="en-US" b="1" dirty="0"/>
              <a:t>Convert to Virtual Document </a:t>
            </a:r>
            <a:r>
              <a:rPr lang="en-US" dirty="0"/>
              <a:t>to convert the selected folder and its content to the </a:t>
            </a:r>
            <a:r>
              <a:rPr lang="en-US" dirty="0" smtClean="0"/>
              <a:t>virtual document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4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114800"/>
            <a:ext cx="4865914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1775" lvl="1"/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You have successfully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completed</a:t>
            </a:r>
          </a:p>
          <a:p>
            <a:pPr marL="231775" lvl="1"/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06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Search tools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Simple Search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Advance Search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Save and re-use Search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Search preference configuration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Difference between index and non-index searches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Type of search available in D2.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040254"/>
            <a:ext cx="7696200" cy="855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368039"/>
            <a:ext cx="4105275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Additionally, there are several user preference options related to search are available to user.</a:t>
            </a:r>
          </a:p>
          <a:p>
            <a:endParaRPr lang="en-US" sz="2800" dirty="0"/>
          </a:p>
          <a:p>
            <a:pPr lvl="1"/>
            <a:r>
              <a:rPr lang="en-US" sz="2600" dirty="0" smtClean="0"/>
              <a:t>Display column</a:t>
            </a:r>
            <a:endParaRPr lang="en-US" sz="2600" dirty="0"/>
          </a:p>
          <a:p>
            <a:pPr lvl="1"/>
            <a:r>
              <a:rPr lang="en-US" sz="2600" dirty="0" smtClean="0"/>
              <a:t>Favorite repositories</a:t>
            </a:r>
          </a:p>
          <a:p>
            <a:pPr lvl="1"/>
            <a:r>
              <a:rPr lang="en-US" sz="2600" dirty="0" smtClean="0"/>
              <a:t>Default search locations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Simple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simple search in WebTop, please use the steps below.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Search Result: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00" r="7703" b="17913"/>
          <a:stretch/>
        </p:blipFill>
        <p:spPr>
          <a:xfrm>
            <a:off x="990600" y="1295400"/>
            <a:ext cx="7162800" cy="289560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0" y="4114800"/>
            <a:ext cx="4800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Documentum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searched in </a:t>
            </a:r>
            <a:r>
              <a:rPr lang="en-US" dirty="0"/>
              <a:t>D</a:t>
            </a:r>
            <a:r>
              <a:rPr lang="en-US" dirty="0" smtClean="0"/>
              <a:t>ocumentum?</a:t>
            </a:r>
          </a:p>
          <a:p>
            <a:endParaRPr lang="en-US" sz="1800" dirty="0"/>
          </a:p>
          <a:p>
            <a:pPr lvl="1"/>
            <a:r>
              <a:rPr lang="en-US" sz="1600" dirty="0" smtClean="0"/>
              <a:t>Object properties - Metadata</a:t>
            </a:r>
          </a:p>
          <a:p>
            <a:pPr lvl="1"/>
            <a:r>
              <a:rPr lang="en-US" sz="1600" dirty="0" smtClean="0"/>
              <a:t>Content files(if full-text indexing is enabled)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44" y="3352800"/>
            <a:ext cx="3829707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6" y="2514600"/>
            <a:ext cx="39528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Index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181600" cy="5135563"/>
          </a:xfrm>
        </p:spPr>
        <p:txBody>
          <a:bodyPr/>
          <a:lstStyle/>
          <a:p>
            <a:r>
              <a:rPr lang="en-US" dirty="0" smtClean="0"/>
              <a:t>If Full-Text indexing is enabled, The content become searchable when it is indexed by the Index Server</a:t>
            </a:r>
          </a:p>
          <a:p>
            <a:pPr lvl="1"/>
            <a:r>
              <a:rPr lang="en-US" dirty="0" smtClean="0"/>
              <a:t>Index are associated with the particular repository</a:t>
            </a:r>
          </a:p>
          <a:p>
            <a:pPr lvl="1"/>
            <a:r>
              <a:rPr lang="en-US" dirty="0" smtClean="0"/>
              <a:t>Attributes and content files are associated with </a:t>
            </a:r>
            <a:r>
              <a:rPr lang="en-US" dirty="0" err="1" smtClean="0"/>
              <a:t>dm_sysobject</a:t>
            </a:r>
            <a:r>
              <a:rPr lang="en-US" dirty="0" smtClean="0"/>
              <a:t> and its sub-types</a:t>
            </a:r>
          </a:p>
          <a:p>
            <a:pPr lvl="1"/>
            <a:r>
              <a:rPr lang="en-US" dirty="0" smtClean="0"/>
              <a:t>Enables rapid searching of exact text strings in the content file and the attribute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Points to remember:</a:t>
            </a:r>
          </a:p>
          <a:p>
            <a:r>
              <a:rPr lang="en-US" sz="1600" dirty="0" smtClean="0"/>
              <a:t>Attributes are always searchable irrespective of the index server configuration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47800"/>
            <a:ext cx="3200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648200" cy="5135563"/>
          </a:xfrm>
        </p:spPr>
        <p:txBody>
          <a:bodyPr/>
          <a:lstStyle/>
          <a:p>
            <a:r>
              <a:rPr lang="en-US" dirty="0"/>
              <a:t>Simple search is a single field search that matches the search string with indexed documents and its </a:t>
            </a:r>
            <a:r>
              <a:rPr lang="en-US" dirty="0" smtClean="0"/>
              <a:t>metadata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An administrator configures which properties quality for the simple </a:t>
            </a:r>
            <a:r>
              <a:rPr lang="en-US" dirty="0" smtClean="0"/>
              <a:t>search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219200"/>
            <a:ext cx="2819400" cy="32766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" y="4266723"/>
            <a:ext cx="7530353" cy="8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47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8906D291A1594FB484B92D6C1AD3C4" ma:contentTypeVersion="7" ma:contentTypeDescription="Create a new document." ma:contentTypeScope="" ma:versionID="08a6e3752191a23bfe89027ef1c2f4ab">
  <xsd:schema xmlns:xsd="http://www.w3.org/2001/XMLSchema" xmlns:xs="http://www.w3.org/2001/XMLSchema" xmlns:p="http://schemas.microsoft.com/office/2006/metadata/properties" xmlns:ns2="aeff48cc-5d98-4eca-91f4-e535d34bde01" xmlns:ns3="a1eda141-7564-416b-b647-3a51fe7e06b7" targetNamespace="http://schemas.microsoft.com/office/2006/metadata/properties" ma:root="true" ma:fieldsID="99572bfcbb6d20b8b78e164029459b2e" ns2:_="" ns3:_="">
    <xsd:import namespace="aeff48cc-5d98-4eca-91f4-e535d34bde01"/>
    <xsd:import namespace="a1eda141-7564-416b-b647-3a51fe7e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f48cc-5d98-4eca-91f4-e535d34bd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da141-7564-416b-b647-3a51fe7e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89D7D23-BC9D-4615-8C78-CBDF831E00AA}"/>
</file>

<file path=customXml/itemProps2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481EB-8F30-4DBE-97E4-C47F16554C6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18943</TotalTime>
  <Words>1723</Words>
  <Application>Microsoft Office PowerPoint</Application>
  <PresentationFormat>On-screen Show (4:3)</PresentationFormat>
  <Paragraphs>276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 Unicode MS</vt:lpstr>
      <vt:lpstr>Arial</vt:lpstr>
      <vt:lpstr>Arial Narrow</vt:lpstr>
      <vt:lpstr>Arial Rounded MT Bold</vt:lpstr>
      <vt:lpstr>Calibri</vt:lpstr>
      <vt:lpstr>Courier New</vt:lpstr>
      <vt:lpstr>Wingdings</vt:lpstr>
      <vt:lpstr>Custom Design</vt:lpstr>
      <vt:lpstr>PowerPoint Presentation</vt:lpstr>
      <vt:lpstr>PowerPoint Presentation</vt:lpstr>
      <vt:lpstr>Agenda</vt:lpstr>
      <vt:lpstr>Search Tools</vt:lpstr>
      <vt:lpstr>Search Tools</vt:lpstr>
      <vt:lpstr>Performing Simple search</vt:lpstr>
      <vt:lpstr>Documentum Search</vt:lpstr>
      <vt:lpstr>Search Index</vt:lpstr>
      <vt:lpstr>Simple search</vt:lpstr>
      <vt:lpstr>Simple Search</vt:lpstr>
      <vt:lpstr>PowerPoint Presentation</vt:lpstr>
      <vt:lpstr>Agenda</vt:lpstr>
      <vt:lpstr>Virtual Document</vt:lpstr>
      <vt:lpstr>Virtual Document Benefits</vt:lpstr>
      <vt:lpstr>Parents and Children</vt:lpstr>
      <vt:lpstr>Linked Documents</vt:lpstr>
      <vt:lpstr>Creating a Virtual Document</vt:lpstr>
      <vt:lpstr>A New Virtual Document</vt:lpstr>
      <vt:lpstr>Adding Components</vt:lpstr>
      <vt:lpstr>Working on Virtual Documents</vt:lpstr>
      <vt:lpstr>Working on Virtual Documents</vt:lpstr>
      <vt:lpstr>Snapshot Creation:</vt:lpstr>
      <vt:lpstr>Icons Used in D2:</vt:lpstr>
      <vt:lpstr>Converting Folder Structure to Virtual Document 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Mohan, GaneshKumar (Cognizant)</cp:lastModifiedBy>
  <cp:revision>639</cp:revision>
  <dcterms:created xsi:type="dcterms:W3CDTF">2011-06-15T11:24:59Z</dcterms:created>
  <dcterms:modified xsi:type="dcterms:W3CDTF">2018-04-13T08:57:46Z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0x010100AD8906D291A1594FB484B92D6C1AD3C4</vt:lpwstr>
  </property>
  <property fmtid="{D5CDD505-2E9C-101B-9397-08002B2CF9AE}" pid="3" name="_dlc_DocIdItemGuid">
    <vt:lpwstr>6889c3dc-e885-478b-af90-dc43bf895203</vt:lpwstr>
  </property>
</Properties>
</file>