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57" r:id="rId4"/>
    <p:sldId id="280" r:id="rId5"/>
    <p:sldId id="290" r:id="rId6"/>
    <p:sldId id="291" r:id="rId7"/>
    <p:sldId id="292" r:id="rId8"/>
    <p:sldId id="281" r:id="rId9"/>
    <p:sldId id="283" r:id="rId10"/>
    <p:sldId id="284" r:id="rId11"/>
    <p:sldId id="285" r:id="rId12"/>
    <p:sldId id="293" r:id="rId13"/>
    <p:sldId id="286" r:id="rId14"/>
    <p:sldId id="294" r:id="rId15"/>
    <p:sldId id="287" r:id="rId16"/>
    <p:sldId id="295" r:id="rId17"/>
    <p:sldId id="288" r:id="rId18"/>
    <p:sldId id="289" r:id="rId19"/>
    <p:sldId id="279"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B44A53-CDD1-4710-9F9E-D211BE9D2C18}" v="21" dt="2023-08-28T19:00:44.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214G1A3285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RANGA SWAMY</a:t>
            </a:r>
          </a:p>
          <a:p>
            <a:pPr>
              <a:spcBef>
                <a:spcPts val="300"/>
              </a:spcBef>
            </a:pPr>
            <a:r>
              <a:rPr lang="en-US" sz="1200" b="0" dirty="0"/>
              <a:t>Roll No. 214G1A3285</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831908" y="403832"/>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C424-38D1-6D24-45BE-27D7D49EE646}"/>
              </a:ext>
            </a:extLst>
          </p:cNvPr>
          <p:cNvSpPr>
            <a:spLocks noGrp="1"/>
          </p:cNvSpPr>
          <p:nvPr>
            <p:ph type="title"/>
          </p:nvPr>
        </p:nvSpPr>
        <p:spPr>
          <a:xfrm>
            <a:off x="0" y="232759"/>
            <a:ext cx="12192000" cy="714892"/>
          </a:xfrm>
        </p:spPr>
        <p:txBody>
          <a:bodyPr/>
          <a:lstStyle/>
          <a:p>
            <a:r>
              <a:rPr lang="en-IN" dirty="0"/>
              <a:t>Modules</a:t>
            </a:r>
          </a:p>
        </p:txBody>
      </p:sp>
      <p:sp>
        <p:nvSpPr>
          <p:cNvPr id="3" name="Content Placeholder 2">
            <a:extLst>
              <a:ext uri="{FF2B5EF4-FFF2-40B4-BE49-F238E27FC236}">
                <a16:creationId xmlns:a16="http://schemas.microsoft.com/office/drawing/2014/main" id="{FEF8F76C-699A-EDAB-3DC3-BC454BDBA16B}"/>
              </a:ext>
            </a:extLst>
          </p:cNvPr>
          <p:cNvSpPr>
            <a:spLocks noGrp="1"/>
          </p:cNvSpPr>
          <p:nvPr>
            <p:ph idx="1"/>
          </p:nvPr>
        </p:nvSpPr>
        <p:spPr/>
        <p:txBody>
          <a:bodyPr/>
          <a:lstStyle/>
          <a:p>
            <a:r>
              <a:rPr lang="en-US" b="1" dirty="0"/>
              <a:t> Module-1.Introduction to Process Mining:</a:t>
            </a:r>
          </a:p>
          <a:p>
            <a:pPr>
              <a:buFont typeface="Wingdings" panose="05000000000000000000" pitchFamily="2" charset="2"/>
              <a:buChar char="§"/>
            </a:pPr>
            <a:r>
              <a:rPr lang="en-US" dirty="0"/>
              <a:t>Process mining is a data-driven methodology that aims to discover, monitor, and improve business processes by analyzing event data logs generated during the execution of these processes</a:t>
            </a:r>
          </a:p>
          <a:p>
            <a:pPr>
              <a:buFont typeface="Wingdings" panose="05000000000000000000" pitchFamily="2" charset="2"/>
              <a:buChar char="§"/>
            </a:pPr>
            <a:r>
              <a:rPr lang="en-US" dirty="0"/>
              <a:t>It involves using specialized software and techniques to extract valuable insights from event logs and transform them into visual representations and actionable recommendations.</a:t>
            </a:r>
          </a:p>
          <a:p>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AAAEA98A-AD04-F14F-FB32-211B76013A33}"/>
              </a:ext>
            </a:extLst>
          </p:cNvPr>
          <p:cNvPicPr>
            <a:picLocks noChangeAspect="1"/>
          </p:cNvPicPr>
          <p:nvPr/>
        </p:nvPicPr>
        <p:blipFill>
          <a:blip r:embed="rId2"/>
          <a:stretch>
            <a:fillRect/>
          </a:stretch>
        </p:blipFill>
        <p:spPr>
          <a:xfrm>
            <a:off x="7371184" y="3938474"/>
            <a:ext cx="4178464" cy="2553765"/>
          </a:xfrm>
          <a:prstGeom prst="rect">
            <a:avLst/>
          </a:prstGeom>
        </p:spPr>
      </p:pic>
    </p:spTree>
    <p:extLst>
      <p:ext uri="{BB962C8B-B14F-4D97-AF65-F5344CB8AC3E}">
        <p14:creationId xmlns:p14="http://schemas.microsoft.com/office/powerpoint/2010/main" val="169033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A44F-6021-EA8F-E772-FCD247B40DE2}"/>
              </a:ext>
            </a:extLst>
          </p:cNvPr>
          <p:cNvSpPr>
            <a:spLocks noGrp="1"/>
          </p:cNvSpPr>
          <p:nvPr>
            <p:ph type="title"/>
          </p:nvPr>
        </p:nvSpPr>
        <p:spPr/>
        <p:txBody>
          <a:bodyPr/>
          <a:lstStyle/>
          <a:p>
            <a:r>
              <a:rPr lang="en-IN" dirty="0"/>
              <a:t>Cond…</a:t>
            </a:r>
          </a:p>
        </p:txBody>
      </p:sp>
      <p:sp>
        <p:nvSpPr>
          <p:cNvPr id="3" name="Content Placeholder 2">
            <a:extLst>
              <a:ext uri="{FF2B5EF4-FFF2-40B4-BE49-F238E27FC236}">
                <a16:creationId xmlns:a16="http://schemas.microsoft.com/office/drawing/2014/main" id="{B66CAA94-ECFE-1368-0518-34DBF48C286E}"/>
              </a:ext>
            </a:extLst>
          </p:cNvPr>
          <p:cNvSpPr>
            <a:spLocks noGrp="1"/>
          </p:cNvSpPr>
          <p:nvPr>
            <p:ph idx="1"/>
          </p:nvPr>
        </p:nvSpPr>
        <p:spPr/>
        <p:txBody>
          <a:bodyPr/>
          <a:lstStyle/>
          <a:p>
            <a:r>
              <a:rPr lang="en-IN" b="1" dirty="0"/>
              <a:t>Module-2.Process Mining Fundamentals:</a:t>
            </a:r>
          </a:p>
          <a:p>
            <a:pPr>
              <a:buFont typeface="Wingdings" panose="05000000000000000000" pitchFamily="2" charset="2"/>
              <a:buChar char="§"/>
            </a:pPr>
            <a:r>
              <a:rPr lang="en-US" dirty="0"/>
              <a:t>The fundamentals of process mining encompass the core concepts, principles, and techniques that constitute the foundation of this methodology</a:t>
            </a:r>
            <a:endParaRPr lang="en-IN" dirty="0"/>
          </a:p>
          <a:p>
            <a:pPr>
              <a:buFont typeface="Wingdings" panose="05000000000000000000" pitchFamily="2" charset="2"/>
              <a:buChar char="§"/>
            </a:pPr>
            <a:r>
              <a:rPr lang="en-US" dirty="0"/>
              <a:t>key fundamentals of process mining:</a:t>
            </a:r>
          </a:p>
          <a:p>
            <a:pPr lvl="2">
              <a:buFont typeface="Wingdings" panose="05000000000000000000" pitchFamily="2" charset="2"/>
              <a:buChar char="§"/>
            </a:pPr>
            <a:r>
              <a:rPr lang="en-US" b="1" dirty="0"/>
              <a:t>Event Data: </a:t>
            </a:r>
            <a:r>
              <a:rPr lang="en-US" dirty="0"/>
              <a:t>Event data consists of recorded activities, actions, and events that occur during the execution of a business process. Each event is associated with attributes such as timestamps, case identifiers, activity names, and additional contextual information.</a:t>
            </a:r>
          </a:p>
          <a:p>
            <a:pPr lvl="2">
              <a:buFont typeface="Wingdings" panose="05000000000000000000" pitchFamily="2" charset="2"/>
              <a:buChar char="§"/>
            </a:pPr>
            <a:endParaRPr lang="en-US" dirty="0"/>
          </a:p>
          <a:p>
            <a:pPr lvl="2">
              <a:buFont typeface="Wingdings" panose="05000000000000000000" pitchFamily="2" charset="2"/>
              <a:buChar char="§"/>
            </a:pPr>
            <a:r>
              <a:rPr lang="en-US" b="1" dirty="0"/>
              <a:t>Process </a:t>
            </a:r>
            <a:r>
              <a:rPr lang="en-US" b="1" dirty="0" err="1"/>
              <a:t>Models</a:t>
            </a:r>
            <a:r>
              <a:rPr lang="en-US" dirty="0" err="1"/>
              <a:t>:Process</a:t>
            </a:r>
            <a:r>
              <a:rPr lang="en-US" dirty="0"/>
              <a:t> models represent the flow and sequence of activities within a business process. These models visually depict how different activities are performed and how cases move through the process.</a:t>
            </a:r>
          </a:p>
          <a:p>
            <a:pPr lvl="2">
              <a:buFont typeface="Wingdings" panose="05000000000000000000" pitchFamily="2" charset="2"/>
              <a:buChar char="§"/>
            </a:pPr>
            <a:endParaRPr lang="en-IN" dirty="0"/>
          </a:p>
        </p:txBody>
      </p:sp>
    </p:spTree>
    <p:extLst>
      <p:ext uri="{BB962C8B-B14F-4D97-AF65-F5344CB8AC3E}">
        <p14:creationId xmlns:p14="http://schemas.microsoft.com/office/powerpoint/2010/main" val="60279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FFE2-E8B3-FBD2-5A97-673AD037F783}"/>
              </a:ext>
            </a:extLst>
          </p:cNvPr>
          <p:cNvSpPr>
            <a:spLocks noGrp="1"/>
          </p:cNvSpPr>
          <p:nvPr>
            <p:ph type="title"/>
          </p:nvPr>
        </p:nvSpPr>
        <p:spPr/>
        <p:txBody>
          <a:bodyPr/>
          <a:lstStyle/>
          <a:p>
            <a:r>
              <a:rPr lang="en-IN" dirty="0" err="1"/>
              <a:t>Contd</a:t>
            </a:r>
            <a:r>
              <a:rPr lang="en-IN" dirty="0"/>
              <a:t>…</a:t>
            </a:r>
          </a:p>
        </p:txBody>
      </p:sp>
      <p:sp>
        <p:nvSpPr>
          <p:cNvPr id="6" name="Content Placeholder 5">
            <a:extLst>
              <a:ext uri="{FF2B5EF4-FFF2-40B4-BE49-F238E27FC236}">
                <a16:creationId xmlns:a16="http://schemas.microsoft.com/office/drawing/2014/main" id="{6647AA86-65B3-633E-675E-91635BA4EE36}"/>
              </a:ext>
            </a:extLst>
          </p:cNvPr>
          <p:cNvSpPr>
            <a:spLocks noGrp="1"/>
          </p:cNvSpPr>
          <p:nvPr>
            <p:ph idx="1"/>
          </p:nvPr>
        </p:nvSpPr>
        <p:spPr/>
        <p:txBody>
          <a:bodyPr/>
          <a:lstStyle/>
          <a:p>
            <a:pPr lvl="2">
              <a:buFont typeface="Wingdings" panose="05000000000000000000" pitchFamily="2" charset="2"/>
              <a:buChar char="§"/>
            </a:pPr>
            <a:r>
              <a:rPr lang="en-US" b="1" dirty="0"/>
              <a:t>Process </a:t>
            </a:r>
            <a:r>
              <a:rPr lang="en-US" b="1" dirty="0" err="1"/>
              <a:t>Discovery:</a:t>
            </a:r>
            <a:r>
              <a:rPr lang="en-US" dirty="0" err="1"/>
              <a:t>Process</a:t>
            </a:r>
            <a:r>
              <a:rPr lang="en-US" dirty="0"/>
              <a:t> discovery involves automatically generating process models from event data. This process aims to uncover the actual process flow by analyzing event logs and identifying patterns in the sequence of activities</a:t>
            </a:r>
            <a:endParaRPr lang="en-IN" dirty="0"/>
          </a:p>
        </p:txBody>
      </p:sp>
      <p:pic>
        <p:nvPicPr>
          <p:cNvPr id="8" name="Content Placeholder 3">
            <a:extLst>
              <a:ext uri="{FF2B5EF4-FFF2-40B4-BE49-F238E27FC236}">
                <a16:creationId xmlns:a16="http://schemas.microsoft.com/office/drawing/2014/main" id="{8D3F10FD-B659-D517-CA77-581280BB2ED8}"/>
              </a:ext>
            </a:extLst>
          </p:cNvPr>
          <p:cNvPicPr>
            <a:picLocks noChangeAspect="1"/>
          </p:cNvPicPr>
          <p:nvPr/>
        </p:nvPicPr>
        <p:blipFill>
          <a:blip r:embed="rId2"/>
          <a:stretch>
            <a:fillRect/>
          </a:stretch>
        </p:blipFill>
        <p:spPr>
          <a:xfrm>
            <a:off x="5243805" y="3258843"/>
            <a:ext cx="6327848" cy="2596293"/>
          </a:xfrm>
          <a:prstGeom prst="rect">
            <a:avLst/>
          </a:prstGeom>
        </p:spPr>
      </p:pic>
    </p:spTree>
    <p:extLst>
      <p:ext uri="{BB962C8B-B14F-4D97-AF65-F5344CB8AC3E}">
        <p14:creationId xmlns:p14="http://schemas.microsoft.com/office/powerpoint/2010/main" val="13792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0E08-F93A-B35B-3711-8C8BBED69843}"/>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6CF3988F-AF4C-B115-B349-4184327B2784}"/>
              </a:ext>
            </a:extLst>
          </p:cNvPr>
          <p:cNvSpPr>
            <a:spLocks noGrp="1"/>
          </p:cNvSpPr>
          <p:nvPr>
            <p:ph idx="1"/>
          </p:nvPr>
        </p:nvSpPr>
        <p:spPr/>
        <p:txBody>
          <a:bodyPr/>
          <a:lstStyle/>
          <a:p>
            <a:r>
              <a:rPr lang="en-US" b="1" dirty="0"/>
              <a:t>Module-3.Rising star:</a:t>
            </a:r>
          </a:p>
          <a:p>
            <a:pPr lvl="1"/>
            <a:r>
              <a:rPr lang="en-US" b="1" dirty="0"/>
              <a:t>1.Build Analyses </a:t>
            </a:r>
            <a:r>
              <a:rPr lang="en-IN" b="1" dirty="0"/>
              <a:t>:</a:t>
            </a:r>
          </a:p>
          <a:p>
            <a:pPr lvl="2">
              <a:buFont typeface="Wingdings" panose="05000000000000000000" pitchFamily="2" charset="2"/>
              <a:buChar char="Ø"/>
            </a:pPr>
            <a:r>
              <a:rPr lang="en-US" b="1" dirty="0"/>
              <a:t>          SQL (Structured Query Language):</a:t>
            </a:r>
          </a:p>
          <a:p>
            <a:pPr lvl="4"/>
            <a:r>
              <a:rPr lang="en-US" dirty="0"/>
              <a:t>SQL is a widely used language for managing and querying relational databases. In process mining, SQL can be employed to retrieve, filter, and aggregate event data stored in a database. Organizations often use event logs stored in databases for process mining analyses.</a:t>
            </a:r>
          </a:p>
          <a:p>
            <a:pPr marL="1371600" lvl="3" indent="0">
              <a:buNone/>
            </a:pPr>
            <a:endParaRPr lang="en-US" b="1" dirty="0"/>
          </a:p>
          <a:p>
            <a:pPr marL="1371600" lvl="3" indent="0">
              <a:buNone/>
            </a:pPr>
            <a:endParaRPr lang="en-US" b="1" dirty="0"/>
          </a:p>
          <a:p>
            <a:pPr lvl="3">
              <a:buFont typeface="Wingdings" panose="05000000000000000000" pitchFamily="2" charset="2"/>
              <a:buChar char="Ø"/>
            </a:pPr>
            <a:r>
              <a:rPr lang="en-US" b="1" dirty="0"/>
              <a:t>PQL (Process Query Language):</a:t>
            </a:r>
          </a:p>
          <a:p>
            <a:pPr lvl="4"/>
            <a:r>
              <a:rPr lang="en-US" dirty="0"/>
              <a:t>PQL is a specialized query language designed for process mining purposes. PQL is often used in combination with process mining software tools that support its syntax. PQL allows you to express queries that target specific aspects of processes and analyze event data accordingly.</a:t>
            </a:r>
          </a:p>
          <a:p>
            <a:pPr lvl="3">
              <a:buFont typeface="Courier New" panose="02070309020205020404" pitchFamily="49" charset="0"/>
              <a:buChar char="o"/>
            </a:pPr>
            <a:endParaRPr lang="en-US" dirty="0"/>
          </a:p>
        </p:txBody>
      </p:sp>
    </p:spTree>
    <p:extLst>
      <p:ext uri="{BB962C8B-B14F-4D97-AF65-F5344CB8AC3E}">
        <p14:creationId xmlns:p14="http://schemas.microsoft.com/office/powerpoint/2010/main" val="12157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776C-B174-C9D4-8053-70039AA7691C}"/>
              </a:ext>
            </a:extLst>
          </p:cNvPr>
          <p:cNvSpPr>
            <a:spLocks noGrp="1"/>
          </p:cNvSpPr>
          <p:nvPr>
            <p:ph type="title"/>
          </p:nvPr>
        </p:nvSpPr>
        <p:spPr/>
        <p:txBody>
          <a:bodyPr/>
          <a:lstStyle/>
          <a:p>
            <a:r>
              <a:rPr lang="en-IN" dirty="0" err="1"/>
              <a:t>Contd</a:t>
            </a:r>
            <a:r>
              <a:rPr lang="en-IN" dirty="0"/>
              <a:t>…</a:t>
            </a:r>
          </a:p>
        </p:txBody>
      </p:sp>
      <p:pic>
        <p:nvPicPr>
          <p:cNvPr id="2050" name="Picture 2" descr="Comparing SQL and Celonis PQL by an example query | Download Scientific  Diagram">
            <a:extLst>
              <a:ext uri="{FF2B5EF4-FFF2-40B4-BE49-F238E27FC236}">
                <a16:creationId xmlns:a16="http://schemas.microsoft.com/office/drawing/2014/main" id="{299ADDE2-E92C-6FCA-02D9-6F8247CB24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330" y="1748891"/>
            <a:ext cx="5396005" cy="356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527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69F2-C349-456D-D336-11703C6C9598}"/>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0941B411-2CB6-6AE6-C80E-86B70A5F57CD}"/>
              </a:ext>
            </a:extLst>
          </p:cNvPr>
          <p:cNvSpPr>
            <a:spLocks noGrp="1"/>
          </p:cNvSpPr>
          <p:nvPr>
            <p:ph idx="1"/>
          </p:nvPr>
        </p:nvSpPr>
        <p:spPr/>
        <p:txBody>
          <a:bodyPr>
            <a:normAutofit fontScale="92500" lnSpcReduction="10000"/>
          </a:bodyPr>
          <a:lstStyle/>
          <a:p>
            <a:r>
              <a:rPr lang="en-US" b="1" dirty="0"/>
              <a:t>2.Get Data into the EMS (</a:t>
            </a:r>
            <a:r>
              <a:rPr lang="en-IN" b="0" i="0" dirty="0">
                <a:solidFill>
                  <a:srgbClr val="4D5156"/>
                </a:solidFill>
                <a:effectLst/>
                <a:latin typeface="Google Sans"/>
              </a:rPr>
              <a:t> </a:t>
            </a:r>
            <a:r>
              <a:rPr lang="en-IN" b="1" i="0" dirty="0">
                <a:effectLst/>
              </a:rPr>
              <a:t>Execution Management System):</a:t>
            </a:r>
          </a:p>
          <a:p>
            <a:pPr lvl="1"/>
            <a:r>
              <a:rPr lang="en-US" dirty="0" err="1"/>
              <a:t>Celonis</a:t>
            </a:r>
            <a:r>
              <a:rPr lang="en-US" dirty="0"/>
              <a:t> EMS (Event Collection and Management System) is a component of </a:t>
            </a:r>
            <a:r>
              <a:rPr lang="en-US" dirty="0" err="1"/>
              <a:t>Celonis</a:t>
            </a:r>
            <a:r>
              <a:rPr lang="en-US" dirty="0"/>
              <a:t> Process Mining that allows you to collect and manage event data for analysis.</a:t>
            </a:r>
          </a:p>
          <a:p>
            <a:pPr lvl="2"/>
            <a:r>
              <a:rPr lang="en-US" b="1" dirty="0"/>
              <a:t>Data </a:t>
            </a:r>
            <a:r>
              <a:rPr lang="en-US" b="1" dirty="0" err="1"/>
              <a:t>integration:</a:t>
            </a:r>
            <a:r>
              <a:rPr lang="en-US" dirty="0" err="1"/>
              <a:t>Data</a:t>
            </a:r>
            <a:r>
              <a:rPr lang="en-US" dirty="0"/>
              <a:t> integration is a critical step in the process mining journey. It involves collecting, preparing, and incorporating relevant event data from various sources into a central location, often referred to as the Event Collection and Management System (EMS) or process mining tool, for analysis.</a:t>
            </a:r>
          </a:p>
          <a:p>
            <a:pPr lvl="2"/>
            <a:endParaRPr lang="en-US" dirty="0"/>
          </a:p>
          <a:p>
            <a:pPr lvl="2"/>
            <a:r>
              <a:rPr lang="en-US" b="1" dirty="0"/>
              <a:t>Data </a:t>
            </a:r>
            <a:r>
              <a:rPr lang="en-US" b="1" dirty="0" err="1"/>
              <a:t>Extraction:</a:t>
            </a:r>
            <a:r>
              <a:rPr lang="en-US" dirty="0" err="1"/>
              <a:t>Extract</a:t>
            </a:r>
            <a:r>
              <a:rPr lang="en-US" dirty="0"/>
              <a:t> the relevant event data from your data sources. This data should include information such as timestamps, case IDs, activity names, and additional attributes relevant to your processes.</a:t>
            </a:r>
          </a:p>
          <a:p>
            <a:pPr lvl="2"/>
            <a:endParaRPr lang="en-US" dirty="0"/>
          </a:p>
          <a:p>
            <a:pPr lvl="2"/>
            <a:r>
              <a:rPr lang="en-US" b="1" dirty="0"/>
              <a:t>Data </a:t>
            </a:r>
            <a:r>
              <a:rPr lang="en-US" b="1" dirty="0" err="1"/>
              <a:t>Preparation:</a:t>
            </a:r>
            <a:r>
              <a:rPr lang="en-US" dirty="0" err="1"/>
              <a:t>Clean</a:t>
            </a:r>
            <a:r>
              <a:rPr lang="en-US" dirty="0"/>
              <a:t> and preprocess the extracted data to ensure its quality and consistency. This might involve handling missing values, removing duplicates, and transforming data formats.</a:t>
            </a:r>
          </a:p>
          <a:p>
            <a:pPr lvl="2"/>
            <a:endParaRPr lang="en-US" dirty="0"/>
          </a:p>
          <a:p>
            <a:pPr lvl="2"/>
            <a:r>
              <a:rPr lang="en-US" b="1" dirty="0"/>
              <a:t>Connect to </a:t>
            </a:r>
            <a:r>
              <a:rPr lang="en-US" b="1" dirty="0" err="1"/>
              <a:t>EMS:</a:t>
            </a:r>
            <a:r>
              <a:rPr lang="en-US" dirty="0" err="1"/>
              <a:t>Log</a:t>
            </a:r>
            <a:r>
              <a:rPr lang="en-US" dirty="0"/>
              <a:t> in to your </a:t>
            </a:r>
            <a:r>
              <a:rPr lang="en-US" dirty="0" err="1"/>
              <a:t>Celonis</a:t>
            </a:r>
            <a:r>
              <a:rPr lang="en-US" dirty="0"/>
              <a:t> platform and navigate to the EMS component. This is where you'll manage and store the event data for your analysis.</a:t>
            </a:r>
          </a:p>
          <a:p>
            <a:pPr lvl="2"/>
            <a:endParaRPr lang="en-US" dirty="0"/>
          </a:p>
          <a:p>
            <a:pPr lvl="2"/>
            <a:r>
              <a:rPr lang="en-US" b="1" dirty="0"/>
              <a:t>Create Data </a:t>
            </a:r>
            <a:r>
              <a:rPr lang="en-US" b="1" dirty="0" err="1"/>
              <a:t>Pipelines:</a:t>
            </a:r>
            <a:r>
              <a:rPr lang="en-US" dirty="0" err="1"/>
              <a:t>Within</a:t>
            </a:r>
            <a:r>
              <a:rPr lang="en-US" dirty="0"/>
              <a:t> </a:t>
            </a:r>
            <a:r>
              <a:rPr lang="en-US" dirty="0" err="1"/>
              <a:t>Celonis</a:t>
            </a:r>
            <a:r>
              <a:rPr lang="en-US" dirty="0"/>
              <a:t>, set up data pipelines that connect your data sources to the EMS. Data pipelines define how the data should be transferred from your sources into the EMS.</a:t>
            </a:r>
          </a:p>
          <a:p>
            <a:pPr lvl="1"/>
            <a:endParaRPr lang="en-US" dirty="0"/>
          </a:p>
        </p:txBody>
      </p:sp>
    </p:spTree>
    <p:extLst>
      <p:ext uri="{BB962C8B-B14F-4D97-AF65-F5344CB8AC3E}">
        <p14:creationId xmlns:p14="http://schemas.microsoft.com/office/powerpoint/2010/main" val="357621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C3A8-3199-5AD1-7AA3-39E620A2410E}"/>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3E784B76-7091-2B68-3B69-0FD667DEDCE4}"/>
              </a:ext>
            </a:extLst>
          </p:cNvPr>
          <p:cNvSpPr>
            <a:spLocks noGrp="1"/>
          </p:cNvSpPr>
          <p:nvPr>
            <p:ph idx="1"/>
          </p:nvPr>
        </p:nvSpPr>
        <p:spPr/>
        <p:txBody>
          <a:bodyPr/>
          <a:lstStyle/>
          <a:p>
            <a:pPr lvl="2"/>
            <a:r>
              <a:rPr lang="en-US" b="1" dirty="0"/>
              <a:t>Data </a:t>
            </a:r>
            <a:r>
              <a:rPr lang="en-US" b="1" dirty="0" err="1"/>
              <a:t>Upload:</a:t>
            </a:r>
            <a:r>
              <a:rPr lang="en-US" dirty="0" err="1"/>
              <a:t>Use</a:t>
            </a:r>
            <a:r>
              <a:rPr lang="en-US" dirty="0"/>
              <a:t> the established data pipelines to upload the prepared event data into the EMS. This process transfers the data from your sources to the </a:t>
            </a:r>
            <a:r>
              <a:rPr lang="en-US" dirty="0" err="1"/>
              <a:t>Celonis</a:t>
            </a:r>
            <a:r>
              <a:rPr lang="en-US" dirty="0"/>
              <a:t> platform.</a:t>
            </a:r>
          </a:p>
          <a:p>
            <a:pPr lvl="2"/>
            <a:endParaRPr lang="en-US" dirty="0"/>
          </a:p>
          <a:p>
            <a:pPr lvl="2"/>
            <a:r>
              <a:rPr lang="en-US" b="1" dirty="0"/>
              <a:t>Data </a:t>
            </a:r>
            <a:r>
              <a:rPr lang="en-US" b="1" dirty="0" err="1"/>
              <a:t>Validation:</a:t>
            </a:r>
            <a:r>
              <a:rPr lang="en-US" dirty="0" err="1"/>
              <a:t>After</a:t>
            </a:r>
            <a:r>
              <a:rPr lang="en-US" dirty="0"/>
              <a:t> uploading the data, validate that it has been accurately transferred to the EMS. Check for any discrepancies or errors that might have occurred during the upload.</a:t>
            </a:r>
          </a:p>
          <a:p>
            <a:pPr lvl="2"/>
            <a:endParaRPr lang="en-US" dirty="0"/>
          </a:p>
          <a:p>
            <a:pPr lvl="2"/>
            <a:r>
              <a:rPr lang="en-US" b="1" dirty="0"/>
              <a:t>Data </a:t>
            </a:r>
            <a:r>
              <a:rPr lang="en-US" b="1" dirty="0" err="1"/>
              <a:t>Analysis:</a:t>
            </a:r>
            <a:r>
              <a:rPr lang="en-US" dirty="0" err="1"/>
              <a:t>Once</a:t>
            </a:r>
            <a:r>
              <a:rPr lang="en-US" dirty="0"/>
              <a:t> your event data is in the EMS, you can start utilizing </a:t>
            </a:r>
            <a:r>
              <a:rPr lang="en-US" dirty="0" err="1"/>
              <a:t>Celonis</a:t>
            </a:r>
            <a:r>
              <a:rPr lang="en-US" dirty="0"/>
              <a:t> Process Mining features to analyze your processes, discover insights, and identify areas for improvement.</a:t>
            </a:r>
            <a:endParaRPr lang="en-IN" dirty="0"/>
          </a:p>
        </p:txBody>
      </p:sp>
    </p:spTree>
    <p:extLst>
      <p:ext uri="{BB962C8B-B14F-4D97-AF65-F5344CB8AC3E}">
        <p14:creationId xmlns:p14="http://schemas.microsoft.com/office/powerpoint/2010/main" val="133236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DCC5-CB60-62F7-3DC5-C19729515050}"/>
              </a:ext>
            </a:extLst>
          </p:cNvPr>
          <p:cNvSpPr>
            <a:spLocks noGrp="1"/>
          </p:cNvSpPr>
          <p:nvPr>
            <p:ph type="title"/>
          </p:nvPr>
        </p:nvSpPr>
        <p:spPr/>
        <p:txBody>
          <a:bodyPr/>
          <a:lstStyle/>
          <a:p>
            <a:r>
              <a:rPr lang="en-US" dirty="0"/>
              <a:t>Real Time applications</a:t>
            </a:r>
            <a:br>
              <a:rPr lang="en-US" dirty="0"/>
            </a:br>
            <a:endParaRPr lang="en-IN" dirty="0"/>
          </a:p>
        </p:txBody>
      </p:sp>
      <p:sp>
        <p:nvSpPr>
          <p:cNvPr id="3" name="Content Placeholder 2">
            <a:extLst>
              <a:ext uri="{FF2B5EF4-FFF2-40B4-BE49-F238E27FC236}">
                <a16:creationId xmlns:a16="http://schemas.microsoft.com/office/drawing/2014/main" id="{1C13CE27-23C2-65AF-FE48-C0BCAC00772F}"/>
              </a:ext>
            </a:extLst>
          </p:cNvPr>
          <p:cNvSpPr>
            <a:spLocks noGrp="1"/>
          </p:cNvSpPr>
          <p:nvPr>
            <p:ph idx="1"/>
          </p:nvPr>
        </p:nvSpPr>
        <p:spPr/>
        <p:txBody>
          <a:bodyPr/>
          <a:lstStyle/>
          <a:p>
            <a:r>
              <a:rPr lang="en-US" b="1" dirty="0"/>
              <a:t>Healthcare Process Improvement: </a:t>
            </a:r>
            <a:r>
              <a:rPr lang="en-US" dirty="0"/>
              <a:t>Process mining is used to analyze patient pathways, improve hospital workflows, reduce waiting times, and optimize resource allocation in healthcare settings.</a:t>
            </a:r>
          </a:p>
          <a:p>
            <a:r>
              <a:rPr lang="en-US" b="1" dirty="0"/>
              <a:t>Fraud Detection: </a:t>
            </a:r>
            <a:r>
              <a:rPr lang="en-US" dirty="0"/>
              <a:t>Real-time process mining can help identify fraudulent activities by detecting unusual patterns or behaviors in transactional data. This is particularly valuable in financial services and e-commerce industries.</a:t>
            </a:r>
          </a:p>
          <a:p>
            <a:r>
              <a:rPr lang="en-US" b="1" dirty="0"/>
              <a:t>Customer Journey Analysis: </a:t>
            </a:r>
            <a:r>
              <a:rPr lang="en-US" dirty="0"/>
              <a:t>Real-time process mining can track customer interactions across various touchpoints. This helps businesses understand how customers navigate their services and identify points where customer satisfaction can be improved</a:t>
            </a:r>
            <a:endParaRPr lang="en-IN" dirty="0"/>
          </a:p>
          <a:p>
            <a:endParaRPr lang="en-IN" dirty="0"/>
          </a:p>
        </p:txBody>
      </p:sp>
    </p:spTree>
    <p:extLst>
      <p:ext uri="{BB962C8B-B14F-4D97-AF65-F5344CB8AC3E}">
        <p14:creationId xmlns:p14="http://schemas.microsoft.com/office/powerpoint/2010/main" val="337042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4EE3-85B8-A70C-F2AC-C113C1D7200F}"/>
              </a:ext>
            </a:extLst>
          </p:cNvPr>
          <p:cNvSpPr>
            <a:spLocks noGrp="1"/>
          </p:cNvSpPr>
          <p:nvPr>
            <p:ph type="title"/>
          </p:nvPr>
        </p:nvSpPr>
        <p:spPr/>
        <p:txBody>
          <a:bodyPr/>
          <a:lstStyle/>
          <a:p>
            <a:r>
              <a:rPr lang="en-US" dirty="0"/>
              <a:t>Learning outcomes</a:t>
            </a:r>
            <a:br>
              <a:rPr lang="en-US" dirty="0"/>
            </a:br>
            <a:endParaRPr lang="en-IN" dirty="0"/>
          </a:p>
        </p:txBody>
      </p:sp>
      <p:sp>
        <p:nvSpPr>
          <p:cNvPr id="3" name="Content Placeholder 2">
            <a:extLst>
              <a:ext uri="{FF2B5EF4-FFF2-40B4-BE49-F238E27FC236}">
                <a16:creationId xmlns:a16="http://schemas.microsoft.com/office/drawing/2014/main" id="{EEA73144-366C-054C-A07F-441C4788352A}"/>
              </a:ext>
            </a:extLst>
          </p:cNvPr>
          <p:cNvSpPr>
            <a:spLocks noGrp="1"/>
          </p:cNvSpPr>
          <p:nvPr>
            <p:ph idx="1"/>
          </p:nvPr>
        </p:nvSpPr>
        <p:spPr/>
        <p:txBody>
          <a:bodyPr/>
          <a:lstStyle/>
          <a:p>
            <a:r>
              <a:rPr lang="en-IN" dirty="0"/>
              <a:t>Learnt about Process Mining by </a:t>
            </a:r>
            <a:r>
              <a:rPr lang="en-IN" dirty="0" err="1"/>
              <a:t>Celonis</a:t>
            </a:r>
            <a:r>
              <a:rPr lang="en-IN" dirty="0"/>
              <a:t> </a:t>
            </a:r>
            <a:r>
              <a:rPr lang="en-IN" dirty="0" err="1"/>
              <a:t>faltform</a:t>
            </a:r>
            <a:r>
              <a:rPr lang="en-IN" dirty="0"/>
              <a:t>.</a:t>
            </a:r>
          </a:p>
          <a:p>
            <a:r>
              <a:rPr lang="en-IN" dirty="0"/>
              <a:t>What are the technologies in Process Mining.</a:t>
            </a:r>
          </a:p>
          <a:p>
            <a:r>
              <a:rPr lang="en-IN" dirty="0"/>
              <a:t>Fundamentals of Process Mining.</a:t>
            </a:r>
          </a:p>
          <a:p>
            <a:r>
              <a:rPr lang="en-US" dirty="0"/>
              <a:t>Structured Query Language   and  Process Query Language.</a:t>
            </a:r>
          </a:p>
          <a:p>
            <a:r>
              <a:rPr lang="en-US" dirty="0"/>
              <a:t>Also learnt about Get Data into EMS (</a:t>
            </a:r>
            <a:r>
              <a:rPr lang="en-IN" i="0" dirty="0">
                <a:effectLst/>
              </a:rPr>
              <a:t>Execution Management System)</a:t>
            </a:r>
          </a:p>
          <a:p>
            <a:r>
              <a:rPr lang="en-IN" dirty="0"/>
              <a:t>Real-Time applications &amp; uses of Process Mining.</a:t>
            </a:r>
          </a:p>
          <a:p>
            <a:endParaRPr lang="en-IN" dirty="0"/>
          </a:p>
        </p:txBody>
      </p:sp>
    </p:spTree>
    <p:extLst>
      <p:ext uri="{BB962C8B-B14F-4D97-AF65-F5344CB8AC3E}">
        <p14:creationId xmlns:p14="http://schemas.microsoft.com/office/powerpoint/2010/main" val="180685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074895"/>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endParaRPr lang="en-US" sz="2400" b="0" i="0" u="none" strike="noStrike" baseline="0" dirty="0">
              <a:latin typeface="TimesNewRomanPSMT"/>
            </a:endParaRPr>
          </a:p>
          <a:p>
            <a:pPr marL="457200" indent="-457200"/>
            <a:r>
              <a:rPr lang="en-US" dirty="0"/>
              <a:t>Learn how to discover, visualize, and model their business processes based on event data. </a:t>
            </a:r>
          </a:p>
          <a:p>
            <a:pPr marL="457200" indent="-457200"/>
            <a:endParaRPr lang="en-US" dirty="0"/>
          </a:p>
          <a:p>
            <a:pPr marL="457200" indent="-457200"/>
            <a:r>
              <a:rPr lang="en-US" dirty="0"/>
              <a:t>Practical skills in process mining, enabling them to analyze, optimize, and enhance business processes using data-driven techniques.</a:t>
            </a:r>
          </a:p>
          <a:p>
            <a:pPr marL="0" indent="0">
              <a:buNone/>
            </a:pPr>
            <a:endParaRPr lang="en-US" sz="2400"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B85B-21A9-FE2B-50BA-19F089D606B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78BC840-A146-95D0-D9A8-3E987BA2ECCA}"/>
              </a:ext>
            </a:extLst>
          </p:cNvPr>
          <p:cNvSpPr>
            <a:spLocks noGrp="1"/>
          </p:cNvSpPr>
          <p:nvPr>
            <p:ph idx="1"/>
          </p:nvPr>
        </p:nvSpPr>
        <p:spPr/>
        <p:txBody>
          <a:bodyPr>
            <a:normAutofit/>
          </a:bodyPr>
          <a:lstStyle/>
          <a:p>
            <a:r>
              <a:rPr lang="en-US" dirty="0"/>
              <a:t>Process mining is a widely-used technology to model, analyze, and optimize business processes. </a:t>
            </a:r>
          </a:p>
          <a:p>
            <a:endParaRPr lang="en-US" dirty="0"/>
          </a:p>
          <a:p>
            <a:r>
              <a:rPr lang="en-US" dirty="0"/>
              <a:t>Process Mining is the combination of two disciplines: Data Science and Business Process Management.</a:t>
            </a:r>
          </a:p>
          <a:p>
            <a:endParaRPr lang="en-US" dirty="0"/>
          </a:p>
          <a:p>
            <a:r>
              <a:rPr lang="en-US" dirty="0"/>
              <a:t> Process Mining essentially uses Data Science techniques, such as Big Data and AI, to address Process Science problems such as process improvement and automation .</a:t>
            </a:r>
          </a:p>
        </p:txBody>
      </p:sp>
    </p:spTree>
    <p:extLst>
      <p:ext uri="{BB962C8B-B14F-4D97-AF65-F5344CB8AC3E}">
        <p14:creationId xmlns:p14="http://schemas.microsoft.com/office/powerpoint/2010/main" val="363044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60C0-E0CA-2724-7A2D-879E21AD9957}"/>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AD7A53A7-B221-5C2E-8CD5-5EFC2FD944A5}"/>
              </a:ext>
            </a:extLst>
          </p:cNvPr>
          <p:cNvSpPr>
            <a:spLocks noGrp="1"/>
          </p:cNvSpPr>
          <p:nvPr>
            <p:ph idx="1"/>
          </p:nvPr>
        </p:nvSpPr>
        <p:spPr/>
        <p:txBody>
          <a:bodyPr/>
          <a:lstStyle/>
          <a:p>
            <a:r>
              <a:rPr lang="en-US" dirty="0"/>
              <a:t>It involves extracting valuable information from event logs and using this data to create visual representations of how processes are actually performed.</a:t>
            </a:r>
          </a:p>
          <a:p>
            <a:endParaRPr lang="en-US" dirty="0"/>
          </a:p>
          <a:p>
            <a:r>
              <a:rPr lang="en-US" dirty="0"/>
              <a:t>Process mining enables organizations to understand their processes, identify inefficiencies, and make informed decisions for process improvement and optimization.</a:t>
            </a:r>
            <a:endParaRPr lang="en-IN" dirty="0"/>
          </a:p>
          <a:p>
            <a:endParaRPr lang="en-IN" dirty="0"/>
          </a:p>
        </p:txBody>
      </p:sp>
      <p:pic>
        <p:nvPicPr>
          <p:cNvPr id="1026" name="Picture 2" descr="Process Mining vs Data Mining – Workfellow">
            <a:extLst>
              <a:ext uri="{FF2B5EF4-FFF2-40B4-BE49-F238E27FC236}">
                <a16:creationId xmlns:a16="http://schemas.microsoft.com/office/drawing/2014/main" id="{B1110889-9EA8-503F-75EB-C35996028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970" y="3603938"/>
            <a:ext cx="5148943" cy="269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22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240D-5F3F-BFCE-7283-F91B43279ADB}"/>
              </a:ext>
            </a:extLst>
          </p:cNvPr>
          <p:cNvSpPr>
            <a:spLocks noGrp="1"/>
          </p:cNvSpPr>
          <p:nvPr>
            <p:ph type="title"/>
          </p:nvPr>
        </p:nvSpPr>
        <p:spPr/>
        <p:txBody>
          <a:bodyPr/>
          <a:lstStyle/>
          <a:p>
            <a:r>
              <a:rPr lang="en-IN" dirty="0"/>
              <a:t>Technology</a:t>
            </a:r>
          </a:p>
        </p:txBody>
      </p:sp>
      <p:sp>
        <p:nvSpPr>
          <p:cNvPr id="3" name="Content Placeholder 2">
            <a:extLst>
              <a:ext uri="{FF2B5EF4-FFF2-40B4-BE49-F238E27FC236}">
                <a16:creationId xmlns:a16="http://schemas.microsoft.com/office/drawing/2014/main" id="{EB6AB041-B259-418A-975D-C2265746F877}"/>
              </a:ext>
            </a:extLst>
          </p:cNvPr>
          <p:cNvSpPr>
            <a:spLocks noGrp="1"/>
          </p:cNvSpPr>
          <p:nvPr>
            <p:ph idx="1"/>
          </p:nvPr>
        </p:nvSpPr>
        <p:spPr/>
        <p:txBody>
          <a:bodyPr>
            <a:normAutofit lnSpcReduction="10000"/>
          </a:bodyPr>
          <a:lstStyle/>
          <a:p>
            <a:r>
              <a:rPr lang="en-US" b="0" i="0" dirty="0">
                <a:effectLst/>
              </a:rPr>
              <a:t>Process mining utilizes various technologies to extract, analyze, and visualize insights from event data. </a:t>
            </a:r>
          </a:p>
          <a:p>
            <a:r>
              <a:rPr lang="en-US" dirty="0"/>
              <a:t> These technologies enable the discovery, monitoring, and improvement of business processes. </a:t>
            </a:r>
          </a:p>
          <a:p>
            <a:r>
              <a:rPr lang="en-US" dirty="0"/>
              <a:t>key technologies involved in process mining:</a:t>
            </a:r>
          </a:p>
          <a:p>
            <a:r>
              <a:rPr lang="en-US" b="1" dirty="0"/>
              <a:t>Big Data Technologies: </a:t>
            </a:r>
            <a:r>
              <a:rPr lang="en-US" dirty="0"/>
              <a:t>Technologies like Hadoop and Spark are used to process and analyze massive datasets efficiently.</a:t>
            </a:r>
          </a:p>
          <a:p>
            <a:r>
              <a:rPr lang="en-US" b="1" dirty="0"/>
              <a:t>Data Integration and ETL (Extract, Transform, Load):</a:t>
            </a:r>
          </a:p>
          <a:p>
            <a:pPr>
              <a:buFont typeface="Wingdings" panose="05000000000000000000" pitchFamily="2" charset="2"/>
              <a:buChar char="§"/>
            </a:pPr>
            <a:r>
              <a:rPr lang="en-US" dirty="0"/>
              <a:t>Data connectors: These enable the integration of data from various sources, such as ERP systems, databases, logs, and spreadsheets.</a:t>
            </a:r>
          </a:p>
          <a:p>
            <a:pPr>
              <a:buFont typeface="Wingdings" panose="05000000000000000000" pitchFamily="2" charset="2"/>
              <a:buChar char="§"/>
            </a:pPr>
            <a:r>
              <a:rPr lang="en-US" dirty="0"/>
              <a:t>ETL tools: These help transform and preprocess raw data into structured event logs suitable for process analysis.</a:t>
            </a:r>
            <a:endParaRPr lang="en-IN" dirty="0"/>
          </a:p>
        </p:txBody>
      </p:sp>
    </p:spTree>
    <p:extLst>
      <p:ext uri="{BB962C8B-B14F-4D97-AF65-F5344CB8AC3E}">
        <p14:creationId xmlns:p14="http://schemas.microsoft.com/office/powerpoint/2010/main" val="12852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457D-3F21-269F-14D9-9C65AA677B78}"/>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63ACED50-FCAA-E67D-6993-F031ADE32A8C}"/>
              </a:ext>
            </a:extLst>
          </p:cNvPr>
          <p:cNvSpPr>
            <a:spLocks noGrp="1"/>
          </p:cNvSpPr>
          <p:nvPr>
            <p:ph idx="1"/>
          </p:nvPr>
        </p:nvSpPr>
        <p:spPr/>
        <p:txBody>
          <a:bodyPr/>
          <a:lstStyle/>
          <a:p>
            <a:r>
              <a:rPr lang="en-US" b="1" dirty="0"/>
              <a:t>Event Collection and Management System (EMS):</a:t>
            </a:r>
            <a:r>
              <a:rPr lang="en-US" dirty="0"/>
              <a:t>An EMS provides a platform to store, manage, and process event data collected from different sources. It forms the foundation for process mining analyses.</a:t>
            </a:r>
          </a:p>
          <a:p>
            <a:endParaRPr lang="en-US" dirty="0"/>
          </a:p>
          <a:p>
            <a:r>
              <a:rPr lang="en-US" b="1" dirty="0"/>
              <a:t>Data Warehousing and </a:t>
            </a:r>
            <a:r>
              <a:rPr lang="en-US" b="1" dirty="0" err="1"/>
              <a:t>Databases:</a:t>
            </a:r>
            <a:r>
              <a:rPr lang="en-US" dirty="0" err="1"/>
              <a:t>Relational</a:t>
            </a:r>
            <a:r>
              <a:rPr lang="en-US" dirty="0"/>
              <a:t> databases and data warehouses store large volumes of event data for analysis and reporting.</a:t>
            </a:r>
            <a:endParaRPr lang="en-IN" dirty="0"/>
          </a:p>
        </p:txBody>
      </p:sp>
    </p:spTree>
    <p:extLst>
      <p:ext uri="{BB962C8B-B14F-4D97-AF65-F5344CB8AC3E}">
        <p14:creationId xmlns:p14="http://schemas.microsoft.com/office/powerpoint/2010/main" val="318648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441-0AB4-750B-4BBA-226990539051}"/>
              </a:ext>
            </a:extLst>
          </p:cNvPr>
          <p:cNvSpPr>
            <a:spLocks noGrp="1"/>
          </p:cNvSpPr>
          <p:nvPr>
            <p:ph type="title"/>
          </p:nvPr>
        </p:nvSpPr>
        <p:spPr/>
        <p:txBody>
          <a:bodyPr/>
          <a:lstStyle/>
          <a:p>
            <a:r>
              <a:rPr lang="en-IN" dirty="0"/>
              <a:t>Applications</a:t>
            </a:r>
            <a:br>
              <a:rPr lang="en-IN" dirty="0"/>
            </a:br>
            <a:endParaRPr lang="en-IN" dirty="0"/>
          </a:p>
        </p:txBody>
      </p:sp>
      <p:sp>
        <p:nvSpPr>
          <p:cNvPr id="3" name="Content Placeholder 2">
            <a:extLst>
              <a:ext uri="{FF2B5EF4-FFF2-40B4-BE49-F238E27FC236}">
                <a16:creationId xmlns:a16="http://schemas.microsoft.com/office/drawing/2014/main" id="{46A72E66-845C-5768-67DB-164CB6530E8D}"/>
              </a:ext>
            </a:extLst>
          </p:cNvPr>
          <p:cNvSpPr>
            <a:spLocks noGrp="1"/>
          </p:cNvSpPr>
          <p:nvPr>
            <p:ph idx="1"/>
          </p:nvPr>
        </p:nvSpPr>
        <p:spPr/>
        <p:txBody>
          <a:bodyPr/>
          <a:lstStyle/>
          <a:p>
            <a:r>
              <a:rPr lang="en-US" b="1" dirty="0"/>
              <a:t>Financial Process Analysis: </a:t>
            </a:r>
            <a:r>
              <a:rPr lang="en-US" dirty="0"/>
              <a:t>Organizations in finance can use process mining to analyze financial processes like invoice handling, expense approval, and risk assessment. This leads to better financial control and compliance.</a:t>
            </a:r>
          </a:p>
          <a:p>
            <a:r>
              <a:rPr lang="en-US" b="1" dirty="0"/>
              <a:t>Retail and E-commerce: </a:t>
            </a:r>
            <a:r>
              <a:rPr lang="en-US" dirty="0"/>
              <a:t>Process mining helps optimize inventory management, order processing, and customer fulfillment processes in retail and e-commerce.</a:t>
            </a:r>
          </a:p>
          <a:p>
            <a:r>
              <a:rPr lang="en-US" b="1" dirty="0"/>
              <a:t>Telecommunications: </a:t>
            </a:r>
            <a:r>
              <a:rPr lang="en-US" dirty="0"/>
              <a:t>Process mining can be used to optimize customer onboarding, service provisioning, and billing processes in the telecommunications industry.</a:t>
            </a:r>
          </a:p>
        </p:txBody>
      </p:sp>
    </p:spTree>
    <p:extLst>
      <p:ext uri="{BB962C8B-B14F-4D97-AF65-F5344CB8AC3E}">
        <p14:creationId xmlns:p14="http://schemas.microsoft.com/office/powerpoint/2010/main" val="157037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EAB2-D920-5FD7-4FD0-58A33940A821}"/>
              </a:ext>
            </a:extLst>
          </p:cNvPr>
          <p:cNvSpPr>
            <a:spLocks noGrp="1"/>
          </p:cNvSpPr>
          <p:nvPr>
            <p:ph type="title"/>
          </p:nvPr>
        </p:nvSpPr>
        <p:spPr/>
        <p:txBody>
          <a:bodyPr/>
          <a:lstStyle/>
          <a:p>
            <a:r>
              <a:rPr lang="en-IN" dirty="0" err="1"/>
              <a:t>Contd</a:t>
            </a:r>
            <a:r>
              <a:rPr lang="en-IN" dirty="0"/>
              <a:t>…</a:t>
            </a:r>
          </a:p>
        </p:txBody>
      </p:sp>
      <p:pic>
        <p:nvPicPr>
          <p:cNvPr id="2050" name="Picture 2" descr="Types and Applications of Process Mining | Analytics Steps">
            <a:extLst>
              <a:ext uri="{FF2B5EF4-FFF2-40B4-BE49-F238E27FC236}">
                <a16:creationId xmlns:a16="http://schemas.microsoft.com/office/drawing/2014/main" id="{031AA2A7-A5E3-DCC6-9209-10D895270D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7387" y="1343050"/>
            <a:ext cx="8495818" cy="428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8144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1332</TotalTime>
  <Words>1333</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Google Sans</vt:lpstr>
      <vt:lpstr>Times New Roman</vt:lpstr>
      <vt:lpstr>TimesNewRomanPSMT</vt:lpstr>
      <vt:lpstr>Wingdings</vt:lpstr>
      <vt:lpstr>Custom Design</vt:lpstr>
      <vt:lpstr>PowerPoint Presentation</vt:lpstr>
      <vt:lpstr>Contents</vt:lpstr>
      <vt:lpstr>Course Objective</vt:lpstr>
      <vt:lpstr>Introduction</vt:lpstr>
      <vt:lpstr>Contd...</vt:lpstr>
      <vt:lpstr>Technology</vt:lpstr>
      <vt:lpstr>Contd…</vt:lpstr>
      <vt:lpstr>Applications </vt:lpstr>
      <vt:lpstr>Contd…</vt:lpstr>
      <vt:lpstr>Modules</vt:lpstr>
      <vt:lpstr>Cond…</vt:lpstr>
      <vt:lpstr>Contd…</vt:lpstr>
      <vt:lpstr>Contd…</vt:lpstr>
      <vt:lpstr>Contd…</vt:lpstr>
      <vt:lpstr>Contd…</vt:lpstr>
      <vt:lpstr>Contd…</vt:lpstr>
      <vt:lpstr>Real Time applications </vt:lpstr>
      <vt:lpstr>Learning outcomes </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 Ranga Swamy</cp:lastModifiedBy>
  <cp:revision>115</cp:revision>
  <dcterms:created xsi:type="dcterms:W3CDTF">2019-06-11T05:35:51Z</dcterms:created>
  <dcterms:modified xsi:type="dcterms:W3CDTF">2023-08-29T17:27:28Z</dcterms:modified>
</cp:coreProperties>
</file>