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6" r:id="rId4"/>
    <p:sldMasterId id="2147483657" r:id="rId5"/>
    <p:sldMasterId id="2147483658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6858000" cx="12192000"/>
  <p:notesSz cx="6858000" cy="9144000"/>
  <p:embeddedFontLst>
    <p:embeddedFont>
      <p:font typeface="Corbel"/>
      <p:regular r:id="rId30"/>
      <p:bold r:id="rId31"/>
      <p:italic r:id="rId32"/>
      <p:boldItalic r:id="rId33"/>
    </p:embeddedFont>
    <p:embeddedFont>
      <p:font typeface="Candar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orbel-bold.fntdata"/><Relationship Id="rId30" Type="http://schemas.openxmlformats.org/officeDocument/2006/relationships/font" Target="fonts/Corbel-regular.fntdata"/><Relationship Id="rId11" Type="http://schemas.openxmlformats.org/officeDocument/2006/relationships/slide" Target="slides/slide4.xml"/><Relationship Id="rId33" Type="http://schemas.openxmlformats.org/officeDocument/2006/relationships/font" Target="fonts/Corbel-boldItalic.fntdata"/><Relationship Id="rId10" Type="http://schemas.openxmlformats.org/officeDocument/2006/relationships/slide" Target="slides/slide3.xml"/><Relationship Id="rId32" Type="http://schemas.openxmlformats.org/officeDocument/2006/relationships/font" Target="fonts/Corbel-italic.fntdata"/><Relationship Id="rId13" Type="http://schemas.openxmlformats.org/officeDocument/2006/relationships/slide" Target="slides/slide6.xml"/><Relationship Id="rId35" Type="http://schemas.openxmlformats.org/officeDocument/2006/relationships/font" Target="fonts/Candara-bold.fntdata"/><Relationship Id="rId12" Type="http://schemas.openxmlformats.org/officeDocument/2006/relationships/slide" Target="slides/slide5.xml"/><Relationship Id="rId34" Type="http://schemas.openxmlformats.org/officeDocument/2006/relationships/font" Target="fonts/Candara-regular.fntdata"/><Relationship Id="rId15" Type="http://schemas.openxmlformats.org/officeDocument/2006/relationships/slide" Target="slides/slide8.xml"/><Relationship Id="rId37" Type="http://schemas.openxmlformats.org/officeDocument/2006/relationships/font" Target="fonts/Candara-boldItalic.fntdata"/><Relationship Id="rId14" Type="http://schemas.openxmlformats.org/officeDocument/2006/relationships/slide" Target="slides/slide7.xml"/><Relationship Id="rId36" Type="http://schemas.openxmlformats.org/officeDocument/2006/relationships/font" Target="fonts/Candara-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0" name="Google Shape;2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6" name="Google Shape;26;p3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 rot="5400000">
            <a:off x="3833019" y="-1623219"/>
            <a:ext cx="4525962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55600" lvl="1" marL="914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42900" lvl="2" marL="1371600" marR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Brand &amp; all that\Greatlearning Logo\Greatlearning Logo.jpg" id="17" name="Google Shape;17;p1"/>
          <p:cNvPicPr preferRelativeResize="0"/>
          <p:nvPr/>
        </p:nvPicPr>
        <p:blipFill rotWithShape="1">
          <a:blip r:embed="rId1">
            <a:alphaModFix/>
          </a:blip>
          <a:srcRect b="71116" l="19363" r="17929" t="19598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8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Brand &amp; all that\Greatlearning Logo\Greatlearning Logo.jpg" id="62" name="Google Shape;62;p8"/>
          <p:cNvPicPr preferRelativeResize="0"/>
          <p:nvPr/>
        </p:nvPicPr>
        <p:blipFill rotWithShape="1">
          <a:blip r:embed="rId1">
            <a:alphaModFix/>
          </a:blip>
          <a:srcRect b="71116" l="19363" r="17929" t="19598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/>
        </p:nvSpPr>
        <p:spPr>
          <a:xfrm>
            <a:off x="0" y="0"/>
            <a:ext cx="508000" cy="685800"/>
          </a:xfrm>
          <a:prstGeom prst="rect">
            <a:avLst/>
          </a:prstGeom>
          <a:solidFill>
            <a:srgbClr val="0F75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0" y="685800"/>
            <a:ext cx="508000" cy="685800"/>
          </a:xfrm>
          <a:prstGeom prst="rect">
            <a:avLst/>
          </a:prstGeom>
          <a:solidFill>
            <a:srgbClr val="25AA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:\Brand &amp; all that\Greatlearning Logo\Greatlearning Logo.jpg" id="75" name="Google Shape;75;p10"/>
          <p:cNvPicPr preferRelativeResize="0"/>
          <p:nvPr/>
        </p:nvPicPr>
        <p:blipFill rotWithShape="1">
          <a:blip r:embed="rId1">
            <a:alphaModFix/>
          </a:blip>
          <a:srcRect b="71116" l="19363" r="17929" t="19598"/>
          <a:stretch/>
        </p:blipFill>
        <p:spPr>
          <a:xfrm>
            <a:off x="8197850" y="317500"/>
            <a:ext cx="3598862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  <a:defRPr b="0" i="0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/>
          <p:nvPr>
            <p:ph type="ctrTitle"/>
          </p:nvPr>
        </p:nvSpPr>
        <p:spPr>
          <a:xfrm>
            <a:off x="2438400" y="24161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IN"/>
              <a:t>Concepts of Machine Learning and Linear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Classification vs regression</a:t>
            </a:r>
            <a:endParaRPr/>
          </a:p>
        </p:txBody>
      </p:sp>
      <p:grpSp>
        <p:nvGrpSpPr>
          <p:cNvPr id="165" name="Google Shape;165;p21"/>
          <p:cNvGrpSpPr/>
          <p:nvPr/>
        </p:nvGrpSpPr>
        <p:grpSpPr>
          <a:xfrm>
            <a:off x="614457" y="2729978"/>
            <a:ext cx="10963084" cy="2266406"/>
            <a:chOff x="4857" y="1129778"/>
            <a:chExt cx="10963084" cy="2266406"/>
          </a:xfrm>
        </p:grpSpPr>
        <p:sp>
          <p:nvSpPr>
            <p:cNvPr id="166" name="Google Shape;166;p21"/>
            <p:cNvSpPr/>
            <p:nvPr/>
          </p:nvSpPr>
          <p:spPr>
            <a:xfrm>
              <a:off x="4857" y="1735910"/>
              <a:ext cx="2108285" cy="105414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 txBox="1"/>
            <p:nvPr/>
          </p:nvSpPr>
          <p:spPr>
            <a:xfrm>
              <a:off x="35732" y="1766785"/>
              <a:ext cx="2046535" cy="992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Predictive modeling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 rot="-2142401">
              <a:off x="2015527" y="1938953"/>
              <a:ext cx="1038544" cy="41923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 txBox="1"/>
            <p:nvPr/>
          </p:nvSpPr>
          <p:spPr>
            <a:xfrm rot="-2142401">
              <a:off x="2508836" y="1933951"/>
              <a:ext cx="51927" cy="51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2956457" y="1129778"/>
              <a:ext cx="2108285" cy="105414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1"/>
            <p:cNvSpPr txBox="1"/>
            <p:nvPr/>
          </p:nvSpPr>
          <p:spPr>
            <a:xfrm>
              <a:off x="2987332" y="1160653"/>
              <a:ext cx="2046535" cy="992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Regression</a:t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5064742" y="1635887"/>
              <a:ext cx="843314" cy="41923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 txBox="1"/>
            <p:nvPr/>
          </p:nvSpPr>
          <p:spPr>
            <a:xfrm>
              <a:off x="5465317" y="1635766"/>
              <a:ext cx="42165" cy="42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5908057" y="1129778"/>
              <a:ext cx="2108285" cy="105414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1"/>
            <p:cNvSpPr txBox="1"/>
            <p:nvPr/>
          </p:nvSpPr>
          <p:spPr>
            <a:xfrm>
              <a:off x="5938932" y="1160653"/>
              <a:ext cx="2046535" cy="992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 variable – numerical or categorical</a:t>
              </a:r>
              <a:endParaRPr/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8016342" y="1635887"/>
              <a:ext cx="843314" cy="41923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1"/>
            <p:cNvSpPr txBox="1"/>
            <p:nvPr/>
          </p:nvSpPr>
          <p:spPr>
            <a:xfrm>
              <a:off x="8416916" y="1635766"/>
              <a:ext cx="42165" cy="42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8859656" y="1129778"/>
              <a:ext cx="2108285" cy="105414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 txBox="1"/>
            <p:nvPr/>
          </p:nvSpPr>
          <p:spPr>
            <a:xfrm>
              <a:off x="8890531" y="1160653"/>
              <a:ext cx="2046535" cy="992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variable - numerical</a:t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 rot="2142401">
              <a:off x="2015527" y="2545085"/>
              <a:ext cx="1038544" cy="41923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 txBox="1"/>
            <p:nvPr/>
          </p:nvSpPr>
          <p:spPr>
            <a:xfrm rot="2142401">
              <a:off x="2508836" y="2540083"/>
              <a:ext cx="51927" cy="51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2956457" y="2342042"/>
              <a:ext cx="2108285" cy="105414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 txBox="1"/>
            <p:nvPr/>
          </p:nvSpPr>
          <p:spPr>
            <a:xfrm>
              <a:off x="2987332" y="2372917"/>
              <a:ext cx="2046535" cy="992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Classification</a:t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5064742" y="2848151"/>
              <a:ext cx="843314" cy="41923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 txBox="1"/>
            <p:nvPr/>
          </p:nvSpPr>
          <p:spPr>
            <a:xfrm>
              <a:off x="5465317" y="2848030"/>
              <a:ext cx="42165" cy="42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5908057" y="2342042"/>
              <a:ext cx="2108285" cy="105414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 txBox="1"/>
            <p:nvPr/>
          </p:nvSpPr>
          <p:spPr>
            <a:xfrm>
              <a:off x="5938932" y="2372917"/>
              <a:ext cx="2046535" cy="992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 variable – numerical or categorical</a:t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016342" y="2848151"/>
              <a:ext cx="843314" cy="41923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8416916" y="2848030"/>
              <a:ext cx="42165" cy="421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8859656" y="2342042"/>
              <a:ext cx="2108285" cy="1054142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 cap="flat" cmpd="sng" w="9525">
              <a:solidFill>
                <a:srgbClr val="97B85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 txBox="1"/>
            <p:nvPr/>
          </p:nvSpPr>
          <p:spPr>
            <a:xfrm>
              <a:off x="8890531" y="2372917"/>
              <a:ext cx="2046535" cy="992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 variable - categorical</a:t>
              </a:r>
              <a:endParaRPr/>
            </a:p>
          </p:txBody>
        </p:sp>
      </p:grpSp>
      <p:sp>
        <p:nvSpPr>
          <p:cNvPr id="192" name="Google Shape;192;p21"/>
          <p:cNvSpPr txBox="1"/>
          <p:nvPr>
            <p:ph idx="11" type="ftr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Sowmya Vivek</a:t>
            </a:r>
            <a:endParaRPr/>
          </a:p>
        </p:txBody>
      </p: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10353040" y="457200"/>
            <a:ext cx="1473200" cy="1143000"/>
          </a:xfrm>
          <a:prstGeom prst="irregularSeal1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Sow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2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term “Regression” generally refers to predicting a real number.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term “linear” in linear regression refers to the fact that the method models data with linear combination of the explanatory variables.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In case of linear regression with  a single explanatory variable, the linear combination can be expressed as :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                   response = intercept + constant + explanatory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Pearson’s Coefficient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6" name="Google Shape;20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6837" y="1600200"/>
            <a:ext cx="8818326" cy="452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Best fit line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Given Y = f(x) and the scatter plot shows apparent correlation between X and Y.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But there are infinite number of lines that can be fit in the scatter.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distance between a point and the line is the error in prediction.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2129" y="3320506"/>
            <a:ext cx="3210877" cy="2394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 rotWithShape="1">
          <a:blip r:embed="rId4">
            <a:alphaModFix/>
          </a:blip>
          <a:srcRect b="13507" l="0" r="0" t="0"/>
          <a:stretch/>
        </p:blipFill>
        <p:spPr>
          <a:xfrm>
            <a:off x="6096000" y="3320494"/>
            <a:ext cx="3539209" cy="2247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>
                <a:latin typeface="Times New Roman"/>
                <a:ea typeface="Times New Roman"/>
                <a:cs typeface="Times New Roman"/>
                <a:sym typeface="Times New Roman"/>
              </a:rPr>
              <a:t>Coefficient of Determinant</a:t>
            </a:r>
            <a:endParaRPr sz="4000"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Coefficient of determinant determines the fitness of a linear model. The closer the points get to the line, the R</a:t>
            </a:r>
            <a:r>
              <a:rPr baseline="30000" lang="en-IN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 (coeff of determinant) tends to 1, the better the model is.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/>
          </a:p>
        </p:txBody>
      </p:sp>
      <p:pic>
        <p:nvPicPr>
          <p:cNvPr id="221" name="Google Shape;22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4903" y="3023643"/>
            <a:ext cx="5172891" cy="3242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SSE and SSR</a:t>
            </a:r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843" y="1711235"/>
            <a:ext cx="9466561" cy="4597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 txBox="1"/>
          <p:nvPr>
            <p:ph type="title"/>
          </p:nvPr>
        </p:nvSpPr>
        <p:spPr>
          <a:xfrm>
            <a:off x="609600" y="4270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Pros and Cons of Linear Regression</a:t>
            </a:r>
            <a:b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/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IN" sz="2800">
                <a:latin typeface="Times New Roman"/>
                <a:ea typeface="Times New Roman"/>
                <a:cs typeface="Times New Roman"/>
                <a:sym typeface="Times New Roman"/>
              </a:rPr>
              <a:t>Advantages 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Simple to  implement and easier to interpret the outputs coefficient.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Assumes a linear relationships between dependent and independent variables.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Outliers can have huge effects on regression.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Linear Regression assume independence between attributes.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Case Study</a:t>
            </a: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3000"/>
              <a:t>Context: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en-IN" sz="1800">
                <a:latin typeface="Calibri"/>
                <a:ea typeface="Calibri"/>
                <a:cs typeface="Calibri"/>
                <a:sym typeface="Calibri"/>
              </a:rPr>
              <a:t>A marketer is interested in the effect of changing shelf height (x1) and shelf width (x2) on the weekly sales (y) of her brand of laundry detergent in a grocery store.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en-IN" sz="3000"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We have at least one variable that is known (in some cases it is controllable), and a response variable that is a random variable. We would like to fit a model that relates the response to the known or controllable variable(s).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000"/>
          </a:p>
        </p:txBody>
      </p:sp>
      <p:sp>
        <p:nvSpPr>
          <p:cNvPr id="241" name="Google Shape;241;p28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that the more shelf space their product takes up, the higher the frequency of such purchases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in the range of 3 to 9 feet, the mean weekly sales will be linearly related to the width of the shelf space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fit a model relating weekly sales y to the amount of shelf space x her product receives that week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Case study: Linear regression</a:t>
            </a:r>
            <a:endParaRPr/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3000">
                <a:latin typeface="Calibri"/>
                <a:ea typeface="Calibri"/>
                <a:cs typeface="Calibri"/>
                <a:sym typeface="Calibri"/>
              </a:rPr>
              <a:t>Equation: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y = β0 + β1x + ε, so that y|x ∼ N(β0 + β1x, σ).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b="1" lang="en-IN" sz="3000">
                <a:latin typeface="Calibri"/>
                <a:ea typeface="Calibri"/>
                <a:cs typeface="Calibri"/>
                <a:sym typeface="Calibri"/>
              </a:rPr>
              <a:t>Steps: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Compute estimates of the parameters β0 and β1.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Take a sample of n subjects, observing values y of the response variable and x of the predictor variable.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Choose as estimates for β0 and β1, the values b0 and b1 that ‘best fit’ the sample data.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55" name="Google Shape;255;p30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IN" sz="40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Objectives </a:t>
            </a:r>
            <a:endParaRPr/>
          </a:p>
        </p:txBody>
      </p:sp>
      <p:sp>
        <p:nvSpPr>
          <p:cNvPr id="95" name="Google Shape;95;p13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b="0" i="0" lang="en-IN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Machine Learning and its importance 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Machine Learning happens in Mathematical space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Supervised Machine Learning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Linear Regression and Pearson’s Coefficient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Best fit line and Coefficient of Determinant</a:t>
            </a:r>
            <a:endParaRPr/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Pros and Cons of Linear Regression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Case Study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-190500" lvl="0" marL="4953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09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737600" y="647700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Case study: Linear regression</a:t>
            </a:r>
            <a:endParaRPr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3000"/>
              <a:t>Some formulas to follow :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000"/>
          </a:p>
          <a:p>
            <a:pPr indent="-3810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SSxx = Σ (x – </a:t>
            </a: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x̅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aseline="30000" lang="en-IN" sz="2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= Σ x</a:t>
            </a:r>
            <a:r>
              <a:rPr baseline="30000" lang="en-IN" sz="2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− ( Σ x)</a:t>
            </a:r>
            <a:r>
              <a:rPr baseline="30000" lang="en-IN" sz="2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/n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SSxy = Σ (x − </a:t>
            </a:r>
            <a:r>
              <a:rPr lang="en-IN" sz="2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x̅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)(y − </a:t>
            </a:r>
            <a:r>
              <a:rPr lang="en-IN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ȳ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) = Σ xy − ( Σ x)( Σ y) /n 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SSyy = Σ (y − </a:t>
            </a:r>
            <a:r>
              <a:rPr lang="en-IN" sz="24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ȳ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baseline="30000" lang="en-IN" sz="2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= Σ y</a:t>
            </a:r>
            <a:r>
              <a:rPr baseline="30000" lang="en-IN" sz="2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− ( Σ y)</a:t>
            </a:r>
            <a:r>
              <a:rPr baseline="30000" lang="en-IN" sz="24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 /n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Obtain the least squares estimate of the true linear regression relation (β0+β1x)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>
                <a:latin typeface="Calibri"/>
                <a:ea typeface="Calibri"/>
                <a:cs typeface="Calibri"/>
                <a:sym typeface="Calibri"/>
              </a:rPr>
              <a:t>b1 = SSxy /SSxx ,  b0 = Σ y /n − b1 Σ x /n,  yˆ = b0 + b1x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3000"/>
          </a:p>
        </p:txBody>
      </p:sp>
      <p:sp>
        <p:nvSpPr>
          <p:cNvPr id="263" name="Google Shape;263;p31"/>
          <p:cNvSpPr txBox="1"/>
          <p:nvPr>
            <p:ph idx="12" type="sldNum"/>
          </p:nvPr>
        </p:nvSpPr>
        <p:spPr>
          <a:xfrm>
            <a:off x="8737600" y="647700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Real life applications of regression</a:t>
            </a:r>
            <a:endParaRPr/>
          </a:p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Predict health insurance claim for a customer based on demographic &amp; health attributes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Predict annual income of a person based on demography, skill area and work experience information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/>
              <a:t>Predict travel time based on traffic, location and time related attributes</a:t>
            </a:r>
            <a:endParaRPr/>
          </a:p>
        </p:txBody>
      </p:sp>
      <p:sp>
        <p:nvSpPr>
          <p:cNvPr id="270" name="Google Shape;270;p32"/>
          <p:cNvSpPr/>
          <p:nvPr/>
        </p:nvSpPr>
        <p:spPr>
          <a:xfrm>
            <a:off x="10353040" y="457200"/>
            <a:ext cx="1473200" cy="1143000"/>
          </a:xfrm>
          <a:prstGeom prst="irregularSeal1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/>
          <p:nvPr/>
        </p:nvSpPr>
        <p:spPr>
          <a:xfrm>
            <a:off x="4219575" y="4572000"/>
            <a:ext cx="34544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imes New Roman"/>
              <a:buNone/>
            </a:pPr>
            <a:r>
              <a:rPr b="1" i="0" lang="en-IN" sz="5400" u="none" cap="none" strike="noStrik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9050" y="3798887"/>
            <a:ext cx="3028950" cy="302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84325" y="1450975"/>
            <a:ext cx="4359275" cy="26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3"/>
          <p:cNvSpPr txBox="1"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Candara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Introduction to Machine Learning</a:t>
            </a:r>
            <a:endParaRPr sz="3600"/>
          </a:p>
        </p:txBody>
      </p:sp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The ability to do the tasks come from the underlying model which is the result of the learning process. </a:t>
            </a:r>
            <a:endParaRPr sz="1800"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The model is generated from huge volume of data, huge both in breadth and depth reflecting the real world 	in which the processes are performed. </a:t>
            </a:r>
            <a:endParaRPr sz="1800"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IN" sz="2400">
                <a:latin typeface="Times New Roman"/>
                <a:ea typeface="Times New Roman"/>
                <a:cs typeface="Times New Roman"/>
                <a:sym typeface="Times New Roman"/>
              </a:rPr>
              <a:t>What machine learning algorithms do?</a:t>
            </a:r>
            <a:endParaRPr b="1" sz="2400"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Search through the data to look for patterns in form of trends, cycles, associations, etc.</a:t>
            </a:r>
            <a:endParaRPr sz="1800"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latin typeface="Times New Roman"/>
                <a:ea typeface="Times New Roman"/>
                <a:cs typeface="Times New Roman"/>
                <a:sym typeface="Times New Roman"/>
              </a:rPr>
              <a:t>Express these patterns as mathematical structures such as probability or polynomial equations.</a:t>
            </a:r>
            <a:endParaRPr sz="1800"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Industry use cases of Machine Learning</a:t>
            </a:r>
            <a:endParaRPr sz="3600"/>
          </a:p>
        </p:txBody>
      </p:sp>
      <p:grpSp>
        <p:nvGrpSpPr>
          <p:cNvPr id="109" name="Google Shape;109;p15"/>
          <p:cNvGrpSpPr/>
          <p:nvPr/>
        </p:nvGrpSpPr>
        <p:grpSpPr>
          <a:xfrm>
            <a:off x="741730" y="1956524"/>
            <a:ext cx="10403738" cy="3962643"/>
            <a:chOff x="50" y="219164"/>
            <a:chExt cx="10403738" cy="3962643"/>
          </a:xfrm>
        </p:grpSpPr>
        <p:sp>
          <p:nvSpPr>
            <p:cNvPr id="110" name="Google Shape;110;p15"/>
            <p:cNvSpPr/>
            <p:nvPr/>
          </p:nvSpPr>
          <p:spPr>
            <a:xfrm>
              <a:off x="50" y="219164"/>
              <a:ext cx="4861559" cy="5760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5"/>
            <p:cNvSpPr txBox="1"/>
            <p:nvPr/>
          </p:nvSpPr>
          <p:spPr>
            <a:xfrm>
              <a:off x="50" y="219164"/>
              <a:ext cx="4861559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Simpler use cases</a:t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50" y="795164"/>
              <a:ext cx="4861559" cy="3386643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50" y="795164"/>
              <a:ext cx="4861559" cy="3386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I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 if a customer will default a loan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I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What is the probability that an employee will quit his job?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I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What are the factors that influence customer churn?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I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What is the predicted sales for a product for this year?</a:t>
              </a:r>
              <a:endParaRPr/>
            </a:p>
            <a:p>
              <a:pPr indent="-101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5542229" y="219164"/>
              <a:ext cx="4861559" cy="5760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5542229" y="219164"/>
              <a:ext cx="4861559" cy="57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IN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Complex use cases</a:t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542229" y="795164"/>
              <a:ext cx="4861559" cy="3386643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5542229" y="795164"/>
              <a:ext cx="4861559" cy="3386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</a:pPr>
              <a:r>
                <a:rPr b="0" i="0" lang="en-I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Detect audience sentiment for a new movie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Char char="•"/>
              </a:pPr>
              <a:r>
                <a:rPr b="0" i="0" lang="en-IN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Used for character recognition or natural language processing.</a:t>
              </a:r>
              <a:endPara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IN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Too complex and dynamic, eg: Weather Forecasting.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IN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Patterns hidden in humongous data, eg: Recommendation System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IN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Too many permutations and combinations possible , eg: Genetic Code mapping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</a:pPr>
              <a:r>
                <a:rPr b="0" i="0" lang="en-IN" sz="20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And much more!!</a:t>
              </a:r>
              <a:endParaRPr/>
            </a:p>
          </p:txBody>
        </p:sp>
      </p:grpSp>
      <p:sp>
        <p:nvSpPr>
          <p:cNvPr id="118" name="Google Shape;118;p15"/>
          <p:cNvSpPr/>
          <p:nvPr/>
        </p:nvSpPr>
        <p:spPr>
          <a:xfrm>
            <a:off x="10353040" y="457200"/>
            <a:ext cx="1473200" cy="1143000"/>
          </a:xfrm>
          <a:prstGeom prst="irregularSeal1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609600" y="4572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Machine Learning happens in </a:t>
            </a:r>
            <a:b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Mathematical space</a:t>
            </a:r>
            <a:b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609600" y="168293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A data representing the real world, is a collection attributes that define an entity. 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2561781"/>
            <a:ext cx="6818811" cy="36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934" y="1600200"/>
            <a:ext cx="7457731" cy="457603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>
            <p:ph type="title"/>
          </p:nvPr>
        </p:nvSpPr>
        <p:spPr>
          <a:xfrm>
            <a:off x="609600" y="45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Machine Learning happens in </a:t>
            </a:r>
            <a:b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  <a:t>Mathematical space</a:t>
            </a:r>
            <a:br>
              <a:rPr lang="en-IN" sz="3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Supervised vs unsupervised learning</a:t>
            </a:r>
            <a:endParaRPr/>
          </a:p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4165600" y="647700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IN" sz="1400" u="none" cap="none" strike="noStrike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rPr>
              <a:t>‹#›</a:t>
            </a:fld>
            <a:endParaRPr b="0" i="0" sz="1400" u="none" cap="none" strike="noStrike">
              <a:solidFill>
                <a:srgbClr val="595959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38" name="Google Shape;138;p18"/>
          <p:cNvGrpSpPr/>
          <p:nvPr/>
        </p:nvGrpSpPr>
        <p:grpSpPr>
          <a:xfrm>
            <a:off x="609653" y="1885071"/>
            <a:ext cx="10972692" cy="3956220"/>
            <a:chOff x="53" y="284871"/>
            <a:chExt cx="10972692" cy="3956220"/>
          </a:xfrm>
        </p:grpSpPr>
        <p:sp>
          <p:nvSpPr>
            <p:cNvPr id="139" name="Google Shape;139;p18"/>
            <p:cNvSpPr/>
            <p:nvPr/>
          </p:nvSpPr>
          <p:spPr>
            <a:xfrm>
              <a:off x="53" y="284871"/>
              <a:ext cx="5127426" cy="892800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 txBox="1"/>
            <p:nvPr/>
          </p:nvSpPr>
          <p:spPr>
            <a:xfrm>
              <a:off x="53" y="284871"/>
              <a:ext cx="5127426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975" lIns="220450" spcFirstLastPara="1" rIns="220450" wrap="square" tIns="125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IN" sz="3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Supervised learning</a:t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53" y="1177671"/>
              <a:ext cx="5127426" cy="3063420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 txBox="1"/>
            <p:nvPr/>
          </p:nvSpPr>
          <p:spPr>
            <a:xfrm>
              <a:off x="53" y="1177671"/>
              <a:ext cx="5127426" cy="3063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8025" lIns="165350" spcFirstLastPara="1" rIns="220450" wrap="square" tIns="1653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Char char="•"/>
              </a:pPr>
              <a:r>
                <a:rPr b="0" i="0" lang="en-IN" sz="3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Clearly defined X and Y variables</a:t>
              </a:r>
              <a:endParaRPr b="0" i="0" sz="3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Char char="•"/>
              </a:pPr>
              <a:r>
                <a:rPr b="0" i="0" lang="en-IN" sz="3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Predict a continuous response (Regression)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Char char="•"/>
              </a:pPr>
              <a:r>
                <a:rPr b="0" i="0" lang="en-IN" sz="3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categorical response (classification)</a:t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5845319" y="284871"/>
              <a:ext cx="5127426" cy="892800"/>
            </a:xfrm>
            <a:prstGeom prst="rect">
              <a:avLst/>
            </a:prstGeom>
            <a:gradFill>
              <a:gsLst>
                <a:gs pos="0">
                  <a:srgbClr val="9FC3FF"/>
                </a:gs>
                <a:gs pos="35000">
                  <a:srgbClr val="BDD5FF"/>
                </a:gs>
                <a:gs pos="100000">
                  <a:srgbClr val="E4EEFF"/>
                </a:gs>
              </a:gsLst>
              <a:lin ang="1620000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 txBox="1"/>
            <p:nvPr/>
          </p:nvSpPr>
          <p:spPr>
            <a:xfrm>
              <a:off x="5845319" y="284871"/>
              <a:ext cx="5127426" cy="89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975" lIns="220450" spcFirstLastPara="1" rIns="220450" wrap="square" tIns="1259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None/>
              </a:pPr>
              <a:r>
                <a:rPr b="0" i="0" lang="en-IN" sz="3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Unsupervised learning</a:t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5845319" y="1177671"/>
              <a:ext cx="5127426" cy="3063420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9525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 txBox="1"/>
            <p:nvPr/>
          </p:nvSpPr>
          <p:spPr>
            <a:xfrm>
              <a:off x="5845319" y="1177671"/>
              <a:ext cx="5127426" cy="3063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48025" lIns="165350" spcFirstLastPara="1" rIns="220450" wrap="square" tIns="1653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Char char="•"/>
              </a:pPr>
              <a:r>
                <a:rPr b="0" i="0" lang="en-IN" sz="3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Unlabelled data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Char char="•"/>
              </a:pPr>
              <a:r>
                <a:rPr b="0" i="0" lang="en-IN" sz="3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Emerging patterns based on similarity identified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Char char="•"/>
              </a:pPr>
              <a:r>
                <a:rPr b="0" i="0" lang="en-IN" sz="3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Clustering</a:t>
              </a:r>
              <a:endParaRPr/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rgbClr val="000000"/>
                </a:buClr>
                <a:buSzPts val="3100"/>
                <a:buFont typeface="Arial"/>
                <a:buChar char="•"/>
              </a:pPr>
              <a:r>
                <a:rPr b="0" i="0" lang="en-IN" sz="3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Association rules (market basket analysis)</a:t>
              </a:r>
              <a:endParaRPr/>
            </a:p>
          </p:txBody>
        </p:sp>
      </p:grpSp>
      <p:sp>
        <p:nvSpPr>
          <p:cNvPr id="147" name="Google Shape;147;p18"/>
          <p:cNvSpPr/>
          <p:nvPr/>
        </p:nvSpPr>
        <p:spPr>
          <a:xfrm>
            <a:off x="10353040" y="457200"/>
            <a:ext cx="1473200" cy="1143000"/>
          </a:xfrm>
          <a:prstGeom prst="irregularSeal1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Supervised Machine Learning</a:t>
            </a:r>
            <a:b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600"/>
          </a:p>
        </p:txBody>
      </p:sp>
      <p:sp>
        <p:nvSpPr>
          <p:cNvPr id="153" name="Google Shape;153;p19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Class of machine learning that work on externally supplied instances in form of predictor attributes and associated target values. 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The model thus generated is used to make predictions about future instances.</a:t>
            </a:r>
            <a:endParaRPr/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Eg: </a:t>
            </a:r>
            <a:r>
              <a:rPr i="1" lang="en-IN" sz="1800">
                <a:latin typeface="Times New Roman"/>
                <a:ea typeface="Times New Roman"/>
                <a:cs typeface="Times New Roman"/>
                <a:sym typeface="Times New Roman"/>
              </a:rPr>
              <a:t>building model to predict the resale value of a car based on its mileage, age, colour etc</a:t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i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400">
                <a:latin typeface="Times New Roman"/>
                <a:ea typeface="Times New Roman"/>
                <a:cs typeface="Times New Roman"/>
                <a:sym typeface="Times New Roman"/>
              </a:rPr>
              <a:t>Supervised learning problems can be further grouped into regression and classification problems.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Data Science Machine Learning Steps: 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Identify data required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Pre-process Data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Create training &amp; test set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Select appropriate algorithm’s 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Train and build the model</a:t>
            </a:r>
            <a:endParaRPr/>
          </a:p>
          <a:p>
            <a: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IN" sz="2800">
                <a:latin typeface="Times New Roman"/>
                <a:ea typeface="Times New Roman"/>
                <a:cs typeface="Times New Roman"/>
                <a:sym typeface="Times New Roman"/>
              </a:rPr>
              <a:t>Evaluate with test data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