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ple rangee" userId="1347b6160f7f50c5" providerId="LiveId" clId="{39BF795A-67BB-4419-BA6C-49367137E437}"/>
    <pc:docChg chg="undo custSel addSld delSld modSld sldOrd">
      <pc:chgData name="dimple rangee" userId="1347b6160f7f50c5" providerId="LiveId" clId="{39BF795A-67BB-4419-BA6C-49367137E437}" dt="2025-07-09T06:05:54.983" v="2925" actId="207"/>
      <pc:docMkLst>
        <pc:docMk/>
      </pc:docMkLst>
      <pc:sldChg chg="modSp new mod">
        <pc:chgData name="dimple rangee" userId="1347b6160f7f50c5" providerId="LiveId" clId="{39BF795A-67BB-4419-BA6C-49367137E437}" dt="2025-07-09T06:04:11.704" v="2917" actId="207"/>
        <pc:sldMkLst>
          <pc:docMk/>
          <pc:sldMk cId="2659870261" sldId="257"/>
        </pc:sldMkLst>
        <pc:spChg chg="mod">
          <ac:chgData name="dimple rangee" userId="1347b6160f7f50c5" providerId="LiveId" clId="{39BF795A-67BB-4419-BA6C-49367137E437}" dt="2025-07-09T06:04:11.704" v="2917" actId="207"/>
          <ac:spMkLst>
            <pc:docMk/>
            <pc:sldMk cId="2659870261" sldId="257"/>
            <ac:spMk id="2" creationId="{CEF4D1E9-A9CD-6DE9-5A34-B70280C75697}"/>
          </ac:spMkLst>
        </pc:spChg>
        <pc:spChg chg="mod">
          <ac:chgData name="dimple rangee" userId="1347b6160f7f50c5" providerId="LiveId" clId="{39BF795A-67BB-4419-BA6C-49367137E437}" dt="2025-06-27T03:22:23.124" v="1271" actId="20577"/>
          <ac:spMkLst>
            <pc:docMk/>
            <pc:sldMk cId="2659870261" sldId="257"/>
            <ac:spMk id="3" creationId="{A3B4FAAA-2A42-CCCF-26BC-0A98B79DFA40}"/>
          </ac:spMkLst>
        </pc:spChg>
      </pc:sldChg>
      <pc:sldChg chg="modSp new mod">
        <pc:chgData name="dimple rangee" userId="1347b6160f7f50c5" providerId="LiveId" clId="{39BF795A-67BB-4419-BA6C-49367137E437}" dt="2025-07-09T06:04:36.268" v="2918" actId="207"/>
        <pc:sldMkLst>
          <pc:docMk/>
          <pc:sldMk cId="2828415727" sldId="258"/>
        </pc:sldMkLst>
        <pc:spChg chg="mod">
          <ac:chgData name="dimple rangee" userId="1347b6160f7f50c5" providerId="LiveId" clId="{39BF795A-67BB-4419-BA6C-49367137E437}" dt="2025-07-09T06:04:36.268" v="2918" actId="207"/>
          <ac:spMkLst>
            <pc:docMk/>
            <pc:sldMk cId="2828415727" sldId="258"/>
            <ac:spMk id="2" creationId="{8F315865-2656-59E6-22BB-63DD8098EA3D}"/>
          </ac:spMkLst>
        </pc:spChg>
        <pc:spChg chg="mod">
          <ac:chgData name="dimple rangee" userId="1347b6160f7f50c5" providerId="LiveId" clId="{39BF795A-67BB-4419-BA6C-49367137E437}" dt="2025-06-26T15:41:27.928" v="438" actId="1076"/>
          <ac:spMkLst>
            <pc:docMk/>
            <pc:sldMk cId="2828415727" sldId="258"/>
            <ac:spMk id="3" creationId="{019F0977-4C5D-057D-C632-8FC9EBD041CD}"/>
          </ac:spMkLst>
        </pc:spChg>
      </pc:sldChg>
      <pc:sldChg chg="addSp delSp modSp new mod">
        <pc:chgData name="dimple rangee" userId="1347b6160f7f50c5" providerId="LiveId" clId="{39BF795A-67BB-4419-BA6C-49367137E437}" dt="2025-07-09T06:04:46.661" v="2919" actId="207"/>
        <pc:sldMkLst>
          <pc:docMk/>
          <pc:sldMk cId="601508362" sldId="259"/>
        </pc:sldMkLst>
        <pc:spChg chg="mod">
          <ac:chgData name="dimple rangee" userId="1347b6160f7f50c5" providerId="LiveId" clId="{39BF795A-67BB-4419-BA6C-49367137E437}" dt="2025-07-09T06:04:46.661" v="2919" actId="207"/>
          <ac:spMkLst>
            <pc:docMk/>
            <pc:sldMk cId="601508362" sldId="259"/>
            <ac:spMk id="2" creationId="{B67ABE6D-8B1A-4E13-FA49-D40C00E35DA2}"/>
          </ac:spMkLst>
        </pc:spChg>
        <pc:spChg chg="mod">
          <ac:chgData name="dimple rangee" userId="1347b6160f7f50c5" providerId="LiveId" clId="{39BF795A-67BB-4419-BA6C-49367137E437}" dt="2025-07-02T15:59:22.037" v="1616" actId="20577"/>
          <ac:spMkLst>
            <pc:docMk/>
            <pc:sldMk cId="601508362" sldId="259"/>
            <ac:spMk id="4" creationId="{0E35E5C8-8B12-56BF-742F-ABA2D860B488}"/>
          </ac:spMkLst>
        </pc:spChg>
        <pc:graphicFrameChg chg="add mod">
          <ac:chgData name="dimple rangee" userId="1347b6160f7f50c5" providerId="LiveId" clId="{39BF795A-67BB-4419-BA6C-49367137E437}" dt="2025-07-02T17:02:48.687" v="2421"/>
          <ac:graphicFrameMkLst>
            <pc:docMk/>
            <pc:sldMk cId="601508362" sldId="259"/>
            <ac:graphicFrameMk id="6" creationId="{DCCFA6BD-9EB8-B29B-C3CF-99208C972679}"/>
          </ac:graphicFrameMkLst>
        </pc:graphicFrameChg>
        <pc:graphicFrameChg chg="add mod modGraphic">
          <ac:chgData name="dimple rangee" userId="1347b6160f7f50c5" providerId="LiveId" clId="{39BF795A-67BB-4419-BA6C-49367137E437}" dt="2025-06-27T03:28:43.592" v="1299" actId="122"/>
          <ac:graphicFrameMkLst>
            <pc:docMk/>
            <pc:sldMk cId="601508362" sldId="259"/>
            <ac:graphicFrameMk id="7" creationId="{B96ED386-EA13-D127-7368-156DC6353571}"/>
          </ac:graphicFrameMkLst>
        </pc:graphicFrameChg>
      </pc:sldChg>
      <pc:sldChg chg="new del">
        <pc:chgData name="dimple rangee" userId="1347b6160f7f50c5" providerId="LiveId" clId="{39BF795A-67BB-4419-BA6C-49367137E437}" dt="2025-06-26T16:06:28.988" v="440" actId="2696"/>
        <pc:sldMkLst>
          <pc:docMk/>
          <pc:sldMk cId="3064809406" sldId="259"/>
        </pc:sldMkLst>
      </pc:sldChg>
      <pc:sldChg chg="new del">
        <pc:chgData name="dimple rangee" userId="1347b6160f7f50c5" providerId="LiveId" clId="{39BF795A-67BB-4419-BA6C-49367137E437}" dt="2025-06-26T16:07:04.653" v="442" actId="2696"/>
        <pc:sldMkLst>
          <pc:docMk/>
          <pc:sldMk cId="3846596085" sldId="259"/>
        </pc:sldMkLst>
      </pc:sldChg>
      <pc:sldChg chg="addSp delSp modSp new del mod">
        <pc:chgData name="dimple rangee" userId="1347b6160f7f50c5" providerId="LiveId" clId="{39BF795A-67BB-4419-BA6C-49367137E437}" dt="2025-06-26T17:06:43.706" v="678" actId="680"/>
        <pc:sldMkLst>
          <pc:docMk/>
          <pc:sldMk cId="2920857831" sldId="260"/>
        </pc:sldMkLst>
      </pc:sldChg>
      <pc:sldChg chg="addSp delSp modSp new mod setBg">
        <pc:chgData name="dimple rangee" userId="1347b6160f7f50c5" providerId="LiveId" clId="{39BF795A-67BB-4419-BA6C-49367137E437}" dt="2025-07-09T06:05:01.772" v="2921" actId="207"/>
        <pc:sldMkLst>
          <pc:docMk/>
          <pc:sldMk cId="3471195412" sldId="260"/>
        </pc:sldMkLst>
        <pc:spChg chg="mod">
          <ac:chgData name="dimple rangee" userId="1347b6160f7f50c5" providerId="LiveId" clId="{39BF795A-67BB-4419-BA6C-49367137E437}" dt="2025-07-09T06:05:01.772" v="2921" actId="207"/>
          <ac:spMkLst>
            <pc:docMk/>
            <pc:sldMk cId="3471195412" sldId="260"/>
            <ac:spMk id="2" creationId="{8E8BD448-00D1-CF81-B16A-F25FD92FA1C3}"/>
          </ac:spMkLst>
        </pc:spChg>
        <pc:spChg chg="mod">
          <ac:chgData name="dimple rangee" userId="1347b6160f7f50c5" providerId="LiveId" clId="{39BF795A-67BB-4419-BA6C-49367137E437}" dt="2025-07-02T16:24:20.401" v="1922" actId="20577"/>
          <ac:spMkLst>
            <pc:docMk/>
            <pc:sldMk cId="3471195412" sldId="260"/>
            <ac:spMk id="4" creationId="{1E3FEF99-90A6-A0EB-0B75-9E9B0A7DE17F}"/>
          </ac:spMkLst>
        </pc:spChg>
        <pc:graphicFrameChg chg="add mod modGraphic">
          <ac:chgData name="dimple rangee" userId="1347b6160f7f50c5" providerId="LiveId" clId="{39BF795A-67BB-4419-BA6C-49367137E437}" dt="2025-07-02T16:13:47.734" v="1713" actId="20577"/>
          <ac:graphicFrameMkLst>
            <pc:docMk/>
            <pc:sldMk cId="3471195412" sldId="260"/>
            <ac:graphicFrameMk id="14" creationId="{3C75D7BC-8DB7-C833-152A-08484B4A6C52}"/>
          </ac:graphicFrameMkLst>
        </pc:graphicFrameChg>
        <pc:graphicFrameChg chg="add mod">
          <ac:chgData name="dimple rangee" userId="1347b6160f7f50c5" providerId="LiveId" clId="{39BF795A-67BB-4419-BA6C-49367137E437}" dt="2025-07-02T17:01:13.693" v="2419"/>
          <ac:graphicFrameMkLst>
            <pc:docMk/>
            <pc:sldMk cId="3471195412" sldId="260"/>
            <ac:graphicFrameMk id="22" creationId="{A000D8E4-BDF3-B8E8-2596-0A378984AEF8}"/>
          </ac:graphicFrameMkLst>
        </pc:graphicFrameChg>
      </pc:sldChg>
      <pc:sldChg chg="addSp delSp modSp new del mod">
        <pc:chgData name="dimple rangee" userId="1347b6160f7f50c5" providerId="LiveId" clId="{39BF795A-67BB-4419-BA6C-49367137E437}" dt="2025-06-26T17:59:41.929" v="1131" actId="2696"/>
        <pc:sldMkLst>
          <pc:docMk/>
          <pc:sldMk cId="26995394" sldId="261"/>
        </pc:sldMkLst>
      </pc:sldChg>
      <pc:sldChg chg="add del">
        <pc:chgData name="dimple rangee" userId="1347b6160f7f50c5" providerId="LiveId" clId="{39BF795A-67BB-4419-BA6C-49367137E437}" dt="2025-06-26T17:59:49.290" v="1133" actId="2890"/>
        <pc:sldMkLst>
          <pc:docMk/>
          <pc:sldMk cId="1737738232" sldId="261"/>
        </pc:sldMkLst>
      </pc:sldChg>
      <pc:sldChg chg="modSp add del mod">
        <pc:chgData name="dimple rangee" userId="1347b6160f7f50c5" providerId="LiveId" clId="{39BF795A-67BB-4419-BA6C-49367137E437}" dt="2025-06-26T17:57:14.977" v="1123" actId="2696"/>
        <pc:sldMkLst>
          <pc:docMk/>
          <pc:sldMk cId="2961234352" sldId="261"/>
        </pc:sldMkLst>
      </pc:sldChg>
      <pc:sldChg chg="addSp delSp modSp new mod">
        <pc:chgData name="dimple rangee" userId="1347b6160f7f50c5" providerId="LiveId" clId="{39BF795A-67BB-4419-BA6C-49367137E437}" dt="2025-07-09T06:05:38.883" v="2924" actId="1076"/>
        <pc:sldMkLst>
          <pc:docMk/>
          <pc:sldMk cId="4030098577" sldId="261"/>
        </pc:sldMkLst>
        <pc:spChg chg="mod">
          <ac:chgData name="dimple rangee" userId="1347b6160f7f50c5" providerId="LiveId" clId="{39BF795A-67BB-4419-BA6C-49367137E437}" dt="2025-07-09T06:05:38.883" v="2924" actId="1076"/>
          <ac:spMkLst>
            <pc:docMk/>
            <pc:sldMk cId="4030098577" sldId="261"/>
            <ac:spMk id="2" creationId="{DE60BE94-5F6A-45E1-CDEA-FFC74EA64DF4}"/>
          </ac:spMkLst>
        </pc:spChg>
        <pc:spChg chg="mod">
          <ac:chgData name="dimple rangee" userId="1347b6160f7f50c5" providerId="LiveId" clId="{39BF795A-67BB-4419-BA6C-49367137E437}" dt="2025-07-02T16:39:47.508" v="2333" actId="1076"/>
          <ac:spMkLst>
            <pc:docMk/>
            <pc:sldMk cId="4030098577" sldId="261"/>
            <ac:spMk id="4" creationId="{901EF7D5-B86B-9FFE-6BE4-ABCDAD4CD858}"/>
          </ac:spMkLst>
        </pc:spChg>
        <pc:graphicFrameChg chg="add mod">
          <ac:chgData name="dimple rangee" userId="1347b6160f7f50c5" providerId="LiveId" clId="{39BF795A-67BB-4419-BA6C-49367137E437}" dt="2025-07-09T06:05:34.269" v="2923" actId="1076"/>
          <ac:graphicFrameMkLst>
            <pc:docMk/>
            <pc:sldMk cId="4030098577" sldId="261"/>
            <ac:graphicFrameMk id="5" creationId="{75E5A3B9-87D2-B73B-0929-6011595DDE67}"/>
          </ac:graphicFrameMkLst>
        </pc:graphicFrameChg>
      </pc:sldChg>
      <pc:sldChg chg="add del">
        <pc:chgData name="dimple rangee" userId="1347b6160f7f50c5" providerId="LiveId" clId="{39BF795A-67BB-4419-BA6C-49367137E437}" dt="2025-06-26T17:57:06.724" v="1122" actId="2696"/>
        <pc:sldMkLst>
          <pc:docMk/>
          <pc:sldMk cId="1635921865" sldId="262"/>
        </pc:sldMkLst>
      </pc:sldChg>
      <pc:sldChg chg="addSp delSp modSp new mod ord">
        <pc:chgData name="dimple rangee" userId="1347b6160f7f50c5" providerId="LiveId" clId="{39BF795A-67BB-4419-BA6C-49367137E437}" dt="2025-07-09T06:05:54.983" v="2925" actId="207"/>
        <pc:sldMkLst>
          <pc:docMk/>
          <pc:sldMk cId="2685558981" sldId="262"/>
        </pc:sldMkLst>
        <pc:spChg chg="mod">
          <ac:chgData name="dimple rangee" userId="1347b6160f7f50c5" providerId="LiveId" clId="{39BF795A-67BB-4419-BA6C-49367137E437}" dt="2025-07-09T06:05:54.983" v="2925" actId="207"/>
          <ac:spMkLst>
            <pc:docMk/>
            <pc:sldMk cId="2685558981" sldId="262"/>
            <ac:spMk id="2" creationId="{5A8C99D5-3A47-2C53-BD48-B11AA125346D}"/>
          </ac:spMkLst>
        </pc:spChg>
        <pc:spChg chg="mod">
          <ac:chgData name="dimple rangee" userId="1347b6160f7f50c5" providerId="LiveId" clId="{39BF795A-67BB-4419-BA6C-49367137E437}" dt="2025-07-02T18:01:23.960" v="2817" actId="255"/>
          <ac:spMkLst>
            <pc:docMk/>
            <pc:sldMk cId="2685558981" sldId="262"/>
            <ac:spMk id="4" creationId="{DE8DE007-9725-74CC-CF6F-95037BB59556}"/>
          </ac:spMkLst>
        </pc:spChg>
        <pc:graphicFrameChg chg="add mod modGraphic">
          <ac:chgData name="dimple rangee" userId="1347b6160f7f50c5" providerId="LiveId" clId="{39BF795A-67BB-4419-BA6C-49367137E437}" dt="2025-07-02T17:07:12.950" v="2425" actId="13926"/>
          <ac:graphicFrameMkLst>
            <pc:docMk/>
            <pc:sldMk cId="2685558981" sldId="262"/>
            <ac:graphicFrameMk id="19" creationId="{5D2F2F90-CC80-08EB-E4D3-7C9DA1172334}"/>
          </ac:graphicFrameMkLst>
        </pc:graphicFrameChg>
        <pc:graphicFrameChg chg="add del mod">
          <ac:chgData name="dimple rangee" userId="1347b6160f7f50c5" providerId="LiveId" clId="{39BF795A-67BB-4419-BA6C-49367137E437}" dt="2025-07-02T18:00:58.281" v="2813" actId="14100"/>
          <ac:graphicFrameMkLst>
            <pc:docMk/>
            <pc:sldMk cId="2685558981" sldId="262"/>
            <ac:graphicFrameMk id="29" creationId="{3B8DEA62-02AC-B69F-D3A2-0704C6ACE760}"/>
          </ac:graphicFrameMkLst>
        </pc:graphicFrameChg>
      </pc:sldChg>
      <pc:sldChg chg="addSp delSp modSp new mod ord">
        <pc:chgData name="dimple rangee" userId="1347b6160f7f50c5" providerId="LiveId" clId="{39BF795A-67BB-4419-BA6C-49367137E437}" dt="2025-07-03T03:08:47.991" v="2916" actId="207"/>
        <pc:sldMkLst>
          <pc:docMk/>
          <pc:sldMk cId="4185752635" sldId="263"/>
        </pc:sldMkLst>
        <pc:spChg chg="mod">
          <ac:chgData name="dimple rangee" userId="1347b6160f7f50c5" providerId="LiveId" clId="{39BF795A-67BB-4419-BA6C-49367137E437}" dt="2025-07-03T03:07:58.796" v="2905" actId="27636"/>
          <ac:spMkLst>
            <pc:docMk/>
            <pc:sldMk cId="4185752635" sldId="263"/>
            <ac:spMk id="2" creationId="{42F06994-FBC2-736B-9820-51B990E13877}"/>
          </ac:spMkLst>
        </pc:spChg>
        <pc:spChg chg="add mod">
          <ac:chgData name="dimple rangee" userId="1347b6160f7f50c5" providerId="LiveId" clId="{39BF795A-67BB-4419-BA6C-49367137E437}" dt="2025-07-03T03:08:47.991" v="2916" actId="207"/>
          <ac:spMkLst>
            <pc:docMk/>
            <pc:sldMk cId="4185752635" sldId="263"/>
            <ac:spMk id="5" creationId="{6797338A-9014-4AAD-80B2-56990565D52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mple\Downloads\Datathon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mple\Downloads\Datathon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[Datathon (1).xlsx]Sheet1!PivotTable1</c:name>
    <c:fmtId val="51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tint val="98000"/>
                  <a:lumMod val="100000"/>
                </a:schemeClr>
              </a:gs>
              <a:gs pos="100000">
                <a:schemeClr val="accent1">
                  <a:shade val="88000"/>
                  <a:lumMod val="88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8000"/>
                  <a:lumMod val="100000"/>
                </a:schemeClr>
              </a:gs>
              <a:gs pos="100000">
                <a:schemeClr val="accent1">
                  <a:shade val="88000"/>
                  <a:lumMod val="88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8000"/>
                  <a:lumMod val="100000"/>
                </a:schemeClr>
              </a:gs>
              <a:gs pos="100000">
                <a:schemeClr val="accent1">
                  <a:shade val="88000"/>
                  <a:lumMod val="88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128504909608893"/>
          <c:y val="4.0740740740740744E-2"/>
          <c:w val="0.87697537293170313"/>
          <c:h val="0.6564878973461650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00000"/>
                  </a:schemeClr>
                </a:gs>
                <a:gs pos="100000">
                  <a:schemeClr val="accent1">
                    <a:shade val="88000"/>
                    <a:lumMod val="88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Sheet1!$A$4:$A$6</c:f>
              <c:strCache>
                <c:ptCount val="2"/>
                <c:pt idx="0">
                  <c:v>Android</c:v>
                </c:pt>
                <c:pt idx="1">
                  <c:v>iOS</c:v>
                </c:pt>
              </c:strCache>
            </c:strRef>
          </c:cat>
          <c:val>
            <c:numRef>
              <c:f>Sheet1!$B$4:$B$6</c:f>
              <c:numCache>
                <c:formatCode>General</c:formatCode>
                <c:ptCount val="2"/>
                <c:pt idx="0">
                  <c:v>85</c:v>
                </c:pt>
                <c:pt idx="1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77-49BE-8C69-66E66D041A4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654186496"/>
        <c:axId val="1654174016"/>
      </c:barChart>
      <c:catAx>
        <c:axId val="16541864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4174016"/>
        <c:crosses val="autoZero"/>
        <c:auto val="1"/>
        <c:lblAlgn val="ctr"/>
        <c:lblOffset val="100"/>
        <c:noMultiLvlLbl val="0"/>
      </c:catAx>
      <c:valAx>
        <c:axId val="1654174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Customer_Support_Tickets </a:t>
                </a:r>
              </a:p>
            </c:rich>
          </c:tx>
          <c:layout>
            <c:manualLayout>
              <c:xMode val="edge"/>
              <c:yMode val="edge"/>
              <c:x val="0.25739610673665791"/>
              <c:y val="0.89952610090405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418649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Average of Session_Duration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00000"/>
                    </a:schemeClr>
                  </a:gs>
                  <a:gs pos="100000">
                    <a:schemeClr val="accent1">
                      <a:shade val="88000"/>
                      <a:lumMod val="88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12700"/>
              </a:sp3d>
            </c:spPr>
            <c:extLst>
              <c:ext xmlns:c16="http://schemas.microsoft.com/office/drawing/2014/chart" uri="{C3380CC4-5D6E-409C-BE32-E72D297353CC}">
                <c16:uniqueId val="{00000001-5B9C-44B2-8443-1C97822B213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00000"/>
                    </a:schemeClr>
                  </a:gs>
                  <a:gs pos="100000">
                    <a:schemeClr val="accent2">
                      <a:shade val="88000"/>
                      <a:lumMod val="88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12700"/>
              </a:sp3d>
            </c:spPr>
            <c:extLst>
              <c:ext xmlns:c16="http://schemas.microsoft.com/office/drawing/2014/chart" uri="{C3380CC4-5D6E-409C-BE32-E72D297353CC}">
                <c16:uniqueId val="{00000003-5B9C-44B2-8443-1C97822B213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00000"/>
                    </a:schemeClr>
                  </a:gs>
                  <a:gs pos="100000">
                    <a:schemeClr val="accent3">
                      <a:shade val="88000"/>
                      <a:lumMod val="88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12700"/>
              </a:sp3d>
            </c:spPr>
            <c:extLst>
              <c:ext xmlns:c16="http://schemas.microsoft.com/office/drawing/2014/chart" uri="{C3380CC4-5D6E-409C-BE32-E72D297353CC}">
                <c16:uniqueId val="{00000005-5B9C-44B2-8443-1C97822B213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00000"/>
                    </a:schemeClr>
                  </a:gs>
                  <a:gs pos="100000">
                    <a:schemeClr val="accent4">
                      <a:shade val="88000"/>
                      <a:lumMod val="88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12700"/>
              </a:sp3d>
            </c:spPr>
            <c:extLst>
              <c:ext xmlns:c16="http://schemas.microsoft.com/office/drawing/2014/chart" uri="{C3380CC4-5D6E-409C-BE32-E72D297353CC}">
                <c16:uniqueId val="{00000007-5B9C-44B2-8443-1C97822B2134}"/>
              </c:ext>
            </c:extLst>
          </c:dPt>
          <c:dLbls>
            <c:spPr>
              <a:solidFill>
                <a:prstClr val="white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3"/>
                <c:pt idx="0">
                  <c:v>Android</c:v>
                </c:pt>
                <c:pt idx="1">
                  <c:v>iOS</c:v>
                </c:pt>
                <c:pt idx="2">
                  <c:v>(blank)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310.01114649681529</c:v>
                </c:pt>
                <c:pt idx="1">
                  <c:v>314.07867132867131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E1-4351-86D3-8232680BD1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[Datathon (1).xlsx]Sheet5!PivotTable13</c:name>
    <c:fmtId val="2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Sheet5!$A$4:$A$7</c:f>
              <c:strCache>
                <c:ptCount val="3"/>
                <c:pt idx="0">
                  <c:v>Android</c:v>
                </c:pt>
                <c:pt idx="1">
                  <c:v>iOS</c:v>
                </c:pt>
                <c:pt idx="2">
                  <c:v>(blank)</c:v>
                </c:pt>
              </c:strCache>
            </c:strRef>
          </c:cat>
          <c:val>
            <c:numRef>
              <c:f>Sheet5!$B$4:$B$7</c:f>
              <c:numCache>
                <c:formatCode>General</c:formatCode>
                <c:ptCount val="3"/>
                <c:pt idx="0">
                  <c:v>0.30254777070063693</c:v>
                </c:pt>
                <c:pt idx="1">
                  <c:v>0.29020979020979021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7B-4495-A992-27898FDDB85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95560768"/>
        <c:axId val="295559808"/>
      </c:lineChart>
      <c:catAx>
        <c:axId val="29556076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559808"/>
        <c:crosses val="autoZero"/>
        <c:auto val="1"/>
        <c:lblAlgn val="ctr"/>
        <c:lblOffset val="100"/>
        <c:noMultiLvlLbl val="0"/>
      </c:catAx>
      <c:valAx>
        <c:axId val="29555980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of Uninstall_Flag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55607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50000"/>
                <a:lumOff val="5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897563860855422"/>
          <c:y val="0.22871777661189616"/>
          <c:w val="0.77680492403238333"/>
          <c:h val="0.5671441636619297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Sum of Customer_Support_Tickets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00000"/>
                  </a:schemeClr>
                </a:gs>
                <a:gs pos="100000">
                  <a:schemeClr val="accent1">
                    <a:shade val="88000"/>
                    <a:lumMod val="88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Android</c:v>
                </c:pt>
                <c:pt idx="1">
                  <c:v>iOS</c:v>
                </c:pt>
              </c:strCache>
              <c:extLst/>
            </c:strRef>
          </c:cat>
          <c:val>
            <c:numRef>
              <c:f>Sheet1!$B$2:$B$5</c:f>
              <c:numCache>
                <c:formatCode>General</c:formatCode>
                <c:ptCount val="3"/>
                <c:pt idx="0">
                  <c:v>85</c:v>
                </c:pt>
                <c:pt idx="1">
                  <c:v>95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11CA-4318-BF49-ABC5637F34D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669613999"/>
        <c:axId val="1669614959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tint val="98000"/>
                          <a:lumMod val="100000"/>
                        </a:schemeClr>
                      </a:gs>
                      <a:gs pos="100000">
                        <a:schemeClr val="accent2">
                          <a:shade val="88000"/>
                          <a:lumMod val="88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blurRad="63500" dist="38100" dir="5400000" rotWithShape="0">
                      <a:srgbClr val="000000">
                        <a:alpha val="6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l">
                      <a:rot lat="0" lon="0" rev="1200000"/>
                    </a:lightRig>
                  </a:scene3d>
                  <a:sp3d>
                    <a:bevelT w="38100" h="12700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2"/>
                      <c:pt idx="0">
                        <c:v>Android</c:v>
                      </c:pt>
                      <c:pt idx="1">
                        <c:v>iOS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Sheet1!$C$2:$C$5</c15:sqref>
                        </c15:formulaRef>
                      </c:ext>
                    </c:extLst>
                    <c:numCache>
                      <c:formatCode>General</c:formatCode>
                      <c:ptCount val="3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11CA-4318-BF49-ABC5637F34DE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tint val="98000"/>
                          <a:lumMod val="100000"/>
                        </a:schemeClr>
                      </a:gs>
                      <a:gs pos="100000">
                        <a:schemeClr val="accent3">
                          <a:shade val="88000"/>
                          <a:lumMod val="88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blurRad="63500" dist="38100" dir="5400000" rotWithShape="0">
                      <a:srgbClr val="000000">
                        <a:alpha val="6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l">
                      <a:rot lat="0" lon="0" rev="1200000"/>
                    </a:lightRig>
                  </a:scene3d>
                  <a:sp3d>
                    <a:bevelT w="38100" h="12700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2"/>
                      <c:pt idx="0">
                        <c:v>Android</c:v>
                      </c:pt>
                      <c:pt idx="1">
                        <c:v>iOS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Sheet1!$D$2:$D$5</c15:sqref>
                        </c15:formulaRef>
                      </c:ext>
                    </c:extLst>
                    <c:numCache>
                      <c:formatCode>General</c:formatCode>
                      <c:ptCount val="3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11CA-4318-BF49-ABC5637F34DE}"/>
                  </c:ext>
                </c:extLst>
              </c15:ser>
            </c15:filteredBarSeries>
          </c:ext>
        </c:extLst>
      </c:barChart>
      <c:catAx>
        <c:axId val="16696139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9614959"/>
        <c:crosses val="autoZero"/>
        <c:auto val="1"/>
        <c:lblAlgn val="ctr"/>
        <c:lblOffset val="100"/>
        <c:noMultiLvlLbl val="0"/>
      </c:catAx>
      <c:valAx>
        <c:axId val="16696149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9613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2D1E-4810-1D1B-7B6B-3B4AE7F3D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999" y="1443790"/>
            <a:ext cx="7366169" cy="2576542"/>
          </a:xfrm>
        </p:spPr>
        <p:txBody>
          <a:bodyPr>
            <a:normAutofit/>
          </a:bodyPr>
          <a:lstStyle/>
          <a:p>
            <a:r>
              <a:rPr lang="en-US" dirty="0"/>
              <a:t>TECH STARTUP APP DATA </a:t>
            </a:r>
            <a:br>
              <a:rPr lang="en-US" dirty="0"/>
            </a:br>
            <a:r>
              <a:rPr lang="en-US" dirty="0"/>
              <a:t>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03F5E-8090-DD62-890B-FF9AC0416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2039" y="3501812"/>
            <a:ext cx="7197726" cy="1405467"/>
          </a:xfrm>
        </p:spPr>
        <p:txBody>
          <a:bodyPr>
            <a:normAutofit/>
          </a:bodyPr>
          <a:lstStyle/>
          <a:p>
            <a:r>
              <a:rPr lang="en-US" sz="4400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36774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D1E9-A9CD-6DE9-5A34-B70280C7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82296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4FAAA-2A42-CCCF-26BC-0A98B79DF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741" y="1974427"/>
            <a:ext cx="10131425" cy="3649133"/>
          </a:xfrm>
        </p:spPr>
        <p:txBody>
          <a:bodyPr>
            <a:normAutofit/>
          </a:bodyPr>
          <a:lstStyle/>
          <a:p>
            <a:r>
              <a:rPr lang="en-US" sz="3600" dirty="0"/>
              <a:t> Analyze app user data</a:t>
            </a:r>
          </a:p>
          <a:p>
            <a:r>
              <a:rPr lang="en-US" sz="3600" dirty="0"/>
              <a:t>Identify issues such as crashes and uninstalls</a:t>
            </a:r>
          </a:p>
          <a:p>
            <a:r>
              <a:rPr lang="en-US" sz="3600" dirty="0"/>
              <a:t>Present actionable </a:t>
            </a:r>
            <a:r>
              <a:rPr lang="en-US" sz="3600" dirty="0" err="1"/>
              <a:t>recommdation</a:t>
            </a:r>
            <a:r>
              <a:rPr lang="en-US" sz="3600" dirty="0"/>
              <a:t> to improve 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2659870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5865-2656-59E6-22BB-63DD8098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User 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F0977-4C5D-057D-C632-8FC9EBD04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1" y="2340187"/>
            <a:ext cx="10131425" cy="3649133"/>
          </a:xfrm>
        </p:spPr>
        <p:txBody>
          <a:bodyPr>
            <a:normAutofit/>
          </a:bodyPr>
          <a:lstStyle/>
          <a:p>
            <a:r>
              <a:rPr lang="en-US" sz="3200" dirty="0"/>
              <a:t> Main operating system </a:t>
            </a:r>
            <a:r>
              <a:rPr lang="en-US" sz="3200" dirty="0">
                <a:solidFill>
                  <a:srgbClr val="C00000"/>
                </a:solidFill>
              </a:rPr>
              <a:t>:  Android and </a:t>
            </a:r>
            <a:r>
              <a:rPr lang="en-US" sz="3200" dirty="0" err="1">
                <a:solidFill>
                  <a:srgbClr val="C00000"/>
                </a:solidFill>
              </a:rPr>
              <a:t>ios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</a:p>
          <a:p>
            <a:r>
              <a:rPr lang="en-US" sz="3200" dirty="0"/>
              <a:t> Multiple app versions  used : </a:t>
            </a:r>
            <a:r>
              <a:rPr lang="en-US" sz="3200" dirty="0">
                <a:solidFill>
                  <a:srgbClr val="C00000"/>
                </a:solidFill>
              </a:rPr>
              <a:t>1.2 , 1.2 , 2.0 </a:t>
            </a:r>
          </a:p>
          <a:p>
            <a:r>
              <a:rPr lang="en-US" sz="3200" dirty="0"/>
              <a:t> session durations  vary : </a:t>
            </a:r>
            <a:r>
              <a:rPr lang="en-US" sz="3200" dirty="0">
                <a:solidFill>
                  <a:srgbClr val="C00000"/>
                </a:solidFill>
              </a:rPr>
              <a:t>some short , some long</a:t>
            </a:r>
          </a:p>
        </p:txBody>
      </p:sp>
    </p:spTree>
    <p:extLst>
      <p:ext uri="{BB962C8B-B14F-4D97-AF65-F5344CB8AC3E}">
        <p14:creationId xmlns:p14="http://schemas.microsoft.com/office/powerpoint/2010/main" val="282841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BE6D-8B1A-4E13-FA49-D40C00E35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0" y="259081"/>
            <a:ext cx="6225540" cy="97366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Crashes by app versions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5E5C8-8B12-56BF-742F-ABA2D860B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4724400"/>
            <a:ext cx="11414760" cy="1874519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sz="2000" dirty="0"/>
              <a:t>*   </a:t>
            </a:r>
            <a:r>
              <a:rPr lang="en-US" sz="2000" dirty="0" err="1"/>
              <a:t>ios</a:t>
            </a:r>
            <a:r>
              <a:rPr lang="en-US" sz="2000" dirty="0"/>
              <a:t> users raised 95 support tickets , Android users raised 85.</a:t>
            </a:r>
          </a:p>
          <a:p>
            <a:r>
              <a:rPr lang="en-US" sz="2000" dirty="0"/>
              <a:t>        *   </a:t>
            </a:r>
            <a:r>
              <a:rPr lang="en-US" sz="2000" dirty="0" err="1"/>
              <a:t>ios</a:t>
            </a:r>
            <a:r>
              <a:rPr lang="en-US" sz="2000" dirty="0"/>
              <a:t> has slightly more reported issues than Android.</a:t>
            </a:r>
          </a:p>
          <a:p>
            <a:r>
              <a:rPr lang="en-US" sz="2000" dirty="0"/>
              <a:t>        *   The chart shows support tickets by </a:t>
            </a:r>
            <a:r>
              <a:rPr lang="en-US" sz="2000" dirty="0" err="1"/>
              <a:t>Os</a:t>
            </a:r>
            <a:r>
              <a:rPr lang="en-US" sz="2000" dirty="0"/>
              <a:t>, not crashes. </a:t>
            </a:r>
          </a:p>
          <a:p>
            <a:r>
              <a:rPr lang="en-US" sz="2000" dirty="0"/>
              <a:t>        *   consider updating the title  to match the data accurately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CCFA6BD-9EB8-B29B-C3CF-99208C9726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588328"/>
              </p:ext>
            </p:extLst>
          </p:nvPr>
        </p:nvGraphicFramePr>
        <p:xfrm>
          <a:off x="5247861" y="1649895"/>
          <a:ext cx="5569364" cy="2862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96ED386-EA13-D127-7368-156DC6353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266954"/>
              </p:ext>
            </p:extLst>
          </p:nvPr>
        </p:nvGraphicFramePr>
        <p:xfrm>
          <a:off x="1123950" y="2133599"/>
          <a:ext cx="2971800" cy="1374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1003631091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1225540417"/>
                    </a:ext>
                  </a:extLst>
                </a:gridCol>
              </a:tblGrid>
              <a:tr h="3437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os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Sum of </a:t>
                      </a:r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Customer_Support_Tickets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2363034"/>
                  </a:ext>
                </a:extLst>
              </a:tr>
              <a:tr h="3437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Android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0776900"/>
                  </a:ext>
                </a:extLst>
              </a:tr>
              <a:tr h="3437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iOS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9498766"/>
                  </a:ext>
                </a:extLst>
              </a:tr>
              <a:tr h="3437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Grand 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180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3332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50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BD448-00D1-CF81-B16A-F25FD92FA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0" y="342900"/>
            <a:ext cx="8321040" cy="693420"/>
          </a:xfrm>
        </p:spPr>
        <p:txBody>
          <a:bodyPr>
            <a:noAutofit/>
          </a:bodyPr>
          <a:lstStyle/>
          <a:p>
            <a:r>
              <a:rPr lang="en-US" sz="4000" b="1" dirty="0"/>
              <a:t>Average session duration by </a:t>
            </a:r>
            <a:r>
              <a:rPr lang="en-US" sz="4000" b="1" dirty="0" err="1"/>
              <a:t>os</a:t>
            </a:r>
            <a:endParaRPr lang="en-US" sz="40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FEF99-90A6-A0EB-0B75-9E9B0A7DE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1519" y="4333788"/>
            <a:ext cx="10728960" cy="2608580"/>
          </a:xfrm>
        </p:spPr>
        <p:txBody>
          <a:bodyPr>
            <a:normAutofit/>
          </a:bodyPr>
          <a:lstStyle/>
          <a:p>
            <a:r>
              <a:rPr lang="en-US" sz="2400" dirty="0"/>
              <a:t>*   Ios users have a slightly higher average </a:t>
            </a:r>
            <a:r>
              <a:rPr lang="en-US" sz="2400" dirty="0" err="1"/>
              <a:t>sesstion</a:t>
            </a:r>
            <a:r>
              <a:rPr lang="en-US" sz="2400" dirty="0"/>
              <a:t> duration(314 mins) than </a:t>
            </a:r>
            <a:r>
              <a:rPr lang="en-US" sz="2400" dirty="0" err="1"/>
              <a:t>Andriod</a:t>
            </a:r>
            <a:r>
              <a:rPr lang="en-US" sz="2400" dirty="0"/>
              <a:t>      (310 mins).</a:t>
            </a:r>
          </a:p>
          <a:p>
            <a:r>
              <a:rPr lang="en-US" sz="2400" dirty="0"/>
              <a:t>*   Both platforms  shows nearly equal usage time.</a:t>
            </a:r>
          </a:p>
          <a:p>
            <a:r>
              <a:rPr lang="en-US" sz="2400" dirty="0"/>
              <a:t>*  Pie chart shows a 50-50 split , which may be misleading-values are close, but not    exactly equal.</a:t>
            </a:r>
          </a:p>
          <a:p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C75D7BC-8DB7-C833-152A-08484B4A6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316302"/>
              </p:ext>
            </p:extLst>
          </p:nvPr>
        </p:nvGraphicFramePr>
        <p:xfrm>
          <a:off x="1295400" y="1681480"/>
          <a:ext cx="4236720" cy="1407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3723">
                  <a:extLst>
                    <a:ext uri="{9D8B030D-6E8A-4147-A177-3AD203B41FA5}">
                      <a16:colId xmlns:a16="http://schemas.microsoft.com/office/drawing/2014/main" val="2541597132"/>
                    </a:ext>
                  </a:extLst>
                </a:gridCol>
                <a:gridCol w="2982997">
                  <a:extLst>
                    <a:ext uri="{9D8B030D-6E8A-4147-A177-3AD203B41FA5}">
                      <a16:colId xmlns:a16="http://schemas.microsoft.com/office/drawing/2014/main" val="187012027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os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Average of </a:t>
                      </a:r>
                      <a:r>
                        <a:rPr lang="en-US" sz="11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Session_Duration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05824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Android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310.0111465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691685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iOS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314.0786713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849665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4357764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Grand 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311.95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46342925"/>
                  </a:ext>
                </a:extLst>
              </a:tr>
            </a:tbl>
          </a:graphicData>
        </a:graphic>
      </p:graphicFrame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A000D8E4-BDF3-B8E8-2596-0A378984AE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8677885"/>
              </p:ext>
            </p:extLst>
          </p:nvPr>
        </p:nvGraphicFramePr>
        <p:xfrm>
          <a:off x="6095999" y="1333500"/>
          <a:ext cx="4511041" cy="2499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7119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0BE94-5F6A-45E1-CDEA-FFC74EA64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0" y="228600"/>
            <a:ext cx="6549886" cy="1033670"/>
          </a:xfrm>
        </p:spPr>
        <p:txBody>
          <a:bodyPr>
            <a:normAutofit/>
          </a:bodyPr>
          <a:lstStyle/>
          <a:p>
            <a:r>
              <a:rPr lang="en-US" sz="4800" b="1" dirty="0"/>
              <a:t>Uninstalls  over time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EF7D5-B86B-9FFE-6BE4-ABCDAD4CD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3120" y="4711148"/>
            <a:ext cx="10664687" cy="2067338"/>
          </a:xfrm>
        </p:spPr>
        <p:txBody>
          <a:bodyPr>
            <a:normAutofit/>
          </a:bodyPr>
          <a:lstStyle/>
          <a:p>
            <a:r>
              <a:rPr lang="en-US" sz="2000" dirty="0"/>
              <a:t>* Android has a higher average </a:t>
            </a:r>
            <a:r>
              <a:rPr lang="en-US" sz="2000" dirty="0" err="1"/>
              <a:t>unintall</a:t>
            </a:r>
            <a:r>
              <a:rPr lang="en-US" sz="2000" dirty="0"/>
              <a:t> rate(0.30) than </a:t>
            </a:r>
            <a:r>
              <a:rPr lang="en-US" sz="2000" dirty="0" err="1"/>
              <a:t>ios</a:t>
            </a:r>
            <a:r>
              <a:rPr lang="en-US" sz="2000" dirty="0"/>
              <a:t> (0.29).</a:t>
            </a:r>
          </a:p>
          <a:p>
            <a:r>
              <a:rPr lang="en-US" sz="2000" dirty="0"/>
              <a:t>* Slightly better user retention is seen on </a:t>
            </a:r>
            <a:r>
              <a:rPr lang="en-US" sz="2000" dirty="0" err="1"/>
              <a:t>ios</a:t>
            </a:r>
            <a:r>
              <a:rPr lang="en-US" sz="2000" dirty="0"/>
              <a:t> .</a:t>
            </a:r>
          </a:p>
          <a:p>
            <a:r>
              <a:rPr lang="en-US" sz="2000" dirty="0"/>
              <a:t>* The difference is small but may grow  over time.</a:t>
            </a:r>
          </a:p>
          <a:p>
            <a:r>
              <a:rPr lang="en-US" sz="2000" dirty="0"/>
              <a:t>* Tracking uninstalls helps improve  user  experience and reduce churn.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5E5A3B9-87D2-B73B-0929-6011595DDE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8020446"/>
              </p:ext>
            </p:extLst>
          </p:nvPr>
        </p:nvGraphicFramePr>
        <p:xfrm>
          <a:off x="2107096" y="1699591"/>
          <a:ext cx="8130209" cy="2574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009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99D5-3A47-2C53-BD48-B11AA1253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21717" y="257855"/>
            <a:ext cx="13433513" cy="606285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Support tickets by version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DE007-9725-74CC-CF6F-95037BB59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99" y="4492486"/>
            <a:ext cx="11847443" cy="2484783"/>
          </a:xfrm>
        </p:spPr>
        <p:txBody>
          <a:bodyPr/>
          <a:lstStyle/>
          <a:p>
            <a:r>
              <a:rPr lang="en-US" sz="2000" dirty="0"/>
              <a:t>*  Ios users raised more support tickets (95) than Android users(85).</a:t>
            </a:r>
          </a:p>
          <a:p>
            <a:r>
              <a:rPr lang="en-US" sz="2000" dirty="0"/>
              <a:t>*  The total number of tickets received is 180. </a:t>
            </a:r>
          </a:p>
          <a:p>
            <a:r>
              <a:rPr lang="en-US" sz="2000" dirty="0"/>
              <a:t>*  Higher </a:t>
            </a:r>
            <a:r>
              <a:rPr lang="en-US" sz="2000" dirty="0" err="1"/>
              <a:t>ios</a:t>
            </a:r>
            <a:r>
              <a:rPr lang="en-US" sz="2000" dirty="0"/>
              <a:t> tickets may indicate user issues or feedback concentration.</a:t>
            </a:r>
          </a:p>
          <a:p>
            <a:r>
              <a:rPr lang="en-US" sz="2000" dirty="0"/>
              <a:t>*  Android ticket count is slightly lower but still significant.</a:t>
            </a:r>
          </a:p>
          <a:p>
            <a:r>
              <a:rPr lang="en-US" sz="2000" dirty="0"/>
              <a:t>*  Investigate </a:t>
            </a:r>
            <a:r>
              <a:rPr lang="en-US" sz="2000" dirty="0" err="1"/>
              <a:t>ios</a:t>
            </a:r>
            <a:r>
              <a:rPr lang="en-US" sz="2000" dirty="0"/>
              <a:t> specific bugs or </a:t>
            </a:r>
            <a:r>
              <a:rPr lang="en-US" sz="2000" dirty="0" err="1"/>
              <a:t>ux</a:t>
            </a:r>
            <a:r>
              <a:rPr lang="en-US" sz="2000" dirty="0"/>
              <a:t> problems to reduce support load</a:t>
            </a:r>
            <a:r>
              <a:rPr lang="en-US" dirty="0"/>
              <a:t>.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D2F2F90-CC80-08EB-E4D3-7C9DA1172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76686"/>
              </p:ext>
            </p:extLst>
          </p:nvPr>
        </p:nvGraphicFramePr>
        <p:xfrm>
          <a:off x="1204361" y="2297759"/>
          <a:ext cx="2971800" cy="895795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1771036337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150268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Customer_Support_Tickets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222801"/>
                  </a:ext>
                </a:extLst>
              </a:tr>
              <a:tr h="233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Android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744138"/>
                  </a:ext>
                </a:extLst>
              </a:tr>
              <a:tr h="2435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iOS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909009"/>
                  </a:ext>
                </a:extLst>
              </a:tr>
              <a:tr h="2435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363240"/>
                  </a:ext>
                </a:extLst>
              </a:tr>
            </a:tbl>
          </a:graphicData>
        </a:graphic>
      </p:graphicFrame>
      <p:graphicFrame>
        <p:nvGraphicFramePr>
          <p:cNvPr id="29" name="Content Placeholder 28">
            <a:extLst>
              <a:ext uri="{FF2B5EF4-FFF2-40B4-BE49-F238E27FC236}">
                <a16:creationId xmlns:a16="http://schemas.microsoft.com/office/drawing/2014/main" id="{3B8DEA62-02AC-B69F-D3A2-0704C6ACE7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9710186"/>
              </p:ext>
            </p:extLst>
          </p:nvPr>
        </p:nvGraphicFramePr>
        <p:xfrm>
          <a:off x="5774773" y="1326308"/>
          <a:ext cx="4750766" cy="2848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85558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6994-FBC2-736B-9820-51B990E13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133347" y="-770021"/>
            <a:ext cx="2277979" cy="8021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97338A-9014-4AAD-80B2-56990565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917" y="433136"/>
            <a:ext cx="10131425" cy="4900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Recommendations:</a:t>
            </a:r>
          </a:p>
          <a:p>
            <a:r>
              <a:rPr lang="en-US" dirty="0"/>
              <a:t>1. Check why iOS users are facing more issues.</a:t>
            </a:r>
          </a:p>
          <a:p>
            <a:r>
              <a:rPr lang="en-US" dirty="0"/>
              <a:t>2. Improve the app experience on iOS.</a:t>
            </a:r>
          </a:p>
          <a:p>
            <a:r>
              <a:rPr lang="en-US" dirty="0"/>
              <a:t>3. Add better help guides or FAQs in the app.</a:t>
            </a:r>
          </a:p>
          <a:p>
            <a:r>
              <a:rPr lang="en-US" dirty="0"/>
              <a:t>4. Look at what problems users report most.</a:t>
            </a:r>
          </a:p>
          <a:p>
            <a:r>
              <a:rPr lang="en-US" dirty="0"/>
              <a:t>5. Keep watching Android to stop future issues-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Conclusion:</a:t>
            </a:r>
          </a:p>
          <a:p>
            <a:r>
              <a:rPr lang="en-US" dirty="0"/>
              <a:t>iOS users raised more support tickets than Android.</a:t>
            </a:r>
          </a:p>
          <a:p>
            <a:r>
              <a:rPr lang="en-US" dirty="0"/>
              <a:t>This shows there may be more problems on iOS.</a:t>
            </a:r>
          </a:p>
          <a:p>
            <a:r>
              <a:rPr lang="en-US" dirty="0"/>
              <a:t>Fixing these early can improve user experience and reduce support work.</a:t>
            </a:r>
          </a:p>
          <a:p>
            <a:r>
              <a:rPr lang="en-US" dirty="0"/>
              <a:t>Let me know if you'd like this in bullet or paragraph form for a slide.</a:t>
            </a:r>
          </a:p>
        </p:txBody>
      </p:sp>
    </p:spTree>
    <p:extLst>
      <p:ext uri="{BB962C8B-B14F-4D97-AF65-F5344CB8AC3E}">
        <p14:creationId xmlns:p14="http://schemas.microsoft.com/office/powerpoint/2010/main" val="4185752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8807</TotalTime>
  <Words>446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TECH STARTUP APP DATA        </vt:lpstr>
      <vt:lpstr>OBJECTIVE</vt:lpstr>
      <vt:lpstr>User data overview</vt:lpstr>
      <vt:lpstr>Crashes by app versions</vt:lpstr>
      <vt:lpstr>Average session duration by os</vt:lpstr>
      <vt:lpstr>Uninstalls  over time</vt:lpstr>
      <vt:lpstr>Support tickets by version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dimple rangee</dc:creator>
  <cp:lastModifiedBy>dimple rangee</cp:lastModifiedBy>
  <cp:revision>1</cp:revision>
  <dcterms:created xsi:type="dcterms:W3CDTF">2025-06-26T15:19:10Z</dcterms:created>
  <dcterms:modified xsi:type="dcterms:W3CDTF">2025-07-09T06:05:56Z</dcterms:modified>
</cp:coreProperties>
</file>