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58" r:id="rId2"/>
    <p:sldId id="362" r:id="rId3"/>
    <p:sldId id="2147483417" r:id="rId4"/>
    <p:sldId id="214748341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F4E"/>
    <a:srgbClr val="D3D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6283" autoAdjust="0"/>
  </p:normalViewPr>
  <p:slideViewPr>
    <p:cSldViewPr snapToGrid="0">
      <p:cViewPr varScale="1">
        <p:scale>
          <a:sx n="112" d="100"/>
          <a:sy n="112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03732-709A-4540-AA17-E403476A8DB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16C18-E4E5-4A15-A5C5-11FD5D884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6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6C18-E4E5-4A15-A5C5-11FD5D8842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3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6C18-E4E5-4A15-A5C5-11FD5D8842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6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9D10-D6AA-44DD-BD8D-13A8C982B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DF683-D05D-4722-88EF-1E3E08201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0920C-53BA-4327-9488-BCDDCB96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DC749-DD26-4429-996B-D780BC05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184EC-95CF-4316-9D3E-9DC2D15C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9362-9F27-48E2-8D1E-E9D7828A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43537-C090-4865-BFBE-3E353B6F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214D7-A24D-4A47-8EAC-8CB5C5F0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3C478-89F0-4306-9C5B-B03BEAF2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89165-196B-4FE9-9EF1-2A724A2B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7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80AA2-1CAB-44EC-BA34-D020B10C6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EC722-FB53-4B2C-BC8B-0B38D1FDE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1CF31-A651-427C-83B2-FF69944A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248E9-590B-4991-B3F6-37DD2E58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A8F1F-D1A3-4097-8A88-799F12AC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52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Page - Texture">
  <p:cSld name="Title Page - Texture">
    <p:bg>
      <p:bgPr>
        <a:solidFill>
          <a:srgbClr val="080E2E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9" name="Google Shape;29;p4" descr="A blue background with triangles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3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08142E"/>
                </a:gs>
                <a:gs pos="100000">
                  <a:srgbClr val="080E2E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roxima Nova"/>
                <a:buNone/>
              </a:pPr>
              <a:endParaRPr sz="1867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15725" y="777240"/>
            <a:ext cx="10360400" cy="2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roxima Nova"/>
              <a:buNone/>
              <a:defRPr sz="7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15725" y="3703320"/>
            <a:ext cx="55596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1pPr>
            <a:lvl2pPr marL="1219170" lvl="1" indent="-3979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2pPr>
            <a:lvl3pPr marL="1828754" lvl="2" indent="-3979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3pPr>
            <a:lvl4pPr marL="2438339" lvl="3" indent="-3979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3047924" lvl="4" indent="-3979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9144001" y="6248401"/>
            <a:ext cx="2743200" cy="3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47D"/>
              </a:buClr>
              <a:buSzPts val="600"/>
              <a:buFont typeface="Proxima Nova"/>
              <a:buNone/>
            </a:pPr>
            <a:r>
              <a:rPr lang="en" sz="800" b="0" i="0" u="none" strike="noStrike" cap="none">
                <a:solidFill>
                  <a:srgbClr val="41547D"/>
                </a:solidFill>
                <a:latin typeface="Proxima Nova"/>
                <a:ea typeface="Proxima Nova"/>
                <a:cs typeface="Proxima Nova"/>
                <a:sym typeface="Proxima Nova"/>
              </a:rPr>
              <a:t>© 2024 Merkle, Inc. All Rights Reserved. Confidential.</a:t>
            </a:r>
            <a:endParaRPr sz="1467"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915725" y="4297680"/>
            <a:ext cx="5559600" cy="3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933" b="1" cap="none">
                <a:solidFill>
                  <a:schemeClr val="lt1"/>
                </a:solidFill>
              </a:defRPr>
            </a:lvl1pPr>
            <a:lvl2pPr marL="1219170" lvl="1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35" name="Google Shape;35;p4" descr="A black and white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95" y="6420337"/>
            <a:ext cx="1125371" cy="30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347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4EBA72-D27E-6446-9C30-EC13A6167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0752E7A-127E-4A45-A937-D9CEE3CD6A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5966" y="1304086"/>
            <a:ext cx="5177416" cy="4530926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Char char="•"/>
              <a:tabLst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/>
              <a:t>Insert Text Here (Arial 16pt)</a:t>
            </a:r>
          </a:p>
          <a:p>
            <a:pPr lvl="0"/>
            <a:r>
              <a:rPr lang="en-US"/>
              <a:t>Insert Text Here</a:t>
            </a:r>
          </a:p>
          <a:p>
            <a:pPr lvl="0"/>
            <a:r>
              <a:rPr lang="en-US"/>
              <a:t>Insert Text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32E122B-5004-E245-BBAE-95F5587BCD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7695" y="1304086"/>
            <a:ext cx="5177416" cy="4530926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Char char="•"/>
              <a:tabLst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/>
              <a:t>Insert Text Here</a:t>
            </a:r>
          </a:p>
          <a:p>
            <a:pPr lvl="0"/>
            <a:r>
              <a:rPr lang="en-US"/>
              <a:t>Insert Text Here</a:t>
            </a:r>
          </a:p>
          <a:p>
            <a:pPr lvl="0"/>
            <a:r>
              <a:rPr lang="en-US"/>
              <a:t>Insert Text Here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08979AB-202B-AC45-B69E-46DDDC6AE3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111" y="477839"/>
            <a:ext cx="11395169" cy="436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/>
              <a:t>Slide Title</a:t>
            </a:r>
          </a:p>
          <a:p>
            <a:pPr lvl="0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D6EE04-0F30-3446-94FB-E83D2DF9382D}"/>
              </a:ext>
            </a:extLst>
          </p:cNvPr>
          <p:cNvSpPr/>
          <p:nvPr userDrawn="1"/>
        </p:nvSpPr>
        <p:spPr>
          <a:xfrm>
            <a:off x="461551" y="980441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5A729FD-C0AA-9D64-94D5-CFCE5E2C9E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740" y="35603"/>
            <a:ext cx="11334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18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F19-C5D2-4C42-AEDE-C720CFAC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2FF2F-F9C1-4B59-93DF-3441BBBC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F33F-A790-4439-B687-9C1345D7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27133-BE45-4B50-832B-06BF1D5B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A60E0-D143-4F65-ABB7-007D1578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8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52AD-F380-4891-A8B6-0F045043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0C1D9-FF7A-4CD4-B0B9-065AA6FE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C0197-2EBF-4F38-B761-D5C11835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5D3C5-3B4C-4B1E-998F-2EAD2190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7B1-AB81-4D21-8153-04C0B2EB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1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D7B2-B7F6-4D63-95C5-21481760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D56B-847F-41F7-BB35-B197463D4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9716F-B701-4D54-B175-5FACB10B1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FB73E-1E96-43F0-B959-45B6CC30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83FFC-9139-4EE4-8B8A-FB60B415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1AB56-28B6-4D51-9C4A-3FC3F740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6CE0-AA63-4671-8F51-C99DFDD1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4997F-90F1-4BDC-9E8E-1DFB489F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D3909-FE88-462D-BF39-B84174D0B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08720-DCED-46B2-A69B-AE567FD71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AFA2F-4128-4C52-A04C-2C0D978C7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EA033-4810-414B-9EB6-50F0BA01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FB40F-54F7-486E-B4C9-7A65D583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60C19-2437-4400-B0F7-32AE9E4C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2A32-F1FE-48D2-B876-CBBB4B6D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5BCF0-1245-433E-86F7-38F1EAF5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E88F8-0645-4C20-AE96-A192CB04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5835F-0B5F-49EE-9662-F7A88F15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1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97A83-0036-461C-A462-3F2DB375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7A9BA-2A50-4230-BE6A-86C788E5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92D0C-4774-42C0-B6F4-9E45734D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3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62F0-9B19-4C7E-9B95-D5640460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DFAB-7942-46B7-8141-FC5A9AEDF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1990E-41BB-4994-83F7-E2BF9F6B5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B12F7-6212-44EB-866A-627B6762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7EAF4-F703-4BEA-8DDD-478FB94B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FD42C-A04A-4C70-AA7C-2A56B646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0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0A7C-B9A2-4F2F-9386-5AEB69AD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D4C72-2B2A-4130-9745-EE5DE3FF8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0ABB7-52EF-4448-863B-FE52F6B9E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40D7A-AFC4-4756-9FBB-CCF39FE9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78B11-5C59-48B1-94F3-F7646AFD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E40F9-F6F1-4EB9-827C-6422C5E9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2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4AC22-8CA3-4EE0-8F99-CA9DAE8C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B25D2-889D-4126-A37B-DE93C8E6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D71C1-D8BD-438F-A33C-9E58B3215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55EA1-7A40-4299-A3C4-0208AF9413E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160DD-25D2-4015-93F4-90C8CC3C5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F844D-5253-4E95-8842-C3A18E1BE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93FED-C91C-6B30-96D7-82A9072AC12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99138" y="6672580"/>
            <a:ext cx="6159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USE</a:t>
            </a:r>
          </a:p>
        </p:txBody>
      </p:sp>
    </p:spTree>
    <p:extLst>
      <p:ext uri="{BB962C8B-B14F-4D97-AF65-F5344CB8AC3E}">
        <p14:creationId xmlns:p14="http://schemas.microsoft.com/office/powerpoint/2010/main" val="304057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595DD9-9BED-FFB1-D2C6-907C86570506}"/>
              </a:ext>
            </a:extLst>
          </p:cNvPr>
          <p:cNvSpPr txBox="1">
            <a:spLocks/>
          </p:cNvSpPr>
          <p:nvPr/>
        </p:nvSpPr>
        <p:spPr>
          <a:xfrm>
            <a:off x="119029" y="73057"/>
            <a:ext cx="6087809" cy="65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12-Week Outlook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50C8E6D-3F7F-143A-6D21-9D715ACF3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45075"/>
              </p:ext>
            </p:extLst>
          </p:nvPr>
        </p:nvGraphicFramePr>
        <p:xfrm>
          <a:off x="0" y="770861"/>
          <a:ext cx="12191994" cy="5229324"/>
        </p:xfrm>
        <a:graphic>
          <a:graphicData uri="http://schemas.openxmlformats.org/drawingml/2006/table">
            <a:tbl>
              <a:tblPr firstRow="1" bandRow="1"/>
              <a:tblGrid>
                <a:gridCol w="2049294">
                  <a:extLst>
                    <a:ext uri="{9D8B030D-6E8A-4147-A177-3AD203B41FA5}">
                      <a16:colId xmlns:a16="http://schemas.microsoft.com/office/drawing/2014/main" val="361146198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028836223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020637068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123487980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87209034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46802182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3209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86554229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908572416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167978337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346384989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4024176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677546083"/>
                    </a:ext>
                  </a:extLst>
                </a:gridCol>
              </a:tblGrid>
              <a:tr h="5726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99740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Project Discovery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0656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Collection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94732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Exploration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53436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Feature Engineering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017921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 Building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14538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 Validation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683174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 Deployment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99692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 Integration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960221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Monitoring Setup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09016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Maintenance Setup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980717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Documentation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11327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Overall Progress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30130"/>
                  </a:ext>
                </a:extLst>
              </a:tr>
            </a:tbl>
          </a:graphicData>
        </a:graphic>
      </p:graphicFrame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2486CCB-F14C-D46E-CF1F-D9C84EDE169B}"/>
              </a:ext>
            </a:extLst>
          </p:cNvPr>
          <p:cNvSpPr/>
          <p:nvPr/>
        </p:nvSpPr>
        <p:spPr>
          <a:xfrm>
            <a:off x="2899790" y="1790271"/>
            <a:ext cx="3392806" cy="274320"/>
          </a:xfrm>
          <a:prstGeom prst="roundRect">
            <a:avLst>
              <a:gd name="adj" fmla="val 50000"/>
            </a:avLst>
          </a:prstGeom>
          <a:solidFill>
            <a:srgbClr val="F15F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5A43CC6-EDBB-B8A9-1439-F476B6ACDC19}"/>
              </a:ext>
            </a:extLst>
          </p:cNvPr>
          <p:cNvSpPr/>
          <p:nvPr/>
        </p:nvSpPr>
        <p:spPr>
          <a:xfrm>
            <a:off x="4600737" y="2178195"/>
            <a:ext cx="1673857" cy="274320"/>
          </a:xfrm>
          <a:prstGeom prst="roundRect">
            <a:avLst>
              <a:gd name="adj" fmla="val 50000"/>
            </a:avLst>
          </a:prstGeom>
          <a:solidFill>
            <a:srgbClr val="F15F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EEFC405-FD2B-93BF-E332-1B8CC6941AB5}"/>
              </a:ext>
            </a:extLst>
          </p:cNvPr>
          <p:cNvSpPr/>
          <p:nvPr/>
        </p:nvSpPr>
        <p:spPr>
          <a:xfrm>
            <a:off x="5431804" y="2566119"/>
            <a:ext cx="1681755" cy="274320"/>
          </a:xfrm>
          <a:prstGeom prst="roundRect">
            <a:avLst>
              <a:gd name="adj" fmla="val 50000"/>
            </a:avLst>
          </a:prstGeom>
          <a:solidFill>
            <a:srgbClr val="F15F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32661A3-2D95-B31F-4D26-AFFACFFF9567}"/>
              </a:ext>
            </a:extLst>
          </p:cNvPr>
          <p:cNvSpPr/>
          <p:nvPr/>
        </p:nvSpPr>
        <p:spPr>
          <a:xfrm>
            <a:off x="6283449" y="3341967"/>
            <a:ext cx="3403599" cy="274320"/>
          </a:xfrm>
          <a:prstGeom prst="roundRect">
            <a:avLst>
              <a:gd name="adj" fmla="val 50000"/>
            </a:avLst>
          </a:prstGeom>
          <a:solidFill>
            <a:srgbClr val="6EA5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61D9E55-8DF1-3998-FD75-DF5C4CFB9AF0}"/>
              </a:ext>
            </a:extLst>
          </p:cNvPr>
          <p:cNvSpPr/>
          <p:nvPr/>
        </p:nvSpPr>
        <p:spPr>
          <a:xfrm>
            <a:off x="7978523" y="3729891"/>
            <a:ext cx="1706878" cy="274320"/>
          </a:xfrm>
          <a:prstGeom prst="roundRect">
            <a:avLst>
              <a:gd name="adj" fmla="val 50000"/>
            </a:avLst>
          </a:prstGeom>
          <a:solidFill>
            <a:srgbClr val="6EA5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067772B-B680-011F-5BAF-00FB01571AD9}"/>
              </a:ext>
            </a:extLst>
          </p:cNvPr>
          <p:cNvSpPr/>
          <p:nvPr/>
        </p:nvSpPr>
        <p:spPr>
          <a:xfrm>
            <a:off x="8816721" y="4117815"/>
            <a:ext cx="845344" cy="274320"/>
          </a:xfrm>
          <a:prstGeom prst="roundRect">
            <a:avLst>
              <a:gd name="adj" fmla="val 50000"/>
            </a:avLst>
          </a:prstGeom>
          <a:solidFill>
            <a:srgbClr val="6EA5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3C697F2-2595-A32F-F732-F75E18BEE8C8}"/>
              </a:ext>
            </a:extLst>
          </p:cNvPr>
          <p:cNvSpPr/>
          <p:nvPr/>
        </p:nvSpPr>
        <p:spPr>
          <a:xfrm>
            <a:off x="8786392" y="4893663"/>
            <a:ext cx="1694949" cy="274320"/>
          </a:xfrm>
          <a:prstGeom prst="roundRect">
            <a:avLst>
              <a:gd name="adj" fmla="val 50000"/>
            </a:avLst>
          </a:prstGeom>
          <a:solidFill>
            <a:srgbClr val="FBA9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B4E90B-DB8E-6982-7DF8-0CE2E91070E7}"/>
              </a:ext>
            </a:extLst>
          </p:cNvPr>
          <p:cNvSpPr/>
          <p:nvPr/>
        </p:nvSpPr>
        <p:spPr>
          <a:xfrm>
            <a:off x="9661091" y="5281587"/>
            <a:ext cx="1694949" cy="274320"/>
          </a:xfrm>
          <a:prstGeom prst="roundRect">
            <a:avLst>
              <a:gd name="adj" fmla="val 50000"/>
            </a:avLst>
          </a:prstGeom>
          <a:solidFill>
            <a:srgbClr val="FBA9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7F0797-55CB-9CFF-E4C3-EC476E791A4A}"/>
              </a:ext>
            </a:extLst>
          </p:cNvPr>
          <p:cNvSpPr/>
          <p:nvPr/>
        </p:nvSpPr>
        <p:spPr>
          <a:xfrm>
            <a:off x="11338116" y="5669506"/>
            <a:ext cx="844924" cy="274320"/>
          </a:xfrm>
          <a:prstGeom prst="roundRect">
            <a:avLst>
              <a:gd name="adj" fmla="val 50000"/>
            </a:avLst>
          </a:prstGeom>
          <a:solidFill>
            <a:srgbClr val="FBA9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DC9FFB0-7836-8AB7-CFAA-EAA0D98C8BFE}"/>
              </a:ext>
            </a:extLst>
          </p:cNvPr>
          <p:cNvSpPr/>
          <p:nvPr/>
        </p:nvSpPr>
        <p:spPr>
          <a:xfrm>
            <a:off x="2047875" y="1402347"/>
            <a:ext cx="1700213" cy="27432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61971DC-5FEF-0B74-AFB1-B4E2C814C457}"/>
              </a:ext>
            </a:extLst>
          </p:cNvPr>
          <p:cNvSpPr/>
          <p:nvPr/>
        </p:nvSpPr>
        <p:spPr>
          <a:xfrm>
            <a:off x="6283451" y="2954043"/>
            <a:ext cx="3403600" cy="274320"/>
          </a:xfrm>
          <a:prstGeom prst="roundRect">
            <a:avLst>
              <a:gd name="adj" fmla="val 50000"/>
            </a:avLst>
          </a:prstGeom>
          <a:solidFill>
            <a:srgbClr val="6EA56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4A858C2-4188-99F0-6B15-BB4C3808F91E}"/>
              </a:ext>
            </a:extLst>
          </p:cNvPr>
          <p:cNvSpPr/>
          <p:nvPr/>
        </p:nvSpPr>
        <p:spPr>
          <a:xfrm>
            <a:off x="8797490" y="4505739"/>
            <a:ext cx="1730808" cy="274320"/>
          </a:xfrm>
          <a:prstGeom prst="roundRect">
            <a:avLst>
              <a:gd name="adj" fmla="val 50000"/>
            </a:avLst>
          </a:prstGeom>
          <a:solidFill>
            <a:srgbClr val="FBA91E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B5A27-FD99-6C53-2FF6-1E6B928E3F4B}"/>
              </a:ext>
            </a:extLst>
          </p:cNvPr>
          <p:cNvSpPr txBox="1"/>
          <p:nvPr/>
        </p:nvSpPr>
        <p:spPr>
          <a:xfrm>
            <a:off x="3812850" y="1495899"/>
            <a:ext cx="4491935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 the problem, set objectives, and align with stakeholders on success metrics.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9C0696-8F38-F137-DF66-EF996F152A05}"/>
              </a:ext>
            </a:extLst>
          </p:cNvPr>
          <p:cNvSpPr txBox="1"/>
          <p:nvPr/>
        </p:nvSpPr>
        <p:spPr>
          <a:xfrm>
            <a:off x="6380789" y="1881443"/>
            <a:ext cx="3934090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Acquire and consolidate data from relevant internal or external sources.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EC050-6428-AD19-2AEC-4BEDA28677FC}"/>
              </a:ext>
            </a:extLst>
          </p:cNvPr>
          <p:cNvSpPr txBox="1"/>
          <p:nvPr/>
        </p:nvSpPr>
        <p:spPr>
          <a:xfrm>
            <a:off x="6425757" y="2280404"/>
            <a:ext cx="4179349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Analyze and visualize data to uncover patterns, relationships, and anomalies.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255D06-5051-8106-6068-2FD7A88CB3E4}"/>
              </a:ext>
            </a:extLst>
          </p:cNvPr>
          <p:cNvSpPr txBox="1"/>
          <p:nvPr/>
        </p:nvSpPr>
        <p:spPr>
          <a:xfrm>
            <a:off x="7117692" y="2670732"/>
            <a:ext cx="485581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 raw data into meaningful features for model training and improve data quality.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765150-40A1-43F9-1409-CAB705C08AD9}"/>
              </a:ext>
            </a:extLst>
          </p:cNvPr>
          <p:cNvSpPr txBox="1"/>
          <p:nvPr/>
        </p:nvSpPr>
        <p:spPr>
          <a:xfrm>
            <a:off x="2298682" y="3049183"/>
            <a:ext cx="3833101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 and train machine learning models using suitable algorithms.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4805AE-4CD1-DE1E-96B2-E4193107C8C1}"/>
              </a:ext>
            </a:extLst>
          </p:cNvPr>
          <p:cNvSpPr txBox="1"/>
          <p:nvPr/>
        </p:nvSpPr>
        <p:spPr>
          <a:xfrm>
            <a:off x="2176743" y="3437107"/>
            <a:ext cx="4091185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 model performance on validation data to ensure accurate results.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846E50-243C-C4DC-7947-35AE8D6A23A0}"/>
              </a:ext>
            </a:extLst>
          </p:cNvPr>
          <p:cNvSpPr txBox="1"/>
          <p:nvPr/>
        </p:nvSpPr>
        <p:spPr>
          <a:xfrm>
            <a:off x="3804553" y="3825031"/>
            <a:ext cx="4071949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 the trained model into a production environment for real-world use.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1C4273-6538-03B9-8DF9-2BCD0D79D597}"/>
              </a:ext>
            </a:extLst>
          </p:cNvPr>
          <p:cNvSpPr txBox="1"/>
          <p:nvPr/>
        </p:nvSpPr>
        <p:spPr>
          <a:xfrm>
            <a:off x="4195315" y="4212955"/>
            <a:ext cx="4469493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Embed the deployed model into the existing system, ensuring seamless operation.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0D185A-0182-1D64-CE30-15E441D98A67}"/>
              </a:ext>
            </a:extLst>
          </p:cNvPr>
          <p:cNvSpPr txBox="1"/>
          <p:nvPr/>
        </p:nvSpPr>
        <p:spPr>
          <a:xfrm>
            <a:off x="4393811" y="4600879"/>
            <a:ext cx="4331635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Establish systems to track model performance, detect drift, and log key metrics.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546AAB-70E4-BDEF-1E2E-D0F4E20B9D94}"/>
              </a:ext>
            </a:extLst>
          </p:cNvPr>
          <p:cNvSpPr txBox="1"/>
          <p:nvPr/>
        </p:nvSpPr>
        <p:spPr>
          <a:xfrm>
            <a:off x="4108719" y="4988803"/>
            <a:ext cx="4586512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Regularly update and retrain the model to adapt to new data and maintain accuracy.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34ACED-8133-D7C9-61F6-A06609D86D59}"/>
              </a:ext>
            </a:extLst>
          </p:cNvPr>
          <p:cNvSpPr txBox="1"/>
          <p:nvPr/>
        </p:nvSpPr>
        <p:spPr>
          <a:xfrm>
            <a:off x="4858424" y="5376727"/>
            <a:ext cx="4742004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 the entire process, from data collection to deployment, for future reference.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2441A2-5191-F8AE-C7A5-0A57553569B7}"/>
              </a:ext>
            </a:extLst>
          </p:cNvPr>
          <p:cNvSpPr txBox="1"/>
          <p:nvPr/>
        </p:nvSpPr>
        <p:spPr>
          <a:xfrm>
            <a:off x="5089006" y="5722027"/>
            <a:ext cx="5942652" cy="169277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Conduct a thorough review of the project to identify improvements and ensure objectives were met.</a:t>
            </a:r>
          </a:p>
        </p:txBody>
      </p:sp>
    </p:spTree>
    <p:extLst>
      <p:ext uri="{BB962C8B-B14F-4D97-AF65-F5344CB8AC3E}">
        <p14:creationId xmlns:p14="http://schemas.microsoft.com/office/powerpoint/2010/main" val="372454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595DD9-9BED-FFB1-D2C6-907C86570506}"/>
              </a:ext>
            </a:extLst>
          </p:cNvPr>
          <p:cNvSpPr txBox="1">
            <a:spLocks/>
          </p:cNvSpPr>
          <p:nvPr/>
        </p:nvSpPr>
        <p:spPr>
          <a:xfrm>
            <a:off x="119029" y="73057"/>
            <a:ext cx="6087809" cy="65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12-Week Outlook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50C8E6D-3F7F-143A-6D21-9D715ACF3CE4}"/>
              </a:ext>
            </a:extLst>
          </p:cNvPr>
          <p:cNvGraphicFramePr>
            <a:graphicFrameLocks noGrp="1"/>
          </p:cNvGraphicFramePr>
          <p:nvPr/>
        </p:nvGraphicFramePr>
        <p:xfrm>
          <a:off x="0" y="680331"/>
          <a:ext cx="12191994" cy="6004358"/>
        </p:xfrm>
        <a:graphic>
          <a:graphicData uri="http://schemas.openxmlformats.org/drawingml/2006/table">
            <a:tbl>
              <a:tblPr firstRow="1" bandRow="1"/>
              <a:tblGrid>
                <a:gridCol w="2049294">
                  <a:extLst>
                    <a:ext uri="{9D8B030D-6E8A-4147-A177-3AD203B41FA5}">
                      <a16:colId xmlns:a16="http://schemas.microsoft.com/office/drawing/2014/main" val="361146198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028836223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020637068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123487980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87209034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46802182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3209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86554229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908572416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167978337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346384989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4024176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677546083"/>
                    </a:ext>
                  </a:extLst>
                </a:gridCol>
              </a:tblGrid>
              <a:tr h="5726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99740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Problem Understanding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0656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Discovery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94732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Collection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53436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Exploration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017921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Preprocessing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833583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Feature Engineering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08710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 Building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14538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 Validation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683174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 Deployment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99692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 Integration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960221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Monitoring Setup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09016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Maintenance Setup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980717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Final Review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11327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Overall Progress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30130"/>
                  </a:ext>
                </a:extLst>
              </a:tr>
            </a:tbl>
          </a:graphicData>
        </a:graphic>
      </p:graphicFrame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2486CCB-F14C-D46E-CF1F-D9C84EDE169B}"/>
              </a:ext>
            </a:extLst>
          </p:cNvPr>
          <p:cNvSpPr/>
          <p:nvPr/>
        </p:nvSpPr>
        <p:spPr>
          <a:xfrm>
            <a:off x="2080640" y="1699741"/>
            <a:ext cx="2501862" cy="274320"/>
          </a:xfrm>
          <a:prstGeom prst="roundRect">
            <a:avLst>
              <a:gd name="adj" fmla="val 50000"/>
            </a:avLst>
          </a:prstGeom>
          <a:solidFill>
            <a:srgbClr val="F15F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5A43CC6-EDBB-B8A9-1439-F476B6ACDC19}"/>
              </a:ext>
            </a:extLst>
          </p:cNvPr>
          <p:cNvSpPr/>
          <p:nvPr/>
        </p:nvSpPr>
        <p:spPr>
          <a:xfrm>
            <a:off x="2086136" y="2087665"/>
            <a:ext cx="3313879" cy="274320"/>
          </a:xfrm>
          <a:prstGeom prst="roundRect">
            <a:avLst>
              <a:gd name="adj" fmla="val 50000"/>
            </a:avLst>
          </a:prstGeom>
          <a:solidFill>
            <a:srgbClr val="F15F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EEFC405-FD2B-93BF-E332-1B8CC6941AB5}"/>
              </a:ext>
            </a:extLst>
          </p:cNvPr>
          <p:cNvSpPr/>
          <p:nvPr/>
        </p:nvSpPr>
        <p:spPr>
          <a:xfrm>
            <a:off x="2898154" y="2475589"/>
            <a:ext cx="2501862" cy="274320"/>
          </a:xfrm>
          <a:prstGeom prst="roundRect">
            <a:avLst>
              <a:gd name="adj" fmla="val 50000"/>
            </a:avLst>
          </a:prstGeom>
          <a:solidFill>
            <a:srgbClr val="F15F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32661A3-2D95-B31F-4D26-AFFACFFF9567}"/>
              </a:ext>
            </a:extLst>
          </p:cNvPr>
          <p:cNvSpPr/>
          <p:nvPr/>
        </p:nvSpPr>
        <p:spPr>
          <a:xfrm>
            <a:off x="4587999" y="3251437"/>
            <a:ext cx="2537077" cy="274320"/>
          </a:xfrm>
          <a:prstGeom prst="roundRect">
            <a:avLst>
              <a:gd name="adj" fmla="val 50000"/>
            </a:avLst>
          </a:prstGeom>
          <a:solidFill>
            <a:srgbClr val="6EA5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61D9E55-8DF1-3998-FD75-DF5C4CFB9AF0}"/>
              </a:ext>
            </a:extLst>
          </p:cNvPr>
          <p:cNvSpPr/>
          <p:nvPr/>
        </p:nvSpPr>
        <p:spPr>
          <a:xfrm>
            <a:off x="5435347" y="3639361"/>
            <a:ext cx="2537077" cy="274320"/>
          </a:xfrm>
          <a:prstGeom prst="roundRect">
            <a:avLst>
              <a:gd name="adj" fmla="val 50000"/>
            </a:avLst>
          </a:prstGeom>
          <a:solidFill>
            <a:srgbClr val="6EA5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067772B-B680-011F-5BAF-00FB01571AD9}"/>
              </a:ext>
            </a:extLst>
          </p:cNvPr>
          <p:cNvSpPr/>
          <p:nvPr/>
        </p:nvSpPr>
        <p:spPr>
          <a:xfrm>
            <a:off x="5425820" y="4027285"/>
            <a:ext cx="3378455" cy="274320"/>
          </a:xfrm>
          <a:prstGeom prst="roundRect">
            <a:avLst>
              <a:gd name="adj" fmla="val 50000"/>
            </a:avLst>
          </a:prstGeom>
          <a:solidFill>
            <a:srgbClr val="6EA5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3C697F2-2595-A32F-F732-F75E18BEE8C8}"/>
              </a:ext>
            </a:extLst>
          </p:cNvPr>
          <p:cNvSpPr/>
          <p:nvPr/>
        </p:nvSpPr>
        <p:spPr>
          <a:xfrm>
            <a:off x="7134226" y="4803133"/>
            <a:ext cx="3378454" cy="274320"/>
          </a:xfrm>
          <a:prstGeom prst="roundRect">
            <a:avLst>
              <a:gd name="adj" fmla="val 50000"/>
            </a:avLst>
          </a:prstGeom>
          <a:solidFill>
            <a:srgbClr val="FBA9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B4E90B-DB8E-6982-7DF8-0CE2E91070E7}"/>
              </a:ext>
            </a:extLst>
          </p:cNvPr>
          <p:cNvSpPr/>
          <p:nvPr/>
        </p:nvSpPr>
        <p:spPr>
          <a:xfrm>
            <a:off x="8008925" y="5191057"/>
            <a:ext cx="2508916" cy="274320"/>
          </a:xfrm>
          <a:prstGeom prst="roundRect">
            <a:avLst>
              <a:gd name="adj" fmla="val 50000"/>
            </a:avLst>
          </a:prstGeom>
          <a:solidFill>
            <a:srgbClr val="FBA9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7F0797-55CB-9CFF-E4C3-EC476E791A4A}"/>
              </a:ext>
            </a:extLst>
          </p:cNvPr>
          <p:cNvSpPr/>
          <p:nvPr/>
        </p:nvSpPr>
        <p:spPr>
          <a:xfrm>
            <a:off x="9643142" y="5578976"/>
            <a:ext cx="2539898" cy="274320"/>
          </a:xfrm>
          <a:prstGeom prst="roundRect">
            <a:avLst>
              <a:gd name="adj" fmla="val 50000"/>
            </a:avLst>
          </a:prstGeom>
          <a:solidFill>
            <a:srgbClr val="FBA9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DC9FFB0-7836-8AB7-CFAA-EAA0D98C8BFE}"/>
              </a:ext>
            </a:extLst>
          </p:cNvPr>
          <p:cNvSpPr/>
          <p:nvPr/>
        </p:nvSpPr>
        <p:spPr>
          <a:xfrm>
            <a:off x="2055017" y="1311817"/>
            <a:ext cx="2532981" cy="27432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61971DC-5FEF-0B74-AFB1-B4E2C814C457}"/>
              </a:ext>
            </a:extLst>
          </p:cNvPr>
          <p:cNvSpPr/>
          <p:nvPr/>
        </p:nvSpPr>
        <p:spPr>
          <a:xfrm>
            <a:off x="3749801" y="2863513"/>
            <a:ext cx="2501862" cy="274320"/>
          </a:xfrm>
          <a:prstGeom prst="roundRect">
            <a:avLst>
              <a:gd name="adj" fmla="val 50000"/>
            </a:avLst>
          </a:prstGeom>
          <a:solidFill>
            <a:srgbClr val="6EA56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4A858C2-4188-99F0-6B15-BB4C3808F91E}"/>
              </a:ext>
            </a:extLst>
          </p:cNvPr>
          <p:cNvSpPr/>
          <p:nvPr/>
        </p:nvSpPr>
        <p:spPr>
          <a:xfrm>
            <a:off x="7134226" y="4415209"/>
            <a:ext cx="2555872" cy="274320"/>
          </a:xfrm>
          <a:prstGeom prst="roundRect">
            <a:avLst>
              <a:gd name="adj" fmla="val 50000"/>
            </a:avLst>
          </a:prstGeom>
          <a:solidFill>
            <a:srgbClr val="FBA91E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B5A27-FD99-6C53-2FF6-1E6B928E3F4B}"/>
              </a:ext>
            </a:extLst>
          </p:cNvPr>
          <p:cNvSpPr txBox="1"/>
          <p:nvPr/>
        </p:nvSpPr>
        <p:spPr>
          <a:xfrm>
            <a:off x="4914110" y="1374413"/>
            <a:ext cx="652133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Define the business problem, objectives, and success metrics to align the data science approach with organizational goals.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9C0696-8F38-F137-DF66-EF996F152A05}"/>
              </a:ext>
            </a:extLst>
          </p:cNvPr>
          <p:cNvSpPr txBox="1"/>
          <p:nvPr/>
        </p:nvSpPr>
        <p:spPr>
          <a:xfrm>
            <a:off x="4926174" y="1768688"/>
            <a:ext cx="5511445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Identify and assess available data sources to ensure relevance and sufficiency for the problem at hand.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EC050-6428-AD19-2AEC-4BEDA28677FC}"/>
              </a:ext>
            </a:extLst>
          </p:cNvPr>
          <p:cNvSpPr txBox="1"/>
          <p:nvPr/>
        </p:nvSpPr>
        <p:spPr>
          <a:xfrm>
            <a:off x="5804747" y="2154233"/>
            <a:ext cx="589616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Gather data from various sources, label, aggregate ensuring it's accurate, complete, and accessible for analysis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255D06-5051-8106-6068-2FD7A88CB3E4}"/>
              </a:ext>
            </a:extLst>
          </p:cNvPr>
          <p:cNvSpPr txBox="1"/>
          <p:nvPr/>
        </p:nvSpPr>
        <p:spPr>
          <a:xfrm>
            <a:off x="5778085" y="2546890"/>
            <a:ext cx="5370381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Analyze the data's structure, distribution, and relationships to uncover insights and potential issues.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765150-40A1-43F9-1409-CAB705C08AD9}"/>
              </a:ext>
            </a:extLst>
          </p:cNvPr>
          <p:cNvSpPr txBox="1"/>
          <p:nvPr/>
        </p:nvSpPr>
        <p:spPr>
          <a:xfrm>
            <a:off x="6680672" y="2924486"/>
            <a:ext cx="4522392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Clean, transform, and normalize data to prepare it for modeling and ensure quality.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4805AE-4CD1-DE1E-96B2-E4193107C8C1}"/>
              </a:ext>
            </a:extLst>
          </p:cNvPr>
          <p:cNvSpPr txBox="1"/>
          <p:nvPr/>
        </p:nvSpPr>
        <p:spPr>
          <a:xfrm>
            <a:off x="7339188" y="3317047"/>
            <a:ext cx="483978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Create new, meaningful features or modify existing ones to enhance model performance.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846E50-243C-C4DC-7947-35AE8D6A23A0}"/>
              </a:ext>
            </a:extLst>
          </p:cNvPr>
          <p:cNvSpPr txBox="1"/>
          <p:nvPr/>
        </p:nvSpPr>
        <p:spPr>
          <a:xfrm>
            <a:off x="8384614" y="3700763"/>
            <a:ext cx="3331361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Develop machine learning models using selected algorithms.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1C4273-6538-03B9-8DF9-2BCD0D79D597}"/>
              </a:ext>
            </a:extLst>
          </p:cNvPr>
          <p:cNvSpPr txBox="1"/>
          <p:nvPr/>
        </p:nvSpPr>
        <p:spPr>
          <a:xfrm>
            <a:off x="9166374" y="4095204"/>
            <a:ext cx="200567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Evaluate the model's performance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0D185A-0182-1D64-CE30-15E441D98A67}"/>
              </a:ext>
            </a:extLst>
          </p:cNvPr>
          <p:cNvSpPr txBox="1"/>
          <p:nvPr/>
        </p:nvSpPr>
        <p:spPr>
          <a:xfrm>
            <a:off x="2259477" y="4480094"/>
            <a:ext cx="4657044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Integrate the trained model into a production environment for real-time or batch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546AAB-70E4-BDEF-1E2E-D0F4E20B9D94}"/>
              </a:ext>
            </a:extLst>
          </p:cNvPr>
          <p:cNvSpPr txBox="1"/>
          <p:nvPr/>
        </p:nvSpPr>
        <p:spPr>
          <a:xfrm>
            <a:off x="2197930" y="4878383"/>
            <a:ext cx="4586512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Ensure the deployed model seamlessly works with existing systems and workflows.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34ACED-8133-D7C9-61F6-A06609D86D59}"/>
              </a:ext>
            </a:extLst>
          </p:cNvPr>
          <p:cNvSpPr txBox="1"/>
          <p:nvPr/>
        </p:nvSpPr>
        <p:spPr>
          <a:xfrm>
            <a:off x="2864621" y="5247990"/>
            <a:ext cx="4742004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Implement tools to track model performance, accuracy, and reliability post-deployment.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2441A2-5191-F8AE-C7A5-0A57553569B7}"/>
              </a:ext>
            </a:extLst>
          </p:cNvPr>
          <p:cNvSpPr txBox="1"/>
          <p:nvPr/>
        </p:nvSpPr>
        <p:spPr>
          <a:xfrm>
            <a:off x="4705775" y="5633209"/>
            <a:ext cx="4540024" cy="169277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Establish processes for retraining, updating, and fixing the model as needed.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459D68-2989-2397-2E30-AB9182C8C691}"/>
              </a:ext>
            </a:extLst>
          </p:cNvPr>
          <p:cNvSpPr/>
          <p:nvPr/>
        </p:nvSpPr>
        <p:spPr>
          <a:xfrm>
            <a:off x="2057400" y="6352236"/>
            <a:ext cx="4210528" cy="274320"/>
          </a:xfrm>
          <a:prstGeom prst="roundRect">
            <a:avLst>
              <a:gd name="adj" fmla="val 50000"/>
            </a:avLst>
          </a:prstGeom>
          <a:solidFill>
            <a:srgbClr val="4F7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9514B5-F539-00C7-5F76-2CB25650E61F}"/>
              </a:ext>
            </a:extLst>
          </p:cNvPr>
          <p:cNvSpPr/>
          <p:nvPr/>
        </p:nvSpPr>
        <p:spPr>
          <a:xfrm>
            <a:off x="9690098" y="5966895"/>
            <a:ext cx="2503246" cy="274320"/>
          </a:xfrm>
          <a:prstGeom prst="roundRect">
            <a:avLst>
              <a:gd name="adj" fmla="val 50000"/>
            </a:avLst>
          </a:prstGeom>
          <a:solidFill>
            <a:srgbClr val="FBA9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EFB60-731B-D8D5-17DA-8DA09A479A31}"/>
              </a:ext>
            </a:extLst>
          </p:cNvPr>
          <p:cNvSpPr txBox="1"/>
          <p:nvPr/>
        </p:nvSpPr>
        <p:spPr>
          <a:xfrm>
            <a:off x="3555738" y="6023099"/>
            <a:ext cx="5726248" cy="169277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Conduct a comprehensive assessment to ensure all requirements are met before project closure.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39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595DD9-9BED-FFB1-D2C6-907C86570506}"/>
              </a:ext>
            </a:extLst>
          </p:cNvPr>
          <p:cNvSpPr txBox="1">
            <a:spLocks/>
          </p:cNvSpPr>
          <p:nvPr/>
        </p:nvSpPr>
        <p:spPr>
          <a:xfrm>
            <a:off x="119029" y="73057"/>
            <a:ext cx="6087809" cy="65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C00000"/>
                </a:solidFill>
                <a:latin typeface="Calibri" panose="020F0502020204030204"/>
              </a:rPr>
              <a:t>Overall Progress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50C8E6D-3F7F-143A-6D21-9D715ACF3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56593"/>
              </p:ext>
            </p:extLst>
          </p:nvPr>
        </p:nvGraphicFramePr>
        <p:xfrm>
          <a:off x="0" y="680331"/>
          <a:ext cx="12191994" cy="5790998"/>
        </p:xfrm>
        <a:graphic>
          <a:graphicData uri="http://schemas.openxmlformats.org/drawingml/2006/table">
            <a:tbl>
              <a:tblPr firstRow="1" bandRow="1"/>
              <a:tblGrid>
                <a:gridCol w="2049294">
                  <a:extLst>
                    <a:ext uri="{9D8B030D-6E8A-4147-A177-3AD203B41FA5}">
                      <a16:colId xmlns:a16="http://schemas.microsoft.com/office/drawing/2014/main" val="361146198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028836223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020637068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123487980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87209034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46802182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3209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86554229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908572416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167978337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346384989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4024176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67754608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99740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Problem Understanding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0656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Discovery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94732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Collection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53436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Exploration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017921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Preprocessing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833583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Feature Engineering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08710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 Building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14538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 Validation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683174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 Deployment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99692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 Integration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960221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Monitoring Setup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09016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Maintenance Setup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980717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Final Review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11327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Overall Progress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30130"/>
                  </a:ext>
                </a:extLst>
              </a:tr>
            </a:tbl>
          </a:graphicData>
        </a:graphic>
      </p:graphicFrame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2486CCB-F14C-D46E-CF1F-D9C84EDE169B}"/>
              </a:ext>
            </a:extLst>
          </p:cNvPr>
          <p:cNvSpPr/>
          <p:nvPr/>
        </p:nvSpPr>
        <p:spPr>
          <a:xfrm>
            <a:off x="2057400" y="1494643"/>
            <a:ext cx="2525102" cy="27432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5A43CC6-EDBB-B8A9-1439-F476B6ACDC19}"/>
              </a:ext>
            </a:extLst>
          </p:cNvPr>
          <p:cNvSpPr/>
          <p:nvPr/>
        </p:nvSpPr>
        <p:spPr>
          <a:xfrm>
            <a:off x="2055016" y="1882567"/>
            <a:ext cx="3344999" cy="27432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EEFC405-FD2B-93BF-E332-1B8CC6941AB5}"/>
              </a:ext>
            </a:extLst>
          </p:cNvPr>
          <p:cNvSpPr/>
          <p:nvPr/>
        </p:nvSpPr>
        <p:spPr>
          <a:xfrm>
            <a:off x="2055017" y="2270491"/>
            <a:ext cx="3344999" cy="27432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32661A3-2D95-B31F-4D26-AFFACFFF9567}"/>
              </a:ext>
            </a:extLst>
          </p:cNvPr>
          <p:cNvSpPr/>
          <p:nvPr/>
        </p:nvSpPr>
        <p:spPr>
          <a:xfrm>
            <a:off x="2055017" y="3046339"/>
            <a:ext cx="2650758" cy="274320"/>
          </a:xfrm>
          <a:prstGeom prst="roundRect">
            <a:avLst>
              <a:gd name="adj" fmla="val 50000"/>
            </a:avLst>
          </a:prstGeom>
          <a:solidFill>
            <a:srgbClr val="4F7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61D9E55-8DF1-3998-FD75-DF5C4CFB9AF0}"/>
              </a:ext>
            </a:extLst>
          </p:cNvPr>
          <p:cNvSpPr/>
          <p:nvPr/>
        </p:nvSpPr>
        <p:spPr>
          <a:xfrm>
            <a:off x="2052819" y="3434263"/>
            <a:ext cx="3273562" cy="274320"/>
          </a:xfrm>
          <a:prstGeom prst="roundRect">
            <a:avLst>
              <a:gd name="adj" fmla="val 50000"/>
            </a:avLst>
          </a:prstGeom>
          <a:solidFill>
            <a:srgbClr val="4F7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067772B-B680-011F-5BAF-00FB01571AD9}"/>
              </a:ext>
            </a:extLst>
          </p:cNvPr>
          <p:cNvSpPr/>
          <p:nvPr/>
        </p:nvSpPr>
        <p:spPr>
          <a:xfrm>
            <a:off x="2052818" y="3822187"/>
            <a:ext cx="3517402" cy="274320"/>
          </a:xfrm>
          <a:prstGeom prst="roundRect">
            <a:avLst>
              <a:gd name="adj" fmla="val 50000"/>
            </a:avLst>
          </a:prstGeom>
          <a:solidFill>
            <a:srgbClr val="4F7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3C697F2-2595-A32F-F732-F75E18BEE8C8}"/>
              </a:ext>
            </a:extLst>
          </p:cNvPr>
          <p:cNvSpPr/>
          <p:nvPr/>
        </p:nvSpPr>
        <p:spPr>
          <a:xfrm>
            <a:off x="2052818" y="4598035"/>
            <a:ext cx="3639322" cy="274320"/>
          </a:xfrm>
          <a:prstGeom prst="roundRect">
            <a:avLst>
              <a:gd name="adj" fmla="val 50000"/>
            </a:avLst>
          </a:prstGeom>
          <a:solidFill>
            <a:srgbClr val="4F7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B4E90B-DB8E-6982-7DF8-0CE2E91070E7}"/>
              </a:ext>
            </a:extLst>
          </p:cNvPr>
          <p:cNvSpPr/>
          <p:nvPr/>
        </p:nvSpPr>
        <p:spPr>
          <a:xfrm>
            <a:off x="2057580" y="4985959"/>
            <a:ext cx="45719" cy="274320"/>
          </a:xfrm>
          <a:prstGeom prst="roundRect">
            <a:avLst>
              <a:gd name="adj" fmla="val 50000"/>
            </a:avLst>
          </a:prstGeom>
          <a:solidFill>
            <a:srgbClr val="4F7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7F0797-55CB-9CFF-E4C3-EC476E791A4A}"/>
              </a:ext>
            </a:extLst>
          </p:cNvPr>
          <p:cNvSpPr/>
          <p:nvPr/>
        </p:nvSpPr>
        <p:spPr>
          <a:xfrm>
            <a:off x="2057634" y="5375589"/>
            <a:ext cx="45720" cy="274320"/>
          </a:xfrm>
          <a:prstGeom prst="roundRect">
            <a:avLst>
              <a:gd name="adj" fmla="val 50000"/>
            </a:avLst>
          </a:prstGeom>
          <a:solidFill>
            <a:srgbClr val="4F7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DC9FFB0-7836-8AB7-CFAA-EAA0D98C8BFE}"/>
              </a:ext>
            </a:extLst>
          </p:cNvPr>
          <p:cNvSpPr/>
          <p:nvPr/>
        </p:nvSpPr>
        <p:spPr>
          <a:xfrm>
            <a:off x="2055017" y="1106719"/>
            <a:ext cx="2532981" cy="27432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61971DC-5FEF-0B74-AFB1-B4E2C814C457}"/>
              </a:ext>
            </a:extLst>
          </p:cNvPr>
          <p:cNvSpPr/>
          <p:nvPr/>
        </p:nvSpPr>
        <p:spPr>
          <a:xfrm>
            <a:off x="2055017" y="2658415"/>
            <a:ext cx="2859094" cy="274320"/>
          </a:xfrm>
          <a:prstGeom prst="roundRect">
            <a:avLst>
              <a:gd name="adj" fmla="val 50000"/>
            </a:avLst>
          </a:prstGeom>
          <a:solidFill>
            <a:srgbClr val="4F7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4A858C2-4188-99F0-6B15-BB4C3808F91E}"/>
              </a:ext>
            </a:extLst>
          </p:cNvPr>
          <p:cNvSpPr/>
          <p:nvPr/>
        </p:nvSpPr>
        <p:spPr>
          <a:xfrm>
            <a:off x="2052818" y="4210111"/>
            <a:ext cx="3347197" cy="274320"/>
          </a:xfrm>
          <a:prstGeom prst="roundRect">
            <a:avLst>
              <a:gd name="adj" fmla="val 50000"/>
            </a:avLst>
          </a:prstGeom>
          <a:solidFill>
            <a:srgbClr val="4F7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B5A27-FD99-6C53-2FF6-1E6B928E3F4B}"/>
              </a:ext>
            </a:extLst>
          </p:cNvPr>
          <p:cNvSpPr txBox="1"/>
          <p:nvPr/>
        </p:nvSpPr>
        <p:spPr>
          <a:xfrm>
            <a:off x="4914110" y="1169315"/>
            <a:ext cx="166904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Progress: 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N/A  | Next Steps: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9C0696-8F38-F137-DF66-EF996F152A05}"/>
              </a:ext>
            </a:extLst>
          </p:cNvPr>
          <p:cNvSpPr txBox="1"/>
          <p:nvPr/>
        </p:nvSpPr>
        <p:spPr>
          <a:xfrm>
            <a:off x="4926174" y="1563590"/>
            <a:ext cx="166904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Progress: 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N/A  | Next Steps: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EC050-6428-AD19-2AEC-4BEDA28677FC}"/>
              </a:ext>
            </a:extLst>
          </p:cNvPr>
          <p:cNvSpPr txBox="1"/>
          <p:nvPr/>
        </p:nvSpPr>
        <p:spPr>
          <a:xfrm>
            <a:off x="5804747" y="1949135"/>
            <a:ext cx="166904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Progress: 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N/A  | Next Steps: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255D06-5051-8106-6068-2FD7A88CB3E4}"/>
              </a:ext>
            </a:extLst>
          </p:cNvPr>
          <p:cNvSpPr txBox="1"/>
          <p:nvPr/>
        </p:nvSpPr>
        <p:spPr>
          <a:xfrm>
            <a:off x="5778085" y="2341792"/>
            <a:ext cx="166904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Progress: 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N/A  | Next Steps: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765150-40A1-43F9-1409-CAB705C08AD9}"/>
              </a:ext>
            </a:extLst>
          </p:cNvPr>
          <p:cNvSpPr txBox="1"/>
          <p:nvPr/>
        </p:nvSpPr>
        <p:spPr>
          <a:xfrm>
            <a:off x="5636732" y="2719388"/>
            <a:ext cx="166904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Progress: 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N/A  | Next Steps: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4805AE-4CD1-DE1E-96B2-E4193107C8C1}"/>
              </a:ext>
            </a:extLst>
          </p:cNvPr>
          <p:cNvSpPr txBox="1"/>
          <p:nvPr/>
        </p:nvSpPr>
        <p:spPr>
          <a:xfrm>
            <a:off x="5647548" y="3111949"/>
            <a:ext cx="166904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Progress: 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N/A  | Next Steps: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846E50-243C-C4DC-7947-35AE8D6A23A0}"/>
              </a:ext>
            </a:extLst>
          </p:cNvPr>
          <p:cNvSpPr txBox="1"/>
          <p:nvPr/>
        </p:nvSpPr>
        <p:spPr>
          <a:xfrm>
            <a:off x="5770954" y="3495665"/>
            <a:ext cx="166904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Progress: </a:t>
            </a:r>
            <a:r>
              <a:rPr lang="en-US" sz="1000">
                <a:solidFill>
                  <a:prstClr val="black"/>
                </a:solidFill>
                <a:latin typeface="Calibri" panose="020F0502020204030204"/>
              </a:rPr>
              <a:t>N/A  | Next Steps: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1C4273-6538-03B9-8DF9-2BCD0D79D597}"/>
              </a:ext>
            </a:extLst>
          </p:cNvPr>
          <p:cNvSpPr txBox="1"/>
          <p:nvPr/>
        </p:nvSpPr>
        <p:spPr>
          <a:xfrm>
            <a:off x="5805954" y="3890106"/>
            <a:ext cx="166904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Progress: 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N/A  | Next Steps: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0D185A-0182-1D64-CE30-15E441D98A67}"/>
              </a:ext>
            </a:extLst>
          </p:cNvPr>
          <p:cNvSpPr txBox="1"/>
          <p:nvPr/>
        </p:nvSpPr>
        <p:spPr>
          <a:xfrm>
            <a:off x="5627517" y="4274996"/>
            <a:ext cx="166904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Progress: 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N/A  | Next Steps: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546AAB-70E4-BDEF-1E2E-D0F4E20B9D94}"/>
              </a:ext>
            </a:extLst>
          </p:cNvPr>
          <p:cNvSpPr txBox="1"/>
          <p:nvPr/>
        </p:nvSpPr>
        <p:spPr>
          <a:xfrm>
            <a:off x="5878390" y="4673285"/>
            <a:ext cx="166904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Progress: 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N/A  | Next Steps: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34ACED-8133-D7C9-61F6-A06609D86D59}"/>
              </a:ext>
            </a:extLst>
          </p:cNvPr>
          <p:cNvSpPr txBox="1"/>
          <p:nvPr/>
        </p:nvSpPr>
        <p:spPr>
          <a:xfrm>
            <a:off x="6232661" y="5042892"/>
            <a:ext cx="166904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Progress: 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N/A  | Next Steps: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2441A2-5191-F8AE-C7A5-0A57553569B7}"/>
              </a:ext>
            </a:extLst>
          </p:cNvPr>
          <p:cNvSpPr txBox="1"/>
          <p:nvPr/>
        </p:nvSpPr>
        <p:spPr>
          <a:xfrm>
            <a:off x="8218595" y="5428111"/>
            <a:ext cx="1816523" cy="169277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Progress: 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N/A  | Next Steps: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459D68-2989-2397-2E30-AB9182C8C691}"/>
              </a:ext>
            </a:extLst>
          </p:cNvPr>
          <p:cNvSpPr/>
          <p:nvPr/>
        </p:nvSpPr>
        <p:spPr>
          <a:xfrm>
            <a:off x="2057400" y="6147138"/>
            <a:ext cx="4210528" cy="274320"/>
          </a:xfrm>
          <a:prstGeom prst="roundRect">
            <a:avLst>
              <a:gd name="adj" fmla="val 50000"/>
            </a:avLst>
          </a:prstGeom>
          <a:solidFill>
            <a:srgbClr val="4F7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9514B5-F539-00C7-5F76-2CB25650E61F}"/>
              </a:ext>
            </a:extLst>
          </p:cNvPr>
          <p:cNvSpPr/>
          <p:nvPr/>
        </p:nvSpPr>
        <p:spPr>
          <a:xfrm>
            <a:off x="2057399" y="5761797"/>
            <a:ext cx="45719" cy="274320"/>
          </a:xfrm>
          <a:prstGeom prst="roundRect">
            <a:avLst>
              <a:gd name="adj" fmla="val 50000"/>
            </a:avLst>
          </a:prstGeom>
          <a:solidFill>
            <a:srgbClr val="4F7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EFB60-731B-D8D5-17DA-8DA09A479A31}"/>
              </a:ext>
            </a:extLst>
          </p:cNvPr>
          <p:cNvSpPr txBox="1"/>
          <p:nvPr/>
        </p:nvSpPr>
        <p:spPr>
          <a:xfrm>
            <a:off x="7632438" y="5818001"/>
            <a:ext cx="1816523" cy="169277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Progress: 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N/A  | Next Steps: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97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800F2-79C0-C0D3-F959-583FDB70C7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0111" y="233398"/>
            <a:ext cx="2988725" cy="436561"/>
          </a:xfrm>
        </p:spPr>
        <p:txBody>
          <a:bodyPr/>
          <a:lstStyle/>
          <a:p>
            <a:r>
              <a:rPr lang="en-US" dirty="0"/>
              <a:t>Data Progress Slide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9B10B3-CECA-736E-790D-969D68A2C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05356"/>
              </p:ext>
            </p:extLst>
          </p:nvPr>
        </p:nvGraphicFramePr>
        <p:xfrm>
          <a:off x="226337" y="1701771"/>
          <a:ext cx="11570329" cy="4240930"/>
        </p:xfrm>
        <a:graphic>
          <a:graphicData uri="http://schemas.openxmlformats.org/drawingml/2006/table">
            <a:tbl>
              <a:tblPr firstRow="1" bandRow="1"/>
              <a:tblGrid>
                <a:gridCol w="2257859">
                  <a:extLst>
                    <a:ext uri="{9D8B030D-6E8A-4147-A177-3AD203B41FA5}">
                      <a16:colId xmlns:a16="http://schemas.microsoft.com/office/drawing/2014/main" val="3611461985"/>
                    </a:ext>
                  </a:extLst>
                </a:gridCol>
                <a:gridCol w="931247">
                  <a:extLst>
                    <a:ext uri="{9D8B030D-6E8A-4147-A177-3AD203B41FA5}">
                      <a16:colId xmlns:a16="http://schemas.microsoft.com/office/drawing/2014/main" val="2028836223"/>
                    </a:ext>
                  </a:extLst>
                </a:gridCol>
                <a:gridCol w="931247">
                  <a:extLst>
                    <a:ext uri="{9D8B030D-6E8A-4147-A177-3AD203B41FA5}">
                      <a16:colId xmlns:a16="http://schemas.microsoft.com/office/drawing/2014/main" val="1020637068"/>
                    </a:ext>
                  </a:extLst>
                </a:gridCol>
                <a:gridCol w="931247">
                  <a:extLst>
                    <a:ext uri="{9D8B030D-6E8A-4147-A177-3AD203B41FA5}">
                      <a16:colId xmlns:a16="http://schemas.microsoft.com/office/drawing/2014/main" val="2123487980"/>
                    </a:ext>
                  </a:extLst>
                </a:gridCol>
                <a:gridCol w="931247">
                  <a:extLst>
                    <a:ext uri="{9D8B030D-6E8A-4147-A177-3AD203B41FA5}">
                      <a16:colId xmlns:a16="http://schemas.microsoft.com/office/drawing/2014/main" val="872090345"/>
                    </a:ext>
                  </a:extLst>
                </a:gridCol>
                <a:gridCol w="931247">
                  <a:extLst>
                    <a:ext uri="{9D8B030D-6E8A-4147-A177-3AD203B41FA5}">
                      <a16:colId xmlns:a16="http://schemas.microsoft.com/office/drawing/2014/main" val="2468021825"/>
                    </a:ext>
                  </a:extLst>
                </a:gridCol>
                <a:gridCol w="931247">
                  <a:extLst>
                    <a:ext uri="{9D8B030D-6E8A-4147-A177-3AD203B41FA5}">
                      <a16:colId xmlns:a16="http://schemas.microsoft.com/office/drawing/2014/main" val="223209771"/>
                    </a:ext>
                  </a:extLst>
                </a:gridCol>
                <a:gridCol w="931247">
                  <a:extLst>
                    <a:ext uri="{9D8B030D-6E8A-4147-A177-3AD203B41FA5}">
                      <a16:colId xmlns:a16="http://schemas.microsoft.com/office/drawing/2014/main" val="2286554229"/>
                    </a:ext>
                  </a:extLst>
                </a:gridCol>
                <a:gridCol w="931247">
                  <a:extLst>
                    <a:ext uri="{9D8B030D-6E8A-4147-A177-3AD203B41FA5}">
                      <a16:colId xmlns:a16="http://schemas.microsoft.com/office/drawing/2014/main" val="908572416"/>
                    </a:ext>
                  </a:extLst>
                </a:gridCol>
                <a:gridCol w="931247">
                  <a:extLst>
                    <a:ext uri="{9D8B030D-6E8A-4147-A177-3AD203B41FA5}">
                      <a16:colId xmlns:a16="http://schemas.microsoft.com/office/drawing/2014/main" val="1167978337"/>
                    </a:ext>
                  </a:extLst>
                </a:gridCol>
                <a:gridCol w="931247">
                  <a:extLst>
                    <a:ext uri="{9D8B030D-6E8A-4147-A177-3AD203B41FA5}">
                      <a16:colId xmlns:a16="http://schemas.microsoft.com/office/drawing/2014/main" val="346384989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99740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Source 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0656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Source 2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94732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Source 3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53436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Source 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017921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Source 5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14538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Source 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960221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Source 7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09016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Source 8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980717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Source 9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11327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Overall Progress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30130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FAB5A48-D0C0-F95B-FA2F-AF025CFA8105}"/>
              </a:ext>
            </a:extLst>
          </p:cNvPr>
          <p:cNvSpPr/>
          <p:nvPr/>
        </p:nvSpPr>
        <p:spPr>
          <a:xfrm>
            <a:off x="2493572" y="2497390"/>
            <a:ext cx="3297628" cy="274320"/>
          </a:xfrm>
          <a:prstGeom prst="roundRect">
            <a:avLst>
              <a:gd name="adj" fmla="val 50000"/>
            </a:avLst>
          </a:prstGeom>
          <a:solidFill>
            <a:srgbClr val="4F7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F119108-992D-050D-250F-302366035743}"/>
              </a:ext>
            </a:extLst>
          </p:cNvPr>
          <p:cNvSpPr/>
          <p:nvPr/>
        </p:nvSpPr>
        <p:spPr>
          <a:xfrm>
            <a:off x="2493793" y="2885314"/>
            <a:ext cx="1449557" cy="274320"/>
          </a:xfrm>
          <a:prstGeom prst="roundRect">
            <a:avLst>
              <a:gd name="adj" fmla="val 50000"/>
            </a:avLst>
          </a:prstGeom>
          <a:solidFill>
            <a:srgbClr val="4F7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18534D-F094-5C48-85A0-B4F0F148B216}"/>
              </a:ext>
            </a:extLst>
          </p:cNvPr>
          <p:cNvSpPr/>
          <p:nvPr/>
        </p:nvSpPr>
        <p:spPr>
          <a:xfrm>
            <a:off x="2493155" y="3273238"/>
            <a:ext cx="894827" cy="274320"/>
          </a:xfrm>
          <a:prstGeom prst="roundRect">
            <a:avLst>
              <a:gd name="adj" fmla="val 50000"/>
            </a:avLst>
          </a:prstGeom>
          <a:solidFill>
            <a:srgbClr val="FA6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0941B4-AF07-EAC5-503D-115A0F09AED4}"/>
              </a:ext>
            </a:extLst>
          </p:cNvPr>
          <p:cNvSpPr/>
          <p:nvPr/>
        </p:nvSpPr>
        <p:spPr>
          <a:xfrm>
            <a:off x="2498835" y="4049086"/>
            <a:ext cx="45719" cy="27432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910B7CF-D8EE-760E-4B6D-C435F0F7F1BF}"/>
              </a:ext>
            </a:extLst>
          </p:cNvPr>
          <p:cNvSpPr/>
          <p:nvPr/>
        </p:nvSpPr>
        <p:spPr>
          <a:xfrm>
            <a:off x="2498835" y="4462148"/>
            <a:ext cx="45719" cy="27432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88A7CE1-2832-D5D2-CC17-70447A7D1F1D}"/>
              </a:ext>
            </a:extLst>
          </p:cNvPr>
          <p:cNvSpPr/>
          <p:nvPr/>
        </p:nvSpPr>
        <p:spPr>
          <a:xfrm>
            <a:off x="2493154" y="2109466"/>
            <a:ext cx="2364596" cy="27432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46E325-5AF2-8F04-95C1-9660A00BCF96}"/>
              </a:ext>
            </a:extLst>
          </p:cNvPr>
          <p:cNvSpPr/>
          <p:nvPr/>
        </p:nvSpPr>
        <p:spPr>
          <a:xfrm>
            <a:off x="2498837" y="3661162"/>
            <a:ext cx="894827" cy="274320"/>
          </a:xfrm>
          <a:prstGeom prst="roundRect">
            <a:avLst>
              <a:gd name="adj" fmla="val 50000"/>
            </a:avLst>
          </a:prstGeom>
          <a:solidFill>
            <a:srgbClr val="FA63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D7346C-4230-CED8-5856-A8C0A84CCCE8}"/>
              </a:ext>
            </a:extLst>
          </p:cNvPr>
          <p:cNvSpPr txBox="1"/>
          <p:nvPr/>
        </p:nvSpPr>
        <p:spPr>
          <a:xfrm>
            <a:off x="2486305" y="1206010"/>
            <a:ext cx="9293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Data Discovery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E24FC3-02A7-F293-0331-45C15BAB9227}"/>
              </a:ext>
            </a:extLst>
          </p:cNvPr>
          <p:cNvSpPr txBox="1"/>
          <p:nvPr/>
        </p:nvSpPr>
        <p:spPr>
          <a:xfrm>
            <a:off x="3418729" y="1207163"/>
            <a:ext cx="926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Access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D044C4-CBC2-3886-B13E-D02ABECD3D72}"/>
              </a:ext>
            </a:extLst>
          </p:cNvPr>
          <p:cNvSpPr txBox="1"/>
          <p:nvPr/>
        </p:nvSpPr>
        <p:spPr>
          <a:xfrm>
            <a:off x="4350493" y="1418575"/>
            <a:ext cx="921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Collection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3BA4E5-BC38-2032-8736-0F1766B7584C}"/>
              </a:ext>
            </a:extLst>
          </p:cNvPr>
          <p:cNvSpPr txBox="1"/>
          <p:nvPr/>
        </p:nvSpPr>
        <p:spPr>
          <a:xfrm>
            <a:off x="7151468" y="1418261"/>
            <a:ext cx="915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Cleaning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ED0812-FBEE-9912-C10F-E87016AEE105}"/>
              </a:ext>
            </a:extLst>
          </p:cNvPr>
          <p:cNvSpPr txBox="1"/>
          <p:nvPr/>
        </p:nvSpPr>
        <p:spPr>
          <a:xfrm>
            <a:off x="8016317" y="1205849"/>
            <a:ext cx="10440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Feature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Engineering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D9CE4EF-8016-3E91-77BE-D1C00529A5FF}"/>
              </a:ext>
            </a:extLst>
          </p:cNvPr>
          <p:cNvSpPr/>
          <p:nvPr/>
        </p:nvSpPr>
        <p:spPr>
          <a:xfrm>
            <a:off x="2498835" y="4835122"/>
            <a:ext cx="45719" cy="27432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D78A093-D4C5-C840-BE89-71DB3337D030}"/>
              </a:ext>
            </a:extLst>
          </p:cNvPr>
          <p:cNvSpPr/>
          <p:nvPr/>
        </p:nvSpPr>
        <p:spPr>
          <a:xfrm>
            <a:off x="2498835" y="5238658"/>
            <a:ext cx="45719" cy="27432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5934A01-DC44-F994-C9F3-E41F30CCA3AB}"/>
              </a:ext>
            </a:extLst>
          </p:cNvPr>
          <p:cNvSpPr/>
          <p:nvPr/>
        </p:nvSpPr>
        <p:spPr>
          <a:xfrm flipH="1">
            <a:off x="2493150" y="5602717"/>
            <a:ext cx="1099679" cy="274320"/>
          </a:xfrm>
          <a:prstGeom prst="roundRect">
            <a:avLst>
              <a:gd name="adj" fmla="val 50000"/>
            </a:avLst>
          </a:prstGeom>
          <a:solidFill>
            <a:srgbClr val="4F7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58AA89-DCF2-56B4-013E-716702ACCCDF}"/>
              </a:ext>
            </a:extLst>
          </p:cNvPr>
          <p:cNvSpPr txBox="1"/>
          <p:nvPr/>
        </p:nvSpPr>
        <p:spPr>
          <a:xfrm>
            <a:off x="8939470" y="1206010"/>
            <a:ext cx="10771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QA Checkpoint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5D8677-217D-0813-CE10-6CB9338AB186}"/>
              </a:ext>
            </a:extLst>
          </p:cNvPr>
          <p:cNvSpPr txBox="1"/>
          <p:nvPr/>
        </p:nvSpPr>
        <p:spPr>
          <a:xfrm>
            <a:off x="9861530" y="1209544"/>
            <a:ext cx="1075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Data Aggregation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7A2882-B4DB-20E2-A232-E67AF859164B}"/>
              </a:ext>
            </a:extLst>
          </p:cNvPr>
          <p:cNvSpPr txBox="1"/>
          <p:nvPr/>
        </p:nvSpPr>
        <p:spPr>
          <a:xfrm>
            <a:off x="10873711" y="1417804"/>
            <a:ext cx="916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Ingestion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1692E9-E21F-5415-B4B1-E62082A8D7A0}"/>
              </a:ext>
            </a:extLst>
          </p:cNvPr>
          <p:cNvSpPr txBox="1"/>
          <p:nvPr/>
        </p:nvSpPr>
        <p:spPr>
          <a:xfrm>
            <a:off x="6153869" y="1419474"/>
            <a:ext cx="1038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Imputation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2CAB11-2AC3-7D77-7741-0DA97C839A0B}"/>
              </a:ext>
            </a:extLst>
          </p:cNvPr>
          <p:cNvSpPr txBox="1"/>
          <p:nvPr/>
        </p:nvSpPr>
        <p:spPr>
          <a:xfrm>
            <a:off x="4841897" y="2169682"/>
            <a:ext cx="864339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Blocked: N/A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D850E-102B-D0C7-DBA4-9BCBA0077507}"/>
              </a:ext>
            </a:extLst>
          </p:cNvPr>
          <p:cNvSpPr txBox="1"/>
          <p:nvPr/>
        </p:nvSpPr>
        <p:spPr>
          <a:xfrm>
            <a:off x="5750886" y="2557606"/>
            <a:ext cx="6045780" cy="153888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Progress: 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N/A  | Next Steps: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90DE48-337E-2EED-533E-8ACB6ACBDA23}"/>
              </a:ext>
            </a:extLst>
          </p:cNvPr>
          <p:cNvSpPr txBox="1"/>
          <p:nvPr/>
        </p:nvSpPr>
        <p:spPr>
          <a:xfrm>
            <a:off x="3943350" y="2945530"/>
            <a:ext cx="166904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Progress: 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N/A  | Next Steps: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C35187-697A-1CF9-7A92-B94AD3EEFD43}"/>
              </a:ext>
            </a:extLst>
          </p:cNvPr>
          <p:cNvSpPr txBox="1"/>
          <p:nvPr/>
        </p:nvSpPr>
        <p:spPr>
          <a:xfrm>
            <a:off x="3400015" y="3346023"/>
            <a:ext cx="166904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Progress: 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N/A  | Next Steps: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C2D21A-F913-3493-BD32-5C7EC6D3ACD4}"/>
              </a:ext>
            </a:extLst>
          </p:cNvPr>
          <p:cNvSpPr txBox="1"/>
          <p:nvPr/>
        </p:nvSpPr>
        <p:spPr>
          <a:xfrm>
            <a:off x="3387982" y="3717219"/>
            <a:ext cx="166904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Progress: 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N/A  | Next Steps: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0C2B24-D321-3785-15B9-A4B2DA794377}"/>
              </a:ext>
            </a:extLst>
          </p:cNvPr>
          <p:cNvSpPr txBox="1"/>
          <p:nvPr/>
        </p:nvSpPr>
        <p:spPr>
          <a:xfrm>
            <a:off x="2544554" y="4127574"/>
            <a:ext cx="166904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Progress: 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N/A  | Next Steps: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4E9D82-BC5A-9475-EDC3-CDBE4EA05161}"/>
              </a:ext>
            </a:extLst>
          </p:cNvPr>
          <p:cNvSpPr txBox="1"/>
          <p:nvPr/>
        </p:nvSpPr>
        <p:spPr>
          <a:xfrm>
            <a:off x="2545125" y="4519165"/>
            <a:ext cx="391454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N/A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DE5CA8-6426-9645-E652-195F5E5D6010}"/>
              </a:ext>
            </a:extLst>
          </p:cNvPr>
          <p:cNvSpPr txBox="1"/>
          <p:nvPr/>
        </p:nvSpPr>
        <p:spPr>
          <a:xfrm>
            <a:off x="2538771" y="4900731"/>
            <a:ext cx="391454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N/A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37F487-EB78-076C-B6E1-975D95F04AE5}"/>
              </a:ext>
            </a:extLst>
          </p:cNvPr>
          <p:cNvSpPr txBox="1"/>
          <p:nvPr/>
        </p:nvSpPr>
        <p:spPr>
          <a:xfrm>
            <a:off x="2545125" y="5298874"/>
            <a:ext cx="391454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N/A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9362A8-1231-E7AB-6A61-ED2A6F88681D}"/>
              </a:ext>
            </a:extLst>
          </p:cNvPr>
          <p:cNvSpPr txBox="1"/>
          <p:nvPr/>
        </p:nvSpPr>
        <p:spPr>
          <a:xfrm>
            <a:off x="5244281" y="1207203"/>
            <a:ext cx="9987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QA Checkpoint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7035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a04591e-2156-4e7e-b8dc-60ccb91b4f06}" enabled="1" method="Standard" siteId="{fb7e6711-b619-4fbe-afe6-f83b12673323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744</Words>
  <Application>Microsoft Office PowerPoint</Application>
  <PresentationFormat>Widescreen</PresentationFormat>
  <Paragraphs>185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Proxima Nova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>Meijer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Rangel, Rodrigo</dc:creator>
  <cp:lastModifiedBy>Rangel, Rodrigo</cp:lastModifiedBy>
  <cp:revision>13</cp:revision>
  <dcterms:created xsi:type="dcterms:W3CDTF">2024-11-18T15:12:34Z</dcterms:created>
  <dcterms:modified xsi:type="dcterms:W3CDTF">2024-12-10T15:58:45Z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1_Office Theme:8</vt:lpwstr>
  </property>
  <property fmtid="{D5CDD505-2E9C-101B-9397-08002B2CF9AE}" pid="3" name="ClassificationContentMarkingFooterText">
    <vt:lpwstr>INTERNAL USE</vt:lpwstr>
  </property>
</Properties>
</file>