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Nixie One"/>
      <p:regular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tsftXEN3A0G0u43fmyU3B9lv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NixieOne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3604985d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3604985d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c3604985d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 flipH="1" rot="10800000">
            <a:off x="5226657" y="5302711"/>
            <a:ext cx="1738000" cy="150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10"/>
          <p:cNvSpPr/>
          <p:nvPr/>
        </p:nvSpPr>
        <p:spPr>
          <a:xfrm rot="5400000">
            <a:off x="5078743" y="-108000"/>
            <a:ext cx="2034000" cy="23488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7" name="Google Shape;17;p10"/>
          <p:cNvSpPr/>
          <p:nvPr/>
        </p:nvSpPr>
        <p:spPr>
          <a:xfrm flipH="1" rot="10800000">
            <a:off x="3746500" y="-230500"/>
            <a:ext cx="1482000" cy="1283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 flipH="1" rot="10800000">
            <a:off x="4803631" y="1813479"/>
            <a:ext cx="658400" cy="570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 flipH="1" rot="10800000">
            <a:off x="7038553" y="1140372"/>
            <a:ext cx="1259600" cy="1090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 flipH="1" rot="10800000">
            <a:off x="7154399" y="469765"/>
            <a:ext cx="658400" cy="569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0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22" name="Google Shape;22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0"/>
          <p:cNvSpPr/>
          <p:nvPr/>
        </p:nvSpPr>
        <p:spPr>
          <a:xfrm>
            <a:off x="4337362" y="151031"/>
            <a:ext cx="300113" cy="51995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0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6" name="Google Shape;26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0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5" name="Google Shape;35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0"/>
          <p:cNvSpPr/>
          <p:nvPr/>
        </p:nvSpPr>
        <p:spPr>
          <a:xfrm flipH="1" rot="10800000">
            <a:off x="6680711" y="6102197"/>
            <a:ext cx="1377200" cy="1192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 flipH="1" rot="10800000">
            <a:off x="6844905" y="5408600"/>
            <a:ext cx="720000" cy="623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/>
        </p:nvSpPr>
        <p:spPr>
          <a:xfrm flipH="1" rot="10800000">
            <a:off x="4135612" y="4839625"/>
            <a:ext cx="1377200" cy="1192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 flipH="1" rot="10800000">
            <a:off x="4707179" y="6102216"/>
            <a:ext cx="602800" cy="521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7160941" y="6490348"/>
            <a:ext cx="416671" cy="416645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0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5" name="Google Shape;45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0"/>
          <p:cNvSpPr/>
          <p:nvPr/>
        </p:nvSpPr>
        <p:spPr>
          <a:xfrm>
            <a:off x="4572278" y="5206389"/>
            <a:ext cx="503785" cy="45824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 rot="10800000">
            <a:off x="-126625" y="825559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11"/>
          <p:cNvSpPr/>
          <p:nvPr/>
        </p:nvSpPr>
        <p:spPr>
          <a:xfrm rot="5400000">
            <a:off x="666132" y="2540316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34933" y="2780800"/>
            <a:ext cx="8376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ixie One"/>
              <a:buChar char="◇"/>
              <a:defRPr sz="32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32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32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32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32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32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 rot="10800000">
            <a:off x="-165101" y="37487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 flipH="1" rot="10800000">
            <a:off x="850900" y="42569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 flipH="1" rot="10800000">
            <a:off x="1003299" y="1602400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 flipH="1" rot="10800000">
            <a:off x="876300" y="5840233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1"/>
          <p:cNvGrpSpPr/>
          <p:nvPr/>
        </p:nvGrpSpPr>
        <p:grpSpPr>
          <a:xfrm>
            <a:off x="1315779" y="1859358"/>
            <a:ext cx="468272" cy="432881"/>
            <a:chOff x="5975075" y="2327500"/>
            <a:chExt cx="420100" cy="388350"/>
          </a:xfrm>
        </p:grpSpPr>
        <p:sp>
          <p:nvSpPr>
            <p:cNvPr id="61" name="Google Shape;61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70801" y="40303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394305" y="1170275"/>
            <a:ext cx="329959" cy="523069"/>
            <a:chOff x="6718575" y="2318625"/>
            <a:chExt cx="256950" cy="407375"/>
          </a:xfrm>
        </p:grpSpPr>
        <p:sp>
          <p:nvSpPr>
            <p:cNvPr id="65" name="Google Shape;65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1"/>
          <p:cNvGrpSpPr/>
          <p:nvPr/>
        </p:nvGrpSpPr>
        <p:grpSpPr>
          <a:xfrm>
            <a:off x="1639312" y="4413975"/>
            <a:ext cx="457176" cy="466757"/>
            <a:chOff x="3951850" y="2985350"/>
            <a:chExt cx="407950" cy="416500"/>
          </a:xfrm>
        </p:grpSpPr>
        <p:sp>
          <p:nvSpPr>
            <p:cNvPr id="74" name="Google Shape;74;p1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/>
          <p:nvPr/>
        </p:nvSpPr>
        <p:spPr>
          <a:xfrm flipH="1" rot="10800000">
            <a:off x="723899" y="48162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 flipH="1" rot="10800000">
            <a:off x="972000" y="5662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 flipH="1" rot="10800000">
            <a:off x="-153403" y="5328033"/>
            <a:ext cx="1093200" cy="946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 flipH="1" rot="10800000">
            <a:off x="548267" y="344833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1105118" y="51242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1"/>
          <p:cNvGrpSpPr/>
          <p:nvPr/>
        </p:nvGrpSpPr>
        <p:grpSpPr>
          <a:xfrm>
            <a:off x="89456" y="2242253"/>
            <a:ext cx="607499" cy="582739"/>
            <a:chOff x="5241175" y="4959100"/>
            <a:chExt cx="539775" cy="517775"/>
          </a:xfrm>
        </p:grpSpPr>
        <p:sp>
          <p:nvSpPr>
            <p:cNvPr id="84" name="Google Shape;84;p1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1"/>
          <p:cNvSpPr/>
          <p:nvPr/>
        </p:nvSpPr>
        <p:spPr>
          <a:xfrm>
            <a:off x="193235" y="5619333"/>
            <a:ext cx="399936" cy="3637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25333" y="25727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b="0" i="0" lang="en-US" sz="16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6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 flipH="1" rot="10800000">
            <a:off x="10218233" y="4913077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2"/>
          <p:cNvSpPr/>
          <p:nvPr/>
        </p:nvSpPr>
        <p:spPr>
          <a:xfrm rot="5400000">
            <a:off x="666132" y="209467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/>
          <p:nvPr/>
        </p:nvSpPr>
        <p:spPr>
          <a:xfrm flipH="1" rot="10800000">
            <a:off x="-165101" y="14119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10800000">
            <a:off x="850900" y="19201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10800000">
            <a:off x="1993899" y="-1755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437067" y="1185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10800000">
            <a:off x="11315699" y="56410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10800000">
            <a:off x="10833099" y="61542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10800000">
            <a:off x="10428464" y="3913867"/>
            <a:ext cx="1093200" cy="946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10800000">
            <a:off x="11315700" y="4682900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2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07" name="Google Shape;107;p1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2"/>
          <p:cNvSpPr/>
          <p:nvPr/>
        </p:nvSpPr>
        <p:spPr>
          <a:xfrm>
            <a:off x="270801" y="16935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1696918" y="59490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2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12" name="Google Shape;112;p1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2"/>
          <p:cNvSpPr/>
          <p:nvPr/>
        </p:nvSpPr>
        <p:spPr>
          <a:xfrm>
            <a:off x="10775101" y="4205167"/>
            <a:ext cx="399936" cy="3637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20" name="Google Shape;1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2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29" name="Google Shape;129;p1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 flipH="1" rot="10800000">
            <a:off x="10218233" y="4913077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3"/>
          <p:cNvSpPr/>
          <p:nvPr/>
        </p:nvSpPr>
        <p:spPr>
          <a:xfrm rot="5400000">
            <a:off x="666132" y="209467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2310267" y="10949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/>
        </p:nvSpPr>
        <p:spPr>
          <a:xfrm flipH="1" rot="10800000">
            <a:off x="-165101" y="14119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 flipH="1" rot="10800000">
            <a:off x="850900" y="19201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 flipH="1" rot="10800000">
            <a:off x="1993899" y="-1755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 flipH="1" rot="10800000">
            <a:off x="437067" y="1185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>
            <a:off x="270801" y="16935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3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47" name="Google Shape;147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3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56" name="Google Shape;156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3"/>
          <p:cNvSpPr/>
          <p:nvPr/>
        </p:nvSpPr>
        <p:spPr>
          <a:xfrm flipH="1" rot="10800000">
            <a:off x="11315699" y="56410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 flipH="1" rot="10800000">
            <a:off x="10833099" y="61542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 flipH="1" rot="10800000">
            <a:off x="10428464" y="3913867"/>
            <a:ext cx="1093200" cy="946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flipH="1" rot="10800000">
            <a:off x="11315700" y="4682900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1696918" y="59490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3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66" name="Google Shape;166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/>
          <p:nvPr/>
        </p:nvSpPr>
        <p:spPr>
          <a:xfrm>
            <a:off x="10775101" y="4205167"/>
            <a:ext cx="399936" cy="3637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 rot="5400000">
            <a:off x="666132" y="209467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2" type="body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3" type="body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14"/>
          <p:cNvSpPr/>
          <p:nvPr/>
        </p:nvSpPr>
        <p:spPr>
          <a:xfrm flipH="1" rot="10800000">
            <a:off x="-165101" y="14119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 flipH="1" rot="10800000">
            <a:off x="850900" y="19201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 flipH="1" rot="10800000">
            <a:off x="1993899" y="-1755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/>
          <p:nvPr/>
        </p:nvSpPr>
        <p:spPr>
          <a:xfrm flipH="1" rot="10800000">
            <a:off x="437067" y="1185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4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85" name="Google Shape;185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270801" y="16935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4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89" name="Google Shape;189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98" name="Google Shape;198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/>
          <p:nvPr/>
        </p:nvSpPr>
        <p:spPr>
          <a:xfrm flipH="1" rot="10800000">
            <a:off x="10957803" y="5495279"/>
            <a:ext cx="913600" cy="7912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15"/>
          <p:cNvSpPr/>
          <p:nvPr/>
        </p:nvSpPr>
        <p:spPr>
          <a:xfrm rot="5400000">
            <a:off x="517983" y="140283"/>
            <a:ext cx="1258800" cy="1453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5"/>
          <p:cNvSpPr/>
          <p:nvPr/>
        </p:nvSpPr>
        <p:spPr>
          <a:xfrm flipH="1" rot="10800000">
            <a:off x="-165100" y="1130388"/>
            <a:ext cx="899200" cy="779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 flipH="1" rot="10800000">
            <a:off x="670821" y="1548600"/>
            <a:ext cx="470400" cy="40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 flipH="1" rot="10800000">
            <a:off x="1611232" y="-175749"/>
            <a:ext cx="899200" cy="779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 flipH="1" rot="10800000">
            <a:off x="330337" y="66257"/>
            <a:ext cx="393600" cy="340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 flipH="1" rot="10800000">
            <a:off x="11684757" y="5981305"/>
            <a:ext cx="724000" cy="627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 flipH="1" rot="10800000">
            <a:off x="11365080" y="6321467"/>
            <a:ext cx="378800" cy="327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 flipH="1" rot="10800000">
            <a:off x="11097047" y="4837364"/>
            <a:ext cx="724000" cy="626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 flipH="1" rot="10800000">
            <a:off x="11684759" y="5346509"/>
            <a:ext cx="316800" cy="27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/>
          <p:nvPr/>
        </p:nvSpPr>
        <p:spPr>
          <a:xfrm flipH="1" rot="10800000">
            <a:off x="-126625" y="405101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16"/>
          <p:cNvSpPr/>
          <p:nvPr/>
        </p:nvSpPr>
        <p:spPr>
          <a:xfrm rot="5400000">
            <a:off x="745867" y="2051767"/>
            <a:ext cx="2384000" cy="27528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16"/>
          <p:cNvSpPr txBox="1"/>
          <p:nvPr>
            <p:ph type="ctrTitle"/>
          </p:nvPr>
        </p:nvSpPr>
        <p:spPr>
          <a:xfrm>
            <a:off x="3657600" y="2314333"/>
            <a:ext cx="7518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3657600" y="3761339"/>
            <a:ext cx="7594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/>
          <p:nvPr/>
        </p:nvSpPr>
        <p:spPr>
          <a:xfrm flipH="1" rot="10800000">
            <a:off x="88899" y="41805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 flipH="1" rot="10800000">
            <a:off x="1104900" y="46887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/>
          <p:nvPr/>
        </p:nvSpPr>
        <p:spPr>
          <a:xfrm flipH="1" rot="10800000">
            <a:off x="1015999" y="1170600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 flipH="1" rot="10800000">
            <a:off x="1058468" y="6257068"/>
            <a:ext cx="690000" cy="59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6"/>
          <p:cNvGrpSpPr/>
          <p:nvPr/>
        </p:nvGrpSpPr>
        <p:grpSpPr>
          <a:xfrm>
            <a:off x="1328479" y="1427558"/>
            <a:ext cx="468272" cy="432881"/>
            <a:chOff x="5975075" y="2327500"/>
            <a:chExt cx="420100" cy="388350"/>
          </a:xfrm>
        </p:grpSpPr>
        <p:sp>
          <p:nvSpPr>
            <p:cNvPr id="225" name="Google Shape;225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6"/>
          <p:cNvSpPr/>
          <p:nvPr/>
        </p:nvSpPr>
        <p:spPr>
          <a:xfrm>
            <a:off x="524801" y="44621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6"/>
          <p:cNvGrpSpPr/>
          <p:nvPr/>
        </p:nvGrpSpPr>
        <p:grpSpPr>
          <a:xfrm>
            <a:off x="407005" y="738475"/>
            <a:ext cx="329959" cy="523069"/>
            <a:chOff x="6718575" y="2318625"/>
            <a:chExt cx="256950" cy="407375"/>
          </a:xfrm>
        </p:grpSpPr>
        <p:sp>
          <p:nvSpPr>
            <p:cNvPr id="229" name="Google Shape;229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1893312" y="4845775"/>
            <a:ext cx="457176" cy="466757"/>
            <a:chOff x="3951850" y="2985350"/>
            <a:chExt cx="407950" cy="416500"/>
          </a:xfrm>
        </p:grpSpPr>
        <p:sp>
          <p:nvSpPr>
            <p:cNvPr id="238" name="Google Shape;238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6"/>
          <p:cNvSpPr/>
          <p:nvPr/>
        </p:nvSpPr>
        <p:spPr>
          <a:xfrm flipH="1" rot="10800000">
            <a:off x="977899" y="52480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 flipH="1" rot="10800000">
            <a:off x="984700" y="1344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 flipH="1" rot="10800000">
            <a:off x="-388433" y="5531300"/>
            <a:ext cx="1576400" cy="136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 flipH="1" rot="10800000">
            <a:off x="560967" y="-869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359118" y="55560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6"/>
          <p:cNvGrpSpPr/>
          <p:nvPr/>
        </p:nvGrpSpPr>
        <p:grpSpPr>
          <a:xfrm>
            <a:off x="-67047" y="1937059"/>
            <a:ext cx="833125" cy="799168"/>
            <a:chOff x="5241175" y="4959100"/>
            <a:chExt cx="539775" cy="517775"/>
          </a:xfrm>
        </p:grpSpPr>
        <p:sp>
          <p:nvSpPr>
            <p:cNvPr id="248" name="Google Shape;248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/>
          <p:nvPr/>
        </p:nvSpPr>
        <p:spPr>
          <a:xfrm>
            <a:off x="62933" y="5907294"/>
            <a:ext cx="673641" cy="612749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/>
          <p:nvPr/>
        </p:nvSpPr>
        <p:spPr>
          <a:xfrm flipH="1" rot="10800000">
            <a:off x="10218233" y="4913077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17"/>
          <p:cNvSpPr/>
          <p:nvPr/>
        </p:nvSpPr>
        <p:spPr>
          <a:xfrm rot="5400000">
            <a:off x="666132" y="209467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17"/>
          <p:cNvSpPr txBox="1"/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2312000" y="3219267"/>
            <a:ext cx="3556400" cy="3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2" type="body"/>
          </p:nvPr>
        </p:nvSpPr>
        <p:spPr>
          <a:xfrm>
            <a:off x="6082784" y="3219267"/>
            <a:ext cx="3556400" cy="3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17"/>
          <p:cNvSpPr/>
          <p:nvPr/>
        </p:nvSpPr>
        <p:spPr>
          <a:xfrm flipH="1" rot="10800000">
            <a:off x="-165101" y="14119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flipH="1" rot="10800000">
            <a:off x="850900" y="19201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 flipH="1" rot="10800000">
            <a:off x="1993899" y="-1755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 flipH="1" rot="10800000">
            <a:off x="437067" y="1185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66" name="Google Shape;266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7"/>
          <p:cNvSpPr/>
          <p:nvPr/>
        </p:nvSpPr>
        <p:spPr>
          <a:xfrm>
            <a:off x="270801" y="16935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70" name="Google Shape;270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79" name="Google Shape;279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17"/>
          <p:cNvSpPr/>
          <p:nvPr/>
        </p:nvSpPr>
        <p:spPr>
          <a:xfrm flipH="1" rot="10800000">
            <a:off x="11315699" y="56410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 flipH="1" rot="10800000">
            <a:off x="10833099" y="61542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10800000">
            <a:off x="10428464" y="3913867"/>
            <a:ext cx="1093200" cy="946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10800000">
            <a:off x="11315700" y="4682900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1696918" y="59490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289" name="Google Shape;289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7"/>
          <p:cNvSpPr/>
          <p:nvPr/>
        </p:nvSpPr>
        <p:spPr>
          <a:xfrm>
            <a:off x="10775101" y="4205167"/>
            <a:ext cx="399936" cy="3637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/>
          <p:nvPr/>
        </p:nvSpPr>
        <p:spPr>
          <a:xfrm flipH="1" rot="10800000">
            <a:off x="10218233" y="4913077"/>
            <a:ext cx="1379600" cy="1194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18"/>
          <p:cNvSpPr/>
          <p:nvPr/>
        </p:nvSpPr>
        <p:spPr>
          <a:xfrm rot="5400000">
            <a:off x="666132" y="209467"/>
            <a:ext cx="1528000" cy="17644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67"/>
              <a:buFont typeface="Helvetica Neue"/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18"/>
          <p:cNvSpPr/>
          <p:nvPr/>
        </p:nvSpPr>
        <p:spPr>
          <a:xfrm flipH="1" rot="10800000">
            <a:off x="-165101" y="1411967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/>
          <p:nvPr/>
        </p:nvSpPr>
        <p:spPr>
          <a:xfrm flipH="1" rot="10800000">
            <a:off x="850900" y="1920133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/>
          <p:nvPr/>
        </p:nvSpPr>
        <p:spPr>
          <a:xfrm flipH="1" rot="10800000">
            <a:off x="1993899" y="-1755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437067" y="118567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8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306" name="Google Shape;306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8"/>
          <p:cNvSpPr/>
          <p:nvPr/>
        </p:nvSpPr>
        <p:spPr>
          <a:xfrm>
            <a:off x="270801" y="1693570"/>
            <a:ext cx="221415" cy="38360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18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310" name="Google Shape;310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8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319" name="Google Shape;319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8"/>
          <p:cNvSpPr/>
          <p:nvPr/>
        </p:nvSpPr>
        <p:spPr>
          <a:xfrm flipH="1" rot="10800000">
            <a:off x="11315699" y="5641033"/>
            <a:ext cx="1093200" cy="946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/>
          <p:nvPr/>
        </p:nvSpPr>
        <p:spPr>
          <a:xfrm flipH="1" rot="10800000">
            <a:off x="10833099" y="6154267"/>
            <a:ext cx="571600" cy="494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/>
          <p:nvPr/>
        </p:nvSpPr>
        <p:spPr>
          <a:xfrm flipH="1" rot="10800000">
            <a:off x="10428464" y="3913867"/>
            <a:ext cx="1093200" cy="946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/>
          <p:nvPr/>
        </p:nvSpPr>
        <p:spPr>
          <a:xfrm flipH="1" rot="10800000">
            <a:off x="11315700" y="4682900"/>
            <a:ext cx="478400" cy="4140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11696918" y="5949077"/>
            <a:ext cx="330764" cy="33074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18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329" name="Google Shape;329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18"/>
          <p:cNvSpPr/>
          <p:nvPr/>
        </p:nvSpPr>
        <p:spPr>
          <a:xfrm>
            <a:off x="10775101" y="4205167"/>
            <a:ext cx="399936" cy="3637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93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"/>
          <p:cNvSpPr txBox="1"/>
          <p:nvPr>
            <p:ph type="title"/>
          </p:nvPr>
        </p:nvSpPr>
        <p:spPr>
          <a:xfrm>
            <a:off x="1642825" y="2172075"/>
            <a:ext cx="8159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6200">
                <a:solidFill>
                  <a:srgbClr val="3292E1"/>
                </a:solidFill>
              </a:rPr>
              <a:t>d</a:t>
            </a:r>
            <a:r>
              <a:rPr b="1" lang="en-US" sz="6200">
                <a:solidFill>
                  <a:srgbClr val="3292E1"/>
                </a:solidFill>
              </a:rPr>
              <a:t>F4s</a:t>
            </a:r>
            <a:br>
              <a:rPr b="1" lang="en-US" sz="6000"/>
            </a:br>
            <a:r>
              <a:rPr b="1" lang="en-US" sz="6000"/>
              <a:t>Vafli Kuci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/>
          <p:nvPr>
            <p:ph idx="1" type="body"/>
          </p:nvPr>
        </p:nvSpPr>
        <p:spPr>
          <a:xfrm>
            <a:off x="2073075" y="629775"/>
            <a:ext cx="9064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7837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500"/>
              <a:buChar char="◇"/>
            </a:pPr>
            <a:r>
              <a:rPr b="1" lang="en-US" sz="4300"/>
              <a:t>Проблем </a:t>
            </a:r>
            <a:endParaRPr b="1" sz="4300"/>
          </a:p>
        </p:txBody>
      </p:sp>
      <p:sp>
        <p:nvSpPr>
          <p:cNvPr id="347" name="Google Shape;347;p2"/>
          <p:cNvSpPr txBox="1"/>
          <p:nvPr/>
        </p:nvSpPr>
        <p:spPr>
          <a:xfrm>
            <a:off x="2670225" y="2050650"/>
            <a:ext cx="9064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Основният проблем е </a:t>
            </a:r>
            <a:r>
              <a:rPr b="1" i="0" lang="en-US" sz="2700" u="none" cap="none" strike="noStrike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ограничената</a:t>
            </a:r>
            <a:r>
              <a:rPr b="1" i="0" lang="en-US" sz="2600" u="none" cap="none" strike="noStrike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b="1" i="0" lang="en-US" sz="2700" u="none" cap="none" strike="noStrike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комуникация</a:t>
            </a:r>
            <a:r>
              <a:rPr b="1" i="0" lang="en-US" sz="25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2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между </a:t>
            </a:r>
            <a:r>
              <a:rPr b="0" i="0" lang="en-US" sz="25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учениците </a:t>
            </a:r>
            <a:r>
              <a:rPr lang="en-US" sz="2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и администрация и нейния</a:t>
            </a:r>
            <a:r>
              <a:rPr lang="en-US" sz="2500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b="1" lang="en-US" sz="2700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характер</a:t>
            </a:r>
            <a:r>
              <a:rPr lang="en-US" sz="2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привнасящ по-формална и тягостна проксемика, която не отблъсква голям брой потенциални даващи обратна връзка. Също така тя не винаги е </a:t>
            </a:r>
            <a:r>
              <a:rPr b="1" lang="en-US" sz="2700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видима за всички</a:t>
            </a:r>
            <a:r>
              <a:rPr lang="en-US" sz="2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0" i="0" sz="25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348" name="Google Shape;348;p2"/>
          <p:cNvCxnSpPr/>
          <p:nvPr/>
        </p:nvCxnSpPr>
        <p:spPr>
          <a:xfrm>
            <a:off x="1793025" y="6452275"/>
            <a:ext cx="102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604985d8_0_1"/>
          <p:cNvSpPr txBox="1"/>
          <p:nvPr>
            <p:ph type="title"/>
          </p:nvPr>
        </p:nvSpPr>
        <p:spPr>
          <a:xfrm>
            <a:off x="3079517" y="1300258"/>
            <a:ext cx="6592500" cy="8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/>
              <a:t>Цел</a:t>
            </a:r>
            <a:endParaRPr b="1" sz="5700"/>
          </a:p>
        </p:txBody>
      </p:sp>
      <p:sp>
        <p:nvSpPr>
          <p:cNvPr id="355" name="Google Shape;355;g2c3604985d8_0_1"/>
          <p:cNvSpPr txBox="1"/>
          <p:nvPr>
            <p:ph idx="1" type="body"/>
          </p:nvPr>
        </p:nvSpPr>
        <p:spPr>
          <a:xfrm>
            <a:off x="1579950" y="2914475"/>
            <a:ext cx="3576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67"/>
              <a:t>Ние целим да направим една платформа, която предоставя </a:t>
            </a:r>
            <a:r>
              <a:rPr b="1" lang="en-US" sz="2067">
                <a:solidFill>
                  <a:srgbClr val="3393E2"/>
                </a:solidFill>
              </a:rPr>
              <a:t>възможността</a:t>
            </a:r>
            <a:r>
              <a:rPr lang="en-US" sz="2067"/>
              <a:t> за изразяване на мнение в </a:t>
            </a:r>
            <a:r>
              <a:rPr b="1" lang="en-US" sz="2067">
                <a:solidFill>
                  <a:srgbClr val="3393E2"/>
                </a:solidFill>
              </a:rPr>
              <a:t>две посоки </a:t>
            </a:r>
            <a:r>
              <a:rPr lang="en-US" sz="2067"/>
              <a:t>- от и към някого.</a:t>
            </a:r>
            <a:endParaRPr sz="2067"/>
          </a:p>
        </p:txBody>
      </p:sp>
      <p:sp>
        <p:nvSpPr>
          <p:cNvPr id="356" name="Google Shape;356;g2c3604985d8_0_1"/>
          <p:cNvSpPr txBox="1"/>
          <p:nvPr>
            <p:ph idx="2" type="body"/>
          </p:nvPr>
        </p:nvSpPr>
        <p:spPr>
          <a:xfrm>
            <a:off x="5712800" y="2914475"/>
            <a:ext cx="44217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67"/>
              <a:t>Другото към което се стремим е минималното ни участие в процеса, </a:t>
            </a:r>
            <a:r>
              <a:rPr b="1" lang="en-US" sz="2067">
                <a:solidFill>
                  <a:srgbClr val="3393E2"/>
                </a:solidFill>
              </a:rPr>
              <a:t>анонимността</a:t>
            </a:r>
            <a:r>
              <a:rPr lang="en-US" sz="2067"/>
              <a:t> на участниците и </a:t>
            </a:r>
            <a:r>
              <a:rPr b="1" lang="en-US" sz="2067">
                <a:solidFill>
                  <a:srgbClr val="3393E2"/>
                </a:solidFill>
              </a:rPr>
              <a:t>неизменяемостта</a:t>
            </a:r>
            <a:r>
              <a:rPr lang="en-US" sz="2067"/>
              <a:t> на </a:t>
            </a:r>
            <a:r>
              <a:rPr b="1" lang="en-US" sz="2067">
                <a:solidFill>
                  <a:srgbClr val="3393E2"/>
                </a:solidFill>
              </a:rPr>
              <a:t>данните</a:t>
            </a:r>
            <a:r>
              <a:rPr lang="en-US" sz="2067"/>
              <a:t>.</a:t>
            </a:r>
            <a:endParaRPr sz="2067"/>
          </a:p>
        </p:txBody>
      </p:sp>
      <p:cxnSp>
        <p:nvCxnSpPr>
          <p:cNvPr id="357" name="Google Shape;357;g2c3604985d8_0_1"/>
          <p:cNvCxnSpPr/>
          <p:nvPr/>
        </p:nvCxnSpPr>
        <p:spPr>
          <a:xfrm flipH="1" rot="10800000">
            <a:off x="843725" y="6229925"/>
            <a:ext cx="85593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"/>
          <p:cNvSpPr txBox="1"/>
          <p:nvPr>
            <p:ph idx="1" type="body"/>
          </p:nvPr>
        </p:nvSpPr>
        <p:spPr>
          <a:xfrm>
            <a:off x="2195002" y="542697"/>
            <a:ext cx="8376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14336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500"/>
              <a:buChar char="◇"/>
            </a:pPr>
            <a:r>
              <a:rPr b="1" lang="en-US" sz="3300"/>
              <a:t>Нашето решение</a:t>
            </a:r>
            <a:endParaRPr b="1" sz="3300"/>
          </a:p>
        </p:txBody>
      </p:sp>
      <p:sp>
        <p:nvSpPr>
          <p:cNvPr id="363" name="Google Shape;363;p4"/>
          <p:cNvSpPr/>
          <p:nvPr/>
        </p:nvSpPr>
        <p:spPr>
          <a:xfrm rot="-994566">
            <a:off x="9470510" y="3844758"/>
            <a:ext cx="2825847" cy="2465607"/>
          </a:xfrm>
          <a:custGeom>
            <a:rect b="b" l="l" r="r" t="t"/>
            <a:pathLst>
              <a:path extrusionOk="0" h="3591446" w="3623290">
                <a:moveTo>
                  <a:pt x="0" y="0"/>
                </a:moveTo>
                <a:lnTo>
                  <a:pt x="3623290" y="0"/>
                </a:lnTo>
                <a:lnTo>
                  <a:pt x="3623290" y="3591446"/>
                </a:lnTo>
                <a:lnTo>
                  <a:pt x="0" y="35914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4" name="Google Shape;364;p4"/>
          <p:cNvSpPr txBox="1"/>
          <p:nvPr/>
        </p:nvSpPr>
        <p:spPr>
          <a:xfrm>
            <a:off x="2119425" y="1905150"/>
            <a:ext cx="6466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Ние създаваме </a:t>
            </a:r>
            <a:r>
              <a:rPr b="1" i="0" lang="en-US" sz="2400" u="none" cap="none" strike="noStrike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платформа</a:t>
            </a:r>
            <a:r>
              <a:rPr b="0" i="0" lang="en-US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в която учениците свободно могат да изразяват мнението си и да дават предложения за </a:t>
            </a:r>
            <a:r>
              <a:rPr b="1" i="0" lang="en-US" sz="2400" u="none" cap="none" strike="noStrike">
                <a:solidFill>
                  <a:srgbClr val="3393E2"/>
                </a:solidFill>
                <a:latin typeface="Nixie One"/>
                <a:ea typeface="Nixie One"/>
                <a:cs typeface="Nixie One"/>
                <a:sym typeface="Nixie One"/>
              </a:rPr>
              <a:t>подобрения в училището</a:t>
            </a:r>
            <a:r>
              <a:rPr b="0" i="0" lang="en-US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и образователната система, както и удобна и лесна за използване </a:t>
            </a:r>
            <a:r>
              <a:rPr lang="en-US" sz="24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площадка</a:t>
            </a:r>
            <a:r>
              <a:rPr b="0" i="0" lang="en-US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за взаимопомощ по домашни работи и уроци.</a:t>
            </a:r>
            <a:endParaRPr b="0" i="0" sz="24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365" name="Google Shape;365;p4"/>
          <p:cNvCxnSpPr/>
          <p:nvPr/>
        </p:nvCxnSpPr>
        <p:spPr>
          <a:xfrm>
            <a:off x="1543600" y="6416975"/>
            <a:ext cx="9184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"/>
          <p:cNvSpPr txBox="1"/>
          <p:nvPr>
            <p:ph type="title"/>
          </p:nvPr>
        </p:nvSpPr>
        <p:spPr>
          <a:xfrm>
            <a:off x="2971626" y="561262"/>
            <a:ext cx="65925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Как работи проекта</a:t>
            </a:r>
            <a:endParaRPr/>
          </a:p>
        </p:txBody>
      </p:sp>
      <p:sp>
        <p:nvSpPr>
          <p:cNvPr id="371" name="Google Shape;371;p5"/>
          <p:cNvSpPr/>
          <p:nvPr/>
        </p:nvSpPr>
        <p:spPr>
          <a:xfrm rot="936817">
            <a:off x="8931941" y="122639"/>
            <a:ext cx="3049526" cy="3460312"/>
          </a:xfrm>
          <a:custGeom>
            <a:rect b="b" l="l" r="r" t="t"/>
            <a:pathLst>
              <a:path extrusionOk="0" h="3920782" w="3955548">
                <a:moveTo>
                  <a:pt x="0" y="0"/>
                </a:moveTo>
                <a:lnTo>
                  <a:pt x="3955548" y="0"/>
                </a:lnTo>
                <a:lnTo>
                  <a:pt x="3955548" y="3920782"/>
                </a:lnTo>
                <a:lnTo>
                  <a:pt x="0" y="3920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2" name="Google Shape;372;p5"/>
          <p:cNvCxnSpPr/>
          <p:nvPr/>
        </p:nvCxnSpPr>
        <p:spPr>
          <a:xfrm flipH="1" rot="10800000">
            <a:off x="1378225" y="6395000"/>
            <a:ext cx="87654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3" name="Google Shape;37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875" y="1770351"/>
            <a:ext cx="4154850" cy="39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1" y="2636174"/>
            <a:ext cx="2262385" cy="128551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"/>
          <p:cNvSpPr txBox="1"/>
          <p:nvPr>
            <p:ph type="title"/>
          </p:nvPr>
        </p:nvSpPr>
        <p:spPr>
          <a:xfrm>
            <a:off x="3963767" y="318458"/>
            <a:ext cx="65925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Технологии</a:t>
            </a:r>
            <a:endParaRPr b="1"/>
          </a:p>
        </p:txBody>
      </p:sp>
      <p:sp>
        <p:nvSpPr>
          <p:cNvPr id="380" name="Google Shape;380;p6"/>
          <p:cNvSpPr txBox="1"/>
          <p:nvPr>
            <p:ph idx="1" type="body"/>
          </p:nvPr>
        </p:nvSpPr>
        <p:spPr>
          <a:xfrm>
            <a:off x="2986325" y="1512330"/>
            <a:ext cx="29025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3393E2"/>
                </a:solidFill>
              </a:rPr>
              <a:t>Front-end</a:t>
            </a:r>
            <a:endParaRPr b="1" sz="3100">
              <a:solidFill>
                <a:srgbClr val="3393E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</a:endParaRPr>
          </a:p>
          <a:p>
            <a:pPr indent="0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1" name="Google Shape;381;p6"/>
          <p:cNvSpPr txBox="1"/>
          <p:nvPr>
            <p:ph idx="2" type="body"/>
          </p:nvPr>
        </p:nvSpPr>
        <p:spPr>
          <a:xfrm>
            <a:off x="8351150" y="1546975"/>
            <a:ext cx="29025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Back-end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descr="12 TypeScript tricks for Clean Code | by Marcos Vinicius Gouvea | Medium" id="382" name="Google Shape;3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850" y="3701580"/>
            <a:ext cx="3558363" cy="1885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 - Wikipedia" id="383" name="Google Shape;3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20873">
            <a:off x="5444922" y="4440968"/>
            <a:ext cx="880619" cy="1171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idity Explained - What is Solidity? - Moralis Web3 | Enterprise-Grade  Web3 APIs" id="384" name="Google Shape;38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225" y="4076287"/>
            <a:ext cx="3028577" cy="149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141220">
            <a:off x="10438651" y="3469828"/>
            <a:ext cx="1074513" cy="798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6"/>
          <p:cNvCxnSpPr/>
          <p:nvPr/>
        </p:nvCxnSpPr>
        <p:spPr>
          <a:xfrm flipH="1" rot="10800000">
            <a:off x="562800" y="6452625"/>
            <a:ext cx="108630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"/>
          <p:cNvSpPr txBox="1"/>
          <p:nvPr>
            <p:ph type="title"/>
          </p:nvPr>
        </p:nvSpPr>
        <p:spPr>
          <a:xfrm>
            <a:off x="3642678" y="790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Нашето преживяване на Hack Tues X</a:t>
            </a:r>
            <a:endParaRPr b="1"/>
          </a:p>
        </p:txBody>
      </p:sp>
      <p:sp>
        <p:nvSpPr>
          <p:cNvPr id="392" name="Google Shape;392;p7"/>
          <p:cNvSpPr txBox="1"/>
          <p:nvPr>
            <p:ph idx="3" type="body"/>
          </p:nvPr>
        </p:nvSpPr>
        <p:spPr>
          <a:xfrm>
            <a:off x="972200" y="3046800"/>
            <a:ext cx="3595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967"/>
              <a:t>По време на хакатона се сблъскахме с много трудности, част от тях решихме, част - не, но това не е от значение, понеже опитът е безценен. Специални благодарности за ментора Любо Везев. </a:t>
            </a:r>
            <a:endParaRPr sz="1967"/>
          </a:p>
        </p:txBody>
      </p:sp>
      <p:pic>
        <p:nvPicPr>
          <p:cNvPr id="393" name="Google Shape;3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100" y="3152699"/>
            <a:ext cx="3649524" cy="2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4025" y="3123000"/>
            <a:ext cx="2353150" cy="2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/>
          <p:nvPr/>
        </p:nvSpPr>
        <p:spPr>
          <a:xfrm rot="-5400000">
            <a:off x="1404800" y="711067"/>
            <a:ext cx="2474400" cy="2857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0" name="Google Shape;400;p8"/>
          <p:cNvSpPr txBox="1"/>
          <p:nvPr>
            <p:ph idx="4294967295" type="ctrTitle"/>
          </p:nvPr>
        </p:nvSpPr>
        <p:spPr>
          <a:xfrm>
            <a:off x="5006325" y="902475"/>
            <a:ext cx="60135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-US" sz="5700" u="none" cap="none" strike="noStrike">
                <a:solidFill>
                  <a:srgbClr val="19BBD5"/>
                </a:solidFill>
              </a:rPr>
              <a:t>Благодарим за вниманието!</a:t>
            </a:r>
            <a:endParaRPr b="1" i="0" sz="5700" u="none" cap="none" strike="noStrike">
              <a:solidFill>
                <a:srgbClr val="19BBD5"/>
              </a:solidFill>
            </a:endParaRPr>
          </a:p>
        </p:txBody>
      </p:sp>
      <p:sp>
        <p:nvSpPr>
          <p:cNvPr id="401" name="Google Shape;401;p8"/>
          <p:cNvSpPr txBox="1"/>
          <p:nvPr>
            <p:ph idx="12" type="sldNum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8"/>
          <p:cNvSpPr/>
          <p:nvPr/>
        </p:nvSpPr>
        <p:spPr>
          <a:xfrm rot="966805">
            <a:off x="-44952" y="4408419"/>
            <a:ext cx="2730715" cy="2676755"/>
          </a:xfrm>
          <a:custGeom>
            <a:rect b="b" l="l" r="r" t="t"/>
            <a:pathLst>
              <a:path extrusionOk="0" h="4047104" w="3331348">
                <a:moveTo>
                  <a:pt x="0" y="0"/>
                </a:moveTo>
                <a:lnTo>
                  <a:pt x="3331348" y="0"/>
                </a:lnTo>
                <a:lnTo>
                  <a:pt x="3331348" y="4047104"/>
                </a:lnTo>
                <a:lnTo>
                  <a:pt x="0" y="404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1114" l="-81624" r="-83423" t="-67063"/>
            </a:stretch>
          </a:blipFill>
          <a:ln>
            <a:noFill/>
          </a:ln>
        </p:spPr>
      </p:sp>
      <p:cxnSp>
        <p:nvCxnSpPr>
          <p:cNvPr id="403" name="Google Shape;403;p8"/>
          <p:cNvCxnSpPr/>
          <p:nvPr/>
        </p:nvCxnSpPr>
        <p:spPr>
          <a:xfrm flipH="1" rot="10800000">
            <a:off x="916125" y="6262700"/>
            <a:ext cx="97689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2024-03-15T13:29:03Z</dcterms:created>
  <dc:creator>Dell</dc:creator>
</cp:coreProperties>
</file>