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310" r:id="rId12"/>
    <p:sldId id="311" r:id="rId13"/>
    <p:sldId id="309" r:id="rId14"/>
    <p:sldId id="308" r:id="rId15"/>
    <p:sldId id="283" r:id="rId16"/>
    <p:sldId id="284" r:id="rId17"/>
    <p:sldId id="285" r:id="rId18"/>
    <p:sldId id="292" r:id="rId19"/>
    <p:sldId id="293" r:id="rId20"/>
    <p:sldId id="294" r:id="rId21"/>
    <p:sldId id="297" r:id="rId22"/>
    <p:sldId id="298" r:id="rId23"/>
    <p:sldId id="299" r:id="rId24"/>
    <p:sldId id="303" r:id="rId25"/>
    <p:sldId id="27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HERMANO\EDUCA&#199;&#195;O\UNIVERSIDADE\01P%20-%20GEST&#195;O%20E%20QUALIDADE%20DE%20SOFTWARE%20-%20PR&#193;TICA\A3-GQS\RASCUNHOS%20PARA%20O%20PROJETO\Grafico%20de%20Gantt%20Ajustado\Grafico%20de%20Gantt%20A3.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HERMANO\EDUCA&#199;&#195;O\UNIVERSIDADE\01P%20-%20GEST&#195;O%20E%20QUALIDADE%20DE%20SOFTWARE%20-%20PR&#193;TICA\A3-GQS\RASCUNHOS%20PARA%20O%20PROJETO\Grafico%20de%20Gantt%20Ajustado\Grafico%20de%20Gantt%20A3.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HERMANO\EDUCA&#199;&#195;O\UNIVERSIDADE\01P%20-%20GEST&#195;O%20E%20QUALIDADE%20DE%20SOFTWARE%20-%20PR&#193;TICA\A3-GQS\RASCUNHOS%20PARA%20O%20PROJETO\Grafico%20de%20Gantt%20Ajustado\Grafico%20de%20Gantt%20A3.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HERMANO\EDUCA&#199;&#195;O\UNIVERSIDADE\01P%20-%20GEST&#195;O%20E%20QUALIDADE%20DE%20SOFTWARE%20-%20PR&#193;TICA\A3-GQS\RASCUNHOS%20PARA%20O%20PROJETO\Grafico%20de%20Gantt%20Ajustado\Grafico%20de%20Gantt%20Teste%20A3.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Planilha2!$B$3</c:f>
              <c:strCache>
                <c:ptCount val="1"/>
                <c:pt idx="0">
                  <c:v>DATA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Planilha2!$A$4:$A$92</c:f>
              <c:strCache>
                <c:ptCount val="89"/>
                <c:pt idx="0">
                  <c:v>1 - Identificação dos recursos e estratégias necessárias</c:v>
                </c:pt>
                <c:pt idx="1">
                  <c:v>2 - Seleção da metodologia (Scrum)</c:v>
                </c:pt>
                <c:pt idx="2">
                  <c:v>3 - Formação da equipe</c:v>
                </c:pt>
                <c:pt idx="3">
                  <c:v>4 - Contratação de curso de metodologias ágeis (Scrum)</c:v>
                </c:pt>
                <c:pt idx="4">
                  <c:v>5 - Compra de equipamentots (PCs etc.)</c:v>
                </c:pt>
                <c:pt idx="5">
                  <c:v>6 - Escolhas de softwares, ferramentas e sistema operacional para o desenvolvimento</c:v>
                </c:pt>
                <c:pt idx="6">
                  <c:v>7 - Compra de licenças (software)</c:v>
                </c:pt>
                <c:pt idx="7">
                  <c:v>8 - Início da análise de requisitos</c:v>
                </c:pt>
                <c:pt idx="8">
                  <c:v>9 - Definição do escopo do software</c:v>
                </c:pt>
                <c:pt idx="9">
                  <c:v>10 - Criação de protótipos para visualizar a interação do usuário com o software </c:v>
                </c:pt>
                <c:pt idx="10">
                  <c:v>11 - Definição da arquitetura do software</c:v>
                </c:pt>
                <c:pt idx="11">
                  <c:v>12 - Desenvolvimento da estrutura do banco de dados que armazenará os dados do software </c:v>
                </c:pt>
                <c:pt idx="12">
                  <c:v>13 - 1º Sprint: Menu, Check do sistema, Cadastro de loja, Cadastros gerais-Seções</c:v>
                </c:pt>
                <c:pt idx="13">
                  <c:v>14 - 1º Sprint: Cadastros gerais- Expediente, Cadastros gerais-Funções</c:v>
                </c:pt>
                <c:pt idx="14">
                  <c:v>15 - 1º Sprint: Cadastro de funcionários, Cadastro de Credenciais, Cadastro de perfil</c:v>
                </c:pt>
                <c:pt idx="15">
                  <c:v>16 - 1º Sprint: Acesso ao sistema</c:v>
                </c:pt>
                <c:pt idx="16">
                  <c:v>17 - 1º Sprint: Reunião de planejamento</c:v>
                </c:pt>
                <c:pt idx="17">
                  <c:v>18 - 1º Sprint: Desenvolvimento do Backlog Sprint</c:v>
                </c:pt>
                <c:pt idx="18">
                  <c:v>19 - 1º Sprint: Testes</c:v>
                </c:pt>
                <c:pt idx="19">
                  <c:v>20 - 1º Sprint: Reunião da Sprint e de Retrospecto da Sprint</c:v>
                </c:pt>
                <c:pt idx="20">
                  <c:v>21 - 1º Sprint: Feedback das partes interessadas</c:v>
                </c:pt>
                <c:pt idx="21">
                  <c:v>22 - 1º Sprint: Entrega</c:v>
                </c:pt>
                <c:pt idx="22">
                  <c:v>23 - 2º Sprint: Cadastros gerais-Serviços e valores, Cadastros gerais-Forma de pagamento</c:v>
                </c:pt>
                <c:pt idx="23">
                  <c:v>24 - 2º Sprint: Cadastros gerais-Intervalo de serviço, Cadastros gerais-Taxa de comissão</c:v>
                </c:pt>
                <c:pt idx="24">
                  <c:v>25 - 2º Sprint: Cadastros gerais-Produtos, Cadastros gerais-Taxa de reajustes</c:v>
                </c:pt>
                <c:pt idx="25">
                  <c:v>26 - 2º Sprint: Cadastro de cliente, Cadastro de pagamento, Cadastro de agendamento</c:v>
                </c:pt>
                <c:pt idx="26">
                  <c:v>27 - 2º Sprint: Cadastro de produtos, Cadastro de serviços executados</c:v>
                </c:pt>
                <c:pt idx="27">
                  <c:v>28 - 2º Sprint: Reunião de planejamento</c:v>
                </c:pt>
                <c:pt idx="28">
                  <c:v>29 - 2º Sprint: Desenvolvimento do Backlog Sprint</c:v>
                </c:pt>
                <c:pt idx="29">
                  <c:v>30 - 2º Sprint: Testes</c:v>
                </c:pt>
                <c:pt idx="30">
                  <c:v>31 - 2º Sprint: Reunião da Sprint e de Retrospecto da Sprint</c:v>
                </c:pt>
                <c:pt idx="31">
                  <c:v>32 - 2º Sprint: Feedback das partes interessadas</c:v>
                </c:pt>
                <c:pt idx="32">
                  <c:v>33 - 2º Sprint: Entrega</c:v>
                </c:pt>
                <c:pt idx="33">
                  <c:v>34 - 3º Sprint: Consultas ao cadastro de loja, Cadastros gerais, Cadastros gerais-Seções</c:v>
                </c:pt>
                <c:pt idx="34">
                  <c:v>35 - 3º Sprint: Consultas aos Cadastros gerais-Serviços e valores, Forma de pagamento</c:v>
                </c:pt>
                <c:pt idx="35">
                  <c:v>36 - 3º Sprint: Consultas aos Cadastros gerais-Intervalo de serviço, Taxa de comissão</c:v>
                </c:pt>
                <c:pt idx="36">
                  <c:v>37 - 3º Sprint: Consultas aos Cadastros gerais-Produtos, Taxa de reajustes, Expediente, Funções</c:v>
                </c:pt>
                <c:pt idx="37">
                  <c:v>38 - 3º Sprint: Consultas ao Cadastro de funcionário, Cadastro individual de funcionários</c:v>
                </c:pt>
                <c:pt idx="38">
                  <c:v>39 - 3º Sprint: Consultas aos Cadastros de: Pagamento, Agendamento de clientes, Balancetes</c:v>
                </c:pt>
                <c:pt idx="39">
                  <c:v>40 - 3º Sprint: Reunião de planejamento</c:v>
                </c:pt>
                <c:pt idx="40">
                  <c:v>41 - 3º Sprint: Desenvolvimento do Backlog Sprint</c:v>
                </c:pt>
                <c:pt idx="41">
                  <c:v>42 - 3º Sprint: Testes</c:v>
                </c:pt>
                <c:pt idx="42">
                  <c:v>43 - 3º Sprint: Reunião da Sprint e de Retrospecto da Sprint</c:v>
                </c:pt>
                <c:pt idx="43">
                  <c:v>44 - 3º Sprint: Feedback das partes interessadas</c:v>
                </c:pt>
                <c:pt idx="44">
                  <c:v>45 - 3º Sprint: Entrega</c:v>
                </c:pt>
                <c:pt idx="45">
                  <c:v>46 - 4º Sprint: Consultas aos cadastros de: Credenciais, de Perfil, de Clientes</c:v>
                </c:pt>
                <c:pt idx="46">
                  <c:v>47 - 4º Sprint: Consulta individual de clientes</c:v>
                </c:pt>
                <c:pt idx="47">
                  <c:v>48 - 4º Sprint: Consulta aos cadastros de: Produtos, Serviços executados, Reposição de produtos</c:v>
                </c:pt>
                <c:pt idx="48">
                  <c:v>49 - 4º Sprint: Consulta individual de Comissão de individual</c:v>
                </c:pt>
                <c:pt idx="49">
                  <c:v>50 - 4º Sprint: Reunião de planejamento</c:v>
                </c:pt>
                <c:pt idx="50">
                  <c:v>51 - 4º Sprint: Desenvolvimento do Backlog Sprint</c:v>
                </c:pt>
                <c:pt idx="51">
                  <c:v>52 - 4º Sprint: Testes</c:v>
                </c:pt>
                <c:pt idx="52">
                  <c:v>53 - 4º Sprint: Reunião da Sprint e de Retrospecto da Sprint</c:v>
                </c:pt>
                <c:pt idx="53">
                  <c:v>54 - 4º Sprint: Feedback das partes interessadas</c:v>
                </c:pt>
                <c:pt idx="54">
                  <c:v>55 - 4º Sprint: Entrega</c:v>
                </c:pt>
                <c:pt idx="55">
                  <c:v>56 - 5º Sprint: Alteração dos cadastros de: Cliente, Cliente individual, Cliente endereço</c:v>
                </c:pt>
                <c:pt idx="56">
                  <c:v>57 - 5º Sprint: Alteração dos cadastros de: Cliente telefones, de Funcionário</c:v>
                </c:pt>
                <c:pt idx="57">
                  <c:v>58 - 5º Sprint: Alteração dos cadastros de: Funcionário individual, Funcionário endereço</c:v>
                </c:pt>
                <c:pt idx="58">
                  <c:v>59 - 5º Sprint: Alteração dos cadastros de: Funcionário telefones,</c:v>
                </c:pt>
                <c:pt idx="59">
                  <c:v>60 - 5º Sprint: Alteração de Cadastros gerais, de Cadastros gerais-Serviços e valores</c:v>
                </c:pt>
                <c:pt idx="60">
                  <c:v>61 - 5º Sprint: Alteração de Cadastros gerais de: Intervalo de serviço, Taxa de comissão</c:v>
                </c:pt>
                <c:pt idx="61">
                  <c:v>62 - 5º Sprint: Alteração de Cadastros gerais de: Seçoes, Forma de pagamento, Produtos</c:v>
                </c:pt>
                <c:pt idx="62">
                  <c:v>63 - 5º Sprint: Alteração de Cadastros gerais de: Taxa de reajuste, Expediente, Funções</c:v>
                </c:pt>
                <c:pt idx="63">
                  <c:v>64 - 5º Sprint: Reunião de planejamento</c:v>
                </c:pt>
                <c:pt idx="64">
                  <c:v>65 - 5º Sprint: Desenvolvimento do Backlog Sprint</c:v>
                </c:pt>
                <c:pt idx="65">
                  <c:v>66 - 5º Sprint: Testes</c:v>
                </c:pt>
                <c:pt idx="66">
                  <c:v>67 - 5º Sprint: Reunião da Sprint e de Retrospecto da Sprint</c:v>
                </c:pt>
                <c:pt idx="67">
                  <c:v>68 - 5º Sprint: Feedback das partes interessadas</c:v>
                </c:pt>
                <c:pt idx="68">
                  <c:v>69 - 5º Sprint: Entrega</c:v>
                </c:pt>
                <c:pt idx="69">
                  <c:v>70 - 6º Sprint: Exclusões de cadastros de: Cliente, Cliente: Individual, Endereço, Telefones</c:v>
                </c:pt>
                <c:pt idx="70">
                  <c:v>71 - 6º Sprint: Exclusões de cadastros de: Funcionário, Funcionário: Individual, Endereço, Telefones</c:v>
                </c:pt>
                <c:pt idx="71">
                  <c:v>72 - 6º Sprint: Exclusão de Cadastros gerais</c:v>
                </c:pt>
                <c:pt idx="72">
                  <c:v>73 - 6º Sprint: Exclusões de Cadastros gerais de: Serviços e valores, Seções, Forma de pagamento</c:v>
                </c:pt>
                <c:pt idx="73">
                  <c:v>74 - 6º Sprint: Exclusões de Cadastros gerais de: Intervalo de serviço, Taxa de comissão</c:v>
                </c:pt>
                <c:pt idx="74">
                  <c:v>75 - 6º Sprint: Exclusões de Cadastros gerais de: Produtos, Taxa de reajuste, Expediente, Funções</c:v>
                </c:pt>
                <c:pt idx="75">
                  <c:v>76 - 6º Sprint: Desenvolvimento do Backlog Sprint</c:v>
                </c:pt>
                <c:pt idx="76">
                  <c:v>77 - 6º Sprint: Testes</c:v>
                </c:pt>
                <c:pt idx="77">
                  <c:v>78 - 6º Sprint: Reunião da Sprint e de Retrospecto da Sprint</c:v>
                </c:pt>
                <c:pt idx="78">
                  <c:v>79 - 6º Sprint: Feedback das partes interessadas</c:v>
                </c:pt>
                <c:pt idx="79">
                  <c:v>80 - 6º Sprint: Entrega</c:v>
                </c:pt>
                <c:pt idx="80">
                  <c:v>81 - 7º Sprint: Relatórios de: Cliente, Funcionário, Cadastros gerais, Pagamento, Controle de estoque</c:v>
                </c:pt>
                <c:pt idx="81">
                  <c:v>82 - 7º Sprint: Relatórios de: Reposição de produto, Serviços, Balancetes, Comissão de funcionário</c:v>
                </c:pt>
                <c:pt idx="82">
                  <c:v>83 - 7º Sprint: Relatório de Agendamento, Backup</c:v>
                </c:pt>
                <c:pt idx="83">
                  <c:v>84 - 7º Sprint: Reunião de planejamento</c:v>
                </c:pt>
                <c:pt idx="84">
                  <c:v>85 - 7º Sprint: Desenvolvimento do Backlog Sprint</c:v>
                </c:pt>
                <c:pt idx="85">
                  <c:v>86 - 7º Sprint: Testes</c:v>
                </c:pt>
                <c:pt idx="86">
                  <c:v>87 - 7º Sprint: Reunião da Sprint e de Retrospecto da Sprint</c:v>
                </c:pt>
                <c:pt idx="87">
                  <c:v>88 - 7º Sprint: Feedback das partes interessadas</c:v>
                </c:pt>
                <c:pt idx="88">
                  <c:v>89 - 7º Sprint: Entrega</c:v>
                </c:pt>
              </c:strCache>
            </c:strRef>
          </c:cat>
          <c:val>
            <c:numRef>
              <c:f>Planilha2!$B$4:$B$92</c:f>
              <c:numCache>
                <c:formatCode>m/d/yyyy</c:formatCode>
                <c:ptCount val="89"/>
                <c:pt idx="0">
                  <c:v>45588</c:v>
                </c:pt>
                <c:pt idx="1">
                  <c:v>45593</c:v>
                </c:pt>
                <c:pt idx="2">
                  <c:v>45595</c:v>
                </c:pt>
                <c:pt idx="3">
                  <c:v>45615</c:v>
                </c:pt>
                <c:pt idx="4">
                  <c:v>45624</c:v>
                </c:pt>
                <c:pt idx="5">
                  <c:v>45624</c:v>
                </c:pt>
                <c:pt idx="6">
                  <c:v>45633</c:v>
                </c:pt>
                <c:pt idx="7">
                  <c:v>45624</c:v>
                </c:pt>
                <c:pt idx="8">
                  <c:v>45639</c:v>
                </c:pt>
                <c:pt idx="9">
                  <c:v>45649</c:v>
                </c:pt>
                <c:pt idx="10">
                  <c:v>45663</c:v>
                </c:pt>
                <c:pt idx="11">
                  <c:v>45678</c:v>
                </c:pt>
                <c:pt idx="12">
                  <c:v>45688</c:v>
                </c:pt>
                <c:pt idx="13">
                  <c:v>45688</c:v>
                </c:pt>
                <c:pt idx="14">
                  <c:v>45688</c:v>
                </c:pt>
                <c:pt idx="15">
                  <c:v>45688</c:v>
                </c:pt>
                <c:pt idx="16">
                  <c:v>45688</c:v>
                </c:pt>
                <c:pt idx="17">
                  <c:v>45688</c:v>
                </c:pt>
                <c:pt idx="18">
                  <c:v>45700</c:v>
                </c:pt>
                <c:pt idx="19">
                  <c:v>45703</c:v>
                </c:pt>
                <c:pt idx="20">
                  <c:v>45703</c:v>
                </c:pt>
                <c:pt idx="21">
                  <c:v>45705</c:v>
                </c:pt>
                <c:pt idx="22">
                  <c:v>45705</c:v>
                </c:pt>
                <c:pt idx="23">
                  <c:v>45705</c:v>
                </c:pt>
                <c:pt idx="24">
                  <c:v>45705</c:v>
                </c:pt>
                <c:pt idx="25">
                  <c:v>45705</c:v>
                </c:pt>
                <c:pt idx="26">
                  <c:v>45705</c:v>
                </c:pt>
                <c:pt idx="27">
                  <c:v>45705</c:v>
                </c:pt>
                <c:pt idx="28">
                  <c:v>45705</c:v>
                </c:pt>
                <c:pt idx="29">
                  <c:v>45717</c:v>
                </c:pt>
                <c:pt idx="30">
                  <c:v>45721</c:v>
                </c:pt>
                <c:pt idx="31">
                  <c:v>45721</c:v>
                </c:pt>
                <c:pt idx="32">
                  <c:v>45722</c:v>
                </c:pt>
                <c:pt idx="33">
                  <c:v>45723</c:v>
                </c:pt>
                <c:pt idx="34">
                  <c:v>45723</c:v>
                </c:pt>
                <c:pt idx="35">
                  <c:v>45723</c:v>
                </c:pt>
                <c:pt idx="36">
                  <c:v>45723</c:v>
                </c:pt>
                <c:pt idx="37">
                  <c:v>45723</c:v>
                </c:pt>
                <c:pt idx="38">
                  <c:v>45723</c:v>
                </c:pt>
                <c:pt idx="39">
                  <c:v>45723</c:v>
                </c:pt>
                <c:pt idx="40">
                  <c:v>45723</c:v>
                </c:pt>
                <c:pt idx="41">
                  <c:v>45735</c:v>
                </c:pt>
                <c:pt idx="42">
                  <c:v>45738</c:v>
                </c:pt>
                <c:pt idx="43">
                  <c:v>45738</c:v>
                </c:pt>
                <c:pt idx="44">
                  <c:v>45738</c:v>
                </c:pt>
                <c:pt idx="45">
                  <c:v>45738</c:v>
                </c:pt>
                <c:pt idx="46">
                  <c:v>45738</c:v>
                </c:pt>
                <c:pt idx="47">
                  <c:v>45738</c:v>
                </c:pt>
                <c:pt idx="48">
                  <c:v>45738</c:v>
                </c:pt>
                <c:pt idx="49">
                  <c:v>45738</c:v>
                </c:pt>
                <c:pt idx="50">
                  <c:v>45738</c:v>
                </c:pt>
                <c:pt idx="51">
                  <c:v>45750</c:v>
                </c:pt>
                <c:pt idx="52">
                  <c:v>45754</c:v>
                </c:pt>
                <c:pt idx="53">
                  <c:v>45754</c:v>
                </c:pt>
                <c:pt idx="54">
                  <c:v>45755</c:v>
                </c:pt>
                <c:pt idx="55">
                  <c:v>45756</c:v>
                </c:pt>
                <c:pt idx="56">
                  <c:v>45756</c:v>
                </c:pt>
                <c:pt idx="57">
                  <c:v>45756</c:v>
                </c:pt>
                <c:pt idx="58">
                  <c:v>45756</c:v>
                </c:pt>
                <c:pt idx="59">
                  <c:v>45756</c:v>
                </c:pt>
                <c:pt idx="60">
                  <c:v>45756</c:v>
                </c:pt>
                <c:pt idx="61">
                  <c:v>45756</c:v>
                </c:pt>
                <c:pt idx="62">
                  <c:v>45756</c:v>
                </c:pt>
                <c:pt idx="63">
                  <c:v>45756</c:v>
                </c:pt>
                <c:pt idx="64">
                  <c:v>45757</c:v>
                </c:pt>
                <c:pt idx="65">
                  <c:v>45769</c:v>
                </c:pt>
                <c:pt idx="66">
                  <c:v>45772</c:v>
                </c:pt>
                <c:pt idx="67">
                  <c:v>45772</c:v>
                </c:pt>
                <c:pt idx="68">
                  <c:v>45773</c:v>
                </c:pt>
                <c:pt idx="69">
                  <c:v>45774</c:v>
                </c:pt>
                <c:pt idx="70">
                  <c:v>45774</c:v>
                </c:pt>
                <c:pt idx="71">
                  <c:v>45774</c:v>
                </c:pt>
                <c:pt idx="72">
                  <c:v>45774</c:v>
                </c:pt>
                <c:pt idx="73">
                  <c:v>45774</c:v>
                </c:pt>
                <c:pt idx="74">
                  <c:v>45774</c:v>
                </c:pt>
                <c:pt idx="75">
                  <c:v>45774</c:v>
                </c:pt>
                <c:pt idx="76">
                  <c:v>45774</c:v>
                </c:pt>
                <c:pt idx="77">
                  <c:v>45777</c:v>
                </c:pt>
                <c:pt idx="78">
                  <c:v>45777</c:v>
                </c:pt>
                <c:pt idx="79">
                  <c:v>45778</c:v>
                </c:pt>
                <c:pt idx="80">
                  <c:v>45779</c:v>
                </c:pt>
                <c:pt idx="81">
                  <c:v>45779</c:v>
                </c:pt>
                <c:pt idx="82">
                  <c:v>45779</c:v>
                </c:pt>
                <c:pt idx="83">
                  <c:v>45779</c:v>
                </c:pt>
                <c:pt idx="84">
                  <c:v>45779</c:v>
                </c:pt>
                <c:pt idx="85">
                  <c:v>45791</c:v>
                </c:pt>
                <c:pt idx="86">
                  <c:v>45794</c:v>
                </c:pt>
                <c:pt idx="87">
                  <c:v>45794</c:v>
                </c:pt>
                <c:pt idx="88">
                  <c:v>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C-4CF7-B66F-6E63BFCCF0EA}"/>
            </c:ext>
          </c:extLst>
        </c:ser>
        <c:ser>
          <c:idx val="1"/>
          <c:order val="1"/>
          <c:tx>
            <c:strRef>
              <c:f>Planilha2!$C$3</c:f>
              <c:strCache>
                <c:ptCount val="1"/>
                <c:pt idx="0">
                  <c:v>DURAÇÃO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Planilha2!$A$4:$A$92</c:f>
              <c:strCache>
                <c:ptCount val="89"/>
                <c:pt idx="0">
                  <c:v>1 - Identificação dos recursos e estratégias necessárias</c:v>
                </c:pt>
                <c:pt idx="1">
                  <c:v>2 - Seleção da metodologia (Scrum)</c:v>
                </c:pt>
                <c:pt idx="2">
                  <c:v>3 - Formação da equipe</c:v>
                </c:pt>
                <c:pt idx="3">
                  <c:v>4 - Contratação de curso de metodologias ágeis (Scrum)</c:v>
                </c:pt>
                <c:pt idx="4">
                  <c:v>5 - Compra de equipamentots (PCs etc.)</c:v>
                </c:pt>
                <c:pt idx="5">
                  <c:v>6 - Escolhas de softwares, ferramentas e sistema operacional para o desenvolvimento</c:v>
                </c:pt>
                <c:pt idx="6">
                  <c:v>7 - Compra de licenças (software)</c:v>
                </c:pt>
                <c:pt idx="7">
                  <c:v>8 - Início da análise de requisitos</c:v>
                </c:pt>
                <c:pt idx="8">
                  <c:v>9 - Definição do escopo do software</c:v>
                </c:pt>
                <c:pt idx="9">
                  <c:v>10 - Criação de protótipos para visualizar a interação do usuário com o software </c:v>
                </c:pt>
                <c:pt idx="10">
                  <c:v>11 - Definição da arquitetura do software</c:v>
                </c:pt>
                <c:pt idx="11">
                  <c:v>12 - Desenvolvimento da estrutura do banco de dados que armazenará os dados do software </c:v>
                </c:pt>
                <c:pt idx="12">
                  <c:v>13 - 1º Sprint: Menu, Check do sistema, Cadastro de loja, Cadastros gerais-Seções</c:v>
                </c:pt>
                <c:pt idx="13">
                  <c:v>14 - 1º Sprint: Cadastros gerais- Expediente, Cadastros gerais-Funções</c:v>
                </c:pt>
                <c:pt idx="14">
                  <c:v>15 - 1º Sprint: Cadastro de funcionários, Cadastro de Credenciais, Cadastro de perfil</c:v>
                </c:pt>
                <c:pt idx="15">
                  <c:v>16 - 1º Sprint: Acesso ao sistema</c:v>
                </c:pt>
                <c:pt idx="16">
                  <c:v>17 - 1º Sprint: Reunião de planejamento</c:v>
                </c:pt>
                <c:pt idx="17">
                  <c:v>18 - 1º Sprint: Desenvolvimento do Backlog Sprint</c:v>
                </c:pt>
                <c:pt idx="18">
                  <c:v>19 - 1º Sprint: Testes</c:v>
                </c:pt>
                <c:pt idx="19">
                  <c:v>20 - 1º Sprint: Reunião da Sprint e de Retrospecto da Sprint</c:v>
                </c:pt>
                <c:pt idx="20">
                  <c:v>21 - 1º Sprint: Feedback das partes interessadas</c:v>
                </c:pt>
                <c:pt idx="21">
                  <c:v>22 - 1º Sprint: Entrega</c:v>
                </c:pt>
                <c:pt idx="22">
                  <c:v>23 - 2º Sprint: Cadastros gerais-Serviços e valores, Cadastros gerais-Forma de pagamento</c:v>
                </c:pt>
                <c:pt idx="23">
                  <c:v>24 - 2º Sprint: Cadastros gerais-Intervalo de serviço, Cadastros gerais-Taxa de comissão</c:v>
                </c:pt>
                <c:pt idx="24">
                  <c:v>25 - 2º Sprint: Cadastros gerais-Produtos, Cadastros gerais-Taxa de reajustes</c:v>
                </c:pt>
                <c:pt idx="25">
                  <c:v>26 - 2º Sprint: Cadastro de cliente, Cadastro de pagamento, Cadastro de agendamento</c:v>
                </c:pt>
                <c:pt idx="26">
                  <c:v>27 - 2º Sprint: Cadastro de produtos, Cadastro de serviços executados</c:v>
                </c:pt>
                <c:pt idx="27">
                  <c:v>28 - 2º Sprint: Reunião de planejamento</c:v>
                </c:pt>
                <c:pt idx="28">
                  <c:v>29 - 2º Sprint: Desenvolvimento do Backlog Sprint</c:v>
                </c:pt>
                <c:pt idx="29">
                  <c:v>30 - 2º Sprint: Testes</c:v>
                </c:pt>
                <c:pt idx="30">
                  <c:v>31 - 2º Sprint: Reunião da Sprint e de Retrospecto da Sprint</c:v>
                </c:pt>
                <c:pt idx="31">
                  <c:v>32 - 2º Sprint: Feedback das partes interessadas</c:v>
                </c:pt>
                <c:pt idx="32">
                  <c:v>33 - 2º Sprint: Entrega</c:v>
                </c:pt>
                <c:pt idx="33">
                  <c:v>34 - 3º Sprint: Consultas ao cadastro de loja, Cadastros gerais, Cadastros gerais-Seções</c:v>
                </c:pt>
                <c:pt idx="34">
                  <c:v>35 - 3º Sprint: Consultas aos Cadastros gerais-Serviços e valores, Forma de pagamento</c:v>
                </c:pt>
                <c:pt idx="35">
                  <c:v>36 - 3º Sprint: Consultas aos Cadastros gerais-Intervalo de serviço, Taxa de comissão</c:v>
                </c:pt>
                <c:pt idx="36">
                  <c:v>37 - 3º Sprint: Consultas aos Cadastros gerais-Produtos, Taxa de reajustes, Expediente, Funções</c:v>
                </c:pt>
                <c:pt idx="37">
                  <c:v>38 - 3º Sprint: Consultas ao Cadastro de funcionário, Cadastro individual de funcionários</c:v>
                </c:pt>
                <c:pt idx="38">
                  <c:v>39 - 3º Sprint: Consultas aos Cadastros de: Pagamento, Agendamento de clientes, Balancetes</c:v>
                </c:pt>
                <c:pt idx="39">
                  <c:v>40 - 3º Sprint: Reunião de planejamento</c:v>
                </c:pt>
                <c:pt idx="40">
                  <c:v>41 - 3º Sprint: Desenvolvimento do Backlog Sprint</c:v>
                </c:pt>
                <c:pt idx="41">
                  <c:v>42 - 3º Sprint: Testes</c:v>
                </c:pt>
                <c:pt idx="42">
                  <c:v>43 - 3º Sprint: Reunião da Sprint e de Retrospecto da Sprint</c:v>
                </c:pt>
                <c:pt idx="43">
                  <c:v>44 - 3º Sprint: Feedback das partes interessadas</c:v>
                </c:pt>
                <c:pt idx="44">
                  <c:v>45 - 3º Sprint: Entrega</c:v>
                </c:pt>
                <c:pt idx="45">
                  <c:v>46 - 4º Sprint: Consultas aos cadastros de: Credenciais, de Perfil, de Clientes</c:v>
                </c:pt>
                <c:pt idx="46">
                  <c:v>47 - 4º Sprint: Consulta individual de clientes</c:v>
                </c:pt>
                <c:pt idx="47">
                  <c:v>48 - 4º Sprint: Consulta aos cadastros de: Produtos, Serviços executados, Reposição de produtos</c:v>
                </c:pt>
                <c:pt idx="48">
                  <c:v>49 - 4º Sprint: Consulta individual de Comissão de individual</c:v>
                </c:pt>
                <c:pt idx="49">
                  <c:v>50 - 4º Sprint: Reunião de planejamento</c:v>
                </c:pt>
                <c:pt idx="50">
                  <c:v>51 - 4º Sprint: Desenvolvimento do Backlog Sprint</c:v>
                </c:pt>
                <c:pt idx="51">
                  <c:v>52 - 4º Sprint: Testes</c:v>
                </c:pt>
                <c:pt idx="52">
                  <c:v>53 - 4º Sprint: Reunião da Sprint e de Retrospecto da Sprint</c:v>
                </c:pt>
                <c:pt idx="53">
                  <c:v>54 - 4º Sprint: Feedback das partes interessadas</c:v>
                </c:pt>
                <c:pt idx="54">
                  <c:v>55 - 4º Sprint: Entrega</c:v>
                </c:pt>
                <c:pt idx="55">
                  <c:v>56 - 5º Sprint: Alteração dos cadastros de: Cliente, Cliente individual, Cliente endereço</c:v>
                </c:pt>
                <c:pt idx="56">
                  <c:v>57 - 5º Sprint: Alteração dos cadastros de: Cliente telefones, de Funcionário</c:v>
                </c:pt>
                <c:pt idx="57">
                  <c:v>58 - 5º Sprint: Alteração dos cadastros de: Funcionário individual, Funcionário endereço</c:v>
                </c:pt>
                <c:pt idx="58">
                  <c:v>59 - 5º Sprint: Alteração dos cadastros de: Funcionário telefones,</c:v>
                </c:pt>
                <c:pt idx="59">
                  <c:v>60 - 5º Sprint: Alteração de Cadastros gerais, de Cadastros gerais-Serviços e valores</c:v>
                </c:pt>
                <c:pt idx="60">
                  <c:v>61 - 5º Sprint: Alteração de Cadastros gerais de: Intervalo de serviço, Taxa de comissão</c:v>
                </c:pt>
                <c:pt idx="61">
                  <c:v>62 - 5º Sprint: Alteração de Cadastros gerais de: Seçoes, Forma de pagamento, Produtos</c:v>
                </c:pt>
                <c:pt idx="62">
                  <c:v>63 - 5º Sprint: Alteração de Cadastros gerais de: Taxa de reajuste, Expediente, Funções</c:v>
                </c:pt>
                <c:pt idx="63">
                  <c:v>64 - 5º Sprint: Reunião de planejamento</c:v>
                </c:pt>
                <c:pt idx="64">
                  <c:v>65 - 5º Sprint: Desenvolvimento do Backlog Sprint</c:v>
                </c:pt>
                <c:pt idx="65">
                  <c:v>66 - 5º Sprint: Testes</c:v>
                </c:pt>
                <c:pt idx="66">
                  <c:v>67 - 5º Sprint: Reunião da Sprint e de Retrospecto da Sprint</c:v>
                </c:pt>
                <c:pt idx="67">
                  <c:v>68 - 5º Sprint: Feedback das partes interessadas</c:v>
                </c:pt>
                <c:pt idx="68">
                  <c:v>69 - 5º Sprint: Entrega</c:v>
                </c:pt>
                <c:pt idx="69">
                  <c:v>70 - 6º Sprint: Exclusões de cadastros de: Cliente, Cliente: Individual, Endereço, Telefones</c:v>
                </c:pt>
                <c:pt idx="70">
                  <c:v>71 - 6º Sprint: Exclusões de cadastros de: Funcionário, Funcionário: Individual, Endereço, Telefones</c:v>
                </c:pt>
                <c:pt idx="71">
                  <c:v>72 - 6º Sprint: Exclusão de Cadastros gerais</c:v>
                </c:pt>
                <c:pt idx="72">
                  <c:v>73 - 6º Sprint: Exclusões de Cadastros gerais de: Serviços e valores, Seções, Forma de pagamento</c:v>
                </c:pt>
                <c:pt idx="73">
                  <c:v>74 - 6º Sprint: Exclusões de Cadastros gerais de: Intervalo de serviço, Taxa de comissão</c:v>
                </c:pt>
                <c:pt idx="74">
                  <c:v>75 - 6º Sprint: Exclusões de Cadastros gerais de: Produtos, Taxa de reajuste, Expediente, Funções</c:v>
                </c:pt>
                <c:pt idx="75">
                  <c:v>76 - 6º Sprint: Desenvolvimento do Backlog Sprint</c:v>
                </c:pt>
                <c:pt idx="76">
                  <c:v>77 - 6º Sprint: Testes</c:v>
                </c:pt>
                <c:pt idx="77">
                  <c:v>78 - 6º Sprint: Reunião da Sprint e de Retrospecto da Sprint</c:v>
                </c:pt>
                <c:pt idx="78">
                  <c:v>79 - 6º Sprint: Feedback das partes interessadas</c:v>
                </c:pt>
                <c:pt idx="79">
                  <c:v>80 - 6º Sprint: Entrega</c:v>
                </c:pt>
                <c:pt idx="80">
                  <c:v>81 - 7º Sprint: Relatórios de: Cliente, Funcionário, Cadastros gerais, Pagamento, Controle de estoque</c:v>
                </c:pt>
                <c:pt idx="81">
                  <c:v>82 - 7º Sprint: Relatórios de: Reposição de produto, Serviços, Balancetes, Comissão de funcionário</c:v>
                </c:pt>
                <c:pt idx="82">
                  <c:v>83 - 7º Sprint: Relatório de Agendamento, Backup</c:v>
                </c:pt>
                <c:pt idx="83">
                  <c:v>84 - 7º Sprint: Reunião de planejamento</c:v>
                </c:pt>
                <c:pt idx="84">
                  <c:v>85 - 7º Sprint: Desenvolvimento do Backlog Sprint</c:v>
                </c:pt>
                <c:pt idx="85">
                  <c:v>86 - 7º Sprint: Testes</c:v>
                </c:pt>
                <c:pt idx="86">
                  <c:v>87 - 7º Sprint: Reunião da Sprint e de Retrospecto da Sprint</c:v>
                </c:pt>
                <c:pt idx="87">
                  <c:v>88 - 7º Sprint: Feedback das partes interessadas</c:v>
                </c:pt>
                <c:pt idx="88">
                  <c:v>89 - 7º Sprint: Entrega</c:v>
                </c:pt>
              </c:strCache>
            </c:strRef>
          </c:cat>
          <c:val>
            <c:numRef>
              <c:f>Planilha2!$C$4:$C$92</c:f>
              <c:numCache>
                <c:formatCode>General</c:formatCode>
                <c:ptCount val="89"/>
                <c:pt idx="0">
                  <c:v>8</c:v>
                </c:pt>
                <c:pt idx="1">
                  <c:v>2</c:v>
                </c:pt>
                <c:pt idx="2">
                  <c:v>20</c:v>
                </c:pt>
                <c:pt idx="3">
                  <c:v>9</c:v>
                </c:pt>
                <c:pt idx="4">
                  <c:v>14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15</c:v>
                </c:pt>
                <c:pt idx="9">
                  <c:v>14</c:v>
                </c:pt>
                <c:pt idx="10">
                  <c:v>15</c:v>
                </c:pt>
                <c:pt idx="11">
                  <c:v>10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12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12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12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12</c:v>
                </c:pt>
                <c:pt idx="51">
                  <c:v>4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12</c:v>
                </c:pt>
                <c:pt idx="65">
                  <c:v>3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12</c:v>
                </c:pt>
                <c:pt idx="76">
                  <c:v>3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12</c:v>
                </c:pt>
                <c:pt idx="85">
                  <c:v>3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DC-4CF7-B66F-6E63BFCCF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18530223"/>
        <c:axId val="218523151"/>
      </c:barChart>
      <c:catAx>
        <c:axId val="218530223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8523151"/>
        <c:crosses val="autoZero"/>
        <c:auto val="1"/>
        <c:lblAlgn val="ctr"/>
        <c:lblOffset val="100"/>
        <c:noMultiLvlLbl val="0"/>
      </c:catAx>
      <c:valAx>
        <c:axId val="218523151"/>
        <c:scaling>
          <c:orientation val="minMax"/>
          <c:min val="4558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8530223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Data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Planilha1!$B$2:$B$5</c:f>
              <c:strCache>
                <c:ptCount val="4"/>
                <c:pt idx="0">
                  <c:v>1.Identificação dos recursos e estratégias necessárias</c:v>
                </c:pt>
                <c:pt idx="1">
                  <c:v>2.Seleção da metodologia (Scrum)</c:v>
                </c:pt>
                <c:pt idx="2">
                  <c:v>3.Formação da equipe</c:v>
                </c:pt>
                <c:pt idx="3">
                  <c:v>4.Contratação de curso de metodologias ágeis (Scrum)</c:v>
                </c:pt>
              </c:strCache>
            </c:strRef>
          </c:cat>
          <c:val>
            <c:numRef>
              <c:f>Planilha1!$C$2:$C$5</c:f>
              <c:numCache>
                <c:formatCode>m/d/yyyy</c:formatCode>
                <c:ptCount val="4"/>
                <c:pt idx="0">
                  <c:v>45588</c:v>
                </c:pt>
                <c:pt idx="1">
                  <c:v>45593</c:v>
                </c:pt>
                <c:pt idx="2">
                  <c:v>45595</c:v>
                </c:pt>
                <c:pt idx="3">
                  <c:v>45615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8-412E-B075-5D6266DD392A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Duração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Planilha1!$B$2:$B$5</c:f>
              <c:strCache>
                <c:ptCount val="4"/>
                <c:pt idx="0">
                  <c:v>1.Identificação dos recursos e estratégias necessárias</c:v>
                </c:pt>
                <c:pt idx="1">
                  <c:v>2.Seleção da metodologia (Scrum)</c:v>
                </c:pt>
                <c:pt idx="2">
                  <c:v>3.Formação da equipe</c:v>
                </c:pt>
                <c:pt idx="3">
                  <c:v>4.Contratação de curso de metodologias ágeis (Scrum)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  <c:pt idx="2">
                  <c:v>20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8-412E-B075-5D6266DD3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6629552"/>
        <c:axId val="186628720"/>
      </c:barChart>
      <c:catAx>
        <c:axId val="18662955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86628720"/>
        <c:crosses val="autoZero"/>
        <c:auto val="1"/>
        <c:lblAlgn val="ctr"/>
        <c:lblOffset val="100"/>
        <c:noMultiLvlLbl val="0"/>
      </c:catAx>
      <c:valAx>
        <c:axId val="186628720"/>
        <c:scaling>
          <c:orientation val="minMax"/>
          <c:max val="45628"/>
          <c:min val="4558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629552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Planilha1!$C$181</c:f>
              <c:strCache>
                <c:ptCount val="1"/>
                <c:pt idx="0">
                  <c:v>Data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Planilha1!$B$182:$B$186</c:f>
              <c:strCache>
                <c:ptCount val="5"/>
                <c:pt idx="0">
                  <c:v>85 - 7º Sprint: Desenvolvimento do Backlog Sprint</c:v>
                </c:pt>
                <c:pt idx="1">
                  <c:v>86 - 7º Sprint: Testes</c:v>
                </c:pt>
                <c:pt idx="2">
                  <c:v>87 - 7º Sprint: Reunião da Sprint e de Retrospecto da Sprint</c:v>
                </c:pt>
                <c:pt idx="3">
                  <c:v>88 - 7º Sprint: Feedback das partes interessadas</c:v>
                </c:pt>
                <c:pt idx="4">
                  <c:v>89 - 7º Sprint: Entrega</c:v>
                </c:pt>
              </c:strCache>
            </c:strRef>
          </c:cat>
          <c:val>
            <c:numRef>
              <c:f>Planilha1!$C$182:$C$186</c:f>
              <c:numCache>
                <c:formatCode>m/d/yyyy</c:formatCode>
                <c:ptCount val="5"/>
                <c:pt idx="0">
                  <c:v>45779</c:v>
                </c:pt>
                <c:pt idx="1">
                  <c:v>45791</c:v>
                </c:pt>
                <c:pt idx="2">
                  <c:v>45794</c:v>
                </c:pt>
                <c:pt idx="3">
                  <c:v>45794</c:v>
                </c:pt>
                <c:pt idx="4">
                  <c:v>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F-49ED-BA81-27A2C69CACD0}"/>
            </c:ext>
          </c:extLst>
        </c:ser>
        <c:ser>
          <c:idx val="1"/>
          <c:order val="1"/>
          <c:tx>
            <c:strRef>
              <c:f>Planilha1!$D$181</c:f>
              <c:strCache>
                <c:ptCount val="1"/>
                <c:pt idx="0">
                  <c:v>Duração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Planilha1!$B$182:$B$186</c:f>
              <c:strCache>
                <c:ptCount val="5"/>
                <c:pt idx="0">
                  <c:v>85 - 7º Sprint: Desenvolvimento do Backlog Sprint</c:v>
                </c:pt>
                <c:pt idx="1">
                  <c:v>86 - 7º Sprint: Testes</c:v>
                </c:pt>
                <c:pt idx="2">
                  <c:v>87 - 7º Sprint: Reunião da Sprint e de Retrospecto da Sprint</c:v>
                </c:pt>
                <c:pt idx="3">
                  <c:v>88 - 7º Sprint: Feedback das partes interessadas</c:v>
                </c:pt>
                <c:pt idx="4">
                  <c:v>89 - 7º Sprint: Entrega</c:v>
                </c:pt>
              </c:strCache>
            </c:strRef>
          </c:cat>
          <c:val>
            <c:numRef>
              <c:f>Planilha1!$D$182:$D$186</c:f>
              <c:numCache>
                <c:formatCode>General</c:formatCode>
                <c:ptCount val="5"/>
                <c:pt idx="0">
                  <c:v>12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F-49ED-BA81-27A2C69CA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91010272"/>
        <c:axId val="191009440"/>
      </c:barChart>
      <c:catAx>
        <c:axId val="19101027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91009440"/>
        <c:crosses val="autoZero"/>
        <c:auto val="1"/>
        <c:lblAlgn val="ctr"/>
        <c:lblOffset val="100"/>
        <c:noMultiLvlLbl val="0"/>
      </c:catAx>
      <c:valAx>
        <c:axId val="191009440"/>
        <c:scaling>
          <c:orientation val="minMax"/>
          <c:max val="45818"/>
          <c:min val="4577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910102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Planilha3!$B$3</c:f>
              <c:strCache>
                <c:ptCount val="1"/>
                <c:pt idx="0">
                  <c:v>DATA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Planilha3!$A$4:$A$95</c:f>
              <c:strCache>
                <c:ptCount val="92"/>
                <c:pt idx="0">
                  <c:v>1 - Menu</c:v>
                </c:pt>
                <c:pt idx="1">
                  <c:v>2 - Check do Sistema</c:v>
                </c:pt>
                <c:pt idx="2">
                  <c:v>3 - Cadastro de loja</c:v>
                </c:pt>
                <c:pt idx="3">
                  <c:v>4 - Cadastros Gerais - Seções</c:v>
                </c:pt>
                <c:pt idx="4">
                  <c:v>5 - Cadastros Gerais - Expedientes</c:v>
                </c:pt>
                <c:pt idx="5">
                  <c:v>6 - Cadastros Gerais - Funções</c:v>
                </c:pt>
                <c:pt idx="6">
                  <c:v>7 - Cadastro de Funcionários</c:v>
                </c:pt>
                <c:pt idx="7">
                  <c:v>8 - Cadastro de Credenciais</c:v>
                </c:pt>
                <c:pt idx="8">
                  <c:v>9 - Cadastro de Perfil</c:v>
                </c:pt>
                <c:pt idx="9">
                  <c:v>10 - Acesso ao Sistema</c:v>
                </c:pt>
                <c:pt idx="10">
                  <c:v>11 - Cadastros Gerais - Serviços e Valores</c:v>
                </c:pt>
                <c:pt idx="11">
                  <c:v>12 - Cadastros Gerais - Formas de Pagamento</c:v>
                </c:pt>
                <c:pt idx="12">
                  <c:v>13 - Cadastros Gerais - Intervalos de Serviços</c:v>
                </c:pt>
                <c:pt idx="13">
                  <c:v>14 - Cadastros Gerais - Taxas de Comissão</c:v>
                </c:pt>
                <c:pt idx="14">
                  <c:v>15 - Cadastros Gerais - Produtos</c:v>
                </c:pt>
                <c:pt idx="15">
                  <c:v>16 - Cadastros Gerais - Taxas de Reajuste</c:v>
                </c:pt>
                <c:pt idx="16">
                  <c:v>17 - Cadastro de Clientes</c:v>
                </c:pt>
                <c:pt idx="17">
                  <c:v>18 - Cadastro de Pagamentos</c:v>
                </c:pt>
                <c:pt idx="18">
                  <c:v>19 - Cadastro de Agendamentos</c:v>
                </c:pt>
                <c:pt idx="19">
                  <c:v>20 - Cadastro de Produtos</c:v>
                </c:pt>
                <c:pt idx="20">
                  <c:v>21 - Cadastro de Serviços Executados</c:v>
                </c:pt>
                <c:pt idx="21">
                  <c:v>22 - Consulta de Loja</c:v>
                </c:pt>
                <c:pt idx="22">
                  <c:v>23 - Consulta Cadastros Gerais</c:v>
                </c:pt>
                <c:pt idx="23">
                  <c:v>24 - Consulta Cadastros Gerais - Seções</c:v>
                </c:pt>
                <c:pt idx="24">
                  <c:v>25 - Consulta Cadastros Gerais - Serviços e Valores</c:v>
                </c:pt>
                <c:pt idx="25">
                  <c:v>26 - Consulta Cadastros Gerais - Formas de Pagamento</c:v>
                </c:pt>
                <c:pt idx="26">
                  <c:v>27 - Consulta Cadastros Gerais - Intervalos de Serviços</c:v>
                </c:pt>
                <c:pt idx="27">
                  <c:v>28 - Consulta Cadastros Gerais - Taxas de Comissão</c:v>
                </c:pt>
                <c:pt idx="28">
                  <c:v>29 - Consulta Cadastros Gerais - Produtos</c:v>
                </c:pt>
                <c:pt idx="29">
                  <c:v>30 - Consulta Cadastros Gerais - Taxas de Reajuste</c:v>
                </c:pt>
                <c:pt idx="30">
                  <c:v>31 - Consulta Cadastros Gerais - Expedientes</c:v>
                </c:pt>
                <c:pt idx="31">
                  <c:v>32 - Consulta Cadastros Gerais - Funções</c:v>
                </c:pt>
                <c:pt idx="32">
                  <c:v>33 - Consulta de Funcionários</c:v>
                </c:pt>
                <c:pt idx="33">
                  <c:v>34 - Consulta de Funcionário Individual</c:v>
                </c:pt>
                <c:pt idx="34">
                  <c:v>35 - Consulta Pagamento</c:v>
                </c:pt>
                <c:pt idx="35">
                  <c:v>36 - Consulta Agendamento de Cliente</c:v>
                </c:pt>
                <c:pt idx="36">
                  <c:v>37 - Consulta Balancetes</c:v>
                </c:pt>
                <c:pt idx="37">
                  <c:v>38 - Consulta Credenciais</c:v>
                </c:pt>
                <c:pt idx="38">
                  <c:v>39 - Consulta Cadastro Perfil</c:v>
                </c:pt>
                <c:pt idx="39">
                  <c:v>40 - Consulta de Clientes</c:v>
                </c:pt>
                <c:pt idx="40">
                  <c:v>41 - Consulta de Cliente Individual</c:v>
                </c:pt>
                <c:pt idx="41">
                  <c:v>42 - Consulta Produtos</c:v>
                </c:pt>
                <c:pt idx="42">
                  <c:v>43 - Consulta Serviços Executados</c:v>
                </c:pt>
                <c:pt idx="43">
                  <c:v>44 - Consulta Reposição de Produtos</c:v>
                </c:pt>
                <c:pt idx="44">
                  <c:v>45 - Consulta de Comissão Individual</c:v>
                </c:pt>
                <c:pt idx="45">
                  <c:v>46 - Alteração de Cadastro de Clientes</c:v>
                </c:pt>
                <c:pt idx="46">
                  <c:v>47 - Alteração de Cadastro de Cliente Individual</c:v>
                </c:pt>
                <c:pt idx="47">
                  <c:v>48 - Alteração de Cadastro de Cliente - Endereço</c:v>
                </c:pt>
                <c:pt idx="48">
                  <c:v>49 - Alteração de Cadastro de Cliente - Telefones</c:v>
                </c:pt>
                <c:pt idx="49">
                  <c:v>50 - Alteração de Cadastro de Funcionários</c:v>
                </c:pt>
                <c:pt idx="50">
                  <c:v>51 - Alteração de Cadastro de Funcionário Individual</c:v>
                </c:pt>
                <c:pt idx="51">
                  <c:v>52 - Alteração de Cadastro de Funcionário - Endereço</c:v>
                </c:pt>
                <c:pt idx="52">
                  <c:v>53 - Alteração de Cadastro de Funcionário - Telefones</c:v>
                </c:pt>
                <c:pt idx="53">
                  <c:v>54 - Alteração de Cadastros Gerais - </c:v>
                </c:pt>
                <c:pt idx="54">
                  <c:v>55 - Alteração de Cadastros Gerais - Serviços e Valores</c:v>
                </c:pt>
                <c:pt idx="55">
                  <c:v>56 - Alteração de Cadastros Gerais - Intervalos de serviços </c:v>
                </c:pt>
                <c:pt idx="56">
                  <c:v>57 - Alteração de Cadastros Gerais - Taxas de Comissão</c:v>
                </c:pt>
                <c:pt idx="57">
                  <c:v>58 - Alteração de Cadastros Gerais - Seções </c:v>
                </c:pt>
                <c:pt idx="58">
                  <c:v>59 - Alteração de Cadastros Gerais - Formas de Pagamento</c:v>
                </c:pt>
                <c:pt idx="59">
                  <c:v>60 - Alteração de Cadastros Gerais - Produtos</c:v>
                </c:pt>
                <c:pt idx="60">
                  <c:v>61 - Alteração de Cadastros Gerais - Taxas de Reajuste </c:v>
                </c:pt>
                <c:pt idx="61">
                  <c:v>62 - Alteração de Cadastros Gerais - Expedientes</c:v>
                </c:pt>
                <c:pt idx="62">
                  <c:v>63 - Alteração de Cadastros Gerais - Funções</c:v>
                </c:pt>
                <c:pt idx="63">
                  <c:v>64 - Exclusão de Clientes</c:v>
                </c:pt>
                <c:pt idx="64">
                  <c:v>65 - Exclusão de Cliente Individual</c:v>
                </c:pt>
                <c:pt idx="65">
                  <c:v>66 - Exclusão de Cliente - Endereço</c:v>
                </c:pt>
                <c:pt idx="66">
                  <c:v>67 - Exclusão de Clientes - Telefones</c:v>
                </c:pt>
                <c:pt idx="67">
                  <c:v>68 - Exclusão de Funcionários</c:v>
                </c:pt>
                <c:pt idx="68">
                  <c:v>69 - Exclusão de Fucionário Individual</c:v>
                </c:pt>
                <c:pt idx="69">
                  <c:v>70 - Exclusão de Fucionário - Endereço</c:v>
                </c:pt>
                <c:pt idx="70">
                  <c:v>71 - Exclusão de Fucionário - Telefones</c:v>
                </c:pt>
                <c:pt idx="71">
                  <c:v>72 - Exclusão de Cadastros Gerais</c:v>
                </c:pt>
                <c:pt idx="72">
                  <c:v>73 - Exclusão de Cadastros Gerais - Seriços e Valores</c:v>
                </c:pt>
                <c:pt idx="73">
                  <c:v>74 - Exclusão de Cadastros Gerais - Seções</c:v>
                </c:pt>
                <c:pt idx="74">
                  <c:v>75 - Exclusão de Cadastros Gerais - Formas de Pagamento</c:v>
                </c:pt>
                <c:pt idx="75">
                  <c:v>76 - Exclusão de Cadastros Gerais - Intervalos de Serviço</c:v>
                </c:pt>
                <c:pt idx="76">
                  <c:v>77 - Exclusão de Cadastros Gerais - Taxas de Comissão</c:v>
                </c:pt>
                <c:pt idx="77">
                  <c:v>78 - Exclusão de Cadastros Gerais - Produtos</c:v>
                </c:pt>
                <c:pt idx="78">
                  <c:v>79 - Exclusão de Cadastros Gerais - Taxas de Reajuste</c:v>
                </c:pt>
                <c:pt idx="79">
                  <c:v>80 - Exclusão de Cadastros Gerais - Expedientes</c:v>
                </c:pt>
                <c:pt idx="80">
                  <c:v>81 - Exclusão de Cadastros Gerais - Funções</c:v>
                </c:pt>
                <c:pt idx="81">
                  <c:v>82 - Relatório de Clientes</c:v>
                </c:pt>
                <c:pt idx="82">
                  <c:v>83 - Relatório de Funcionários</c:v>
                </c:pt>
                <c:pt idx="83">
                  <c:v>84 - Relatório de Cadastros Gerais</c:v>
                </c:pt>
                <c:pt idx="84">
                  <c:v>85 - Relatório de Pagamentos</c:v>
                </c:pt>
                <c:pt idx="85">
                  <c:v>86 - Relatório de Controle de Estoque</c:v>
                </c:pt>
                <c:pt idx="86">
                  <c:v>87 - Relatório de Reposição de Produto</c:v>
                </c:pt>
                <c:pt idx="87">
                  <c:v>88 - Relatório de Serviços Executados</c:v>
                </c:pt>
                <c:pt idx="88">
                  <c:v>89 - Relatório - Balancetes, </c:v>
                </c:pt>
                <c:pt idx="89">
                  <c:v>90 - Relatório de Comissão de Funcionários</c:v>
                </c:pt>
                <c:pt idx="90">
                  <c:v>91 - Relatório de Agendamentos</c:v>
                </c:pt>
                <c:pt idx="91">
                  <c:v>92 - Backup</c:v>
                </c:pt>
              </c:strCache>
            </c:strRef>
          </c:cat>
          <c:val>
            <c:numRef>
              <c:f>Planilha3!$B$4:$B$95</c:f>
              <c:numCache>
                <c:formatCode>m/d/yyyy</c:formatCode>
                <c:ptCount val="92"/>
                <c:pt idx="0">
                  <c:v>45700</c:v>
                </c:pt>
                <c:pt idx="1">
                  <c:v>45700</c:v>
                </c:pt>
                <c:pt idx="2">
                  <c:v>45701</c:v>
                </c:pt>
                <c:pt idx="3">
                  <c:v>45701</c:v>
                </c:pt>
                <c:pt idx="4">
                  <c:v>45701</c:v>
                </c:pt>
                <c:pt idx="5">
                  <c:v>45701</c:v>
                </c:pt>
                <c:pt idx="6">
                  <c:v>45702</c:v>
                </c:pt>
                <c:pt idx="7">
                  <c:v>45702</c:v>
                </c:pt>
                <c:pt idx="8">
                  <c:v>45702</c:v>
                </c:pt>
                <c:pt idx="9">
                  <c:v>45702</c:v>
                </c:pt>
                <c:pt idx="10">
                  <c:v>45717</c:v>
                </c:pt>
                <c:pt idx="11">
                  <c:v>45717</c:v>
                </c:pt>
                <c:pt idx="12">
                  <c:v>45717</c:v>
                </c:pt>
                <c:pt idx="13">
                  <c:v>45717</c:v>
                </c:pt>
                <c:pt idx="14">
                  <c:v>45717</c:v>
                </c:pt>
                <c:pt idx="15">
                  <c:v>45717</c:v>
                </c:pt>
                <c:pt idx="16">
                  <c:v>45718</c:v>
                </c:pt>
                <c:pt idx="17">
                  <c:v>45718</c:v>
                </c:pt>
                <c:pt idx="18">
                  <c:v>45719</c:v>
                </c:pt>
                <c:pt idx="19">
                  <c:v>45719</c:v>
                </c:pt>
                <c:pt idx="20">
                  <c:v>45719</c:v>
                </c:pt>
                <c:pt idx="21">
                  <c:v>45735</c:v>
                </c:pt>
                <c:pt idx="22">
                  <c:v>45735</c:v>
                </c:pt>
                <c:pt idx="23">
                  <c:v>45735</c:v>
                </c:pt>
                <c:pt idx="24">
                  <c:v>45735</c:v>
                </c:pt>
                <c:pt idx="25">
                  <c:v>45735</c:v>
                </c:pt>
                <c:pt idx="26">
                  <c:v>45735</c:v>
                </c:pt>
                <c:pt idx="27">
                  <c:v>45735</c:v>
                </c:pt>
                <c:pt idx="28">
                  <c:v>45735</c:v>
                </c:pt>
                <c:pt idx="29">
                  <c:v>45735</c:v>
                </c:pt>
                <c:pt idx="30">
                  <c:v>45735</c:v>
                </c:pt>
                <c:pt idx="31">
                  <c:v>45735</c:v>
                </c:pt>
                <c:pt idx="32">
                  <c:v>45736</c:v>
                </c:pt>
                <c:pt idx="33">
                  <c:v>45736</c:v>
                </c:pt>
                <c:pt idx="34">
                  <c:v>45736</c:v>
                </c:pt>
                <c:pt idx="35">
                  <c:v>45736</c:v>
                </c:pt>
                <c:pt idx="36">
                  <c:v>45736</c:v>
                </c:pt>
                <c:pt idx="37">
                  <c:v>45750</c:v>
                </c:pt>
                <c:pt idx="38">
                  <c:v>45750</c:v>
                </c:pt>
                <c:pt idx="39">
                  <c:v>45750</c:v>
                </c:pt>
                <c:pt idx="40">
                  <c:v>45750</c:v>
                </c:pt>
                <c:pt idx="41">
                  <c:v>45752</c:v>
                </c:pt>
                <c:pt idx="42">
                  <c:v>45752</c:v>
                </c:pt>
                <c:pt idx="43">
                  <c:v>45752</c:v>
                </c:pt>
                <c:pt idx="44">
                  <c:v>45752</c:v>
                </c:pt>
                <c:pt idx="45">
                  <c:v>45769</c:v>
                </c:pt>
                <c:pt idx="46">
                  <c:v>45769</c:v>
                </c:pt>
                <c:pt idx="47">
                  <c:v>45769</c:v>
                </c:pt>
                <c:pt idx="48">
                  <c:v>45769</c:v>
                </c:pt>
                <c:pt idx="49">
                  <c:v>45769</c:v>
                </c:pt>
                <c:pt idx="50">
                  <c:v>45769</c:v>
                </c:pt>
                <c:pt idx="51">
                  <c:v>45769</c:v>
                </c:pt>
                <c:pt idx="52">
                  <c:v>45769</c:v>
                </c:pt>
                <c:pt idx="53">
                  <c:v>45771</c:v>
                </c:pt>
                <c:pt idx="54">
                  <c:v>45771</c:v>
                </c:pt>
                <c:pt idx="55">
                  <c:v>45771</c:v>
                </c:pt>
                <c:pt idx="56">
                  <c:v>45771</c:v>
                </c:pt>
                <c:pt idx="57">
                  <c:v>45771</c:v>
                </c:pt>
                <c:pt idx="58">
                  <c:v>45771</c:v>
                </c:pt>
                <c:pt idx="59">
                  <c:v>45771</c:v>
                </c:pt>
                <c:pt idx="60">
                  <c:v>45771</c:v>
                </c:pt>
                <c:pt idx="61">
                  <c:v>45771</c:v>
                </c:pt>
                <c:pt idx="62">
                  <c:v>45771</c:v>
                </c:pt>
                <c:pt idx="63">
                  <c:v>45774</c:v>
                </c:pt>
                <c:pt idx="64">
                  <c:v>45774</c:v>
                </c:pt>
                <c:pt idx="65">
                  <c:v>45774</c:v>
                </c:pt>
                <c:pt idx="66">
                  <c:v>45774</c:v>
                </c:pt>
                <c:pt idx="67">
                  <c:v>45774</c:v>
                </c:pt>
                <c:pt idx="68">
                  <c:v>45774</c:v>
                </c:pt>
                <c:pt idx="69">
                  <c:v>45774</c:v>
                </c:pt>
                <c:pt idx="70">
                  <c:v>45774</c:v>
                </c:pt>
                <c:pt idx="71">
                  <c:v>45776</c:v>
                </c:pt>
                <c:pt idx="72">
                  <c:v>45776</c:v>
                </c:pt>
                <c:pt idx="73">
                  <c:v>45776</c:v>
                </c:pt>
                <c:pt idx="74">
                  <c:v>45776</c:v>
                </c:pt>
                <c:pt idx="75">
                  <c:v>45776</c:v>
                </c:pt>
                <c:pt idx="76">
                  <c:v>45776</c:v>
                </c:pt>
                <c:pt idx="77">
                  <c:v>45776</c:v>
                </c:pt>
                <c:pt idx="78">
                  <c:v>45776</c:v>
                </c:pt>
                <c:pt idx="79">
                  <c:v>45776</c:v>
                </c:pt>
                <c:pt idx="80">
                  <c:v>45776</c:v>
                </c:pt>
                <c:pt idx="81">
                  <c:v>45791</c:v>
                </c:pt>
                <c:pt idx="82">
                  <c:v>45791</c:v>
                </c:pt>
                <c:pt idx="83">
                  <c:v>45791</c:v>
                </c:pt>
                <c:pt idx="84">
                  <c:v>45791</c:v>
                </c:pt>
                <c:pt idx="85">
                  <c:v>45792</c:v>
                </c:pt>
                <c:pt idx="86">
                  <c:v>45792</c:v>
                </c:pt>
                <c:pt idx="87">
                  <c:v>45792</c:v>
                </c:pt>
                <c:pt idx="88">
                  <c:v>45792</c:v>
                </c:pt>
                <c:pt idx="89">
                  <c:v>45793</c:v>
                </c:pt>
                <c:pt idx="90">
                  <c:v>45793</c:v>
                </c:pt>
                <c:pt idx="91">
                  <c:v>45793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8-4D77-9A13-098DBF6F9C37}"/>
            </c:ext>
          </c:extLst>
        </c:ser>
        <c:ser>
          <c:idx val="1"/>
          <c:order val="1"/>
          <c:tx>
            <c:strRef>
              <c:f>Planilha3!$C$3</c:f>
              <c:strCache>
                <c:ptCount val="1"/>
                <c:pt idx="0">
                  <c:v>DURAÇÃO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Planilha3!$A$4:$A$95</c:f>
              <c:strCache>
                <c:ptCount val="92"/>
                <c:pt idx="0">
                  <c:v>1 - Menu</c:v>
                </c:pt>
                <c:pt idx="1">
                  <c:v>2 - Check do Sistema</c:v>
                </c:pt>
                <c:pt idx="2">
                  <c:v>3 - Cadastro de loja</c:v>
                </c:pt>
                <c:pt idx="3">
                  <c:v>4 - Cadastros Gerais - Seções</c:v>
                </c:pt>
                <c:pt idx="4">
                  <c:v>5 - Cadastros Gerais - Expedientes</c:v>
                </c:pt>
                <c:pt idx="5">
                  <c:v>6 - Cadastros Gerais - Funções</c:v>
                </c:pt>
                <c:pt idx="6">
                  <c:v>7 - Cadastro de Funcionários</c:v>
                </c:pt>
                <c:pt idx="7">
                  <c:v>8 - Cadastro de Credenciais</c:v>
                </c:pt>
                <c:pt idx="8">
                  <c:v>9 - Cadastro de Perfil</c:v>
                </c:pt>
                <c:pt idx="9">
                  <c:v>10 - Acesso ao Sistema</c:v>
                </c:pt>
                <c:pt idx="10">
                  <c:v>11 - Cadastros Gerais - Serviços e Valores</c:v>
                </c:pt>
                <c:pt idx="11">
                  <c:v>12 - Cadastros Gerais - Formas de Pagamento</c:v>
                </c:pt>
                <c:pt idx="12">
                  <c:v>13 - Cadastros Gerais - Intervalos de Serviços</c:v>
                </c:pt>
                <c:pt idx="13">
                  <c:v>14 - Cadastros Gerais - Taxas de Comissão</c:v>
                </c:pt>
                <c:pt idx="14">
                  <c:v>15 - Cadastros Gerais - Produtos</c:v>
                </c:pt>
                <c:pt idx="15">
                  <c:v>16 - Cadastros Gerais - Taxas de Reajuste</c:v>
                </c:pt>
                <c:pt idx="16">
                  <c:v>17 - Cadastro de Clientes</c:v>
                </c:pt>
                <c:pt idx="17">
                  <c:v>18 - Cadastro de Pagamentos</c:v>
                </c:pt>
                <c:pt idx="18">
                  <c:v>19 - Cadastro de Agendamentos</c:v>
                </c:pt>
                <c:pt idx="19">
                  <c:v>20 - Cadastro de Produtos</c:v>
                </c:pt>
                <c:pt idx="20">
                  <c:v>21 - Cadastro de Serviços Executados</c:v>
                </c:pt>
                <c:pt idx="21">
                  <c:v>22 - Consulta de Loja</c:v>
                </c:pt>
                <c:pt idx="22">
                  <c:v>23 - Consulta Cadastros Gerais</c:v>
                </c:pt>
                <c:pt idx="23">
                  <c:v>24 - Consulta Cadastros Gerais - Seções</c:v>
                </c:pt>
                <c:pt idx="24">
                  <c:v>25 - Consulta Cadastros Gerais - Serviços e Valores</c:v>
                </c:pt>
                <c:pt idx="25">
                  <c:v>26 - Consulta Cadastros Gerais - Formas de Pagamento</c:v>
                </c:pt>
                <c:pt idx="26">
                  <c:v>27 - Consulta Cadastros Gerais - Intervalos de Serviços</c:v>
                </c:pt>
                <c:pt idx="27">
                  <c:v>28 - Consulta Cadastros Gerais - Taxas de Comissão</c:v>
                </c:pt>
                <c:pt idx="28">
                  <c:v>29 - Consulta Cadastros Gerais - Produtos</c:v>
                </c:pt>
                <c:pt idx="29">
                  <c:v>30 - Consulta Cadastros Gerais - Taxas de Reajuste</c:v>
                </c:pt>
                <c:pt idx="30">
                  <c:v>31 - Consulta Cadastros Gerais - Expedientes</c:v>
                </c:pt>
                <c:pt idx="31">
                  <c:v>32 - Consulta Cadastros Gerais - Funções</c:v>
                </c:pt>
                <c:pt idx="32">
                  <c:v>33 - Consulta de Funcionários</c:v>
                </c:pt>
                <c:pt idx="33">
                  <c:v>34 - Consulta de Funcionário Individual</c:v>
                </c:pt>
                <c:pt idx="34">
                  <c:v>35 - Consulta Pagamento</c:v>
                </c:pt>
                <c:pt idx="35">
                  <c:v>36 - Consulta Agendamento de Cliente</c:v>
                </c:pt>
                <c:pt idx="36">
                  <c:v>37 - Consulta Balancetes</c:v>
                </c:pt>
                <c:pt idx="37">
                  <c:v>38 - Consulta Credenciais</c:v>
                </c:pt>
                <c:pt idx="38">
                  <c:v>39 - Consulta Cadastro Perfil</c:v>
                </c:pt>
                <c:pt idx="39">
                  <c:v>40 - Consulta de Clientes</c:v>
                </c:pt>
                <c:pt idx="40">
                  <c:v>41 - Consulta de Cliente Individual</c:v>
                </c:pt>
                <c:pt idx="41">
                  <c:v>42 - Consulta Produtos</c:v>
                </c:pt>
                <c:pt idx="42">
                  <c:v>43 - Consulta Serviços Executados</c:v>
                </c:pt>
                <c:pt idx="43">
                  <c:v>44 - Consulta Reposição de Produtos</c:v>
                </c:pt>
                <c:pt idx="44">
                  <c:v>45 - Consulta de Comissão Individual</c:v>
                </c:pt>
                <c:pt idx="45">
                  <c:v>46 - Alteração de Cadastro de Clientes</c:v>
                </c:pt>
                <c:pt idx="46">
                  <c:v>47 - Alteração de Cadastro de Cliente Individual</c:v>
                </c:pt>
                <c:pt idx="47">
                  <c:v>48 - Alteração de Cadastro de Cliente - Endereço</c:v>
                </c:pt>
                <c:pt idx="48">
                  <c:v>49 - Alteração de Cadastro de Cliente - Telefones</c:v>
                </c:pt>
                <c:pt idx="49">
                  <c:v>50 - Alteração de Cadastro de Funcionários</c:v>
                </c:pt>
                <c:pt idx="50">
                  <c:v>51 - Alteração de Cadastro de Funcionário Individual</c:v>
                </c:pt>
                <c:pt idx="51">
                  <c:v>52 - Alteração de Cadastro de Funcionário - Endereço</c:v>
                </c:pt>
                <c:pt idx="52">
                  <c:v>53 - Alteração de Cadastro de Funcionário - Telefones</c:v>
                </c:pt>
                <c:pt idx="53">
                  <c:v>54 - Alteração de Cadastros Gerais - </c:v>
                </c:pt>
                <c:pt idx="54">
                  <c:v>55 - Alteração de Cadastros Gerais - Serviços e Valores</c:v>
                </c:pt>
                <c:pt idx="55">
                  <c:v>56 - Alteração de Cadastros Gerais - Intervalos de serviços </c:v>
                </c:pt>
                <c:pt idx="56">
                  <c:v>57 - Alteração de Cadastros Gerais - Taxas de Comissão</c:v>
                </c:pt>
                <c:pt idx="57">
                  <c:v>58 - Alteração de Cadastros Gerais - Seções </c:v>
                </c:pt>
                <c:pt idx="58">
                  <c:v>59 - Alteração de Cadastros Gerais - Formas de Pagamento</c:v>
                </c:pt>
                <c:pt idx="59">
                  <c:v>60 - Alteração de Cadastros Gerais - Produtos</c:v>
                </c:pt>
                <c:pt idx="60">
                  <c:v>61 - Alteração de Cadastros Gerais - Taxas de Reajuste </c:v>
                </c:pt>
                <c:pt idx="61">
                  <c:v>62 - Alteração de Cadastros Gerais - Expedientes</c:v>
                </c:pt>
                <c:pt idx="62">
                  <c:v>63 - Alteração de Cadastros Gerais - Funções</c:v>
                </c:pt>
                <c:pt idx="63">
                  <c:v>64 - Exclusão de Clientes</c:v>
                </c:pt>
                <c:pt idx="64">
                  <c:v>65 - Exclusão de Cliente Individual</c:v>
                </c:pt>
                <c:pt idx="65">
                  <c:v>66 - Exclusão de Cliente - Endereço</c:v>
                </c:pt>
                <c:pt idx="66">
                  <c:v>67 - Exclusão de Clientes - Telefones</c:v>
                </c:pt>
                <c:pt idx="67">
                  <c:v>68 - Exclusão de Funcionários</c:v>
                </c:pt>
                <c:pt idx="68">
                  <c:v>69 - Exclusão de Fucionário Individual</c:v>
                </c:pt>
                <c:pt idx="69">
                  <c:v>70 - Exclusão de Fucionário - Endereço</c:v>
                </c:pt>
                <c:pt idx="70">
                  <c:v>71 - Exclusão de Fucionário - Telefones</c:v>
                </c:pt>
                <c:pt idx="71">
                  <c:v>72 - Exclusão de Cadastros Gerais</c:v>
                </c:pt>
                <c:pt idx="72">
                  <c:v>73 - Exclusão de Cadastros Gerais - Seriços e Valores</c:v>
                </c:pt>
                <c:pt idx="73">
                  <c:v>74 - Exclusão de Cadastros Gerais - Seções</c:v>
                </c:pt>
                <c:pt idx="74">
                  <c:v>75 - Exclusão de Cadastros Gerais - Formas de Pagamento</c:v>
                </c:pt>
                <c:pt idx="75">
                  <c:v>76 - Exclusão de Cadastros Gerais - Intervalos de Serviço</c:v>
                </c:pt>
                <c:pt idx="76">
                  <c:v>77 - Exclusão de Cadastros Gerais - Taxas de Comissão</c:v>
                </c:pt>
                <c:pt idx="77">
                  <c:v>78 - Exclusão de Cadastros Gerais - Produtos</c:v>
                </c:pt>
                <c:pt idx="78">
                  <c:v>79 - Exclusão de Cadastros Gerais - Taxas de Reajuste</c:v>
                </c:pt>
                <c:pt idx="79">
                  <c:v>80 - Exclusão de Cadastros Gerais - Expedientes</c:v>
                </c:pt>
                <c:pt idx="80">
                  <c:v>81 - Exclusão de Cadastros Gerais - Funções</c:v>
                </c:pt>
                <c:pt idx="81">
                  <c:v>82 - Relatório de Clientes</c:v>
                </c:pt>
                <c:pt idx="82">
                  <c:v>83 - Relatório de Funcionários</c:v>
                </c:pt>
                <c:pt idx="83">
                  <c:v>84 - Relatório de Cadastros Gerais</c:v>
                </c:pt>
                <c:pt idx="84">
                  <c:v>85 - Relatório de Pagamentos</c:v>
                </c:pt>
                <c:pt idx="85">
                  <c:v>86 - Relatório de Controle de Estoque</c:v>
                </c:pt>
                <c:pt idx="86">
                  <c:v>87 - Relatório de Reposição de Produto</c:v>
                </c:pt>
                <c:pt idx="87">
                  <c:v>88 - Relatório de Serviços Executados</c:v>
                </c:pt>
                <c:pt idx="88">
                  <c:v>89 - Relatório - Balancetes, </c:v>
                </c:pt>
                <c:pt idx="89">
                  <c:v>90 - Relatório de Comissão de Funcionários</c:v>
                </c:pt>
                <c:pt idx="90">
                  <c:v>91 - Relatório de Agendamentos</c:v>
                </c:pt>
                <c:pt idx="91">
                  <c:v>92 - Backup</c:v>
                </c:pt>
              </c:strCache>
            </c:strRef>
          </c:cat>
          <c:val>
            <c:numRef>
              <c:f>Planilha3!$C$4:$C$95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A8-4D77-9A13-098DBF6F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59111007"/>
        <c:axId val="459104351"/>
      </c:barChart>
      <c:catAx>
        <c:axId val="459111007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104351"/>
        <c:crosses val="autoZero"/>
        <c:auto val="1"/>
        <c:lblAlgn val="ctr"/>
        <c:lblOffset val="100"/>
        <c:noMultiLvlLbl val="0"/>
      </c:catAx>
      <c:valAx>
        <c:axId val="459104351"/>
        <c:scaling>
          <c:orientation val="minMax"/>
          <c:max val="45794"/>
          <c:min val="457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9111007"/>
        <c:crosses val="autoZero"/>
        <c:crossBetween val="between"/>
        <c:majorUnit val="30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E1691-546B-BDF4-0613-06223AED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CA244-CB48-BC43-0028-325A5DFB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B2C9E-88F2-D9EE-ABC9-C963D2CE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9B7EE-A1DC-E6B7-499A-26D64AFB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C5BF1-ED3E-DEED-5FA6-966AB4AB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C95F-E9C2-CB34-7C3B-E7C09C2A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AE0B2-F988-8503-FB9C-97787A5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57C35E-68FC-EEA3-AF7A-D4AD34F0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9BDEA-061A-E1AA-BE73-F0EFBEF5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CE644-6864-3458-C7E5-820DBA27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0DC167-4772-1B87-A9B1-E4AAA230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F39187-6F6C-4303-3D4C-7A68DF3A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E34D3-0D97-7379-4AF1-4FE4CF21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36392-AE66-A649-5797-3800AFCA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2D346-ED15-80B1-5642-A601066C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04A2-ED41-4BE5-24FC-45D1807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1EA96-B313-8DC3-EDD0-F447C45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AFA89-C7F8-6DCB-A73C-623AF570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287D6-FAAA-542A-9F70-1E495536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CF1F8-7E41-A445-EA77-1715F1B8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5C154-105B-B6A0-B23B-5C722B4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E3AD9-F293-D0F1-52BA-7C41C1A9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FA91B-3AA3-A92B-C247-9E88215E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0E20C-BE36-5CFB-F63D-92134DF1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AF710-3428-1AF5-747B-13E8D966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7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1A2F8-A877-ED78-F45E-D0C3AF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63D4B-5799-5440-EE1C-81AE2F6AA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3B79E9-CDB4-EE7C-83BF-FE7F0678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399DD-1AC5-A45B-8F49-5CB4F02A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1ABF1-8DD4-EA05-A48F-7974E8F1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D9353-94B3-59D9-78C6-D70A9A30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FE75-7A6C-BA50-D6B9-8C4C10F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17A5C9-03F0-8783-2906-1FD64150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98B9F-DCC5-A50A-B4B5-3B8408F8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94C1D2-C883-D177-35A2-F4BA4DCBD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DF44EC-1377-3AD4-F968-D2F9B33D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044E01-C301-4154-0C50-4CC6E1C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BE04B4-7017-E313-A2DD-8381F260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220D3F-EE53-DBEC-0329-7BE419BA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8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B836-AFAD-E771-98CC-0AE614D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3DA6E7-6034-4C01-277D-4937EA5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811405-3F6B-E3EC-27D8-6BC95813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3D0111-70F7-8F43-3AC1-D51C360E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2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64B58-2FEE-1438-5144-FD35080C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CDC68D-2998-7C64-F537-C5D3CBEC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60270-8F8D-9E47-9F65-1DE7933D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5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C5A9-CC64-F35D-D0B1-7AC05CE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78E72-B553-85EB-BD7C-3A42F030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30158-E882-255F-66F6-7224A49CE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C0C665-F1AC-5F48-3F5F-A4B85640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9D22E-B69F-4E96-2568-F17C5CD8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D4878-5EA5-E90D-DD16-A376038C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D1B55-46F7-9587-64C0-1EE177A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C8AB85-E9EB-DBE7-CA9B-A4BF601A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DFAF64-C213-EE52-1094-1BEFC8FA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E2252C-EE69-97F2-CC6D-66126385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514FA-82B7-EEDE-FCC3-A1AF2D51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C66F2-4B14-09CF-F855-899956CA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83922E-93A8-4942-45EF-BBBF6801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1902B7-B4E8-2B64-86E3-7034A907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A83BD-D3BB-DF07-5C03-0BCE7B31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A29A-8BD1-439E-B6D7-427D0E64CB5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3DD22-424C-B28F-3D8D-83BB6BF43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BB07A-FCA0-09F6-51C5-510D94B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98F-1100-4D4E-89E7-F1E497F0F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4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27334A-EEE0-BADF-31BD-ADC649D72BAB}"/>
              </a:ext>
            </a:extLst>
          </p:cNvPr>
          <p:cNvSpPr/>
          <p:nvPr/>
        </p:nvSpPr>
        <p:spPr>
          <a:xfrm>
            <a:off x="774551" y="1170802"/>
            <a:ext cx="10553251" cy="47625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INSTITUIÇÃO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UNIVERSIDADE SÃO JUDAS TADEU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CAMPUS BUTANTÃ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E QUALIDADE DE SOFTWARE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PROJETO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 DE DESENVOLVIMENTO DE SOFTWARE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HIPOTÉTICO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Gerenciamento de Salão de Estética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(SiG-SE)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ROBSON CALVETTI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9AE169-D139-CCD3-7DF5-CF518855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A3-10/25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0107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9001F63-B85E-0CC2-29E5-1185C98E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6" y="1962512"/>
            <a:ext cx="5810250" cy="4105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A8AB23-0976-B5F3-6CA4-FF805ED8C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633" y="1962512"/>
            <a:ext cx="5810250" cy="41052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284EEF-37A1-0D13-E779-2421F23E545F}"/>
              </a:ext>
            </a:extLst>
          </p:cNvPr>
          <p:cNvSpPr txBox="1"/>
          <p:nvPr/>
        </p:nvSpPr>
        <p:spPr>
          <a:xfrm>
            <a:off x="5486397" y="1406769"/>
            <a:ext cx="117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Ambiental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392DD8-57C9-5443-396A-5E53F7C40987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19602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20D25DC9-5C57-25F1-F768-52254B3F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698ABC-90E1-E7E7-113F-C21B155C8830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A3-11/25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7C5D7B-FD54-8D08-9129-4FF0A793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EA9872-1A4C-4878-09C1-E6992E2C8669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A3-12/25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2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349F502-0E91-EB92-05F0-24E7BD8E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EBA815-6174-4753-CFA3-A31EBA4A2644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Recapitulando estimativas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CDD0CE-32BC-CC37-1A89-2666190EB9DD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A3-13/25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5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A3-14/25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0106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EC1377-823E-D1C5-DE51-8141B510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8955"/>
              </p:ext>
            </p:extLst>
          </p:nvPr>
        </p:nvGraphicFramePr>
        <p:xfrm>
          <a:off x="838200" y="2036227"/>
          <a:ext cx="10515601" cy="3918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87">
                  <a:extLst>
                    <a:ext uri="{9D8B030D-6E8A-4147-A177-3AD203B41FA5}">
                      <a16:colId xmlns:a16="http://schemas.microsoft.com/office/drawing/2014/main" val="1883256526"/>
                    </a:ext>
                  </a:extLst>
                </a:gridCol>
                <a:gridCol w="1457462">
                  <a:extLst>
                    <a:ext uri="{9D8B030D-6E8A-4147-A177-3AD203B41FA5}">
                      <a16:colId xmlns:a16="http://schemas.microsoft.com/office/drawing/2014/main" val="617991465"/>
                    </a:ext>
                  </a:extLst>
                </a:gridCol>
                <a:gridCol w="1657259">
                  <a:extLst>
                    <a:ext uri="{9D8B030D-6E8A-4147-A177-3AD203B41FA5}">
                      <a16:colId xmlns:a16="http://schemas.microsoft.com/office/drawing/2014/main" val="957637217"/>
                    </a:ext>
                  </a:extLst>
                </a:gridCol>
                <a:gridCol w="1724558">
                  <a:extLst>
                    <a:ext uri="{9D8B030D-6E8A-4147-A177-3AD203B41FA5}">
                      <a16:colId xmlns:a16="http://schemas.microsoft.com/office/drawing/2014/main" val="2899603172"/>
                    </a:ext>
                  </a:extLst>
                </a:gridCol>
                <a:gridCol w="2042130">
                  <a:extLst>
                    <a:ext uri="{9D8B030D-6E8A-4147-A177-3AD203B41FA5}">
                      <a16:colId xmlns:a16="http://schemas.microsoft.com/office/drawing/2014/main" val="4031648350"/>
                    </a:ext>
                  </a:extLst>
                </a:gridCol>
                <a:gridCol w="2025305">
                  <a:extLst>
                    <a:ext uri="{9D8B030D-6E8A-4147-A177-3AD203B41FA5}">
                      <a16:colId xmlns:a16="http://schemas.microsoft.com/office/drawing/2014/main" val="2984041250"/>
                    </a:ext>
                  </a:extLst>
                </a:gridCol>
              </a:tblGrid>
              <a:tr h="19088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baseada em  LOC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Baseada em FP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Baseada em processo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Baseada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em pontos de caso de uso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Harmonizada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52824015"/>
                  </a:ext>
                </a:extLst>
              </a:tr>
              <a:tr h="100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Esforço pessoas-mês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119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918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103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121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380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774648819"/>
                  </a:ext>
                </a:extLst>
              </a:tr>
              <a:tr h="1004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Custo total do projeto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R$ 525.485,40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R$ 4.046.737,80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R$   454.456,40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R$         550.144,00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R$      1.679.669,00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50088294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C937880-9535-553A-A5EE-347E9B16A528}"/>
              </a:ext>
            </a:extLst>
          </p:cNvPr>
          <p:cNvSpPr txBox="1"/>
          <p:nvPr/>
        </p:nvSpPr>
        <p:spPr>
          <a:xfrm>
            <a:off x="4237456" y="1460809"/>
            <a:ext cx="31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Estimativas de custos e pessoas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D4279D-8DFD-8121-1F68-C2DB1DB634FF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Estimativas</a:t>
            </a:r>
          </a:p>
        </p:txBody>
      </p:sp>
    </p:spTree>
    <p:extLst>
      <p:ext uri="{BB962C8B-B14F-4D97-AF65-F5344CB8AC3E}">
        <p14:creationId xmlns:p14="http://schemas.microsoft.com/office/powerpoint/2010/main" val="18630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" y="0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34351" y="258583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A3-15/25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86653" y="258583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28383" y="258342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86653" y="111642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545" y="6191920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1D6462A-CD83-42BD-F60B-680E6E8C313E}"/>
              </a:ext>
            </a:extLst>
          </p:cNvPr>
          <p:cNvSpPr txBox="1"/>
          <p:nvPr/>
        </p:nvSpPr>
        <p:spPr>
          <a:xfrm>
            <a:off x="3753119" y="745356"/>
            <a:ext cx="47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- Escopo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F7A284-C2EE-9180-FD06-7C94BDA9114F}"/>
              </a:ext>
            </a:extLst>
          </p:cNvPr>
          <p:cNvSpPr txBox="1"/>
          <p:nvPr/>
        </p:nvSpPr>
        <p:spPr>
          <a:xfrm>
            <a:off x="1943283" y="1763393"/>
            <a:ext cx="4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de Agendamento – Gestão da agenda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4FDF0096-384F-C560-73A0-0BABC5D0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4" y="1550993"/>
            <a:ext cx="729597" cy="72959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620C18-8E9D-B3BB-9F42-DB20E1576CA8}"/>
              </a:ext>
            </a:extLst>
          </p:cNvPr>
          <p:cNvCxnSpPr>
            <a:cxnSpLocks/>
          </p:cNvCxnSpPr>
          <p:nvPr/>
        </p:nvCxnSpPr>
        <p:spPr>
          <a:xfrm flipV="1">
            <a:off x="6482263" y="1498474"/>
            <a:ext cx="942109" cy="4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7520B74-BDEF-F2BE-F526-616E64BD2B87}"/>
              </a:ext>
            </a:extLst>
          </p:cNvPr>
          <p:cNvCxnSpPr/>
          <p:nvPr/>
        </p:nvCxnSpPr>
        <p:spPr>
          <a:xfrm>
            <a:off x="6482263" y="1948059"/>
            <a:ext cx="942109" cy="4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02FCBA-D078-57DB-F844-91A250E354F8}"/>
              </a:ext>
            </a:extLst>
          </p:cNvPr>
          <p:cNvSpPr txBox="1"/>
          <p:nvPr/>
        </p:nvSpPr>
        <p:spPr>
          <a:xfrm>
            <a:off x="7472033" y="1301812"/>
            <a:ext cx="36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Testes de agendamento de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94D20D-F03C-461B-09D7-5E0BD377779B}"/>
              </a:ext>
            </a:extLst>
          </p:cNvPr>
          <p:cNvSpPr txBox="1"/>
          <p:nvPr/>
        </p:nvSpPr>
        <p:spPr>
          <a:xfrm>
            <a:off x="7472032" y="2249964"/>
            <a:ext cx="30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Verificação de disponibilidade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B5DE6E7-17F8-0322-6019-421B900E4BFE}"/>
              </a:ext>
            </a:extLst>
          </p:cNvPr>
          <p:cNvGrpSpPr/>
          <p:nvPr/>
        </p:nvGrpSpPr>
        <p:grpSpPr>
          <a:xfrm>
            <a:off x="757482" y="2869214"/>
            <a:ext cx="1217324" cy="1218404"/>
            <a:chOff x="655886" y="3404917"/>
            <a:chExt cx="1217324" cy="1218404"/>
          </a:xfrm>
        </p:grpSpPr>
        <p:pic>
          <p:nvPicPr>
            <p:cNvPr id="21" name="Imagem 20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6EB5C9B-7234-E2F3-BE62-9509F143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84" y="3404917"/>
              <a:ext cx="729597" cy="729597"/>
            </a:xfrm>
            <a:prstGeom prst="rect">
              <a:avLst/>
            </a:prstGeom>
          </p:spPr>
        </p:pic>
        <p:pic>
          <p:nvPicPr>
            <p:cNvPr id="23" name="Imagem 22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794FA1AE-F531-05F2-1A8E-86E9EBCB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6" y="3613569"/>
              <a:ext cx="729674" cy="729674"/>
            </a:xfrm>
            <a:prstGeom prst="rect">
              <a:avLst/>
            </a:prstGeom>
          </p:spPr>
        </p:pic>
        <p:pic>
          <p:nvPicPr>
            <p:cNvPr id="26" name="Imagem 25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16D22B2-A16B-B762-9F83-6B69B688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69" y="3893647"/>
              <a:ext cx="729674" cy="729674"/>
            </a:xfrm>
            <a:prstGeom prst="rect">
              <a:avLst/>
            </a:prstGeom>
          </p:spPr>
        </p:pic>
        <p:pic>
          <p:nvPicPr>
            <p:cNvPr id="28" name="Imagem 27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D653C65-BB96-85A5-A77F-2045635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36" y="3681408"/>
              <a:ext cx="729674" cy="729674"/>
            </a:xfrm>
            <a:prstGeom prst="rect">
              <a:avLst/>
            </a:prstGeom>
          </p:spPr>
        </p:pic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0DD21A3-FE10-B8A5-ABEA-8D839C5CD8A4}"/>
              </a:ext>
            </a:extLst>
          </p:cNvPr>
          <p:cNvSpPr txBox="1"/>
          <p:nvPr/>
        </p:nvSpPr>
        <p:spPr>
          <a:xfrm>
            <a:off x="1924190" y="3320204"/>
            <a:ext cx="43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de Cliente – Gestão de clientes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DFDF100-EF94-FD90-57AC-14D8D328B854}"/>
              </a:ext>
            </a:extLst>
          </p:cNvPr>
          <p:cNvCxnSpPr>
            <a:cxnSpLocks/>
          </p:cNvCxnSpPr>
          <p:nvPr/>
        </p:nvCxnSpPr>
        <p:spPr>
          <a:xfrm flipV="1">
            <a:off x="6435462" y="3055285"/>
            <a:ext cx="942109" cy="4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27D918A-7A6A-09A9-332C-26B78E43AF24}"/>
              </a:ext>
            </a:extLst>
          </p:cNvPr>
          <p:cNvCxnSpPr/>
          <p:nvPr/>
        </p:nvCxnSpPr>
        <p:spPr>
          <a:xfrm>
            <a:off x="6435462" y="3504870"/>
            <a:ext cx="942109" cy="4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5F057D-5C2A-FE58-872C-F6D3BF5196F6}"/>
              </a:ext>
            </a:extLst>
          </p:cNvPr>
          <p:cNvSpPr txBox="1"/>
          <p:nvPr/>
        </p:nvSpPr>
        <p:spPr>
          <a:xfrm>
            <a:off x="7425232" y="2858623"/>
            <a:ext cx="36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de clientes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425CFF-189C-1DA8-843C-B7E02065FEE1}"/>
              </a:ext>
            </a:extLst>
          </p:cNvPr>
          <p:cNvSpPr txBox="1"/>
          <p:nvPr/>
        </p:nvSpPr>
        <p:spPr>
          <a:xfrm>
            <a:off x="7425231" y="3806775"/>
            <a:ext cx="30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Busca e filtro de clientes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B84824A-F795-D229-A42A-966D7E8D0842}"/>
              </a:ext>
            </a:extLst>
          </p:cNvPr>
          <p:cNvSpPr txBox="1"/>
          <p:nvPr/>
        </p:nvSpPr>
        <p:spPr>
          <a:xfrm>
            <a:off x="1934047" y="4831566"/>
            <a:ext cx="439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 de Estoque de Produtos – Gestão de estoque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3F9E6A4-1CEA-2FF9-0DEA-16D163213645}"/>
              </a:ext>
            </a:extLst>
          </p:cNvPr>
          <p:cNvCxnSpPr>
            <a:cxnSpLocks/>
          </p:cNvCxnSpPr>
          <p:nvPr/>
        </p:nvCxnSpPr>
        <p:spPr>
          <a:xfrm flipV="1">
            <a:off x="6445319" y="4566647"/>
            <a:ext cx="942109" cy="4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C1D4E74-C67E-3EFC-C0E7-1A34C86167D7}"/>
              </a:ext>
            </a:extLst>
          </p:cNvPr>
          <p:cNvCxnSpPr/>
          <p:nvPr/>
        </p:nvCxnSpPr>
        <p:spPr>
          <a:xfrm>
            <a:off x="6445319" y="5016232"/>
            <a:ext cx="942109" cy="4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322CF8F-5190-7B71-A7E8-4262F6B09A12}"/>
              </a:ext>
            </a:extLst>
          </p:cNvPr>
          <p:cNvSpPr txBox="1"/>
          <p:nvPr/>
        </p:nvSpPr>
        <p:spPr>
          <a:xfrm>
            <a:off x="7435089" y="4369985"/>
            <a:ext cx="363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Controle de entrada e saída de produtos utilizados nos serviços.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B177F92-1E36-267F-8172-8D3EB3C4E092}"/>
              </a:ext>
            </a:extLst>
          </p:cNvPr>
          <p:cNvSpPr txBox="1"/>
          <p:nvPr/>
        </p:nvSpPr>
        <p:spPr>
          <a:xfrm>
            <a:off x="7435088" y="5318137"/>
            <a:ext cx="30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Alertas de baixo estoque</a:t>
            </a:r>
          </a:p>
        </p:txBody>
      </p:sp>
      <p:pic>
        <p:nvPicPr>
          <p:cNvPr id="41" name="Imagem 40" descr="Tela de um aparelho celular&#10;&#10;Descrição gerada automaticamente com confiança baixa">
            <a:extLst>
              <a:ext uri="{FF2B5EF4-FFF2-40B4-BE49-F238E27FC236}">
                <a16:creationId xmlns:a16="http://schemas.microsoft.com/office/drawing/2014/main" id="{ED80054A-ADB6-EA9B-0E84-94655DA1B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70" y="4764586"/>
            <a:ext cx="729674" cy="7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A3-16/25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70881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EAD46E-157A-079E-10D6-BD36B85861F9}"/>
              </a:ext>
            </a:extLst>
          </p:cNvPr>
          <p:cNvSpPr txBox="1"/>
          <p:nvPr/>
        </p:nvSpPr>
        <p:spPr>
          <a:xfrm>
            <a:off x="3753119" y="745356"/>
            <a:ext cx="47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- Objetivos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19CD302-9F7F-EF03-E744-91FDDE1827FE}"/>
              </a:ext>
            </a:extLst>
          </p:cNvPr>
          <p:cNvGrpSpPr/>
          <p:nvPr/>
        </p:nvGrpSpPr>
        <p:grpSpPr>
          <a:xfrm>
            <a:off x="2915426" y="1498542"/>
            <a:ext cx="6114473" cy="4396509"/>
            <a:chOff x="4064000" y="1431636"/>
            <a:chExt cx="6114473" cy="4396509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B6829E60-94C3-8E6F-40BA-423C1D6EE5B7}"/>
                </a:ext>
              </a:extLst>
            </p:cNvPr>
            <p:cNvCxnSpPr/>
            <p:nvPr/>
          </p:nvCxnSpPr>
          <p:spPr>
            <a:xfrm flipV="1">
              <a:off x="7065818" y="1431636"/>
              <a:ext cx="0" cy="2262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70B5560-90D1-5E5A-831F-6E070A50EEF9}"/>
                </a:ext>
              </a:extLst>
            </p:cNvPr>
            <p:cNvCxnSpPr/>
            <p:nvPr/>
          </p:nvCxnSpPr>
          <p:spPr>
            <a:xfrm>
              <a:off x="7065818" y="3694545"/>
              <a:ext cx="3112655" cy="2133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5F2FD23-1FF3-5ED4-FA94-66FB7F457921}"/>
                </a:ext>
              </a:extLst>
            </p:cNvPr>
            <p:cNvCxnSpPr/>
            <p:nvPr/>
          </p:nvCxnSpPr>
          <p:spPr>
            <a:xfrm flipH="1">
              <a:off x="4064000" y="3694545"/>
              <a:ext cx="3001818" cy="2133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92F13F-C072-1D12-EC1C-78837594D1E8}"/>
              </a:ext>
            </a:extLst>
          </p:cNvPr>
          <p:cNvSpPr txBox="1"/>
          <p:nvPr/>
        </p:nvSpPr>
        <p:spPr>
          <a:xfrm>
            <a:off x="6624542" y="2193114"/>
            <a:ext cx="422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Identificação de falhas</a:t>
            </a:r>
          </a:p>
          <a:p>
            <a:r>
              <a:rPr lang="pt-BR" dirty="0"/>
              <a:t>- Validação dos requisitos funcionais</a:t>
            </a:r>
          </a:p>
          <a:p>
            <a:r>
              <a:rPr lang="pt-BR" dirty="0"/>
              <a:t>- Redução de custos e trabalho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5F4021-E0D2-258A-F901-568545F7E43F}"/>
              </a:ext>
            </a:extLst>
          </p:cNvPr>
          <p:cNvSpPr txBox="1"/>
          <p:nvPr/>
        </p:nvSpPr>
        <p:spPr>
          <a:xfrm>
            <a:off x="4545471" y="5153717"/>
            <a:ext cx="281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Verificação da usabilidade</a:t>
            </a:r>
          </a:p>
          <a:p>
            <a:r>
              <a:rPr lang="pt-BR" dirty="0"/>
              <a:t>-  Teste de desempenho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E34977-C463-8590-5734-B29A0C8AE53F}"/>
              </a:ext>
            </a:extLst>
          </p:cNvPr>
          <p:cNvSpPr txBox="1"/>
          <p:nvPr/>
        </p:nvSpPr>
        <p:spPr>
          <a:xfrm>
            <a:off x="1449664" y="2226572"/>
            <a:ext cx="431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Verificação da segurança</a:t>
            </a:r>
          </a:p>
          <a:p>
            <a:r>
              <a:rPr lang="pt-BR" dirty="0"/>
              <a:t>- Conformidade com os objetivos do cliente</a:t>
            </a:r>
          </a:p>
          <a:p>
            <a:r>
              <a:rPr lang="pt-BR" dirty="0"/>
              <a:t>- Estabilidade e confiabilidade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2380136-3ED8-9451-A5AD-919082E3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778" y="2962646"/>
            <a:ext cx="2918029" cy="17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6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A3-17/25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70018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85FF19A-BED5-BEFC-3ADB-A07A58A4B903}"/>
              </a:ext>
            </a:extLst>
          </p:cNvPr>
          <p:cNvGrpSpPr/>
          <p:nvPr/>
        </p:nvGrpSpPr>
        <p:grpSpPr>
          <a:xfrm>
            <a:off x="2915426" y="1543146"/>
            <a:ext cx="6114473" cy="4396509"/>
            <a:chOff x="4064000" y="1431636"/>
            <a:chExt cx="6114473" cy="4396509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92C75E38-DA7A-5781-8AB9-D00976ECF47F}"/>
                </a:ext>
              </a:extLst>
            </p:cNvPr>
            <p:cNvCxnSpPr/>
            <p:nvPr/>
          </p:nvCxnSpPr>
          <p:spPr>
            <a:xfrm flipV="1">
              <a:off x="7065818" y="1431636"/>
              <a:ext cx="0" cy="2262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4354DD8-6765-DA71-2BC9-BFD63CCCA9A3}"/>
                </a:ext>
              </a:extLst>
            </p:cNvPr>
            <p:cNvCxnSpPr/>
            <p:nvPr/>
          </p:nvCxnSpPr>
          <p:spPr>
            <a:xfrm>
              <a:off x="7065818" y="3694545"/>
              <a:ext cx="3112655" cy="2133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04A1171-5AC2-979B-1EEC-5127EA28C68E}"/>
                </a:ext>
              </a:extLst>
            </p:cNvPr>
            <p:cNvCxnSpPr/>
            <p:nvPr/>
          </p:nvCxnSpPr>
          <p:spPr>
            <a:xfrm flipH="1">
              <a:off x="4064000" y="3694545"/>
              <a:ext cx="3001818" cy="2133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2F9DA1-73DD-2A0A-410E-BF4B60A35289}"/>
              </a:ext>
            </a:extLst>
          </p:cNvPr>
          <p:cNvSpPr txBox="1"/>
          <p:nvPr/>
        </p:nvSpPr>
        <p:spPr>
          <a:xfrm>
            <a:off x="6624542" y="2237718"/>
            <a:ext cx="422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Check do Sistema</a:t>
            </a:r>
          </a:p>
          <a:p>
            <a:r>
              <a:rPr lang="pt-BR" dirty="0"/>
              <a:t>- Acesso ao Sistema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713275-4D6A-0197-C306-FA9D78278C8F}"/>
              </a:ext>
            </a:extLst>
          </p:cNvPr>
          <p:cNvSpPr txBox="1"/>
          <p:nvPr/>
        </p:nvSpPr>
        <p:spPr>
          <a:xfrm>
            <a:off x="4500867" y="4997602"/>
            <a:ext cx="281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- Menu</a:t>
            </a:r>
          </a:p>
          <a:p>
            <a:pPr algn="ctr"/>
            <a:r>
              <a:rPr lang="pt-BR" dirty="0"/>
              <a:t>- Cadastro de Loja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5B12A0-BC7A-3E8D-F1AD-479874CB93A1}"/>
              </a:ext>
            </a:extLst>
          </p:cNvPr>
          <p:cNvSpPr txBox="1"/>
          <p:nvPr/>
        </p:nvSpPr>
        <p:spPr>
          <a:xfrm>
            <a:off x="1449664" y="2271176"/>
            <a:ext cx="431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Cadastros gerais - Serviços e valores</a:t>
            </a:r>
          </a:p>
          <a:p>
            <a:r>
              <a:rPr lang="pt-BR" dirty="0"/>
              <a:t>- Cadastros gerais – Seções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519DC-4179-A233-D7F1-C9A8CD5573C7}"/>
              </a:ext>
            </a:extLst>
          </p:cNvPr>
          <p:cNvSpPr txBox="1"/>
          <p:nvPr/>
        </p:nvSpPr>
        <p:spPr>
          <a:xfrm>
            <a:off x="2311573" y="745356"/>
            <a:ext cx="75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– Requisitos a serem testados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A35AD728-9208-3AE5-80A4-4BAF6E17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87" y="2763721"/>
            <a:ext cx="1219048" cy="1219048"/>
          </a:xfrm>
          <a:prstGeom prst="rect">
            <a:avLst/>
          </a:prstGeom>
        </p:spPr>
      </p:pic>
      <p:pic>
        <p:nvPicPr>
          <p:cNvPr id="19" name="Imagem 18" descr="Ícone&#10;&#10;Descrição gerada automaticamente com confiança média">
            <a:extLst>
              <a:ext uri="{FF2B5EF4-FFF2-40B4-BE49-F238E27FC236}">
                <a16:creationId xmlns:a16="http://schemas.microsoft.com/office/drawing/2014/main" id="{BFF6471E-4FEA-04FF-FB3B-9B5C5D2AB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60" y="2819476"/>
            <a:ext cx="1219048" cy="1219048"/>
          </a:xfrm>
          <a:prstGeom prst="rect">
            <a:avLst/>
          </a:prstGeom>
        </p:spPr>
      </p:pic>
      <p:pic>
        <p:nvPicPr>
          <p:cNvPr id="21" name="Imagem 20" descr="Uma imagem contendo Ícone&#10;&#10;Descrição gerada automaticamente">
            <a:extLst>
              <a:ext uri="{FF2B5EF4-FFF2-40B4-BE49-F238E27FC236}">
                <a16:creationId xmlns:a16="http://schemas.microsoft.com/office/drawing/2014/main" id="{8B7CD995-9ABE-2B6D-5D78-28909771A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18" y="3276675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A3-18/25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0106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131445-2EEA-C3F2-7A5D-B55AB7FF8E3C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– Recursos a serem empregados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1956A3-BFA7-696E-F27E-5CDD0CD67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7" y="1473189"/>
            <a:ext cx="1659698" cy="16596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DA7586-0D37-5EA0-80A0-4E5306E8A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7" y="4310174"/>
            <a:ext cx="1659698" cy="16596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5FF311-1689-17C6-1426-7D634E5BB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39" y="3043371"/>
            <a:ext cx="1659698" cy="16596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0BB758-7B3B-7828-1FA3-7511FD204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95" y="3043371"/>
            <a:ext cx="1659698" cy="16596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F6C3170-77DC-0389-B35F-393D34F5734E}"/>
              </a:ext>
            </a:extLst>
          </p:cNvPr>
          <p:cNvSpPr txBox="1"/>
          <p:nvPr/>
        </p:nvSpPr>
        <p:spPr>
          <a:xfrm>
            <a:off x="4632577" y="1355923"/>
            <a:ext cx="220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Testadores funcionais</a:t>
            </a:r>
          </a:p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D1CD0-CDE7-41D1-4E90-1D34A4EE5B2A}"/>
              </a:ext>
            </a:extLst>
          </p:cNvPr>
          <p:cNvSpPr txBox="1"/>
          <p:nvPr/>
        </p:nvSpPr>
        <p:spPr>
          <a:xfrm>
            <a:off x="8154854" y="3665405"/>
            <a:ext cx="220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Testadores de performance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B67F6C-3276-2338-380B-41BC6D0DDC63}"/>
              </a:ext>
            </a:extLst>
          </p:cNvPr>
          <p:cNvSpPr txBox="1"/>
          <p:nvPr/>
        </p:nvSpPr>
        <p:spPr>
          <a:xfrm>
            <a:off x="4586400" y="5607192"/>
            <a:ext cx="283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Testadores de segurança</a:t>
            </a:r>
          </a:p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5A0457-C1F9-004B-F546-5A90553631C6}"/>
              </a:ext>
            </a:extLst>
          </p:cNvPr>
          <p:cNvSpPr txBox="1"/>
          <p:nvPr/>
        </p:nvSpPr>
        <p:spPr>
          <a:xfrm>
            <a:off x="1524000" y="3663843"/>
            <a:ext cx="2276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Testadores de usabilidade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92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A3-19/25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5066AF-9556-6D80-CEB3-559ADB33E9E4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– Cronograma das Atividades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6527529-B02F-F751-CE70-03CD6C6A4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442793"/>
              </p:ext>
            </p:extLst>
          </p:nvPr>
        </p:nvGraphicFramePr>
        <p:xfrm>
          <a:off x="298587" y="1237672"/>
          <a:ext cx="5880540" cy="487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8E817F69-5CC0-D337-240E-300FC1CDA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508" y="1302839"/>
            <a:ext cx="5209165" cy="21969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7D38F8-EE93-FA16-AB2A-4726F78FB380}"/>
              </a:ext>
            </a:extLst>
          </p:cNvPr>
          <p:cNvSpPr txBox="1"/>
          <p:nvPr/>
        </p:nvSpPr>
        <p:spPr>
          <a:xfrm>
            <a:off x="8920755" y="1468584"/>
            <a:ext cx="210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←  Início 12/02/2025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C99B528-4B5E-C092-06C1-2CF2AADE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508" y="3633284"/>
            <a:ext cx="5209165" cy="236144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28F6E1-9007-9A67-6F2F-565886AD2682}"/>
              </a:ext>
            </a:extLst>
          </p:cNvPr>
          <p:cNvSpPr txBox="1"/>
          <p:nvPr/>
        </p:nvSpPr>
        <p:spPr>
          <a:xfrm>
            <a:off x="8692879" y="5606584"/>
            <a:ext cx="210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Fim 19/05/2025 →</a:t>
            </a:r>
          </a:p>
        </p:txBody>
      </p:sp>
    </p:spTree>
    <p:extLst>
      <p:ext uri="{BB962C8B-B14F-4D97-AF65-F5344CB8AC3E}">
        <p14:creationId xmlns:p14="http://schemas.microsoft.com/office/powerpoint/2010/main" val="27877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B5AE0E0-8114-7143-AC7E-C7A3FA2E9780}"/>
              </a:ext>
            </a:extLst>
          </p:cNvPr>
          <p:cNvSpPr/>
          <p:nvPr/>
        </p:nvSpPr>
        <p:spPr>
          <a:xfrm>
            <a:off x="1723953" y="3265091"/>
            <a:ext cx="3509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FABRÍCIO PERES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4600B5-4E11-D2E8-417E-82BBD48B9D2F}"/>
              </a:ext>
            </a:extLst>
          </p:cNvPr>
          <p:cNvSpPr/>
          <p:nvPr/>
        </p:nvSpPr>
        <p:spPr>
          <a:xfrm>
            <a:off x="1285585" y="3993102"/>
            <a:ext cx="4304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HERMANO PEREIRA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55A106-11C1-829B-4073-C126283E653A}"/>
              </a:ext>
            </a:extLst>
          </p:cNvPr>
          <p:cNvSpPr/>
          <p:nvPr/>
        </p:nvSpPr>
        <p:spPr>
          <a:xfrm>
            <a:off x="1815080" y="4648572"/>
            <a:ext cx="32453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JONATA PABLO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200D88F-DA3E-CD70-ABD6-F071FE0D81FA}"/>
              </a:ext>
            </a:extLst>
          </p:cNvPr>
          <p:cNvSpPr/>
          <p:nvPr/>
        </p:nvSpPr>
        <p:spPr>
          <a:xfrm>
            <a:off x="7517788" y="3275339"/>
            <a:ext cx="25443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JÚLIA SILVA</a:t>
            </a:r>
            <a:endParaRPr lang="pt-BR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BDFDBD-5B13-A877-9863-24B23E3A2219}"/>
              </a:ext>
            </a:extLst>
          </p:cNvPr>
          <p:cNvSpPr/>
          <p:nvPr/>
        </p:nvSpPr>
        <p:spPr>
          <a:xfrm>
            <a:off x="7057256" y="3990479"/>
            <a:ext cx="36790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RANGEL RIBEIRO</a:t>
            </a:r>
            <a:endParaRPr lang="pt-BR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E21986-746F-EB6B-AF8C-9819A147924C}"/>
              </a:ext>
            </a:extLst>
          </p:cNvPr>
          <p:cNvSpPr/>
          <p:nvPr/>
        </p:nvSpPr>
        <p:spPr>
          <a:xfrm>
            <a:off x="7082040" y="4684428"/>
            <a:ext cx="36955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VÍTOR DE SOUZA</a:t>
            </a:r>
            <a:endParaRPr lang="pt-BR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CBE726-375B-B218-70BB-6EA0BAF0DDDE}"/>
              </a:ext>
            </a:extLst>
          </p:cNvPr>
          <p:cNvSpPr/>
          <p:nvPr/>
        </p:nvSpPr>
        <p:spPr>
          <a:xfrm>
            <a:off x="5388915" y="1270870"/>
            <a:ext cx="14141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27334A-EEE0-BADF-31BD-ADC649D72BAB}"/>
              </a:ext>
            </a:extLst>
          </p:cNvPr>
          <p:cNvSpPr/>
          <p:nvPr/>
        </p:nvSpPr>
        <p:spPr>
          <a:xfrm>
            <a:off x="3075878" y="1862548"/>
            <a:ext cx="6040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G6-PROJETO A3-GQS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A3-20/25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81169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A474EBC-30C4-2E58-FC1E-C5443382809F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Plano de Testes – Definição dos marcos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F08920-F5C6-DEAE-E16B-D925BF44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81241"/>
              </p:ext>
            </p:extLst>
          </p:nvPr>
        </p:nvGraphicFramePr>
        <p:xfrm>
          <a:off x="838200" y="1811259"/>
          <a:ext cx="10515600" cy="36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522">
                  <a:extLst>
                    <a:ext uri="{9D8B030D-6E8A-4147-A177-3AD203B41FA5}">
                      <a16:colId xmlns:a16="http://schemas.microsoft.com/office/drawing/2014/main" val="978709384"/>
                    </a:ext>
                  </a:extLst>
                </a:gridCol>
                <a:gridCol w="6845656">
                  <a:extLst>
                    <a:ext uri="{9D8B030D-6E8A-4147-A177-3AD203B41FA5}">
                      <a16:colId xmlns:a16="http://schemas.microsoft.com/office/drawing/2014/main" val="3881483589"/>
                    </a:ext>
                  </a:extLst>
                </a:gridCol>
                <a:gridCol w="2374422">
                  <a:extLst>
                    <a:ext uri="{9D8B030D-6E8A-4147-A177-3AD203B41FA5}">
                      <a16:colId xmlns:a16="http://schemas.microsoft.com/office/drawing/2014/main" val="4064338239"/>
                    </a:ext>
                  </a:extLst>
                </a:gridCol>
              </a:tblGrid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Ordem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</a:rPr>
                        <a:t>Marcos do projeto – testes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Data esperada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000170904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</a:rPr>
                        <a:t>Fim dos testes do 1º Sprint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15/02/2025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4080949493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</a:rPr>
                        <a:t>Entrega do 1º Sprint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19/02/2025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371808649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</a:rPr>
                        <a:t>Fim dos testes do 2º Sprint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05/03/2025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242157234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2º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07/03/2025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525894188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Fim dos testes do 3º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22/03/2025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914856174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3º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24/03/2025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4101925439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Fim dos testes do 4º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07/04/2025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285931656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4º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09/04/2025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142906416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Fim dos testes do 5º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25/04/2025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100521292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5º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27/04/2025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917668403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Fim dos testes do 6º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30/04/2025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636473604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6º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02/05/2025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898196754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Fim dos testes do 7º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17/05/2025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788935110"/>
                  </a:ext>
                </a:extLst>
              </a:tr>
              <a:tr h="2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</a:rPr>
                        <a:t>Entrega do 7º Sprint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</a:rPr>
                        <a:t>19/05/2025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88485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A3-21/25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1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1249DB-9819-DCDF-25E8-D80C388EBF15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Casos de Testes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B668DA-8748-3D92-91D1-3DF7FDBA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65" y="1265383"/>
            <a:ext cx="5810250" cy="2590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3FEC88-DCDA-73F3-EF1D-F27DF21FF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56" y="3139345"/>
            <a:ext cx="5800725" cy="2962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0A15F7-F373-ECFD-B452-E503FA6F32EB}"/>
              </a:ext>
            </a:extLst>
          </p:cNvPr>
          <p:cNvSpPr txBox="1"/>
          <p:nvPr/>
        </p:nvSpPr>
        <p:spPr>
          <a:xfrm>
            <a:off x="7241308" y="1302332"/>
            <a:ext cx="34359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Validando a funcionalidade Cadastro de Cliente </a:t>
            </a:r>
          </a:p>
          <a:p>
            <a:pPr algn="ctr"/>
            <a:r>
              <a:rPr lang="pt-BR" sz="2400" dirty="0"/>
              <a:t>↓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DD353A-8AE1-9DE2-8966-1B4812730089}"/>
              </a:ext>
            </a:extLst>
          </p:cNvPr>
          <p:cNvSpPr txBox="1"/>
          <p:nvPr/>
        </p:nvSpPr>
        <p:spPr>
          <a:xfrm>
            <a:off x="1371585" y="4031684"/>
            <a:ext cx="34359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↑</a:t>
            </a:r>
          </a:p>
          <a:p>
            <a:pPr algn="ctr"/>
            <a:r>
              <a:rPr lang="pt-BR" sz="2400" dirty="0"/>
              <a:t>Validando a funcionalidade Cadastro de Loja </a:t>
            </a:r>
          </a:p>
          <a:p>
            <a:pPr algn="ctr"/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15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A3-22/25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7858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279F15-FEE4-D920-A4E0-650E1A080063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Roteiro de Testes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B90FC0-8334-1777-E66D-F2BBDB7D6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1782754"/>
            <a:ext cx="5810250" cy="41052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567D49-3F4E-A00D-4F1F-50895B0EF73B}"/>
              </a:ext>
            </a:extLst>
          </p:cNvPr>
          <p:cNvSpPr txBox="1"/>
          <p:nvPr/>
        </p:nvSpPr>
        <p:spPr>
          <a:xfrm>
            <a:off x="3190875" y="1256148"/>
            <a:ext cx="581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Cadastrando uma Loja</a:t>
            </a:r>
          </a:p>
        </p:txBody>
      </p:sp>
    </p:spTree>
    <p:extLst>
      <p:ext uri="{BB962C8B-B14F-4D97-AF65-F5344CB8AC3E}">
        <p14:creationId xmlns:p14="http://schemas.microsoft.com/office/powerpoint/2010/main" val="262574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A3-23/25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F546E8-5CC5-833F-9D1E-F90CFBB731D2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Gestão de Configuração de Software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6AEDCC-9C91-531F-8FF5-BCACE5FC5D38}"/>
              </a:ext>
            </a:extLst>
          </p:cNvPr>
          <p:cNvSpPr txBox="1"/>
          <p:nvPr/>
        </p:nvSpPr>
        <p:spPr>
          <a:xfrm>
            <a:off x="544945" y="1917440"/>
            <a:ext cx="110559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e controle das versões do software</a:t>
            </a:r>
          </a:p>
          <a:p>
            <a:r>
              <a:rPr lang="pt-BR" dirty="0"/>
              <a:t>	Controle da versão: versionamento semântico (SemVer)</a:t>
            </a:r>
          </a:p>
          <a:p>
            <a:r>
              <a:rPr lang="pt-BR" dirty="0"/>
              <a:t>	Início da versão do software: 1.0.0</a:t>
            </a:r>
          </a:p>
          <a:p>
            <a:r>
              <a:rPr lang="pt-BR" dirty="0"/>
              <a:t>	Gestão de mudanças: o controle das versões serão mantidos no Git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Estratégias para a gestão de mudanças no código e no ambiente de testes.</a:t>
            </a:r>
          </a:p>
          <a:p>
            <a:r>
              <a:rPr lang="pt-BR" dirty="0"/>
              <a:t>	Gestão de mudanças no código: fazer uso do Branching Strategy.</a:t>
            </a:r>
          </a:p>
          <a:p>
            <a:r>
              <a:rPr lang="pt-BR" dirty="0"/>
              <a:t>	Gestão de mudanças no ambiente de testes: software passivo de adição de novas funcionalidades. Comunicação entre a equipe de testes.</a:t>
            </a:r>
          </a:p>
          <a:p>
            <a:r>
              <a:rPr lang="pt-BR" dirty="0"/>
              <a:t>	Automação de testes: utilizaremos ferramentas para fazer teste automáticos.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de dependências</a:t>
            </a:r>
          </a:p>
          <a:p>
            <a:r>
              <a:rPr lang="pt-BR" dirty="0"/>
              <a:t>	Dependências no desenvolvimento do software: usar coleções de códigos reutilizáveis, Frameworks e APIs de terceiro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84932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A3-24/25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88320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F447E5E-4F4B-C090-92FB-DFB8FD07A7D2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Repositório de Gestão de Configuração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76F4B-56CC-AE2F-9FB7-64EABE536EF0}"/>
              </a:ext>
            </a:extLst>
          </p:cNvPr>
          <p:cNvSpPr txBox="1"/>
          <p:nvPr/>
        </p:nvSpPr>
        <p:spPr>
          <a:xfrm>
            <a:off x="3602176" y="1287911"/>
            <a:ext cx="508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Locais de guarda e seus respectivos artefatos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5CA8BC-DC7A-C459-38C0-180DD2ECF9A8}"/>
              </a:ext>
            </a:extLst>
          </p:cNvPr>
          <p:cNvSpPr txBox="1"/>
          <p:nvPr/>
        </p:nvSpPr>
        <p:spPr>
          <a:xfrm>
            <a:off x="672791" y="1785620"/>
            <a:ext cx="3185532" cy="39651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endParaRPr lang="pt-B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fonte.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 de design.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Manuais de usuário.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 de teste.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 do banco de dados.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 de desenvolvimento do software.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Detalhamento de onde e como os itens são armazenados e acessados.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6A80BF-927A-92A8-24AF-9EA933DF837A}"/>
              </a:ext>
            </a:extLst>
          </p:cNvPr>
          <p:cNvSpPr txBox="1"/>
          <p:nvPr/>
        </p:nvSpPr>
        <p:spPr>
          <a:xfrm>
            <a:off x="4339679" y="1713565"/>
            <a:ext cx="3630789" cy="3806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Nuvem AWS</a:t>
            </a: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76A05B-1363-1357-3EA1-F8D7397F1CD0}"/>
              </a:ext>
            </a:extLst>
          </p:cNvPr>
          <p:cNvSpPr txBox="1"/>
          <p:nvPr/>
        </p:nvSpPr>
        <p:spPr>
          <a:xfrm>
            <a:off x="4438190" y="2166385"/>
            <a:ext cx="1750742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Linux Ubuntu Server 24.04 LTS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 IntelliJ Ultimate 2024.1 (JetBrains)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 IntelliJ (Community)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Selenium 4.10.0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Jira 9.7.0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Mockito 5.3.0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TestNG 7.8.0</a:t>
            </a: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DbUnit 2.7.0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30218-4C73-D758-19A8-7C201A6D2156}"/>
              </a:ext>
            </a:extLst>
          </p:cNvPr>
          <p:cNvSpPr txBox="1"/>
          <p:nvPr/>
        </p:nvSpPr>
        <p:spPr>
          <a:xfrm>
            <a:off x="672791" y="1730074"/>
            <a:ext cx="3185532" cy="3806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No GitHub</a:t>
            </a:r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18165C-B81D-C7B5-6423-BBA8B9758B4C}"/>
              </a:ext>
            </a:extLst>
          </p:cNvPr>
          <p:cNvSpPr txBox="1"/>
          <p:nvPr/>
        </p:nvSpPr>
        <p:spPr>
          <a:xfrm>
            <a:off x="6219726" y="2177530"/>
            <a:ext cx="1750742" cy="399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Cucumber 7.11.0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JMeter 5.8.2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Sikuli SikuliX 2.0.5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JaCoco 0.8.7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Postman (Professional) 2024.3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17.0.9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JUnit 5.9.1</a:t>
            </a: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PostgreSQL 16.0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F8664-FB39-A310-4F00-75721D2E8798}"/>
              </a:ext>
            </a:extLst>
          </p:cNvPr>
          <p:cNvSpPr txBox="1"/>
          <p:nvPr/>
        </p:nvSpPr>
        <p:spPr>
          <a:xfrm>
            <a:off x="8346998" y="1719236"/>
            <a:ext cx="3172211" cy="3806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Na Empresa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D29E7E-4759-8E01-325B-1E8EBC673F4D}"/>
              </a:ext>
            </a:extLst>
          </p:cNvPr>
          <p:cNvSpPr txBox="1"/>
          <p:nvPr/>
        </p:nvSpPr>
        <p:spPr>
          <a:xfrm>
            <a:off x="8346998" y="1919433"/>
            <a:ext cx="3341086" cy="25699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endParaRPr lang="pt-B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troca de máquinas para suportar versões futuras de sistemas operacionais e ferramentas, guardar uma dessas máquinas em embalagem a vácuo em local seguro afim de manter a configuração de hardware para o caso de uma solicitação de alteração do sistema pelo cliente em um período futuro.</a:t>
            </a:r>
          </a:p>
        </p:txBody>
      </p:sp>
    </p:spTree>
    <p:extLst>
      <p:ext uri="{BB962C8B-B14F-4D97-AF65-F5344CB8AC3E}">
        <p14:creationId xmlns:p14="http://schemas.microsoft.com/office/powerpoint/2010/main" val="266211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A3-25/25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CE2ECB-BC00-480A-C139-88C67A1FA207}"/>
              </a:ext>
            </a:extLst>
          </p:cNvPr>
          <p:cNvSpPr/>
          <p:nvPr/>
        </p:nvSpPr>
        <p:spPr>
          <a:xfrm>
            <a:off x="264965" y="1117601"/>
            <a:ext cx="11628449" cy="5015344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6B3904-E35A-A680-406F-1156099BD5D8}"/>
              </a:ext>
            </a:extLst>
          </p:cNvPr>
          <p:cNvSpPr txBox="1"/>
          <p:nvPr/>
        </p:nvSpPr>
        <p:spPr>
          <a:xfrm>
            <a:off x="1945334" y="719093"/>
            <a:ext cx="78463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rgbClr val="FF0000"/>
                </a:solidFill>
                <a:latin typeface="Edwardian Script ITC" panose="030303020407070D0804" pitchFamily="66" charset="0"/>
              </a:rPr>
              <a:t>Obrigado</a:t>
            </a:r>
            <a:endParaRPr lang="pt-BR" sz="20000" dirty="0">
              <a:latin typeface="Edwardian Script ITC" panose="030303020407070D0804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558455-4808-078B-A30D-8D06322D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C97BAD-2DC0-D7F4-B4FF-0CE743367D19}"/>
              </a:ext>
            </a:extLst>
          </p:cNvPr>
          <p:cNvSpPr txBox="1"/>
          <p:nvPr/>
        </p:nvSpPr>
        <p:spPr>
          <a:xfrm>
            <a:off x="3925455" y="4166280"/>
            <a:ext cx="508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Ao nosso professor Calvetti</a:t>
            </a:r>
          </a:p>
          <a:p>
            <a:pPr algn="ctr"/>
            <a:r>
              <a:rPr lang="pt-BR" sz="3200" dirty="0"/>
              <a:t>e aos colegas de jornada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D657D5-AFF3-AD21-E9D5-A1FC0E851DA4}"/>
              </a:ext>
            </a:extLst>
          </p:cNvPr>
          <p:cNvSpPr txBox="1"/>
          <p:nvPr/>
        </p:nvSpPr>
        <p:spPr>
          <a:xfrm>
            <a:off x="1976582" y="745356"/>
            <a:ext cx="832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6344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A3-3/25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395784" y="1162683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EC8C197-507C-1493-B71B-83D3EED99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070728"/>
              </p:ext>
            </p:extLst>
          </p:nvPr>
        </p:nvGraphicFramePr>
        <p:xfrm>
          <a:off x="426563" y="1263902"/>
          <a:ext cx="8260237" cy="479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4A0EB36-6EF6-D337-A24B-46AB50298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160235"/>
              </p:ext>
            </p:extLst>
          </p:nvPr>
        </p:nvGraphicFramePr>
        <p:xfrm>
          <a:off x="6935137" y="1587760"/>
          <a:ext cx="5007814" cy="1281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E3286E6-A7C0-D772-4173-AD3D6C707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546625"/>
              </p:ext>
            </p:extLst>
          </p:nvPr>
        </p:nvGraphicFramePr>
        <p:xfrm>
          <a:off x="7159083" y="2942992"/>
          <a:ext cx="4793362" cy="11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01C8CA-03CF-2DC9-D297-29C437E7AB69}"/>
              </a:ext>
            </a:extLst>
          </p:cNvPr>
          <p:cNvSpPr txBox="1"/>
          <p:nvPr/>
        </p:nvSpPr>
        <p:spPr>
          <a:xfrm>
            <a:off x="8686801" y="1241603"/>
            <a:ext cx="164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↓ Início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A83DE1-D20E-7896-5446-21CB2134DFBD}"/>
              </a:ext>
            </a:extLst>
          </p:cNvPr>
          <p:cNvSpPr txBox="1"/>
          <p:nvPr/>
        </p:nvSpPr>
        <p:spPr>
          <a:xfrm>
            <a:off x="9601199" y="4147251"/>
            <a:ext cx="164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↑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BA6F55-E00C-3A12-92C2-C334718FF17E}"/>
              </a:ext>
            </a:extLst>
          </p:cNvPr>
          <p:cNvSpPr txBox="1"/>
          <p:nvPr/>
        </p:nvSpPr>
        <p:spPr>
          <a:xfrm>
            <a:off x="3736309" y="752354"/>
            <a:ext cx="47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Cronograma das Atividades</a:t>
            </a:r>
          </a:p>
        </p:txBody>
      </p:sp>
    </p:spTree>
    <p:extLst>
      <p:ext uri="{BB962C8B-B14F-4D97-AF65-F5344CB8AC3E}">
        <p14:creationId xmlns:p14="http://schemas.microsoft.com/office/powerpoint/2010/main" val="202031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Ícone&#10;&#10;Descrição gerada automaticamente com confiança média">
            <a:extLst>
              <a:ext uri="{FF2B5EF4-FFF2-40B4-BE49-F238E27FC236}">
                <a16:creationId xmlns:a16="http://schemas.microsoft.com/office/drawing/2014/main" id="{CEBB0E3E-8140-175F-B580-7BF75236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68" y="2029317"/>
            <a:ext cx="1219048" cy="1219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A3-4/25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71059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C3C60D-C20A-5EDA-793B-5EE2DAA7D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71" y="1336164"/>
            <a:ext cx="5810250" cy="1838325"/>
          </a:xfrm>
          <a:prstGeom prst="rect">
            <a:avLst/>
          </a:prstGeom>
        </p:spPr>
      </p:pic>
      <p:pic>
        <p:nvPicPr>
          <p:cNvPr id="17" name="Imagem 16" descr="Tela de televisão ligada&#10;&#10;Descrição gerada automaticamente">
            <a:extLst>
              <a:ext uri="{FF2B5EF4-FFF2-40B4-BE49-F238E27FC236}">
                <a16:creationId xmlns:a16="http://schemas.microsoft.com/office/drawing/2014/main" id="{4CC296B8-2E4F-04CE-56C2-166B3E04C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24" y="3494416"/>
            <a:ext cx="1838324" cy="183832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F7F617-8E11-B9A2-F0E4-AABCCEAE03FA}"/>
              </a:ext>
            </a:extLst>
          </p:cNvPr>
          <p:cNvSpPr txBox="1"/>
          <p:nvPr/>
        </p:nvSpPr>
        <p:spPr>
          <a:xfrm>
            <a:off x="351341" y="4410688"/>
            <a:ext cx="3107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Orçamento para aquisição de equipamentos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R$ 73.066,50</a:t>
            </a:r>
          </a:p>
          <a:p>
            <a:endParaRPr lang="pt-BR" dirty="0"/>
          </a:p>
        </p:txBody>
      </p:sp>
      <p:pic>
        <p:nvPicPr>
          <p:cNvPr id="21" name="Imagem 20" descr="Impressora em cima de uma superfície branca&#10;&#10;Descrição gerada automaticamente com confiança média">
            <a:extLst>
              <a:ext uri="{FF2B5EF4-FFF2-40B4-BE49-F238E27FC236}">
                <a16:creationId xmlns:a16="http://schemas.microsoft.com/office/drawing/2014/main" id="{6798871B-B853-4C3C-561A-41A44C743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50" y="4751906"/>
            <a:ext cx="1219048" cy="12190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0D872C-35AB-57B1-D544-7DB8E6BD7CC0}"/>
              </a:ext>
            </a:extLst>
          </p:cNvPr>
          <p:cNvSpPr txBox="1"/>
          <p:nvPr/>
        </p:nvSpPr>
        <p:spPr>
          <a:xfrm>
            <a:off x="8537023" y="1559616"/>
            <a:ext cx="31849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Orçamento para aquisição de Software / Ferramentas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R$ </a:t>
            </a:r>
            <a:r>
              <a:rPr lang="pt-BR" sz="2000" b="1" dirty="0">
                <a:effectLst/>
                <a:ea typeface="Calibri" panose="020F0502020204030204" pitchFamily="34" charset="0"/>
              </a:rPr>
              <a:t>8.638,08</a:t>
            </a:r>
            <a:endParaRPr lang="pt-BR" sz="2000" b="1" dirty="0"/>
          </a:p>
          <a:p>
            <a:endParaRPr lang="pt-BR" dirty="0"/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A46CB7ED-1E2A-5C0E-FAB4-E3FC6A659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4" y="2392663"/>
            <a:ext cx="1219048" cy="1219048"/>
          </a:xfrm>
          <a:prstGeom prst="rect">
            <a:avLst/>
          </a:prstGeom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24FE8251-CBB5-14CA-58B4-C5DF941DC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35" y="2297909"/>
            <a:ext cx="1219048" cy="1219048"/>
          </a:xfrm>
          <a:prstGeom prst="rect">
            <a:avLst/>
          </a:prstGeom>
        </p:spPr>
      </p:pic>
      <p:pic>
        <p:nvPicPr>
          <p:cNvPr id="37" name="Imagem 36" descr="Tela de um aparelho celular&#10;&#10;Descrição gerada automaticamente com confiança baixa">
            <a:extLst>
              <a:ext uri="{FF2B5EF4-FFF2-40B4-BE49-F238E27FC236}">
                <a16:creationId xmlns:a16="http://schemas.microsoft.com/office/drawing/2014/main" id="{CD94D26F-851F-691D-DF39-14C88FF07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87" y="4003076"/>
            <a:ext cx="1605706" cy="1605706"/>
          </a:xfrm>
          <a:prstGeom prst="rect">
            <a:avLst/>
          </a:prstGeom>
        </p:spPr>
      </p:pic>
      <p:pic>
        <p:nvPicPr>
          <p:cNvPr id="39" name="Imagem 38" descr="Cabo preto em fundo branco&#10;&#10;Descrição gerada automaticamente com confiança baixa">
            <a:extLst>
              <a:ext uri="{FF2B5EF4-FFF2-40B4-BE49-F238E27FC236}">
                <a16:creationId xmlns:a16="http://schemas.microsoft.com/office/drawing/2014/main" id="{DFF3C322-6A8C-283D-E95C-E4E6DE2CBA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57" y="4681742"/>
            <a:ext cx="1219048" cy="1219048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8A610E-51A6-870C-2523-B83A8552C145}"/>
              </a:ext>
            </a:extLst>
          </p:cNvPr>
          <p:cNvSpPr txBox="1"/>
          <p:nvPr/>
        </p:nvSpPr>
        <p:spPr>
          <a:xfrm>
            <a:off x="9299120" y="4458181"/>
            <a:ext cx="2508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Treinamento e Infraestrutura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R$ </a:t>
            </a:r>
            <a:r>
              <a:rPr lang="pt-BR" sz="2000" b="1" dirty="0">
                <a:effectLst/>
                <a:ea typeface="Calibri" panose="020F0502020204030204" pitchFamily="34" charset="0"/>
              </a:rPr>
              <a:t>24.040,0</a:t>
            </a:r>
            <a:endParaRPr lang="pt-BR" sz="2000" b="1" dirty="0"/>
          </a:p>
          <a:p>
            <a:endParaRPr lang="pt-BR" dirty="0"/>
          </a:p>
        </p:txBody>
      </p:sp>
      <p:pic>
        <p:nvPicPr>
          <p:cNvPr id="42" name="Imagem 4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5E16A17-552A-9F19-FB38-A96B456473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4" y="3809141"/>
            <a:ext cx="1219048" cy="1219048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1044890-90B7-E6C5-E8AB-DB926A15F145}"/>
              </a:ext>
            </a:extLst>
          </p:cNvPr>
          <p:cNvCxnSpPr>
            <a:cxnSpLocks/>
          </p:cNvCxnSpPr>
          <p:nvPr/>
        </p:nvCxnSpPr>
        <p:spPr>
          <a:xfrm>
            <a:off x="6534615" y="1559616"/>
            <a:ext cx="0" cy="40491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9290013-2DC0-7A61-A5FF-575699526A56}"/>
              </a:ext>
            </a:extLst>
          </p:cNvPr>
          <p:cNvCxnSpPr/>
          <p:nvPr/>
        </p:nvCxnSpPr>
        <p:spPr>
          <a:xfrm>
            <a:off x="4120587" y="3667432"/>
            <a:ext cx="475719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B8A5D5A-3C67-AD6B-33E2-DD6AA5ED7082}"/>
              </a:ext>
            </a:extLst>
          </p:cNvPr>
          <p:cNvSpPr txBox="1"/>
          <p:nvPr/>
        </p:nvSpPr>
        <p:spPr>
          <a:xfrm>
            <a:off x="3736309" y="752354"/>
            <a:ext cx="47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Alocação de Recursos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04CF50E9-488B-2A91-5D81-2E1F1B1CD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0" y="1488495"/>
            <a:ext cx="1659698" cy="1659698"/>
          </a:xfrm>
          <a:prstGeom prst="rect">
            <a:avLst/>
          </a:prstGeom>
        </p:spPr>
      </p:pic>
      <p:pic>
        <p:nvPicPr>
          <p:cNvPr id="54" name="Imagem 5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26EA1B2-4ABA-C408-8DD4-26B07F6487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9" y="2298500"/>
            <a:ext cx="1219048" cy="1219048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31D13DC3-3DAB-1F52-D1C0-F1D7371C93B1}"/>
              </a:ext>
            </a:extLst>
          </p:cNvPr>
          <p:cNvSpPr txBox="1"/>
          <p:nvPr/>
        </p:nvSpPr>
        <p:spPr>
          <a:xfrm>
            <a:off x="138554" y="3127739"/>
            <a:ext cx="31079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Recursos humanos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8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A3-5/25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2683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8BF561-00DE-8CDC-7213-5CCE8660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43" y="1645236"/>
            <a:ext cx="5476875" cy="391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66EBF0-1F95-8E68-BA3B-F4D680C7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91" y="1671701"/>
            <a:ext cx="5457825" cy="38883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D220D0-FD35-B295-F735-EF56062060B7}"/>
              </a:ext>
            </a:extLst>
          </p:cNvPr>
          <p:cNvSpPr txBox="1"/>
          <p:nvPr/>
        </p:nvSpPr>
        <p:spPr>
          <a:xfrm>
            <a:off x="3736309" y="752354"/>
            <a:ext cx="47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Marcos do Projeto</a:t>
            </a:r>
          </a:p>
        </p:txBody>
      </p:sp>
    </p:spTree>
    <p:extLst>
      <p:ext uri="{BB962C8B-B14F-4D97-AF65-F5344CB8AC3E}">
        <p14:creationId xmlns:p14="http://schemas.microsoft.com/office/powerpoint/2010/main" val="256665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A3-6/25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36749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0FC17E-9597-B869-436F-5B9B85514656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Estratégias Gerais, Abordagem de Desenvolvimento e Controle de Qualidade</a:t>
            </a: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F0C1383-8C7D-2599-9542-E77DD222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1" y="3035816"/>
            <a:ext cx="976669" cy="9766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2B13F8-C3EC-17DD-DFCC-E02865E68291}"/>
              </a:ext>
            </a:extLst>
          </p:cNvPr>
          <p:cNvSpPr txBox="1"/>
          <p:nvPr/>
        </p:nvSpPr>
        <p:spPr>
          <a:xfrm>
            <a:off x="656592" y="4022461"/>
            <a:ext cx="85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1EEDD44-4679-D72F-9A36-949E6CFBCA3C}"/>
              </a:ext>
            </a:extLst>
          </p:cNvPr>
          <p:cNvSpPr/>
          <p:nvPr/>
        </p:nvSpPr>
        <p:spPr>
          <a:xfrm>
            <a:off x="1507130" y="3534507"/>
            <a:ext cx="3569767" cy="195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AAD64D-8D20-1B90-52B5-6192A987E69A}"/>
              </a:ext>
            </a:extLst>
          </p:cNvPr>
          <p:cNvSpPr txBox="1"/>
          <p:nvPr/>
        </p:nvSpPr>
        <p:spPr>
          <a:xfrm>
            <a:off x="1943821" y="3272097"/>
            <a:ext cx="267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Necessidades   indefinidas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CA03FD0-5EA1-0F1C-A6D9-3EF877759BCC}"/>
              </a:ext>
            </a:extLst>
          </p:cNvPr>
          <p:cNvGrpSpPr/>
          <p:nvPr/>
        </p:nvGrpSpPr>
        <p:grpSpPr>
          <a:xfrm>
            <a:off x="2568819" y="1955334"/>
            <a:ext cx="5084652" cy="3590647"/>
            <a:chOff x="3565274" y="1744320"/>
            <a:chExt cx="5084652" cy="359064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8A4CFE6-DFE0-D2D9-CF36-4D80435804BB}"/>
                </a:ext>
              </a:extLst>
            </p:cNvPr>
            <p:cNvSpPr/>
            <p:nvPr/>
          </p:nvSpPr>
          <p:spPr>
            <a:xfrm>
              <a:off x="6153551" y="2894130"/>
              <a:ext cx="1071418" cy="10714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0CCE8B9-F03F-C4E0-3899-4DA21A93BA05}"/>
                </a:ext>
              </a:extLst>
            </p:cNvPr>
            <p:cNvSpPr txBox="1"/>
            <p:nvPr/>
          </p:nvSpPr>
          <p:spPr>
            <a:xfrm>
              <a:off x="6130126" y="3231456"/>
              <a:ext cx="1151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Estratégia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1912F94-A3AB-0A39-18D7-F20364FD1140}"/>
                </a:ext>
              </a:extLst>
            </p:cNvPr>
            <p:cNvCxnSpPr>
              <a:cxnSpLocks/>
            </p:cNvCxnSpPr>
            <p:nvPr/>
          </p:nvCxnSpPr>
          <p:spPr>
            <a:xfrm>
              <a:off x="6704650" y="3972764"/>
              <a:ext cx="0" cy="786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E0918A9-C2B5-B1CD-D382-E77FE580B9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09644" y="2484253"/>
              <a:ext cx="580217" cy="578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BC6AF86-271F-F5EE-CE9B-D90A29FA8E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76113" y="2475402"/>
              <a:ext cx="580217" cy="578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2AE1193-F773-3B65-859A-6BBED5D81D93}"/>
                </a:ext>
              </a:extLst>
            </p:cNvPr>
            <p:cNvSpPr txBox="1"/>
            <p:nvPr/>
          </p:nvSpPr>
          <p:spPr>
            <a:xfrm>
              <a:off x="4853354" y="1744320"/>
              <a:ext cx="1800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Mudanças de requisitos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15D62A0-10D8-F4DA-FB45-A80272057D91}"/>
                </a:ext>
              </a:extLst>
            </p:cNvPr>
            <p:cNvSpPr txBox="1"/>
            <p:nvPr/>
          </p:nvSpPr>
          <p:spPr>
            <a:xfrm>
              <a:off x="7451176" y="1744320"/>
              <a:ext cx="119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Adaptação rápida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E554396-A3EC-CCF8-8004-0F818B071C4A}"/>
                </a:ext>
              </a:extLst>
            </p:cNvPr>
            <p:cNvSpPr txBox="1"/>
            <p:nvPr/>
          </p:nvSpPr>
          <p:spPr>
            <a:xfrm>
              <a:off x="5816362" y="4688636"/>
              <a:ext cx="1838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Desenvolvimento acelerado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0433C5B-A162-0155-A916-2A99109B1BCF}"/>
                </a:ext>
              </a:extLst>
            </p:cNvPr>
            <p:cNvSpPr txBox="1"/>
            <p:nvPr/>
          </p:nvSpPr>
          <p:spPr>
            <a:xfrm>
              <a:off x="3565274" y="4304806"/>
              <a:ext cx="119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Feedback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5D187C-7CB1-E8D3-5942-F28EA4CF523D}"/>
              </a:ext>
            </a:extLst>
          </p:cNvPr>
          <p:cNvSpPr txBox="1"/>
          <p:nvPr/>
        </p:nvSpPr>
        <p:spPr>
          <a:xfrm>
            <a:off x="1989195" y="3627821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Urgência do software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6ECD44F4-4449-41DB-C8E1-91B09944C9AB}"/>
              </a:ext>
            </a:extLst>
          </p:cNvPr>
          <p:cNvSpPr/>
          <p:nvPr/>
        </p:nvSpPr>
        <p:spPr>
          <a:xfrm>
            <a:off x="6285290" y="3557953"/>
            <a:ext cx="1779606" cy="1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2CB892-465A-EC29-1D5F-EF501499FCA4}"/>
              </a:ext>
            </a:extLst>
          </p:cNvPr>
          <p:cNvSpPr txBox="1"/>
          <p:nvPr/>
        </p:nvSpPr>
        <p:spPr>
          <a:xfrm>
            <a:off x="6237692" y="3292712"/>
            <a:ext cx="216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Metodologia ágil</a:t>
            </a:r>
          </a:p>
        </p:txBody>
      </p:sp>
      <p:pic>
        <p:nvPicPr>
          <p:cNvPr id="43" name="Imagem 42" descr="Uma imagem contendo Ícone&#10;&#10;Descrição gerada automaticamente">
            <a:extLst>
              <a:ext uri="{FF2B5EF4-FFF2-40B4-BE49-F238E27FC236}">
                <a16:creationId xmlns:a16="http://schemas.microsoft.com/office/drawing/2014/main" id="{E0832847-46A3-2F20-C57E-7DA7835D9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69" y="3264950"/>
            <a:ext cx="756593" cy="756593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C710664A-EE20-EFB0-793C-FA6485786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80" y="3065659"/>
            <a:ext cx="1219048" cy="1219048"/>
          </a:xfrm>
          <a:prstGeom prst="rect">
            <a:avLst/>
          </a:prstGeom>
        </p:spPr>
      </p:pic>
      <p:pic>
        <p:nvPicPr>
          <p:cNvPr id="49" name="Imagem 48" descr="Uma imagem contendo Ícone&#10;&#10;Descrição gerada automaticamente">
            <a:extLst>
              <a:ext uri="{FF2B5EF4-FFF2-40B4-BE49-F238E27FC236}">
                <a16:creationId xmlns:a16="http://schemas.microsoft.com/office/drawing/2014/main" id="{B891BCB3-F9C9-92C7-3953-785E9D7AB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53" y="3031429"/>
            <a:ext cx="756593" cy="756593"/>
          </a:xfrm>
          <a:prstGeom prst="rect">
            <a:avLst/>
          </a:prstGeom>
        </p:spPr>
      </p:pic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93BF5A1F-7182-9397-21C2-0EA267A2F5E7}"/>
              </a:ext>
            </a:extLst>
          </p:cNvPr>
          <p:cNvSpPr/>
          <p:nvPr/>
        </p:nvSpPr>
        <p:spPr>
          <a:xfrm>
            <a:off x="8951893" y="3542333"/>
            <a:ext cx="1124625" cy="212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64341D-78ED-AD2A-4048-1DFF36C805C1}"/>
              </a:ext>
            </a:extLst>
          </p:cNvPr>
          <p:cNvSpPr txBox="1"/>
          <p:nvPr/>
        </p:nvSpPr>
        <p:spPr>
          <a:xfrm>
            <a:off x="9027941" y="3298753"/>
            <a:ext cx="9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Entrega</a:t>
            </a:r>
          </a:p>
        </p:txBody>
      </p:sp>
      <p:sp>
        <p:nvSpPr>
          <p:cNvPr id="52" name="Seta: Curva para Baixo 51">
            <a:extLst>
              <a:ext uri="{FF2B5EF4-FFF2-40B4-BE49-F238E27FC236}">
                <a16:creationId xmlns:a16="http://schemas.microsoft.com/office/drawing/2014/main" id="{1C64748B-A11D-65F4-2AD7-E3EEEE337488}"/>
              </a:ext>
            </a:extLst>
          </p:cNvPr>
          <p:cNvSpPr/>
          <p:nvPr/>
        </p:nvSpPr>
        <p:spPr>
          <a:xfrm flipH="1">
            <a:off x="1008184" y="1577868"/>
            <a:ext cx="9872720" cy="1156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Seta: Curva para Baixo 52">
            <a:extLst>
              <a:ext uri="{FF2B5EF4-FFF2-40B4-BE49-F238E27FC236}">
                <a16:creationId xmlns:a16="http://schemas.microsoft.com/office/drawing/2014/main" id="{B91693B5-A107-6F87-5F45-D3B7469C0BE3}"/>
              </a:ext>
            </a:extLst>
          </p:cNvPr>
          <p:cNvSpPr/>
          <p:nvPr/>
        </p:nvSpPr>
        <p:spPr>
          <a:xfrm flipV="1">
            <a:off x="987300" y="4385110"/>
            <a:ext cx="4475653" cy="9654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A3-7/25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1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40142B-EC5D-6172-2E0C-72AA91C77A14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Estratégias Gerais, Abordagem de Desenvolvimento e Controle de Qualidade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3EF11E5-FFCC-7979-5929-92538FFC104D}"/>
              </a:ext>
            </a:extLst>
          </p:cNvPr>
          <p:cNvGrpSpPr/>
          <p:nvPr/>
        </p:nvGrpSpPr>
        <p:grpSpPr>
          <a:xfrm>
            <a:off x="2016362" y="2051542"/>
            <a:ext cx="2613758" cy="1663303"/>
            <a:chOff x="1629505" y="3153504"/>
            <a:chExt cx="2613758" cy="1663303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FD64B02-313A-3C2D-E0E4-EA78EF6AB4E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375" y="3153504"/>
              <a:ext cx="0" cy="1663303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D6C601DA-0484-D48D-834A-3A689498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9505" y="3968262"/>
              <a:ext cx="2613758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41D9833-15B2-A138-0550-06E46E6EA066}"/>
                </a:ext>
              </a:extLst>
            </p:cNvPr>
            <p:cNvSpPr/>
            <p:nvPr/>
          </p:nvSpPr>
          <p:spPr>
            <a:xfrm>
              <a:off x="2157051" y="3645876"/>
              <a:ext cx="1606058" cy="665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Metodologia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C83400-629D-A589-8259-51CE3D51924C}"/>
              </a:ext>
            </a:extLst>
          </p:cNvPr>
          <p:cNvSpPr txBox="1"/>
          <p:nvPr/>
        </p:nvSpPr>
        <p:spPr>
          <a:xfrm>
            <a:off x="2485288" y="1301265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Dividir em partes menores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5D92A6B-F503-AA0C-5FD8-F7F057916C3C}"/>
              </a:ext>
            </a:extLst>
          </p:cNvPr>
          <p:cNvSpPr txBox="1"/>
          <p:nvPr/>
        </p:nvSpPr>
        <p:spPr>
          <a:xfrm>
            <a:off x="4384779" y="2553482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Entregas frequentes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677C87-FA30-9665-F491-89A83F9A1143}"/>
              </a:ext>
            </a:extLst>
          </p:cNvPr>
          <p:cNvSpPr txBox="1"/>
          <p:nvPr/>
        </p:nvSpPr>
        <p:spPr>
          <a:xfrm>
            <a:off x="2508735" y="3585717"/>
            <a:ext cx="1699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Colaboração entre </a:t>
            </a:r>
          </a:p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equipes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5B70B94-3764-04B6-D4FC-1312DB501DEA}"/>
              </a:ext>
            </a:extLst>
          </p:cNvPr>
          <p:cNvSpPr txBox="1"/>
          <p:nvPr/>
        </p:nvSpPr>
        <p:spPr>
          <a:xfrm>
            <a:off x="502896" y="2463024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Adaptação a mudanças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F851749-78B0-C419-E082-61AC55FD2B3F}"/>
              </a:ext>
            </a:extLst>
          </p:cNvPr>
          <p:cNvCxnSpPr>
            <a:cxnSpLocks/>
          </p:cNvCxnSpPr>
          <p:nvPr/>
        </p:nvCxnSpPr>
        <p:spPr>
          <a:xfrm>
            <a:off x="8960476" y="2133428"/>
            <a:ext cx="0" cy="1663303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7240C90-82B7-4E0F-9263-C0AEE503597D}"/>
              </a:ext>
            </a:extLst>
          </p:cNvPr>
          <p:cNvCxnSpPr>
            <a:cxnSpLocks/>
          </p:cNvCxnSpPr>
          <p:nvPr/>
        </p:nvCxnSpPr>
        <p:spPr>
          <a:xfrm flipH="1">
            <a:off x="7638606" y="2948186"/>
            <a:ext cx="2613758" cy="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A8C9C146-F59B-5920-FF7F-DEA4BD6A6AA4}"/>
              </a:ext>
            </a:extLst>
          </p:cNvPr>
          <p:cNvSpPr/>
          <p:nvPr/>
        </p:nvSpPr>
        <p:spPr>
          <a:xfrm>
            <a:off x="8119255" y="2625800"/>
            <a:ext cx="1664678" cy="66546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Comunicação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753168A-8553-D981-A069-E59FFB6C4C84}"/>
              </a:ext>
            </a:extLst>
          </p:cNvPr>
          <p:cNvSpPr txBox="1"/>
          <p:nvPr/>
        </p:nvSpPr>
        <p:spPr>
          <a:xfrm>
            <a:off x="8107532" y="1383151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Reuniões regulares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659C45-83EC-6B44-E4A5-ADEE690716C4}"/>
              </a:ext>
            </a:extLst>
          </p:cNvPr>
          <p:cNvSpPr txBox="1"/>
          <p:nvPr/>
        </p:nvSpPr>
        <p:spPr>
          <a:xfrm>
            <a:off x="10007023" y="2635368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Relatórios / Dashboards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8038EBD-0E9A-30B6-443C-95A9BF8D7035}"/>
              </a:ext>
            </a:extLst>
          </p:cNvPr>
          <p:cNvSpPr txBox="1"/>
          <p:nvPr/>
        </p:nvSpPr>
        <p:spPr>
          <a:xfrm>
            <a:off x="8072364" y="3878617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Feedback contínuo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C741B48-726D-9BD5-9802-D816B12D8161}"/>
              </a:ext>
            </a:extLst>
          </p:cNvPr>
          <p:cNvSpPr txBox="1"/>
          <p:nvPr/>
        </p:nvSpPr>
        <p:spPr>
          <a:xfrm>
            <a:off x="6125140" y="2544910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Documentação Acessível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BFE1B1F-183D-3895-C75C-38DA6492CB5F}"/>
              </a:ext>
            </a:extLst>
          </p:cNvPr>
          <p:cNvSpPr/>
          <p:nvPr/>
        </p:nvSpPr>
        <p:spPr>
          <a:xfrm>
            <a:off x="5247099" y="4876629"/>
            <a:ext cx="1664678" cy="6654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Resolução de Problemas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DE14AC1-05A8-4E2E-122B-D1C58A7C36C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079438" y="4372706"/>
            <a:ext cx="0" cy="5039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06F9F01-5A06-AFAD-C738-EEBA23EC364F}"/>
              </a:ext>
            </a:extLst>
          </p:cNvPr>
          <p:cNvCxnSpPr>
            <a:stCxn id="39" idx="5"/>
          </p:cNvCxnSpPr>
          <p:nvPr/>
        </p:nvCxnSpPr>
        <p:spPr>
          <a:xfrm>
            <a:off x="6667991" y="5444642"/>
            <a:ext cx="1156995" cy="27621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7096DFF-AFA5-54EF-BF3E-5003CAFEF14D}"/>
              </a:ext>
            </a:extLst>
          </p:cNvPr>
          <p:cNvCxnSpPr>
            <a:cxnSpLocks/>
          </p:cNvCxnSpPr>
          <p:nvPr/>
        </p:nvCxnSpPr>
        <p:spPr>
          <a:xfrm flipH="1">
            <a:off x="4348768" y="5421196"/>
            <a:ext cx="1106948" cy="3351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C2413EA-DD12-A898-1F87-B2B85530526B}"/>
              </a:ext>
            </a:extLst>
          </p:cNvPr>
          <p:cNvSpPr txBox="1"/>
          <p:nvPr/>
        </p:nvSpPr>
        <p:spPr>
          <a:xfrm>
            <a:off x="5211931" y="3707237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Análise da causa raiz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0D5D466-6B29-40DA-F7A3-DB5F62015797}"/>
              </a:ext>
            </a:extLst>
          </p:cNvPr>
          <p:cNvSpPr txBox="1"/>
          <p:nvPr/>
        </p:nvSpPr>
        <p:spPr>
          <a:xfrm>
            <a:off x="7584213" y="5351466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Gestão de mudanças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8085231-9647-5EE4-A98B-B45E41925189}"/>
              </a:ext>
            </a:extLst>
          </p:cNvPr>
          <p:cNvSpPr txBox="1"/>
          <p:nvPr/>
        </p:nvSpPr>
        <p:spPr>
          <a:xfrm>
            <a:off x="2970946" y="5362525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Adaptação contínua</a:t>
            </a:r>
          </a:p>
        </p:txBody>
      </p:sp>
      <p:sp>
        <p:nvSpPr>
          <p:cNvPr id="52" name="Seta: Curva para Baixo 51">
            <a:extLst>
              <a:ext uri="{FF2B5EF4-FFF2-40B4-BE49-F238E27FC236}">
                <a16:creationId xmlns:a16="http://schemas.microsoft.com/office/drawing/2014/main" id="{48C1F3BB-C64F-0B26-E7B7-4C11EC9A98B6}"/>
              </a:ext>
            </a:extLst>
          </p:cNvPr>
          <p:cNvSpPr/>
          <p:nvPr/>
        </p:nvSpPr>
        <p:spPr>
          <a:xfrm>
            <a:off x="3938951" y="1485854"/>
            <a:ext cx="4325817" cy="7491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Seta: Curva para a Esquerda 52">
            <a:extLst>
              <a:ext uri="{FF2B5EF4-FFF2-40B4-BE49-F238E27FC236}">
                <a16:creationId xmlns:a16="http://schemas.microsoft.com/office/drawing/2014/main" id="{94FD5DDC-DF90-1C71-E90E-231BB1BAE306}"/>
              </a:ext>
            </a:extLst>
          </p:cNvPr>
          <p:cNvSpPr/>
          <p:nvPr/>
        </p:nvSpPr>
        <p:spPr>
          <a:xfrm rot="2601374">
            <a:off x="8624734" y="3058173"/>
            <a:ext cx="674460" cy="2793125"/>
          </a:xfrm>
          <a:prstGeom prst="curvedLeftArrow">
            <a:avLst>
              <a:gd name="adj1" fmla="val 20075"/>
              <a:gd name="adj2" fmla="val 49206"/>
              <a:gd name="adj3" fmla="val 3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Seta: Curva para a Esquerda 53">
            <a:extLst>
              <a:ext uri="{FF2B5EF4-FFF2-40B4-BE49-F238E27FC236}">
                <a16:creationId xmlns:a16="http://schemas.microsoft.com/office/drawing/2014/main" id="{64E6D813-8047-20EC-82C9-DDF6511E2A93}"/>
              </a:ext>
            </a:extLst>
          </p:cNvPr>
          <p:cNvSpPr/>
          <p:nvPr/>
        </p:nvSpPr>
        <p:spPr>
          <a:xfrm rot="18998626" flipH="1">
            <a:off x="2971577" y="2974398"/>
            <a:ext cx="674460" cy="2793125"/>
          </a:xfrm>
          <a:prstGeom prst="curvedLeftArrow">
            <a:avLst>
              <a:gd name="adj1" fmla="val 20075"/>
              <a:gd name="adj2" fmla="val 49206"/>
              <a:gd name="adj3" fmla="val 3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A3-8/25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264965" y="1169344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FF2FDE7-037D-64BD-0093-1728A5A367DD}"/>
              </a:ext>
            </a:extLst>
          </p:cNvPr>
          <p:cNvCxnSpPr/>
          <p:nvPr/>
        </p:nvCxnSpPr>
        <p:spPr>
          <a:xfrm>
            <a:off x="3106617" y="3814350"/>
            <a:ext cx="515815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A08A3388-477A-6F4A-A730-252F9F138A26}"/>
              </a:ext>
            </a:extLst>
          </p:cNvPr>
          <p:cNvSpPr/>
          <p:nvPr/>
        </p:nvSpPr>
        <p:spPr>
          <a:xfrm>
            <a:off x="4935419" y="3153510"/>
            <a:ext cx="1266093" cy="1266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Escopo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D361BCD-7A95-D127-6056-DADB7FFBA433}"/>
              </a:ext>
            </a:extLst>
          </p:cNvPr>
          <p:cNvCxnSpPr/>
          <p:nvPr/>
        </p:nvCxnSpPr>
        <p:spPr>
          <a:xfrm flipV="1">
            <a:off x="2346082" y="2801815"/>
            <a:ext cx="0" cy="20398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00082A1-2821-92A3-41D0-5E29B35C8548}"/>
              </a:ext>
            </a:extLst>
          </p:cNvPr>
          <p:cNvSpPr/>
          <p:nvPr/>
        </p:nvSpPr>
        <p:spPr>
          <a:xfrm>
            <a:off x="1605885" y="3405557"/>
            <a:ext cx="1412460" cy="76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Incluído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685AF72-3C40-25C3-58D8-9DB5FB311C47}"/>
              </a:ext>
            </a:extLst>
          </p:cNvPr>
          <p:cNvCxnSpPr>
            <a:stCxn id="11" idx="2"/>
          </p:cNvCxnSpPr>
          <p:nvPr/>
        </p:nvCxnSpPr>
        <p:spPr>
          <a:xfrm flipH="1">
            <a:off x="1164848" y="3786556"/>
            <a:ext cx="4410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C32B54-D1C0-E4B7-7D8F-63086E965198}"/>
              </a:ext>
            </a:extLst>
          </p:cNvPr>
          <p:cNvSpPr txBox="1"/>
          <p:nvPr/>
        </p:nvSpPr>
        <p:spPr>
          <a:xfrm>
            <a:off x="298586" y="3270738"/>
            <a:ext cx="97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7566EB-B6B7-ECAC-44FD-CB1F7BD0C947}"/>
              </a:ext>
            </a:extLst>
          </p:cNvPr>
          <p:cNvSpPr txBox="1"/>
          <p:nvPr/>
        </p:nvSpPr>
        <p:spPr>
          <a:xfrm>
            <a:off x="1863192" y="2370856"/>
            <a:ext cx="9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ACEB4-6EDF-3B73-5B22-CCE49CC65D95}"/>
              </a:ext>
            </a:extLst>
          </p:cNvPr>
          <p:cNvSpPr txBox="1"/>
          <p:nvPr/>
        </p:nvSpPr>
        <p:spPr>
          <a:xfrm>
            <a:off x="1499779" y="4903257"/>
            <a:ext cx="171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 funcionalidades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847193B-4346-2763-F302-88572D946D4A}"/>
              </a:ext>
            </a:extLst>
          </p:cNvPr>
          <p:cNvCxnSpPr>
            <a:stCxn id="18" idx="3"/>
          </p:cNvCxnSpPr>
          <p:nvPr/>
        </p:nvCxnSpPr>
        <p:spPr>
          <a:xfrm flipV="1">
            <a:off x="2842423" y="2039815"/>
            <a:ext cx="744840" cy="515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3E5B93-7844-0948-9747-F97C69031CC0}"/>
              </a:ext>
            </a:extLst>
          </p:cNvPr>
          <p:cNvCxnSpPr/>
          <p:nvPr/>
        </p:nvCxnSpPr>
        <p:spPr>
          <a:xfrm>
            <a:off x="2842423" y="2555522"/>
            <a:ext cx="744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7809DC7-D262-0B9B-25C6-DEB239926ECE}"/>
              </a:ext>
            </a:extLst>
          </p:cNvPr>
          <p:cNvCxnSpPr/>
          <p:nvPr/>
        </p:nvCxnSpPr>
        <p:spPr>
          <a:xfrm>
            <a:off x="2842423" y="2555522"/>
            <a:ext cx="744840" cy="490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C5F9928-AA0F-E624-8607-FFFB81F1F41A}"/>
              </a:ext>
            </a:extLst>
          </p:cNvPr>
          <p:cNvSpPr txBox="1"/>
          <p:nvPr/>
        </p:nvSpPr>
        <p:spPr>
          <a:xfrm>
            <a:off x="3602037" y="1883423"/>
            <a:ext cx="9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Unidade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7B4767-9DEA-49E2-C614-6A9B4946EDE9}"/>
              </a:ext>
            </a:extLst>
          </p:cNvPr>
          <p:cNvSpPr txBox="1"/>
          <p:nvPr/>
        </p:nvSpPr>
        <p:spPr>
          <a:xfrm>
            <a:off x="3596530" y="2356112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8598B4-DFBE-E45F-F048-9DF3A851B34B}"/>
              </a:ext>
            </a:extLst>
          </p:cNvPr>
          <p:cNvSpPr txBox="1"/>
          <p:nvPr/>
        </p:nvSpPr>
        <p:spPr>
          <a:xfrm>
            <a:off x="3596530" y="2800645"/>
            <a:ext cx="136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Usabilidade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33BD2A6-46EC-4961-3367-4029C1E4744C}"/>
              </a:ext>
            </a:extLst>
          </p:cNvPr>
          <p:cNvCxnSpPr>
            <a:cxnSpLocks/>
          </p:cNvCxnSpPr>
          <p:nvPr/>
        </p:nvCxnSpPr>
        <p:spPr>
          <a:xfrm flipH="1" flipV="1">
            <a:off x="9098576" y="2874076"/>
            <a:ext cx="0" cy="20398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948FD05-1955-8D17-BD7E-542A994D7E8B}"/>
              </a:ext>
            </a:extLst>
          </p:cNvPr>
          <p:cNvCxnSpPr>
            <a:cxnSpLocks/>
          </p:cNvCxnSpPr>
          <p:nvPr/>
        </p:nvCxnSpPr>
        <p:spPr>
          <a:xfrm>
            <a:off x="9783081" y="3811928"/>
            <a:ext cx="4410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F18A3C-8EB0-AF24-D907-96D63060E2C8}"/>
              </a:ext>
            </a:extLst>
          </p:cNvPr>
          <p:cNvSpPr txBox="1"/>
          <p:nvPr/>
        </p:nvSpPr>
        <p:spPr>
          <a:xfrm>
            <a:off x="7514495" y="2103069"/>
            <a:ext cx="316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Integração com sistemas externos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0768F11-5553-F124-0D43-601DE5478322}"/>
              </a:ext>
            </a:extLst>
          </p:cNvPr>
          <p:cNvSpPr txBox="1"/>
          <p:nvPr/>
        </p:nvSpPr>
        <p:spPr>
          <a:xfrm>
            <a:off x="10312210" y="3345910"/>
            <a:ext cx="153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Construção de site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17DC012-669B-191E-4A3E-A410605B7E7C}"/>
              </a:ext>
            </a:extLst>
          </p:cNvPr>
          <p:cNvSpPr txBox="1"/>
          <p:nvPr/>
        </p:nvSpPr>
        <p:spPr>
          <a:xfrm>
            <a:off x="8100643" y="5007549"/>
            <a:ext cx="200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 de aplicativos móveis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EBB74CB-2998-53B5-8523-B78A59B0D660}"/>
              </a:ext>
            </a:extLst>
          </p:cNvPr>
          <p:cNvSpPr/>
          <p:nvPr/>
        </p:nvSpPr>
        <p:spPr>
          <a:xfrm>
            <a:off x="8352866" y="3434863"/>
            <a:ext cx="1412460" cy="76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Excluído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AB28F59-2273-B863-7BF0-075AF42F09FF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186262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BC1A712-E76D-95CD-2B44-D771A79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"/>
            <a:ext cx="2533650" cy="18764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6EE5E2-18A8-3BAA-88EC-5D9C8DCFD6A1}"/>
              </a:ext>
            </a:extLst>
          </p:cNvPr>
          <p:cNvSpPr txBox="1"/>
          <p:nvPr/>
        </p:nvSpPr>
        <p:spPr>
          <a:xfrm>
            <a:off x="10017541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A3-9/25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EF5C89-68A4-716C-DEDD-3A935935DB89}"/>
              </a:ext>
            </a:extLst>
          </p:cNvPr>
          <p:cNvSpPr txBox="1"/>
          <p:nvPr/>
        </p:nvSpPr>
        <p:spPr>
          <a:xfrm>
            <a:off x="269843" y="265581"/>
            <a:ext cx="192159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CCP1ANBUE1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A4513-2E70-4F23-5166-25067FA58DD0}"/>
              </a:ext>
            </a:extLst>
          </p:cNvPr>
          <p:cNvSpPr txBox="1"/>
          <p:nvPr/>
        </p:nvSpPr>
        <p:spPr>
          <a:xfrm>
            <a:off x="2311573" y="265340"/>
            <a:ext cx="7574794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GESTÃO E QUALIDADE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70199A-2F68-BF54-CBF3-A5E43047FD90}"/>
              </a:ext>
            </a:extLst>
          </p:cNvPr>
          <p:cNvSpPr/>
          <p:nvPr/>
        </p:nvSpPr>
        <p:spPr>
          <a:xfrm>
            <a:off x="310685" y="1188079"/>
            <a:ext cx="11628449" cy="5010598"/>
          </a:xfrm>
          <a:prstGeom prst="rect">
            <a:avLst/>
          </a:prstGeom>
          <a:solidFill>
            <a:srgbClr val="7030A0">
              <a:alpha val="13000"/>
            </a:srgbClr>
          </a:solidFill>
          <a:ln w="44450" cap="rnd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1C4D0-8550-B03E-980E-7E83BFB8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35" y="6198918"/>
            <a:ext cx="1047679" cy="5222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C83DE5-12C7-2C1E-3230-716DC6FDFB30}"/>
              </a:ext>
            </a:extLst>
          </p:cNvPr>
          <p:cNvSpPr txBox="1"/>
          <p:nvPr/>
        </p:nvSpPr>
        <p:spPr>
          <a:xfrm>
            <a:off x="2013527" y="752354"/>
            <a:ext cx="823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Recursos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62255FE-15EB-CD70-84AE-EC7F268E38B4}"/>
              </a:ext>
            </a:extLst>
          </p:cNvPr>
          <p:cNvGrpSpPr/>
          <p:nvPr/>
        </p:nvGrpSpPr>
        <p:grpSpPr>
          <a:xfrm>
            <a:off x="1015838" y="1582614"/>
            <a:ext cx="10180744" cy="4163972"/>
            <a:chOff x="1015838" y="1582614"/>
            <a:chExt cx="10180744" cy="4163972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F71ED9-3AED-2853-3F38-EEB7B1A500C6}"/>
                </a:ext>
              </a:extLst>
            </p:cNvPr>
            <p:cNvSpPr/>
            <p:nvPr/>
          </p:nvSpPr>
          <p:spPr>
            <a:xfrm>
              <a:off x="5310541" y="3399690"/>
              <a:ext cx="2004653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Humano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AC21F2A-7D57-ACB7-4F9B-1281364417B6}"/>
                </a:ext>
              </a:extLst>
            </p:cNvPr>
            <p:cNvCxnSpPr>
              <a:cxnSpLocks/>
              <a:stCxn id="3" idx="1"/>
              <a:endCxn id="28" idx="2"/>
            </p:cNvCxnSpPr>
            <p:nvPr/>
          </p:nvCxnSpPr>
          <p:spPr>
            <a:xfrm flipH="1" flipV="1">
              <a:off x="3763103" y="2885797"/>
              <a:ext cx="1841013" cy="625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01211096-5B4B-B669-6FEB-34B538C32E18}"/>
                </a:ext>
              </a:extLst>
            </p:cNvPr>
            <p:cNvCxnSpPr>
              <a:cxnSpLocks/>
              <a:stCxn id="3" idx="3"/>
              <a:endCxn id="29" idx="0"/>
            </p:cNvCxnSpPr>
            <p:nvPr/>
          </p:nvCxnSpPr>
          <p:spPr>
            <a:xfrm flipH="1">
              <a:off x="3752268" y="4050098"/>
              <a:ext cx="1851848" cy="662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3411267-14BD-A39E-9B9B-4199F17C21AE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7315194" y="3780690"/>
              <a:ext cx="8206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CE477777-2EB8-4D95-33C3-E93BDC4F61D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592594" y="3780690"/>
              <a:ext cx="7179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827EEDC-3792-3035-52F0-1629E52E1715}"/>
                </a:ext>
              </a:extLst>
            </p:cNvPr>
            <p:cNvSpPr txBox="1"/>
            <p:nvPr/>
          </p:nvSpPr>
          <p:spPr>
            <a:xfrm>
              <a:off x="3200395" y="2516465"/>
              <a:ext cx="112541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Projeto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D537A4-E5AA-0C07-6433-63F52F014095}"/>
                </a:ext>
              </a:extLst>
            </p:cNvPr>
            <p:cNvSpPr txBox="1"/>
            <p:nvPr/>
          </p:nvSpPr>
          <p:spPr>
            <a:xfrm>
              <a:off x="2815309" y="4712934"/>
              <a:ext cx="187391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Desenvolvimento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155B8FB-2653-0D2B-B30D-8F27EDF9E3C9}"/>
                </a:ext>
              </a:extLst>
            </p:cNvPr>
            <p:cNvSpPr txBox="1"/>
            <p:nvPr/>
          </p:nvSpPr>
          <p:spPr>
            <a:xfrm>
              <a:off x="2877653" y="3600872"/>
              <a:ext cx="1714941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Documentação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6337E0C-DA5E-64E7-D0DA-0629A9B06BA3}"/>
                </a:ext>
              </a:extLst>
            </p:cNvPr>
            <p:cNvSpPr txBox="1"/>
            <p:nvPr/>
          </p:nvSpPr>
          <p:spPr>
            <a:xfrm>
              <a:off x="8208983" y="3600872"/>
              <a:ext cx="112541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Testes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6973F35-9EA0-ECA5-B095-4012C5003C1D}"/>
                </a:ext>
              </a:extLst>
            </p:cNvPr>
            <p:cNvSpPr txBox="1"/>
            <p:nvPr/>
          </p:nvSpPr>
          <p:spPr>
            <a:xfrm>
              <a:off x="2274274" y="1582614"/>
              <a:ext cx="2989384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1</a:t>
              </a:r>
              <a:r>
                <a:rPr lang="pt-BR" dirty="0"/>
                <a:t> Engenheiro de software</a:t>
              </a:r>
            </a:p>
            <a:p>
              <a:pPr algn="ctr"/>
              <a:r>
                <a:rPr lang="pt-BR" b="1" dirty="0"/>
                <a:t>1</a:t>
              </a:r>
              <a:r>
                <a:rPr lang="pt-BR" dirty="0"/>
                <a:t> Gerente de projeto</a:t>
              </a:r>
            </a:p>
            <a:p>
              <a:pPr algn="ctr"/>
              <a:r>
                <a:rPr lang="pt-BR" b="1" dirty="0"/>
                <a:t>1</a:t>
              </a:r>
              <a:r>
                <a:rPr lang="pt-BR" dirty="0"/>
                <a:t> Designer UI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0B795C5-2502-7B1E-0B40-F11C4F12A7EF}"/>
                </a:ext>
              </a:extLst>
            </p:cNvPr>
            <p:cNvSpPr txBox="1"/>
            <p:nvPr/>
          </p:nvSpPr>
          <p:spPr>
            <a:xfrm>
              <a:off x="2256691" y="5100255"/>
              <a:ext cx="298938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3</a:t>
              </a:r>
              <a:r>
                <a:rPr lang="pt-BR" dirty="0"/>
                <a:t> Devs backend</a:t>
              </a:r>
            </a:p>
            <a:p>
              <a:pPr algn="ctr"/>
              <a:r>
                <a:rPr lang="pt-BR" b="1" dirty="0"/>
                <a:t>2</a:t>
              </a:r>
              <a:r>
                <a:rPr lang="pt-BR" dirty="0"/>
                <a:t> Devs frontend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EDF8277-7EB1-BB95-061A-E96BBEE391D5}"/>
                </a:ext>
              </a:extLst>
            </p:cNvPr>
            <p:cNvSpPr txBox="1"/>
            <p:nvPr/>
          </p:nvSpPr>
          <p:spPr>
            <a:xfrm>
              <a:off x="9334400" y="3238360"/>
              <a:ext cx="1862182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1</a:t>
              </a:r>
              <a:r>
                <a:rPr lang="pt-BR" dirty="0"/>
                <a:t> Engenheiro de software</a:t>
              </a:r>
            </a:p>
            <a:p>
              <a:pPr algn="ctr"/>
              <a:r>
                <a:rPr lang="pt-BR" b="1" dirty="0"/>
                <a:t>1</a:t>
              </a:r>
              <a:r>
                <a:rPr lang="pt-BR" dirty="0"/>
                <a:t> Dev backend</a:t>
              </a:r>
            </a:p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2C96E10-EA86-5487-2D5D-12702982817E}"/>
                </a:ext>
              </a:extLst>
            </p:cNvPr>
            <p:cNvSpPr txBox="1"/>
            <p:nvPr/>
          </p:nvSpPr>
          <p:spPr>
            <a:xfrm>
              <a:off x="1015838" y="3329676"/>
              <a:ext cx="1843630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1</a:t>
              </a:r>
              <a:r>
                <a:rPr lang="pt-BR" dirty="0"/>
                <a:t> Engenheiro de software</a:t>
              </a:r>
            </a:p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142DD49-EE18-7ACC-0395-5045A61DB6C5}"/>
                </a:ext>
              </a:extLst>
            </p:cNvPr>
            <p:cNvSpPr txBox="1"/>
            <p:nvPr/>
          </p:nvSpPr>
          <p:spPr>
            <a:xfrm>
              <a:off x="8073976" y="4703600"/>
              <a:ext cx="187391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Suporte técnico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FCC86F9-8F33-ED7C-279E-3B7945447CC2}"/>
                </a:ext>
              </a:extLst>
            </p:cNvPr>
            <p:cNvSpPr txBox="1"/>
            <p:nvPr/>
          </p:nvSpPr>
          <p:spPr>
            <a:xfrm>
              <a:off x="7515358" y="5090921"/>
              <a:ext cx="298938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1</a:t>
              </a:r>
              <a:r>
                <a:rPr lang="pt-BR" dirty="0"/>
                <a:t> Suporte técnico</a:t>
              </a:r>
            </a:p>
            <a:p>
              <a:pPr algn="ctr"/>
              <a:endParaRPr lang="pt-BR" dirty="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77F2F339-B011-645F-D704-8856204B5A14}"/>
                </a:ext>
              </a:extLst>
            </p:cNvPr>
            <p:cNvCxnSpPr>
              <a:stCxn id="3" idx="5"/>
              <a:endCxn id="49" idx="0"/>
            </p:cNvCxnSpPr>
            <p:nvPr/>
          </p:nvCxnSpPr>
          <p:spPr>
            <a:xfrm>
              <a:off x="7021619" y="4050098"/>
              <a:ext cx="1989316" cy="6535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D00B5D1-F6CE-61F3-0D39-FB195E5DCBA1}"/>
                </a:ext>
              </a:extLst>
            </p:cNvPr>
            <p:cNvSpPr txBox="1"/>
            <p:nvPr/>
          </p:nvSpPr>
          <p:spPr>
            <a:xfrm>
              <a:off x="8053752" y="2541073"/>
              <a:ext cx="154745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Infraestrutura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57B4E66-6848-CF8D-95DC-F37F004B41A6}"/>
                </a:ext>
              </a:extLst>
            </p:cNvPr>
            <p:cNvSpPr txBox="1"/>
            <p:nvPr/>
          </p:nvSpPr>
          <p:spPr>
            <a:xfrm>
              <a:off x="7338638" y="1595499"/>
              <a:ext cx="2989384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1</a:t>
              </a:r>
              <a:r>
                <a:rPr lang="pt-BR" dirty="0"/>
                <a:t> Administrador</a:t>
              </a:r>
            </a:p>
            <a:p>
              <a:pPr algn="ctr"/>
              <a:r>
                <a:rPr lang="pt-BR" dirty="0"/>
                <a:t> de </a:t>
              </a:r>
            </a:p>
            <a:p>
              <a:pPr algn="ctr"/>
              <a:r>
                <a:rPr lang="pt-BR" dirty="0"/>
                <a:t>sistema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5E0CEC2-FA11-F473-9956-E7BD9F701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1619" y="2920435"/>
              <a:ext cx="1841013" cy="625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30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1052</Words>
  <Application>Microsoft Office PowerPoint</Application>
  <PresentationFormat>Widescreen</PresentationFormat>
  <Paragraphs>324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Edwardian Script ITC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Hermano</dc:creator>
  <cp:lastModifiedBy>Hermano Pereira de Sousa - 824116869</cp:lastModifiedBy>
  <cp:revision>222</cp:revision>
  <dcterms:created xsi:type="dcterms:W3CDTF">2024-10-15T12:30:29Z</dcterms:created>
  <dcterms:modified xsi:type="dcterms:W3CDTF">2024-12-11T16:11:01Z</dcterms:modified>
</cp:coreProperties>
</file>