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0" r:id="rId5"/>
    <p:sldId id="257" r:id="rId6"/>
    <p:sldId id="258" r:id="rId7"/>
    <p:sldId id="259" r:id="rId8"/>
    <p:sldId id="260" r:id="rId9"/>
    <p:sldId id="279" r:id="rId10"/>
    <p:sldId id="281" r:id="rId11"/>
    <p:sldId id="282" r:id="rId12"/>
    <p:sldId id="283" r:id="rId13"/>
    <p:sldId id="284" r:id="rId14"/>
    <p:sldId id="285" r:id="rId15"/>
    <p:sldId id="286" r:id="rId16"/>
    <p:sldId id="287" r:id="rId17"/>
    <p:sldId id="288" r:id="rId18"/>
    <p:sldId id="289" r:id="rId19"/>
    <p:sldId id="290" r:id="rId20"/>
    <p:sldId id="291" r:id="rId21"/>
    <p:sldId id="304" r:id="rId22"/>
    <p:sldId id="292" r:id="rId23"/>
    <p:sldId id="293" r:id="rId24"/>
    <p:sldId id="294" r:id="rId25"/>
    <p:sldId id="295" r:id="rId26"/>
    <p:sldId id="296" r:id="rId27"/>
    <p:sldId id="305" r:id="rId28"/>
    <p:sldId id="302" r:id="rId29"/>
    <p:sldId id="298" r:id="rId30"/>
    <p:sldId id="299" r:id="rId31"/>
    <p:sldId id="300" r:id="rId32"/>
    <p:sldId id="301" r:id="rId33"/>
    <p:sldId id="306" r:id="rId34"/>
    <p:sldId id="303" r:id="rId35"/>
    <p:sldId id="307" r:id="rId36"/>
    <p:sldId id="308" r:id="rId37"/>
    <p:sldId id="309" r:id="rId38"/>
  </p:sldIdLst>
  <p:sldSz cx="12192000" cy="6858000"/>
  <p:notesSz cx="6858000" cy="9144000"/>
  <p:embeddedFontLst>
    <p:embeddedFont>
      <p:font typeface="Garamond" panose="02020404030301010803"/>
      <p:regular r:id="rId42"/>
    </p:embeddedFont>
    <p:embeddedFont>
      <p:font typeface="Roboto" panose="02000000000000000000"/>
      <p:regular r:id="rId43"/>
      <p:bold r:id="rId44"/>
      <p:italic r:id="rId45"/>
      <p:boldItalic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2F97E7-9DC7-4168-A591-60B3D49693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0"/>
  </p:normalViewPr>
  <p:slideViewPr>
    <p:cSldViewPr snapToGrid="0">
      <p:cViewPr varScale="1">
        <p:scale>
          <a:sx n="115" d="100"/>
          <a:sy n="115"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Hi everyone, this is group 14. my name is Ran, this is Hejia, this is Xiaodi, and this is Xianxin. our group project topic is “Exploring the Role of ChatGPT in assisting software engineers for coding purposes”</a:t>
            </a:r>
            <a:endParaRPr lang="es-ES"/>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67de98885a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21" name="Google Shape;121;g267de98885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67de98885a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21" name="Google Shape;121;g267de98885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98" name="Google Shape;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267de9888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05" name="Google Shape;105;g267de9888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67de98885a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12" name="Google Shape;112;g267de98885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67de98885a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21" name="Google Shape;121;g267de98885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67de98885a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21" name="Google Shape;121;g267de98885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67de98885a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 believe everyone is quite familiar with ChatGPT. Maybe we can skip this part and jump into research question.</a:t>
            </a:r>
            <a:endParaRPr lang="es-ES"/>
          </a:p>
        </p:txBody>
      </p:sp>
      <p:sp>
        <p:nvSpPr>
          <p:cNvPr id="121" name="Google Shape;121;g267de98885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54"/>
        <p:cNvGrpSpPr/>
        <p:nvPr/>
      </p:nvGrpSpPr>
      <p:grpSpPr>
        <a:xfrm>
          <a:off x="0" y="0"/>
          <a:ext cx="0" cy="0"/>
          <a:chOff x="0" y="0"/>
          <a:chExt cx="0" cy="0"/>
        </a:xfrm>
      </p:grpSpPr>
      <p:sp>
        <p:nvSpPr>
          <p:cNvPr id="55" name="Google Shape;55;p13"/>
          <p:cNvSpPr>
            <a:spLocks noGrp="1"/>
          </p:cNvSpPr>
          <p:nvPr>
            <p:ph type="pic" idx="2"/>
          </p:nvPr>
        </p:nvSpPr>
        <p:spPr>
          <a:xfrm>
            <a:off x="9613912" y="22452"/>
            <a:ext cx="2578200" cy="4527300"/>
          </a:xfrm>
          <a:prstGeom prst="rect">
            <a:avLst/>
          </a:prstGeom>
          <a:solidFill>
            <a:schemeClr val="accent1"/>
          </a:solidFill>
          <a:ln>
            <a:noFill/>
          </a:ln>
        </p:spPr>
      </p:sp>
      <p:sp>
        <p:nvSpPr>
          <p:cNvPr id="56" name="Google Shape;56;p13"/>
          <p:cNvSpPr>
            <a:spLocks noGrp="1"/>
          </p:cNvSpPr>
          <p:nvPr>
            <p:ph type="pic" idx="3"/>
          </p:nvPr>
        </p:nvSpPr>
        <p:spPr>
          <a:xfrm>
            <a:off x="0" y="1328738"/>
            <a:ext cx="2667000" cy="4633800"/>
          </a:xfrm>
          <a:prstGeom prst="rect">
            <a:avLst/>
          </a:prstGeom>
          <a:solidFill>
            <a:schemeClr val="accent1"/>
          </a:solidFill>
          <a:ln>
            <a:noFill/>
          </a:ln>
        </p:spPr>
      </p:sp>
      <p:sp>
        <p:nvSpPr>
          <p:cNvPr id="57" name="Google Shape;57;p13"/>
          <p:cNvSpPr txBox="1">
            <a:spLocks noGrp="1"/>
          </p:cNvSpPr>
          <p:nvPr>
            <p:ph type="ctrTitle"/>
          </p:nvPr>
        </p:nvSpPr>
        <p:spPr>
          <a:xfrm>
            <a:off x="2667505" y="1393825"/>
            <a:ext cx="6946500" cy="23877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dk1"/>
              </a:buClr>
              <a:buSzPts val="8000"/>
              <a:buFont typeface="Garamond" panose="02020404030301010803"/>
              <a:buNone/>
              <a:defRPr sz="8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p13"/>
          <p:cNvSpPr txBox="1">
            <a:spLocks noGrp="1"/>
          </p:cNvSpPr>
          <p:nvPr>
            <p:ph type="subTitle" idx="1"/>
          </p:nvPr>
        </p:nvSpPr>
        <p:spPr>
          <a:xfrm>
            <a:off x="2667000" y="3873500"/>
            <a:ext cx="6946800" cy="1655700"/>
          </a:xfrm>
          <a:prstGeom prst="rect">
            <a:avLst/>
          </a:prstGeom>
          <a:noFill/>
          <a:ln>
            <a:noFill/>
          </a:ln>
        </p:spPr>
        <p:txBody>
          <a:bodyPr spcFirstLastPara="1" wrap="square" lIns="91425" tIns="45700" rIns="91425" bIns="45700" anchor="t" anchorCtr="0">
            <a:normAutofit/>
          </a:bodyPr>
          <a:lstStyle>
            <a:lvl1pPr lvl="0" algn="ctr" rtl="0">
              <a:lnSpc>
                <a:spcPct val="150000"/>
              </a:lnSpc>
              <a:spcBef>
                <a:spcPts val="1000"/>
              </a:spcBef>
              <a:spcAft>
                <a:spcPts val="0"/>
              </a:spcAft>
              <a:buClr>
                <a:schemeClr val="accent4"/>
              </a:buClr>
              <a:buSzPts val="2400"/>
              <a:buNone/>
              <a:defRPr sz="2400"/>
            </a:lvl1pPr>
            <a:lvl2pPr lvl="1" algn="ctr" rtl="0">
              <a:lnSpc>
                <a:spcPct val="90000"/>
              </a:lnSpc>
              <a:spcBef>
                <a:spcPts val="500"/>
              </a:spcBef>
              <a:spcAft>
                <a:spcPts val="0"/>
              </a:spcAft>
              <a:buClr>
                <a:schemeClr val="accent4"/>
              </a:buClr>
              <a:buSzPts val="2000"/>
              <a:buNone/>
              <a:defRPr sz="2000"/>
            </a:lvl2pPr>
            <a:lvl3pPr lvl="2" algn="ctr" rtl="0">
              <a:lnSpc>
                <a:spcPct val="90000"/>
              </a:lnSpc>
              <a:spcBef>
                <a:spcPts val="1600"/>
              </a:spcBef>
              <a:spcAft>
                <a:spcPts val="0"/>
              </a:spcAft>
              <a:buClr>
                <a:schemeClr val="accent4"/>
              </a:buClr>
              <a:buSzPts val="1800"/>
              <a:buNone/>
              <a:defRPr sz="1800"/>
            </a:lvl3pPr>
            <a:lvl4pPr lvl="3" algn="ctr" rtl="0">
              <a:lnSpc>
                <a:spcPct val="90000"/>
              </a:lnSpc>
              <a:spcBef>
                <a:spcPts val="1600"/>
              </a:spcBef>
              <a:spcAft>
                <a:spcPts val="0"/>
              </a:spcAft>
              <a:buClr>
                <a:schemeClr val="accent4"/>
              </a:buClr>
              <a:buSzPts val="1600"/>
              <a:buNone/>
              <a:defRPr sz="1600"/>
            </a:lvl4pPr>
            <a:lvl5pPr lvl="4" algn="ctr" rtl="0">
              <a:lnSpc>
                <a:spcPct val="90000"/>
              </a:lnSpc>
              <a:spcBef>
                <a:spcPts val="1600"/>
              </a:spcBef>
              <a:spcAft>
                <a:spcPts val="0"/>
              </a:spcAft>
              <a:buClr>
                <a:schemeClr val="accent4"/>
              </a:buClr>
              <a:buSzPts val="1600"/>
              <a:buNone/>
              <a:defRPr sz="1600"/>
            </a:lvl5pPr>
            <a:lvl6pPr lvl="5" algn="ctr" rtl="0">
              <a:lnSpc>
                <a:spcPct val="90000"/>
              </a:lnSpc>
              <a:spcBef>
                <a:spcPts val="1600"/>
              </a:spcBef>
              <a:spcAft>
                <a:spcPts val="0"/>
              </a:spcAft>
              <a:buClr>
                <a:schemeClr val="dk1"/>
              </a:buClr>
              <a:buSzPts val="1600"/>
              <a:buNone/>
              <a:defRPr sz="1600"/>
            </a:lvl6pPr>
            <a:lvl7pPr lvl="6" algn="ctr" rtl="0">
              <a:lnSpc>
                <a:spcPct val="90000"/>
              </a:lnSpc>
              <a:spcBef>
                <a:spcPts val="1600"/>
              </a:spcBef>
              <a:spcAft>
                <a:spcPts val="0"/>
              </a:spcAft>
              <a:buClr>
                <a:schemeClr val="dk1"/>
              </a:buClr>
              <a:buSzPts val="1600"/>
              <a:buNone/>
              <a:defRPr sz="1600"/>
            </a:lvl7pPr>
            <a:lvl8pPr lvl="7" algn="ctr" rtl="0">
              <a:lnSpc>
                <a:spcPct val="90000"/>
              </a:lnSpc>
              <a:spcBef>
                <a:spcPts val="1600"/>
              </a:spcBef>
              <a:spcAft>
                <a:spcPts val="0"/>
              </a:spcAft>
              <a:buClr>
                <a:schemeClr val="dk1"/>
              </a:buClr>
              <a:buSzPts val="1600"/>
              <a:buNone/>
              <a:defRPr sz="1600"/>
            </a:lvl8pPr>
            <a:lvl9pPr lvl="8" algn="ctr" rtl="0">
              <a:lnSpc>
                <a:spcPct val="90000"/>
              </a:lnSpc>
              <a:spcBef>
                <a:spcPts val="1600"/>
              </a:spcBef>
              <a:spcAft>
                <a:spcPts val="1600"/>
              </a:spcAft>
              <a:buClr>
                <a:schemeClr val="dk1"/>
              </a:buClr>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bg>
      <p:bgPr>
        <a:solidFill>
          <a:srgbClr val="262626"/>
        </a:solidFill>
        <a:effectLst/>
      </p:bgPr>
    </p:bg>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2"/>
          <a:srcRect/>
          <a:stretch>
            <a:fillRect/>
          </a:stretch>
        </p:blipFill>
        <p:spPr>
          <a:xfrm>
            <a:off x="5306290" y="0"/>
            <a:ext cx="6885709" cy="6857999"/>
          </a:xfrm>
          <a:prstGeom prst="rect">
            <a:avLst/>
          </a:prstGeom>
          <a:noFill/>
          <a:ln>
            <a:noFill/>
          </a:ln>
        </p:spPr>
      </p:pic>
      <p:sp>
        <p:nvSpPr>
          <p:cNvPr id="65" name="Google Shape;65;p15"/>
          <p:cNvSpPr>
            <a:spLocks noGrp="1"/>
          </p:cNvSpPr>
          <p:nvPr>
            <p:ph type="pic" idx="2"/>
          </p:nvPr>
        </p:nvSpPr>
        <p:spPr>
          <a:xfrm>
            <a:off x="-1" y="0"/>
            <a:ext cx="5306400" cy="6858000"/>
          </a:xfrm>
          <a:prstGeom prst="rect">
            <a:avLst/>
          </a:prstGeom>
          <a:solidFill>
            <a:schemeClr val="accent1"/>
          </a:solidFill>
          <a:ln>
            <a:noFill/>
          </a:ln>
        </p:spPr>
      </p:sp>
      <p:sp>
        <p:nvSpPr>
          <p:cNvPr id="66" name="Google Shape;66;p15"/>
          <p:cNvSpPr txBox="1">
            <a:spLocks noGrp="1"/>
          </p:cNvSpPr>
          <p:nvPr>
            <p:ph type="ctrTitle"/>
          </p:nvPr>
        </p:nvSpPr>
        <p:spPr>
          <a:xfrm>
            <a:off x="5680836" y="1951362"/>
            <a:ext cx="5874000" cy="1065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lt1"/>
              </a:buClr>
              <a:buSzPts val="6600"/>
              <a:buFont typeface="Garamond" panose="02020404030301010803"/>
              <a:buNone/>
              <a:defRPr sz="66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7" name="Google Shape;67;p15"/>
          <p:cNvSpPr txBox="1">
            <a:spLocks noGrp="1"/>
          </p:cNvSpPr>
          <p:nvPr>
            <p:ph type="subTitle" idx="1"/>
          </p:nvPr>
        </p:nvSpPr>
        <p:spPr>
          <a:xfrm>
            <a:off x="5680364" y="3490576"/>
            <a:ext cx="5874300" cy="1663800"/>
          </a:xfrm>
          <a:prstGeom prst="rect">
            <a:avLst/>
          </a:prstGeom>
          <a:noFill/>
          <a:ln>
            <a:noFill/>
          </a:ln>
        </p:spPr>
        <p:txBody>
          <a:bodyPr spcFirstLastPara="1" wrap="square" lIns="91425" tIns="45700" rIns="91425" bIns="45700" anchor="t" anchorCtr="0">
            <a:normAutofit/>
          </a:bodyPr>
          <a:lstStyle>
            <a:lvl1pPr lvl="0" algn="l" rtl="0">
              <a:lnSpc>
                <a:spcPct val="150000"/>
              </a:lnSpc>
              <a:spcBef>
                <a:spcPts val="1000"/>
              </a:spcBef>
              <a:spcAft>
                <a:spcPts val="0"/>
              </a:spcAft>
              <a:buClr>
                <a:schemeClr val="lt1"/>
              </a:buClr>
              <a:buSzPts val="1600"/>
              <a:buNone/>
              <a:defRPr sz="1600">
                <a:solidFill>
                  <a:schemeClr val="lt1"/>
                </a:solidFill>
              </a:defRPr>
            </a:lvl1pPr>
            <a:lvl2pPr lvl="1" algn="ctr" rtl="0">
              <a:lnSpc>
                <a:spcPct val="90000"/>
              </a:lnSpc>
              <a:spcBef>
                <a:spcPts val="500"/>
              </a:spcBef>
              <a:spcAft>
                <a:spcPts val="0"/>
              </a:spcAft>
              <a:buClr>
                <a:schemeClr val="accent4"/>
              </a:buClr>
              <a:buSzPts val="2000"/>
              <a:buNone/>
              <a:defRPr sz="2000"/>
            </a:lvl2pPr>
            <a:lvl3pPr lvl="2" algn="ctr" rtl="0">
              <a:lnSpc>
                <a:spcPct val="90000"/>
              </a:lnSpc>
              <a:spcBef>
                <a:spcPts val="1600"/>
              </a:spcBef>
              <a:spcAft>
                <a:spcPts val="0"/>
              </a:spcAft>
              <a:buClr>
                <a:schemeClr val="accent4"/>
              </a:buClr>
              <a:buSzPts val="1800"/>
              <a:buNone/>
              <a:defRPr sz="1800"/>
            </a:lvl3pPr>
            <a:lvl4pPr lvl="3" algn="ctr" rtl="0">
              <a:lnSpc>
                <a:spcPct val="90000"/>
              </a:lnSpc>
              <a:spcBef>
                <a:spcPts val="1600"/>
              </a:spcBef>
              <a:spcAft>
                <a:spcPts val="0"/>
              </a:spcAft>
              <a:buClr>
                <a:schemeClr val="accent4"/>
              </a:buClr>
              <a:buSzPts val="1600"/>
              <a:buNone/>
              <a:defRPr sz="1600"/>
            </a:lvl4pPr>
            <a:lvl5pPr lvl="4" algn="ctr" rtl="0">
              <a:lnSpc>
                <a:spcPct val="90000"/>
              </a:lnSpc>
              <a:spcBef>
                <a:spcPts val="1600"/>
              </a:spcBef>
              <a:spcAft>
                <a:spcPts val="0"/>
              </a:spcAft>
              <a:buClr>
                <a:schemeClr val="accent4"/>
              </a:buClr>
              <a:buSzPts val="1600"/>
              <a:buNone/>
              <a:defRPr sz="1600"/>
            </a:lvl5pPr>
            <a:lvl6pPr lvl="5" algn="ctr" rtl="0">
              <a:lnSpc>
                <a:spcPct val="90000"/>
              </a:lnSpc>
              <a:spcBef>
                <a:spcPts val="1600"/>
              </a:spcBef>
              <a:spcAft>
                <a:spcPts val="0"/>
              </a:spcAft>
              <a:buClr>
                <a:schemeClr val="dk1"/>
              </a:buClr>
              <a:buSzPts val="1600"/>
              <a:buNone/>
              <a:defRPr sz="1600"/>
            </a:lvl6pPr>
            <a:lvl7pPr lvl="6" algn="ctr" rtl="0">
              <a:lnSpc>
                <a:spcPct val="90000"/>
              </a:lnSpc>
              <a:spcBef>
                <a:spcPts val="1600"/>
              </a:spcBef>
              <a:spcAft>
                <a:spcPts val="0"/>
              </a:spcAft>
              <a:buClr>
                <a:schemeClr val="dk1"/>
              </a:buClr>
              <a:buSzPts val="1600"/>
              <a:buNone/>
              <a:defRPr sz="1600"/>
            </a:lvl7pPr>
            <a:lvl8pPr lvl="7" algn="ctr" rtl="0">
              <a:lnSpc>
                <a:spcPct val="90000"/>
              </a:lnSpc>
              <a:spcBef>
                <a:spcPts val="1600"/>
              </a:spcBef>
              <a:spcAft>
                <a:spcPts val="0"/>
              </a:spcAft>
              <a:buClr>
                <a:schemeClr val="dk1"/>
              </a:buClr>
              <a:buSzPts val="1600"/>
              <a:buNone/>
              <a:defRPr sz="1600"/>
            </a:lvl8pPr>
            <a:lvl9pPr lvl="8" algn="ctr" rtl="0">
              <a:lnSpc>
                <a:spcPct val="90000"/>
              </a:lnSpc>
              <a:spcBef>
                <a:spcPts val="1600"/>
              </a:spcBef>
              <a:spcAft>
                <a:spcPts val="1600"/>
              </a:spcAft>
              <a:buClr>
                <a:schemeClr val="dk1"/>
              </a:buClr>
              <a:buSzPts val="1600"/>
              <a:buNone/>
              <a:defRPr sz="1600"/>
            </a:lvl9pPr>
          </a:lstStyle>
          <a:p/>
        </p:txBody>
      </p:sp>
      <p:sp>
        <p:nvSpPr>
          <p:cNvPr id="68" name="Google Shape;68;p15"/>
          <p:cNvSpPr txBox="1">
            <a:spLocks noGrp="1"/>
          </p:cNvSpPr>
          <p:nvPr>
            <p:ph type="body" idx="3"/>
          </p:nvPr>
        </p:nvSpPr>
        <p:spPr>
          <a:xfrm>
            <a:off x="5680075" y="776480"/>
            <a:ext cx="5873700" cy="1066800"/>
          </a:xfrm>
          <a:prstGeom prst="rect">
            <a:avLst/>
          </a:prstGeom>
          <a:noFill/>
          <a:ln>
            <a:noFill/>
          </a:ln>
        </p:spPr>
        <p:txBody>
          <a:bodyPr spcFirstLastPara="1" wrap="square" lIns="91425" tIns="45700" rIns="91425" bIns="45700" anchor="ctr" anchorCtr="0">
            <a:noAutofit/>
          </a:bodyPr>
          <a:lstStyle>
            <a:lvl1pPr marL="457200" lvl="0" indent="-736600" algn="l" rtl="0">
              <a:lnSpc>
                <a:spcPct val="100000"/>
              </a:lnSpc>
              <a:spcBef>
                <a:spcPts val="1000"/>
              </a:spcBef>
              <a:spcAft>
                <a:spcPts val="0"/>
              </a:spcAft>
              <a:buClr>
                <a:schemeClr val="accent2"/>
              </a:buClr>
              <a:buSzPts val="8000"/>
              <a:buChar char="●"/>
              <a:defRPr sz="8000">
                <a:solidFill>
                  <a:schemeClr val="accent2"/>
                </a:solidFill>
                <a:latin typeface="Garamond" panose="02020404030301010803"/>
                <a:ea typeface="Garamond" panose="02020404030301010803"/>
                <a:cs typeface="Garamond" panose="02020404030301010803"/>
                <a:sym typeface="Garamond" panose="02020404030301010803"/>
              </a:defRPr>
            </a:lvl1pPr>
            <a:lvl2pPr marL="914400" lvl="1" indent="-381000" algn="l" rtl="0">
              <a:lnSpc>
                <a:spcPct val="90000"/>
              </a:lnSpc>
              <a:spcBef>
                <a:spcPts val="500"/>
              </a:spcBef>
              <a:spcAft>
                <a:spcPts val="0"/>
              </a:spcAft>
              <a:buClr>
                <a:schemeClr val="accent4"/>
              </a:buClr>
              <a:buSzPts val="2400"/>
              <a:buChar char="○"/>
              <a:defRPr>
                <a:latin typeface="Garamond" panose="02020404030301010803"/>
                <a:ea typeface="Garamond" panose="02020404030301010803"/>
                <a:cs typeface="Garamond" panose="02020404030301010803"/>
                <a:sym typeface="Garamond" panose="02020404030301010803"/>
              </a:defRPr>
            </a:lvl2pPr>
            <a:lvl3pPr marL="1371600" lvl="2" indent="-355600" algn="l" rtl="0">
              <a:lnSpc>
                <a:spcPct val="90000"/>
              </a:lnSpc>
              <a:spcBef>
                <a:spcPts val="1600"/>
              </a:spcBef>
              <a:spcAft>
                <a:spcPts val="0"/>
              </a:spcAft>
              <a:buClr>
                <a:schemeClr val="accent4"/>
              </a:buClr>
              <a:buSzPts val="2000"/>
              <a:buChar char="■"/>
              <a:defRPr>
                <a:latin typeface="Garamond" panose="02020404030301010803"/>
                <a:ea typeface="Garamond" panose="02020404030301010803"/>
                <a:cs typeface="Garamond" panose="02020404030301010803"/>
                <a:sym typeface="Garamond" panose="02020404030301010803"/>
              </a:defRPr>
            </a:lvl3pPr>
            <a:lvl4pPr marL="1828800" lvl="3" indent="-342900" algn="l" rtl="0">
              <a:lnSpc>
                <a:spcPct val="90000"/>
              </a:lnSpc>
              <a:spcBef>
                <a:spcPts val="1600"/>
              </a:spcBef>
              <a:spcAft>
                <a:spcPts val="0"/>
              </a:spcAft>
              <a:buClr>
                <a:schemeClr val="accent4"/>
              </a:buClr>
              <a:buSzPts val="1800"/>
              <a:buChar char="●"/>
              <a:defRPr>
                <a:latin typeface="Garamond" panose="02020404030301010803"/>
                <a:ea typeface="Garamond" panose="02020404030301010803"/>
                <a:cs typeface="Garamond" panose="02020404030301010803"/>
                <a:sym typeface="Garamond" panose="02020404030301010803"/>
              </a:defRPr>
            </a:lvl4pPr>
            <a:lvl5pPr marL="2286000" lvl="4" indent="-342900" algn="l" rtl="0">
              <a:lnSpc>
                <a:spcPct val="90000"/>
              </a:lnSpc>
              <a:spcBef>
                <a:spcPts val="1600"/>
              </a:spcBef>
              <a:spcAft>
                <a:spcPts val="0"/>
              </a:spcAft>
              <a:buClr>
                <a:schemeClr val="accent4"/>
              </a:buClr>
              <a:buSzPts val="1800"/>
              <a:buChar char="○"/>
              <a:defRPr>
                <a:latin typeface="Garamond" panose="02020404030301010803"/>
                <a:ea typeface="Garamond" panose="02020404030301010803"/>
                <a:cs typeface="Garamond" panose="02020404030301010803"/>
                <a:sym typeface="Garamond" panose="02020404030301010803"/>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s-ES"/>
            </a:fld>
            <a:endParaRPr lang="es-E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p:nvPr/>
        </p:nvSpPr>
        <p:spPr>
          <a:xfrm>
            <a:off x="-24384" y="0"/>
            <a:ext cx="1221638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6" name="Google Shape;86;p18"/>
          <p:cNvSpPr txBox="1">
            <a:spLocks noGrp="1"/>
          </p:cNvSpPr>
          <p:nvPr>
            <p:ph type="ctrTitle"/>
          </p:nvPr>
        </p:nvSpPr>
        <p:spPr>
          <a:xfrm>
            <a:off x="2256350" y="1837350"/>
            <a:ext cx="7713900" cy="2387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990"/>
              <a:buFont typeface="Arial" panose="020B0604020202020204"/>
              <a:buNone/>
            </a:pPr>
            <a:r>
              <a:rPr lang="es-ES" sz="4420"/>
              <a:t>APS1052 Final Project</a:t>
            </a:r>
            <a:endParaRPr sz="4420"/>
          </a:p>
          <a:p>
            <a:pPr marL="0" lvl="0" indent="0" algn="ctr" rtl="0">
              <a:lnSpc>
                <a:spcPct val="90000"/>
              </a:lnSpc>
              <a:spcBef>
                <a:spcPts val="0"/>
              </a:spcBef>
              <a:spcAft>
                <a:spcPts val="0"/>
              </a:spcAft>
              <a:buClr>
                <a:schemeClr val="dk1"/>
              </a:buClr>
              <a:buSzPts val="990"/>
              <a:buFont typeface="Arial" panose="020B0604020202020204"/>
              <a:buNone/>
            </a:pPr>
            <a:endParaRPr sz="3420"/>
          </a:p>
        </p:txBody>
      </p:sp>
      <p:sp>
        <p:nvSpPr>
          <p:cNvPr id="87" name="Google Shape;87;p18"/>
          <p:cNvSpPr txBox="1"/>
          <p:nvPr/>
        </p:nvSpPr>
        <p:spPr>
          <a:xfrm>
            <a:off x="-12192" y="4836075"/>
            <a:ext cx="1220419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a:solidFill>
                  <a:schemeClr val="accent4"/>
                </a:solidFill>
                <a:latin typeface="Garamond" panose="02020404030301010803"/>
                <a:ea typeface="Garamond" panose="02020404030301010803"/>
                <a:cs typeface="Garamond" panose="02020404030301010803"/>
                <a:sym typeface="Garamond" panose="02020404030301010803"/>
              </a:rPr>
              <a:t>Ran Ge</a:t>
            </a:r>
            <a:endParaRPr sz="2800">
              <a:solidFill>
                <a:schemeClr val="accent4"/>
              </a:solidFill>
              <a:latin typeface="Garamond" panose="02020404030301010803"/>
              <a:ea typeface="Garamond" panose="02020404030301010803"/>
              <a:cs typeface="Garamond" panose="02020404030301010803"/>
              <a:sym typeface="Garamond" panose="02020404030301010803"/>
            </a:endParaRPr>
          </a:p>
        </p:txBody>
      </p:sp>
      <p:cxnSp>
        <p:nvCxnSpPr>
          <p:cNvPr id="88" name="Google Shape;88;p18"/>
          <p:cNvCxnSpPr/>
          <p:nvPr/>
        </p:nvCxnSpPr>
        <p:spPr>
          <a:xfrm>
            <a:off x="-12192" y="5961888"/>
            <a:ext cx="12204193" cy="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18"/>
          <p:cNvCxnSpPr/>
          <p:nvPr/>
        </p:nvCxnSpPr>
        <p:spPr>
          <a:xfrm>
            <a:off x="6096000" y="4279714"/>
            <a:ext cx="0" cy="347662"/>
          </a:xfrm>
          <a:prstGeom prst="straightConnector1">
            <a:avLst/>
          </a:prstGeom>
          <a:noFill/>
          <a:ln w="28575" cap="flat" cmpd="sng">
            <a:solidFill>
              <a:schemeClr val="accent2"/>
            </a:solidFill>
            <a:prstDash val="solid"/>
            <a:miter lim="800000"/>
            <a:headEnd type="none" w="sm" len="sm"/>
            <a:tailEnd type="none" w="sm" len="sm"/>
          </a:ln>
        </p:spPr>
      </p:cxnSp>
      <p:sp>
        <p:nvSpPr>
          <p:cNvPr id="90" name="Google Shape;90;p18"/>
          <p:cNvSpPr txBox="1"/>
          <p:nvPr/>
        </p:nvSpPr>
        <p:spPr>
          <a:xfrm>
            <a:off x="4584192" y="6219235"/>
            <a:ext cx="3230880" cy="3713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accent4"/>
              </a:buClr>
              <a:buSzPts val="1800"/>
              <a:buFont typeface="Arial" panose="020B0604020202020204"/>
              <a:buNone/>
            </a:pPr>
            <a:r>
              <a:rPr lang="es-ES" sz="1800">
                <a:solidFill>
                  <a:schemeClr val="accent4"/>
                </a:solidFill>
                <a:latin typeface="Garamond" panose="02020404030301010803"/>
                <a:ea typeface="Garamond" panose="02020404030301010803"/>
                <a:cs typeface="Garamond" panose="02020404030301010803"/>
                <a:sym typeface="Garamond" panose="02020404030301010803"/>
              </a:rPr>
              <a:t>Ran Ge</a:t>
            </a:r>
            <a:endParaRPr sz="1800">
              <a:solidFill>
                <a:schemeClr val="accent4"/>
              </a:solidFill>
              <a:latin typeface="Garamond" panose="02020404030301010803"/>
              <a:ea typeface="Garamond" panose="02020404030301010803"/>
              <a:cs typeface="Garamond" panose="02020404030301010803"/>
              <a:sym typeface="Garamond" panose="02020404030301010803"/>
            </a:endParaRPr>
          </a:p>
        </p:txBody>
      </p:sp>
      <p:sp>
        <p:nvSpPr>
          <p:cNvPr id="91" name="Google Shape;91;p18"/>
          <p:cNvSpPr txBox="1"/>
          <p:nvPr/>
        </p:nvSpPr>
        <p:spPr>
          <a:xfrm>
            <a:off x="8473440" y="6219235"/>
            <a:ext cx="3230880" cy="3713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accent4"/>
              </a:buClr>
              <a:buSzPts val="1800"/>
              <a:buFont typeface="Arial" panose="020B0604020202020204"/>
              <a:buNone/>
            </a:pPr>
            <a:r>
              <a:rPr lang="es-ES" sz="1800">
                <a:solidFill>
                  <a:schemeClr val="accent4"/>
                </a:solidFill>
                <a:latin typeface="Garamond" panose="02020404030301010803"/>
                <a:ea typeface="Garamond" panose="02020404030301010803"/>
                <a:cs typeface="Garamond" panose="02020404030301010803"/>
                <a:sym typeface="Garamond" panose="02020404030301010803"/>
              </a:rPr>
              <a:t>Summer 2023</a:t>
            </a:r>
            <a:endParaRPr lang="es-ES" sz="1800">
              <a:solidFill>
                <a:schemeClr val="accent4"/>
              </a:solidFill>
              <a:latin typeface="Garamond" panose="02020404030301010803"/>
              <a:ea typeface="Garamond" panose="02020404030301010803"/>
              <a:cs typeface="Garamond" panose="02020404030301010803"/>
              <a:sym typeface="Garamond" panose="02020404030301010803"/>
            </a:endParaRPr>
          </a:p>
        </p:txBody>
      </p:sp>
      <p:pic>
        <p:nvPicPr>
          <p:cNvPr id="92" name="Google Shape;92;p18"/>
          <p:cNvPicPr preferRelativeResize="0">
            <a:picLocks noGrp="1"/>
          </p:cNvPicPr>
          <p:nvPr>
            <p:ph type="pic" idx="3"/>
          </p:nvPr>
        </p:nvPicPr>
        <p:blipFill rotWithShape="1">
          <a:blip r:embed="rId1"/>
          <a:srcRect/>
          <a:stretch>
            <a:fillRect/>
          </a:stretch>
        </p:blipFill>
        <p:spPr>
          <a:xfrm>
            <a:off x="-1383781" y="1329813"/>
            <a:ext cx="2691892" cy="4631689"/>
          </a:xfrm>
          <a:prstGeom prst="rect">
            <a:avLst/>
          </a:prstGeom>
          <a:solidFill>
            <a:schemeClr val="accent1"/>
          </a:solidFill>
          <a:ln>
            <a:noFill/>
          </a:ln>
        </p:spPr>
      </p:pic>
      <p:pic>
        <p:nvPicPr>
          <p:cNvPr id="93" name="Google Shape;93;p18"/>
          <p:cNvPicPr preferRelativeResize="0">
            <a:picLocks noGrp="1"/>
          </p:cNvPicPr>
          <p:nvPr>
            <p:ph type="pic" idx="2"/>
          </p:nvPr>
        </p:nvPicPr>
        <p:blipFill rotWithShape="1">
          <a:blip r:embed="rId2"/>
          <a:srcRect/>
          <a:stretch>
            <a:fillRect/>
          </a:stretch>
        </p:blipFill>
        <p:spPr>
          <a:xfrm>
            <a:off x="10773937" y="12524"/>
            <a:ext cx="2578088" cy="4527163"/>
          </a:xfrm>
          <a:prstGeom prst="rect">
            <a:avLst/>
          </a:prstGeom>
          <a:solidFill>
            <a:schemeClr val="accent1"/>
          </a:solidFill>
          <a:ln>
            <a:noFill/>
          </a:ln>
        </p:spPr>
      </p:pic>
      <p:cxnSp>
        <p:nvCxnSpPr>
          <p:cNvPr id="94" name="Google Shape;94;p18"/>
          <p:cNvCxnSpPr/>
          <p:nvPr/>
        </p:nvCxnSpPr>
        <p:spPr>
          <a:xfrm>
            <a:off x="6096000" y="12514"/>
            <a:ext cx="0" cy="656781"/>
          </a:xfrm>
          <a:prstGeom prst="straightConnector1">
            <a:avLst/>
          </a:prstGeom>
          <a:noFill/>
          <a:ln w="28575" cap="flat" cmpd="sng">
            <a:solidFill>
              <a:schemeClr val="accent2"/>
            </a:solidFill>
            <a:prstDash val="solid"/>
            <a:miter lim="800000"/>
            <a:headEnd type="none" w="sm" len="sm"/>
            <a:tailEnd type="none" w="sm" len="sm"/>
          </a:ln>
        </p:spPr>
      </p:cxnSp>
      <p:sp>
        <p:nvSpPr>
          <p:cNvPr id="95" name="Google Shape;95;p18"/>
          <p:cNvSpPr txBox="1"/>
          <p:nvPr/>
        </p:nvSpPr>
        <p:spPr>
          <a:xfrm>
            <a:off x="487680" y="6219235"/>
            <a:ext cx="3230880" cy="3713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accent4"/>
              </a:buClr>
              <a:buSzPts val="1800"/>
              <a:buFont typeface="Arial" panose="020B0604020202020204"/>
              <a:buNone/>
            </a:pPr>
            <a:r>
              <a:rPr lang="es-ES" sz="1800">
                <a:solidFill>
                  <a:schemeClr val="accent4"/>
                </a:solidFill>
                <a:latin typeface="Garamond" panose="02020404030301010803"/>
                <a:ea typeface="Garamond" panose="02020404030301010803"/>
                <a:cs typeface="Garamond" panose="02020404030301010803"/>
                <a:sym typeface="Garamond" panose="02020404030301010803"/>
              </a:rPr>
              <a:t>University of Toronto</a:t>
            </a:r>
            <a:endParaRPr sz="1800">
              <a:solidFill>
                <a:schemeClr val="accent4"/>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 name="Picture 2"/>
          <p:cNvPicPr>
            <a:picLocks noChangeAspect="1"/>
          </p:cNvPicPr>
          <p:nvPr/>
        </p:nvPicPr>
        <p:blipFill rotWithShape="1">
          <a:blip r:embed="rId1"/>
          <a:srcRect l="1" r="-14"/>
          <a:stretch>
            <a:fillRect/>
          </a:stretch>
        </p:blipFill>
        <p:spPr>
          <a:xfrm>
            <a:off x="452044" y="0"/>
            <a:ext cx="6998400" cy="6858000"/>
          </a:xfrm>
          <a:prstGeom prst="rect">
            <a:avLst/>
          </a:prstGeom>
        </p:spPr>
      </p:pic>
      <p:sp>
        <p:nvSpPr>
          <p:cNvPr id="4" name="Google Shape;124;p22"/>
          <p:cNvSpPr txBox="1"/>
          <p:nvPr/>
        </p:nvSpPr>
        <p:spPr>
          <a:xfrm>
            <a:off x="7450444" y="1447617"/>
            <a:ext cx="4246069"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Correlation</a:t>
            </a:r>
            <a:r>
              <a:rPr lang="es-ES" sz="3200" b="1" dirty="0">
                <a:solidFill>
                  <a:srgbClr val="0B5394"/>
                </a:solidFill>
              </a:rPr>
              <a:t> </a:t>
            </a:r>
            <a:r>
              <a:rPr lang="es-ES" sz="3200" b="1" dirty="0" err="1">
                <a:solidFill>
                  <a:srgbClr val="0B5394"/>
                </a:solidFill>
              </a:rPr>
              <a:t>Analysis</a:t>
            </a:r>
            <a:endParaRPr dirty="0"/>
          </a:p>
        </p:txBody>
      </p:sp>
      <p:sp>
        <p:nvSpPr>
          <p:cNvPr id="6" name="Google Shape;125;p22"/>
          <p:cNvSpPr txBox="1"/>
          <p:nvPr/>
        </p:nvSpPr>
        <p:spPr>
          <a:xfrm>
            <a:off x="7584610" y="2541391"/>
            <a:ext cx="3977736" cy="301618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We conducted correlation analysis for the dataset, testing if the dataset is correlated to the target dataset. The results shows that most of the dataset is correlated to target dataset, except the VIX, JPY and GPDUSD dataset</a:t>
            </a:r>
            <a:endParaRPr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4;p22"/>
          <p:cNvSpPr txBox="1"/>
          <p:nvPr/>
        </p:nvSpPr>
        <p:spPr>
          <a:xfrm>
            <a:off x="7450444" y="1447617"/>
            <a:ext cx="4246069"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Correlation</a:t>
            </a:r>
            <a:r>
              <a:rPr lang="es-ES" sz="3200" b="1" dirty="0">
                <a:solidFill>
                  <a:srgbClr val="0B5394"/>
                </a:solidFill>
              </a:rPr>
              <a:t> </a:t>
            </a:r>
            <a:r>
              <a:rPr lang="es-ES" sz="3200" b="1" dirty="0" err="1">
                <a:solidFill>
                  <a:srgbClr val="0B5394"/>
                </a:solidFill>
              </a:rPr>
              <a:t>Analysis</a:t>
            </a:r>
            <a:endParaRPr dirty="0"/>
          </a:p>
        </p:txBody>
      </p:sp>
      <p:sp>
        <p:nvSpPr>
          <p:cNvPr id="6" name="Google Shape;125;p22"/>
          <p:cNvSpPr txBox="1"/>
          <p:nvPr/>
        </p:nvSpPr>
        <p:spPr>
          <a:xfrm>
            <a:off x="7584610" y="2541391"/>
            <a:ext cx="3977736" cy="301618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We conducted correlation analysis for the dataset, testing if the dataset is correlated to the target dataset. The results shows that most of the dataset is correlated to target dataset, except the VIX, JPY and GPDUSD dataset</a:t>
            </a:r>
            <a:endParaRPr sz="2000" dirty="0">
              <a:solidFill>
                <a:schemeClr val="dk1"/>
              </a:solidFill>
            </a:endParaRPr>
          </a:p>
        </p:txBody>
      </p:sp>
      <p:pic>
        <p:nvPicPr>
          <p:cNvPr id="2" name="Picture 1"/>
          <p:cNvPicPr>
            <a:picLocks noChangeAspect="1"/>
          </p:cNvPicPr>
          <p:nvPr/>
        </p:nvPicPr>
        <p:blipFill>
          <a:blip r:embed="rId1"/>
          <a:stretch>
            <a:fillRect/>
          </a:stretch>
        </p:blipFill>
        <p:spPr>
          <a:xfrm>
            <a:off x="222250" y="234950"/>
            <a:ext cx="7061200" cy="6388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2 </a:t>
            </a:r>
            <a:r>
              <a:rPr lang="es-ES" dirty="0" err="1">
                <a:latin typeface="Garamond" panose="02020404030301010803"/>
                <a:ea typeface="Garamond" panose="02020404030301010803"/>
                <a:cs typeface="Garamond" panose="02020404030301010803"/>
                <a:sym typeface="Garamond" panose="02020404030301010803"/>
              </a:rPr>
              <a:t>Exploratory</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Analysis</a:t>
            </a:r>
            <a:endParaRPr dirty="0">
              <a:latin typeface="Garamond" panose="02020404030301010803"/>
              <a:ea typeface="Garamond" panose="02020404030301010803"/>
              <a:cs typeface="Garamond" panose="02020404030301010803"/>
              <a:sym typeface="Garamond" panose="02020404030301010803"/>
            </a:endParaRPr>
          </a:p>
        </p:txBody>
      </p:sp>
      <p:sp>
        <p:nvSpPr>
          <p:cNvPr id="115" name="Google Shape;115;p21"/>
          <p:cNvSpPr txBox="1"/>
          <p:nvPr/>
        </p:nvSpPr>
        <p:spPr>
          <a:xfrm>
            <a:off x="839800" y="854925"/>
            <a:ext cx="9802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Conclusion</a:t>
            </a:r>
            <a:endParaRPr dirty="0"/>
          </a:p>
        </p:txBody>
      </p:sp>
      <p:sp>
        <p:nvSpPr>
          <p:cNvPr id="2" name="Google Shape;125;p22"/>
          <p:cNvSpPr txBox="1"/>
          <p:nvPr/>
        </p:nvSpPr>
        <p:spPr>
          <a:xfrm>
            <a:off x="722475" y="1675700"/>
            <a:ext cx="10178888" cy="397028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ES" sz="2000" b="1" dirty="0">
                <a:solidFill>
                  <a:srgbClr val="2D2E2D"/>
                </a:solidFill>
              </a:rPr>
              <a:t>Normal </a:t>
            </a:r>
            <a:r>
              <a:rPr lang="es-ES" sz="2000" b="1" dirty="0" err="1">
                <a:solidFill>
                  <a:srgbClr val="2D2E2D"/>
                </a:solidFill>
              </a:rPr>
              <a:t>Distribution</a:t>
            </a:r>
            <a:r>
              <a:rPr lang="es-ES" sz="2000" b="1" dirty="0">
                <a:solidFill>
                  <a:srgbClr val="2D2E2D"/>
                </a:solidFill>
              </a:rPr>
              <a:t>:</a:t>
            </a:r>
            <a:endParaRPr sz="2000" b="1" dirty="0">
              <a:solidFill>
                <a:srgbClr val="2D2E2D"/>
              </a:solidFill>
            </a:endParaRPr>
          </a:p>
          <a:p>
            <a:pPr>
              <a:lnSpc>
                <a:spcPct val="150000"/>
              </a:lnSpc>
            </a:pPr>
            <a:r>
              <a:rPr lang="es-ES" sz="2000" dirty="0">
                <a:solidFill>
                  <a:schemeClr val="dk1"/>
                </a:solidFill>
              </a:rPr>
              <a:t>▪ </a:t>
            </a:r>
            <a:r>
              <a:rPr lang="en-US" sz="2000" dirty="0">
                <a:solidFill>
                  <a:schemeClr val="dk1"/>
                </a:solidFill>
              </a:rPr>
              <a:t>From the normal distribution analysis, we can see that all the data is normal distribute</a:t>
            </a:r>
            <a:endParaRPr lang="en-US" sz="2000" dirty="0">
              <a:solidFill>
                <a:schemeClr val="dk1"/>
              </a:solidFill>
            </a:endParaRPr>
          </a:p>
          <a:p>
            <a:pPr>
              <a:lnSpc>
                <a:spcPct val="150000"/>
              </a:lnSpc>
            </a:pPr>
            <a:r>
              <a:rPr lang="es-ES" sz="2000" b="1" dirty="0" err="1">
                <a:solidFill>
                  <a:srgbClr val="2D2E2D"/>
                </a:solidFill>
              </a:rPr>
              <a:t>Correlation</a:t>
            </a:r>
            <a:r>
              <a:rPr lang="es-ES" sz="2000" b="1" dirty="0">
                <a:solidFill>
                  <a:srgbClr val="2D2E2D"/>
                </a:solidFill>
              </a:rPr>
              <a:t> </a:t>
            </a:r>
            <a:r>
              <a:rPr lang="es-ES" sz="2000" b="1" dirty="0" err="1">
                <a:solidFill>
                  <a:srgbClr val="2D2E2D"/>
                </a:solidFill>
              </a:rPr>
              <a:t>Analysis</a:t>
            </a:r>
            <a:r>
              <a:rPr lang="es-ES" sz="2000" b="1" dirty="0">
                <a:solidFill>
                  <a:srgbClr val="2D2E2D"/>
                </a:solidFill>
              </a:rPr>
              <a:t>:</a:t>
            </a:r>
            <a:endParaRPr lang="es-ES" sz="2000" b="1" dirty="0">
              <a:solidFill>
                <a:srgbClr val="2D2E2D"/>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From</a:t>
            </a:r>
            <a:r>
              <a:rPr lang="es-ES" sz="2000" dirty="0">
                <a:solidFill>
                  <a:schemeClr val="dk1"/>
                </a:solidFill>
              </a:rPr>
              <a:t> </a:t>
            </a:r>
            <a:r>
              <a:rPr lang="es-ES" sz="2000" dirty="0" err="1">
                <a:solidFill>
                  <a:schemeClr val="dk1"/>
                </a:solidFill>
              </a:rPr>
              <a:t>the</a:t>
            </a:r>
            <a:r>
              <a:rPr lang="es-ES" sz="2000" dirty="0">
                <a:solidFill>
                  <a:schemeClr val="dk1"/>
                </a:solidFill>
              </a:rPr>
              <a:t> </a:t>
            </a:r>
            <a:r>
              <a:rPr lang="es-ES" sz="2000" dirty="0" err="1">
                <a:solidFill>
                  <a:schemeClr val="dk1"/>
                </a:solidFill>
              </a:rPr>
              <a:t>correlation</a:t>
            </a:r>
            <a:r>
              <a:rPr lang="es-ES" sz="2000" dirty="0">
                <a:solidFill>
                  <a:schemeClr val="dk1"/>
                </a:solidFill>
              </a:rPr>
              <a:t> </a:t>
            </a:r>
            <a:r>
              <a:rPr lang="es-ES" sz="2000" dirty="0" err="1">
                <a:solidFill>
                  <a:schemeClr val="dk1"/>
                </a:solidFill>
              </a:rPr>
              <a:t>analysis</a:t>
            </a:r>
            <a:r>
              <a:rPr lang="es-ES" sz="2000" dirty="0">
                <a:solidFill>
                  <a:schemeClr val="dk1"/>
                </a:solidFill>
              </a:rPr>
              <a:t> </a:t>
            </a:r>
            <a:r>
              <a:rPr lang="es-ES" sz="2000" dirty="0" err="1">
                <a:solidFill>
                  <a:schemeClr val="dk1"/>
                </a:solidFill>
              </a:rPr>
              <a:t>above</a:t>
            </a:r>
            <a:r>
              <a:rPr lang="es-ES" sz="2000" dirty="0">
                <a:solidFill>
                  <a:schemeClr val="dk1"/>
                </a:solidFill>
              </a:rPr>
              <a:t>, </a:t>
            </a:r>
            <a:r>
              <a:rPr lang="es-ES" sz="2000" dirty="0" err="1">
                <a:solidFill>
                  <a:schemeClr val="dk1"/>
                </a:solidFill>
              </a:rPr>
              <a:t>we</a:t>
            </a:r>
            <a:r>
              <a:rPr lang="es-ES" sz="2000" dirty="0">
                <a:solidFill>
                  <a:schemeClr val="dk1"/>
                </a:solidFill>
              </a:rPr>
              <a:t> can </a:t>
            </a:r>
            <a:r>
              <a:rPr lang="es-ES" sz="2000" dirty="0" err="1">
                <a:solidFill>
                  <a:schemeClr val="dk1"/>
                </a:solidFill>
              </a:rPr>
              <a:t>see</a:t>
            </a:r>
            <a:r>
              <a:rPr lang="es-ES" sz="2000" dirty="0">
                <a:solidFill>
                  <a:schemeClr val="dk1"/>
                </a:solidFill>
              </a:rPr>
              <a:t> </a:t>
            </a:r>
            <a:r>
              <a:rPr lang="es-ES" sz="2000" dirty="0" err="1">
                <a:solidFill>
                  <a:schemeClr val="dk1"/>
                </a:solidFill>
              </a:rPr>
              <a:t>that</a:t>
            </a:r>
            <a:r>
              <a:rPr lang="es-ES" sz="2000" dirty="0">
                <a:solidFill>
                  <a:schemeClr val="dk1"/>
                </a:solidFill>
              </a:rPr>
              <a:t> </a:t>
            </a:r>
            <a:r>
              <a:rPr lang="es-ES" sz="2000" dirty="0" err="1">
                <a:solidFill>
                  <a:schemeClr val="dk1"/>
                </a:solidFill>
              </a:rPr>
              <a:t>most</a:t>
            </a:r>
            <a:r>
              <a:rPr lang="es-ES" sz="2000" dirty="0">
                <a:solidFill>
                  <a:schemeClr val="dk1"/>
                </a:solidFill>
              </a:rPr>
              <a:t> </a:t>
            </a:r>
            <a:r>
              <a:rPr lang="es-ES" sz="2000" dirty="0" err="1">
                <a:solidFill>
                  <a:schemeClr val="dk1"/>
                </a:solidFill>
              </a:rPr>
              <a:t>of</a:t>
            </a:r>
            <a:r>
              <a:rPr lang="es-ES" sz="2000" dirty="0">
                <a:solidFill>
                  <a:schemeClr val="dk1"/>
                </a:solidFill>
              </a:rPr>
              <a:t> </a:t>
            </a:r>
            <a:r>
              <a:rPr lang="es-ES" sz="2000" dirty="0" err="1">
                <a:solidFill>
                  <a:schemeClr val="dk1"/>
                </a:solidFill>
              </a:rPr>
              <a:t>the</a:t>
            </a:r>
            <a:r>
              <a:rPr lang="es-ES" sz="2000" dirty="0">
                <a:solidFill>
                  <a:schemeClr val="dk1"/>
                </a:solidFill>
              </a:rPr>
              <a:t> data </a:t>
            </a:r>
            <a:r>
              <a:rPr lang="es-ES" sz="2000" dirty="0" err="1">
                <a:solidFill>
                  <a:schemeClr val="dk1"/>
                </a:solidFill>
              </a:rPr>
              <a:t>is</a:t>
            </a:r>
            <a:r>
              <a:rPr lang="es-ES" sz="2000" dirty="0">
                <a:solidFill>
                  <a:schemeClr val="dk1"/>
                </a:solidFill>
              </a:rPr>
              <a:t> </a:t>
            </a:r>
            <a:r>
              <a:rPr lang="es-ES" sz="2000" dirty="0" err="1">
                <a:solidFill>
                  <a:schemeClr val="dk1"/>
                </a:solidFill>
              </a:rPr>
              <a:t>correlated</a:t>
            </a:r>
            <a:r>
              <a:rPr lang="es-ES" sz="2000" dirty="0">
                <a:solidFill>
                  <a:schemeClr val="dk1"/>
                </a:solidFill>
              </a:rPr>
              <a:t> </a:t>
            </a:r>
            <a:r>
              <a:rPr lang="es-ES" sz="2000" dirty="0" err="1">
                <a:solidFill>
                  <a:schemeClr val="dk1"/>
                </a:solidFill>
              </a:rPr>
              <a:t>to</a:t>
            </a:r>
            <a:r>
              <a:rPr lang="es-ES" sz="2000" dirty="0">
                <a:solidFill>
                  <a:schemeClr val="dk1"/>
                </a:solidFill>
              </a:rPr>
              <a:t> </a:t>
            </a:r>
            <a:r>
              <a:rPr lang="es-ES" sz="2000" dirty="0" err="1">
                <a:solidFill>
                  <a:schemeClr val="dk1"/>
                </a:solidFill>
              </a:rPr>
              <a:t>the</a:t>
            </a:r>
            <a:r>
              <a:rPr lang="es-ES" sz="2000" dirty="0">
                <a:solidFill>
                  <a:schemeClr val="dk1"/>
                </a:solidFill>
              </a:rPr>
              <a:t> target data, </a:t>
            </a:r>
            <a:r>
              <a:rPr lang="es-ES" sz="2000" dirty="0" err="1">
                <a:solidFill>
                  <a:schemeClr val="dk1"/>
                </a:solidFill>
              </a:rPr>
              <a:t>except</a:t>
            </a:r>
            <a:r>
              <a:rPr lang="es-ES" sz="2000" dirty="0">
                <a:solidFill>
                  <a:schemeClr val="dk1"/>
                </a:solidFill>
              </a:rPr>
              <a:t> ‘VIX’, ‘JPY’ and ‘GPBUSD’</a:t>
            </a:r>
            <a:endParaRPr sz="2000" dirty="0">
              <a:solidFill>
                <a:schemeClr val="dk1"/>
              </a:solidFill>
            </a:endParaRPr>
          </a:p>
          <a:p>
            <a:pPr>
              <a:lnSpc>
                <a:spcPct val="150000"/>
              </a:lnSpc>
            </a:pPr>
            <a:r>
              <a:rPr lang="es-ES" sz="2000" b="1" dirty="0">
                <a:solidFill>
                  <a:schemeClr val="dk1"/>
                </a:solidFill>
              </a:rPr>
              <a:t>Data </a:t>
            </a:r>
            <a:r>
              <a:rPr lang="es-ES" sz="2000" b="1" dirty="0" err="1">
                <a:solidFill>
                  <a:schemeClr val="dk1"/>
                </a:solidFill>
              </a:rPr>
              <a:t>Clearing</a:t>
            </a:r>
            <a:r>
              <a:rPr lang="es-ES" sz="2000" b="1" dirty="0">
                <a:solidFill>
                  <a:srgbClr val="2D2E2D"/>
                </a:solidFill>
              </a:rPr>
              <a:t>:</a:t>
            </a:r>
            <a:endParaRPr lang="es-ES" sz="2000" b="1" dirty="0">
              <a:solidFill>
                <a:srgbClr val="2D2E2D"/>
              </a:solidFill>
            </a:endParaRPr>
          </a:p>
          <a:p>
            <a:pPr marL="0" lvl="0" indent="0" algn="l" rtl="0">
              <a:lnSpc>
                <a:spcPct val="150000"/>
              </a:lnSpc>
              <a:spcBef>
                <a:spcPts val="0"/>
              </a:spcBef>
              <a:spcAft>
                <a:spcPts val="0"/>
              </a:spcAft>
              <a:buNone/>
            </a:pPr>
            <a:r>
              <a:rPr lang="es-ES" sz="2000" dirty="0">
                <a:solidFill>
                  <a:schemeClr val="dk1"/>
                </a:solidFill>
              </a:rPr>
              <a:t>▪ </a:t>
            </a:r>
            <a:r>
              <a:rPr lang="en-US" sz="2000" dirty="0">
                <a:solidFill>
                  <a:schemeClr val="dk1"/>
                </a:solidFill>
              </a:rPr>
              <a:t>from the above two exploratory analysis, we decide to clear out the ’VIX’, ‘JPY’ and ‘USD’ data</a:t>
            </a:r>
            <a:endParaRPr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ctrTitle"/>
          </p:nvPr>
        </p:nvSpPr>
        <p:spPr>
          <a:xfrm>
            <a:off x="5306290" y="1967723"/>
            <a:ext cx="7101600" cy="106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00000"/>
              <a:buFont typeface="Garamond" panose="02020404030301010803"/>
              <a:buNone/>
            </a:pPr>
            <a:r>
              <a:rPr lang="es-ES" dirty="0" err="1"/>
              <a:t>Model</a:t>
            </a:r>
            <a:r>
              <a:rPr lang="es-ES" dirty="0"/>
              <a:t> </a:t>
            </a:r>
            <a:r>
              <a:rPr lang="es-ES" dirty="0" err="1"/>
              <a:t>Evaluation</a:t>
            </a:r>
            <a:endParaRPr dirty="0"/>
          </a:p>
        </p:txBody>
      </p:sp>
      <p:sp>
        <p:nvSpPr>
          <p:cNvPr id="139" name="Google Shape;139;p24"/>
          <p:cNvSpPr txBox="1">
            <a:spLocks noGrp="1"/>
          </p:cNvSpPr>
          <p:nvPr>
            <p:ph type="body" idx="3"/>
          </p:nvPr>
        </p:nvSpPr>
        <p:spPr>
          <a:xfrm>
            <a:off x="5306290" y="776479"/>
            <a:ext cx="587375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8000"/>
              <a:buNone/>
            </a:pPr>
            <a:r>
              <a:rPr lang="es-ES" dirty="0">
                <a:solidFill>
                  <a:schemeClr val="bg1"/>
                </a:solidFill>
              </a:rPr>
              <a:t>3.</a:t>
            </a:r>
            <a:endParaRPr dirty="0">
              <a:solidFill>
                <a:schemeClr val="bg1"/>
              </a:solidFill>
            </a:endParaRPr>
          </a:p>
        </p:txBody>
      </p:sp>
      <p:cxnSp>
        <p:nvCxnSpPr>
          <p:cNvPr id="140" name="Google Shape;140;p24"/>
          <p:cNvCxnSpPr/>
          <p:nvPr/>
        </p:nvCxnSpPr>
        <p:spPr>
          <a:xfrm rot="10800000">
            <a:off x="5814291" y="3158067"/>
            <a:ext cx="620376" cy="0"/>
          </a:xfrm>
          <a:prstGeom prst="straightConnector1">
            <a:avLst/>
          </a:prstGeom>
          <a:noFill/>
          <a:ln w="41275" cap="flat" cmpd="sng">
            <a:solidFill>
              <a:schemeClr val="accent2"/>
            </a:solidFill>
            <a:prstDash val="solid"/>
            <a:miter lim="800000"/>
            <a:headEnd type="none" w="sm" len="sm"/>
            <a:tailEnd type="none" w="sm" len="sm"/>
          </a:ln>
        </p:spPr>
      </p:cxnSp>
      <p:pic>
        <p:nvPicPr>
          <p:cNvPr id="141" name="Google Shape;141;p24"/>
          <p:cNvPicPr preferRelativeResize="0">
            <a:picLocks noGrp="1"/>
          </p:cNvPicPr>
          <p:nvPr>
            <p:ph type="pic" idx="2"/>
          </p:nvPr>
        </p:nvPicPr>
        <p:blipFill rotWithShape="1">
          <a:blip r:embed="rId1"/>
          <a:srcRect/>
          <a:stretch>
            <a:fillRect/>
          </a:stretch>
        </p:blipFill>
        <p:spPr>
          <a:xfrm>
            <a:off x="-1" y="0"/>
            <a:ext cx="5306291" cy="6858000"/>
          </a:xfrm>
          <a:prstGeom prst="rect">
            <a:avLst/>
          </a:prstGeom>
          <a:solidFill>
            <a:schemeClr val="accent1"/>
          </a:solid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sp>
        <p:nvSpPr>
          <p:cNvPr id="115" name="Google Shape;115;p21"/>
          <p:cNvSpPr txBox="1"/>
          <p:nvPr/>
        </p:nvSpPr>
        <p:spPr>
          <a:xfrm>
            <a:off x="839800" y="854925"/>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Linear </a:t>
            </a:r>
            <a:r>
              <a:rPr lang="es-ES" sz="3200" b="1" dirty="0" err="1">
                <a:solidFill>
                  <a:srgbClr val="0B5394"/>
                </a:solidFill>
              </a:rPr>
              <a:t>regression</a:t>
            </a:r>
            <a:r>
              <a:rPr lang="es-ES" sz="3200" b="1" dirty="0">
                <a:solidFill>
                  <a:srgbClr val="0B5394"/>
                </a:solidFill>
              </a:rPr>
              <a:t> pipeline  </a:t>
            </a:r>
            <a:endParaRPr dirty="0"/>
          </a:p>
        </p:txBody>
      </p:sp>
      <p:pic>
        <p:nvPicPr>
          <p:cNvPr id="6" name="Picture 5"/>
          <p:cNvPicPr>
            <a:picLocks noChangeAspect="1"/>
          </p:cNvPicPr>
          <p:nvPr/>
        </p:nvPicPr>
        <p:blipFill>
          <a:blip r:embed="rId1"/>
          <a:stretch>
            <a:fillRect/>
          </a:stretch>
        </p:blipFill>
        <p:spPr>
          <a:xfrm>
            <a:off x="839800" y="1773223"/>
            <a:ext cx="10547382" cy="445072"/>
          </a:xfrm>
          <a:prstGeom prst="rect">
            <a:avLst/>
          </a:prstGeom>
        </p:spPr>
      </p:pic>
      <p:sp>
        <p:nvSpPr>
          <p:cNvPr id="7" name="Google Shape;115;p21"/>
          <p:cNvSpPr txBox="1"/>
          <p:nvPr/>
        </p:nvSpPr>
        <p:spPr>
          <a:xfrm>
            <a:off x="822309" y="2460440"/>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Params</a:t>
            </a:r>
            <a:r>
              <a:rPr lang="es-ES" sz="3200" b="1" dirty="0">
                <a:solidFill>
                  <a:srgbClr val="0B5394"/>
                </a:solidFill>
              </a:rPr>
              <a:t> </a:t>
            </a:r>
            <a:r>
              <a:rPr lang="es-ES" sz="3200" b="1" dirty="0" err="1">
                <a:solidFill>
                  <a:srgbClr val="0B5394"/>
                </a:solidFill>
              </a:rPr>
              <a:t>Search</a:t>
            </a:r>
            <a:endParaRPr dirty="0"/>
          </a:p>
        </p:txBody>
      </p:sp>
      <p:pic>
        <p:nvPicPr>
          <p:cNvPr id="9" name="Picture 8"/>
          <p:cNvPicPr>
            <a:picLocks noChangeAspect="1"/>
          </p:cNvPicPr>
          <p:nvPr/>
        </p:nvPicPr>
        <p:blipFill>
          <a:blip r:embed="rId2"/>
          <a:stretch>
            <a:fillRect/>
          </a:stretch>
        </p:blipFill>
        <p:spPr>
          <a:xfrm>
            <a:off x="822309" y="3445518"/>
            <a:ext cx="10448195" cy="2047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pic>
        <p:nvPicPr>
          <p:cNvPr id="2" name="Picture 1"/>
          <p:cNvPicPr>
            <a:picLocks noChangeAspect="1"/>
          </p:cNvPicPr>
          <p:nvPr/>
        </p:nvPicPr>
        <p:blipFill>
          <a:blip r:embed="rId1"/>
          <a:stretch>
            <a:fillRect/>
          </a:stretch>
        </p:blipFill>
        <p:spPr>
          <a:xfrm>
            <a:off x="706435" y="1533923"/>
            <a:ext cx="6682865" cy="4847430"/>
          </a:xfrm>
          <a:prstGeom prst="rect">
            <a:avLst/>
          </a:prstGeom>
        </p:spPr>
      </p:pic>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Prediction</a:t>
            </a:r>
            <a:r>
              <a:rPr lang="es-ES" sz="3200" b="1" dirty="0">
                <a:solidFill>
                  <a:srgbClr val="0B5394"/>
                </a:solidFill>
              </a:rPr>
              <a:t> </a:t>
            </a:r>
            <a:r>
              <a:rPr lang="es-ES" sz="3200" b="1" dirty="0" err="1">
                <a:solidFill>
                  <a:srgbClr val="0B5394"/>
                </a:solidFill>
              </a:rPr>
              <a:t>Result</a:t>
            </a:r>
            <a:r>
              <a:rPr lang="es-ES" sz="3200" b="1" dirty="0">
                <a:solidFill>
                  <a:srgbClr val="0B5394"/>
                </a:solidFill>
              </a:rPr>
              <a:t> – Linear </a:t>
            </a:r>
            <a:r>
              <a:rPr lang="es-ES" sz="3200" b="1" dirty="0" err="1">
                <a:solidFill>
                  <a:srgbClr val="0B5394"/>
                </a:solidFill>
              </a:rPr>
              <a:t>Regression</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Residuals</a:t>
            </a:r>
            <a:r>
              <a:rPr lang="es-ES" sz="3200" b="1" dirty="0">
                <a:solidFill>
                  <a:srgbClr val="0B5394"/>
                </a:solidFill>
              </a:rPr>
              <a:t> </a:t>
            </a:r>
            <a:r>
              <a:rPr lang="es-ES" sz="3200" b="1" dirty="0" err="1">
                <a:solidFill>
                  <a:srgbClr val="0B5394"/>
                </a:solidFill>
              </a:rPr>
              <a:t>Analysis</a:t>
            </a:r>
            <a:r>
              <a:rPr lang="es-ES" sz="3200" b="1" dirty="0">
                <a:solidFill>
                  <a:srgbClr val="0B5394"/>
                </a:solidFill>
              </a:rPr>
              <a:t> </a:t>
            </a:r>
            <a:endParaRPr dirty="0"/>
          </a:p>
        </p:txBody>
      </p:sp>
      <p:pic>
        <p:nvPicPr>
          <p:cNvPr id="4" name="Picture 3"/>
          <p:cNvPicPr>
            <a:picLocks noChangeAspect="1"/>
          </p:cNvPicPr>
          <p:nvPr/>
        </p:nvPicPr>
        <p:blipFill>
          <a:blip r:embed="rId1"/>
          <a:stretch>
            <a:fillRect/>
          </a:stretch>
        </p:blipFill>
        <p:spPr>
          <a:xfrm>
            <a:off x="364648" y="2590134"/>
            <a:ext cx="11462684" cy="32207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Tech</a:t>
            </a:r>
            <a:r>
              <a:rPr lang="es-ES" sz="3200" b="1" dirty="0">
                <a:solidFill>
                  <a:srgbClr val="0B5394"/>
                </a:solidFill>
              </a:rPr>
              <a:t> </a:t>
            </a:r>
            <a:r>
              <a:rPr lang="es-ES" sz="3200" b="1" dirty="0" err="1">
                <a:solidFill>
                  <a:srgbClr val="0B5394"/>
                </a:solidFill>
              </a:rPr>
              <a:t>indicators</a:t>
            </a:r>
            <a:r>
              <a:rPr lang="es-ES" sz="3200" b="1" dirty="0">
                <a:solidFill>
                  <a:srgbClr val="0B5394"/>
                </a:solidFill>
              </a:rPr>
              <a:t> </a:t>
            </a:r>
            <a:r>
              <a:rPr lang="es-ES" sz="3200" b="1" dirty="0" err="1">
                <a:solidFill>
                  <a:srgbClr val="0B5394"/>
                </a:solidFill>
              </a:rPr>
              <a:t>calculation</a:t>
            </a:r>
            <a:endParaRPr dirty="0"/>
          </a:p>
        </p:txBody>
      </p:sp>
      <p:sp>
        <p:nvSpPr>
          <p:cNvPr id="2" name="Google Shape;115;p21"/>
          <p:cNvSpPr txBox="1"/>
          <p:nvPr/>
        </p:nvSpPr>
        <p:spPr>
          <a:xfrm>
            <a:off x="549272" y="2225246"/>
            <a:ext cx="2293941"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In </a:t>
            </a:r>
            <a:r>
              <a:rPr lang="es-ES" sz="3200" b="1" dirty="0" err="1">
                <a:solidFill>
                  <a:srgbClr val="0B5394"/>
                </a:solidFill>
              </a:rPr>
              <a:t>Sample</a:t>
            </a:r>
            <a:r>
              <a:rPr lang="es-ES" sz="3200" b="1" dirty="0">
                <a:solidFill>
                  <a:srgbClr val="0B5394"/>
                </a:solidFill>
              </a:rPr>
              <a:t>:</a:t>
            </a:r>
            <a:endParaRPr dirty="0"/>
          </a:p>
        </p:txBody>
      </p:sp>
      <p:sp>
        <p:nvSpPr>
          <p:cNvPr id="5" name="Google Shape;115;p21"/>
          <p:cNvSpPr txBox="1"/>
          <p:nvPr/>
        </p:nvSpPr>
        <p:spPr>
          <a:xfrm>
            <a:off x="6095990" y="2225246"/>
            <a:ext cx="3519498"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Out</a:t>
            </a:r>
            <a:r>
              <a:rPr lang="es-ES" sz="3200" b="1" dirty="0">
                <a:solidFill>
                  <a:srgbClr val="0B5394"/>
                </a:solidFill>
              </a:rPr>
              <a:t> </a:t>
            </a:r>
            <a:r>
              <a:rPr lang="es-ES" sz="3200" b="1" dirty="0" err="1">
                <a:solidFill>
                  <a:srgbClr val="0B5394"/>
                </a:solidFill>
              </a:rPr>
              <a:t>Of</a:t>
            </a:r>
            <a:r>
              <a:rPr lang="es-ES" sz="3200" b="1" dirty="0">
                <a:solidFill>
                  <a:srgbClr val="0B5394"/>
                </a:solidFill>
              </a:rPr>
              <a:t> </a:t>
            </a:r>
            <a:r>
              <a:rPr lang="es-ES" sz="3200" b="1" dirty="0" err="1">
                <a:solidFill>
                  <a:srgbClr val="0B5394"/>
                </a:solidFill>
              </a:rPr>
              <a:t>Sample</a:t>
            </a:r>
            <a:r>
              <a:rPr lang="es-ES" sz="3200" b="1" dirty="0">
                <a:solidFill>
                  <a:srgbClr val="0B5394"/>
                </a:solidFill>
              </a:rPr>
              <a:t>:</a:t>
            </a:r>
            <a:endParaRPr dirty="0"/>
          </a:p>
        </p:txBody>
      </p:sp>
      <p:sp>
        <p:nvSpPr>
          <p:cNvPr id="4" name="Google Shape;125;p22"/>
          <p:cNvSpPr txBox="1"/>
          <p:nvPr/>
        </p:nvSpPr>
        <p:spPr>
          <a:xfrm>
            <a:off x="587644" y="2902324"/>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0.121627</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0.521755</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-0.732162</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320</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0.16612</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-0.0415887</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0.372978</a:t>
            </a:r>
            <a:endParaRPr lang="en-US" sz="2000" dirty="0">
              <a:solidFill>
                <a:schemeClr val="dk1"/>
              </a:solidFill>
            </a:endParaRPr>
          </a:p>
        </p:txBody>
      </p:sp>
      <p:sp>
        <p:nvSpPr>
          <p:cNvPr id="6" name="Google Shape;125;p22"/>
          <p:cNvSpPr txBox="1"/>
          <p:nvPr/>
        </p:nvSpPr>
        <p:spPr>
          <a:xfrm>
            <a:off x="6095990" y="2902323"/>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0.116561</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0.55598</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-0.502246</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232</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0.232079</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-0.0415887</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0.372978</a:t>
            </a:r>
            <a:endParaRPr lang="en-US"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Cross </a:t>
            </a:r>
            <a:r>
              <a:rPr lang="es-ES" sz="3200" b="1" dirty="0" err="1">
                <a:solidFill>
                  <a:srgbClr val="0B5394"/>
                </a:solidFill>
              </a:rPr>
              <a:t>Validation</a:t>
            </a:r>
            <a:endParaRPr dirty="0"/>
          </a:p>
        </p:txBody>
      </p:sp>
      <p:pic>
        <p:nvPicPr>
          <p:cNvPr id="5" name="Picture 4"/>
          <p:cNvPicPr>
            <a:picLocks noChangeAspect="1"/>
          </p:cNvPicPr>
          <p:nvPr/>
        </p:nvPicPr>
        <p:blipFill>
          <a:blip r:embed="rId1"/>
          <a:stretch>
            <a:fillRect/>
          </a:stretch>
        </p:blipFill>
        <p:spPr>
          <a:xfrm>
            <a:off x="802886" y="1533899"/>
            <a:ext cx="6746489" cy="50598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Linear </a:t>
            </a:r>
            <a:r>
              <a:rPr lang="es-ES" dirty="0" err="1">
                <a:latin typeface="Garamond" panose="02020404030301010803"/>
                <a:ea typeface="Garamond" panose="02020404030301010803"/>
                <a:cs typeface="Garamond" panose="02020404030301010803"/>
                <a:sym typeface="Garamond" panose="02020404030301010803"/>
              </a:rPr>
              <a:t>Regression</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WhietReality</a:t>
            </a:r>
            <a:r>
              <a:rPr lang="es-ES" sz="3200" b="1" dirty="0">
                <a:solidFill>
                  <a:srgbClr val="0B5394"/>
                </a:solidFill>
              </a:rPr>
              <a:t> </a:t>
            </a:r>
            <a:r>
              <a:rPr lang="es-ES" sz="3200" b="1" dirty="0" err="1">
                <a:solidFill>
                  <a:srgbClr val="0B5394"/>
                </a:solidFill>
              </a:rPr>
              <a:t>Check</a:t>
            </a:r>
            <a:r>
              <a:rPr lang="es-ES" sz="3200" b="1" dirty="0">
                <a:solidFill>
                  <a:srgbClr val="0B5394"/>
                </a:solidFill>
              </a:rPr>
              <a:t> </a:t>
            </a:r>
            <a:endParaRPr dirty="0"/>
          </a:p>
        </p:txBody>
      </p:sp>
      <p:pic>
        <p:nvPicPr>
          <p:cNvPr id="4" name="Picture 3"/>
          <p:cNvPicPr>
            <a:picLocks noChangeAspect="1"/>
          </p:cNvPicPr>
          <p:nvPr/>
        </p:nvPicPr>
        <p:blipFill>
          <a:blip r:embed="rId1"/>
          <a:stretch>
            <a:fillRect/>
          </a:stretch>
        </p:blipFill>
        <p:spPr>
          <a:xfrm>
            <a:off x="706435" y="1533900"/>
            <a:ext cx="6744808" cy="50341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ctrTitle"/>
          </p:nvPr>
        </p:nvSpPr>
        <p:spPr>
          <a:xfrm>
            <a:off x="5680823" y="1951350"/>
            <a:ext cx="7101600" cy="106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00000"/>
              <a:buFont typeface="Garamond" panose="02020404030301010803"/>
              <a:buNone/>
            </a:pPr>
            <a:r>
              <a:rPr lang="es-ES" dirty="0" err="1"/>
              <a:t>Introduction</a:t>
            </a:r>
            <a:endParaRPr dirty="0"/>
          </a:p>
        </p:txBody>
      </p:sp>
      <p:sp>
        <p:nvSpPr>
          <p:cNvPr id="139" name="Google Shape;139;p24"/>
          <p:cNvSpPr txBox="1">
            <a:spLocks noGrp="1"/>
          </p:cNvSpPr>
          <p:nvPr>
            <p:ph type="body" idx="3"/>
          </p:nvPr>
        </p:nvSpPr>
        <p:spPr>
          <a:xfrm>
            <a:off x="5680075" y="776480"/>
            <a:ext cx="587375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8000"/>
              <a:buNone/>
            </a:pPr>
            <a:r>
              <a:rPr lang="es-ES" dirty="0">
                <a:solidFill>
                  <a:schemeClr val="bg1"/>
                </a:solidFill>
              </a:rPr>
              <a:t>1.</a:t>
            </a:r>
            <a:endParaRPr dirty="0">
              <a:solidFill>
                <a:schemeClr val="bg1"/>
              </a:solidFill>
            </a:endParaRPr>
          </a:p>
        </p:txBody>
      </p:sp>
      <p:cxnSp>
        <p:nvCxnSpPr>
          <p:cNvPr id="140" name="Google Shape;140;p24"/>
          <p:cNvCxnSpPr/>
          <p:nvPr/>
        </p:nvCxnSpPr>
        <p:spPr>
          <a:xfrm rot="10800000">
            <a:off x="5814291" y="3158067"/>
            <a:ext cx="620376" cy="0"/>
          </a:xfrm>
          <a:prstGeom prst="straightConnector1">
            <a:avLst/>
          </a:prstGeom>
          <a:noFill/>
          <a:ln w="41275" cap="flat" cmpd="sng">
            <a:solidFill>
              <a:schemeClr val="accent2"/>
            </a:solidFill>
            <a:prstDash val="solid"/>
            <a:miter lim="800000"/>
            <a:headEnd type="none" w="sm" len="sm"/>
            <a:tailEnd type="none" w="sm" len="sm"/>
          </a:ln>
        </p:spPr>
      </p:cxnSp>
      <p:pic>
        <p:nvPicPr>
          <p:cNvPr id="141" name="Google Shape;141;p24"/>
          <p:cNvPicPr preferRelativeResize="0">
            <a:picLocks noGrp="1"/>
          </p:cNvPicPr>
          <p:nvPr>
            <p:ph type="pic" idx="2"/>
          </p:nvPr>
        </p:nvPicPr>
        <p:blipFill rotWithShape="1">
          <a:blip r:embed="rId1"/>
          <a:srcRect/>
          <a:stretch>
            <a:fillRect/>
          </a:stretch>
        </p:blipFill>
        <p:spPr>
          <a:xfrm>
            <a:off x="-1" y="0"/>
            <a:ext cx="5306291" cy="6858000"/>
          </a:xfrm>
          <a:prstGeom prst="rect">
            <a:avLst/>
          </a:prstGeom>
          <a:solidFill>
            <a:schemeClr val="accent1"/>
          </a:solid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115" name="Google Shape;115;p21"/>
          <p:cNvSpPr txBox="1"/>
          <p:nvPr/>
        </p:nvSpPr>
        <p:spPr>
          <a:xfrm>
            <a:off x="839800" y="854925"/>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Xgboost</a:t>
            </a:r>
            <a:r>
              <a:rPr lang="es-ES" sz="3200" b="1" dirty="0">
                <a:solidFill>
                  <a:srgbClr val="0B5394"/>
                </a:solidFill>
              </a:rPr>
              <a:t> pipeline  </a:t>
            </a:r>
            <a:endParaRPr dirty="0"/>
          </a:p>
        </p:txBody>
      </p:sp>
      <p:sp>
        <p:nvSpPr>
          <p:cNvPr id="7" name="Google Shape;115;p21"/>
          <p:cNvSpPr txBox="1"/>
          <p:nvPr/>
        </p:nvSpPr>
        <p:spPr>
          <a:xfrm>
            <a:off x="822309" y="2460440"/>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Params</a:t>
            </a:r>
            <a:r>
              <a:rPr lang="es-ES" sz="3200" b="1" dirty="0">
                <a:solidFill>
                  <a:srgbClr val="0B5394"/>
                </a:solidFill>
              </a:rPr>
              <a:t> </a:t>
            </a:r>
            <a:r>
              <a:rPr lang="es-ES" sz="3200" b="1" dirty="0" err="1">
                <a:solidFill>
                  <a:srgbClr val="0B5394"/>
                </a:solidFill>
              </a:rPr>
              <a:t>Search</a:t>
            </a:r>
            <a:endParaRPr dirty="0"/>
          </a:p>
        </p:txBody>
      </p:sp>
      <p:pic>
        <p:nvPicPr>
          <p:cNvPr id="3" name="Picture 2"/>
          <p:cNvPicPr>
            <a:picLocks noChangeAspect="1"/>
          </p:cNvPicPr>
          <p:nvPr/>
        </p:nvPicPr>
        <p:blipFill>
          <a:blip r:embed="rId1"/>
          <a:stretch>
            <a:fillRect/>
          </a:stretch>
        </p:blipFill>
        <p:spPr>
          <a:xfrm>
            <a:off x="809316" y="1787959"/>
            <a:ext cx="11277910" cy="416525"/>
          </a:xfrm>
          <a:prstGeom prst="rect">
            <a:avLst/>
          </a:prstGeom>
        </p:spPr>
      </p:pic>
      <p:pic>
        <p:nvPicPr>
          <p:cNvPr id="5" name="Picture 4"/>
          <p:cNvPicPr>
            <a:picLocks noChangeAspect="1"/>
          </p:cNvPicPr>
          <p:nvPr/>
        </p:nvPicPr>
        <p:blipFill>
          <a:blip r:embed="rId2"/>
          <a:stretch>
            <a:fillRect/>
          </a:stretch>
        </p:blipFill>
        <p:spPr>
          <a:xfrm>
            <a:off x="809316" y="3499780"/>
            <a:ext cx="11194106" cy="2448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Prediction</a:t>
            </a:r>
            <a:r>
              <a:rPr lang="es-ES" sz="3200" b="1" dirty="0">
                <a:solidFill>
                  <a:srgbClr val="0B5394"/>
                </a:solidFill>
              </a:rPr>
              <a:t> </a:t>
            </a:r>
            <a:r>
              <a:rPr lang="es-ES" sz="3200" b="1" dirty="0" err="1">
                <a:solidFill>
                  <a:srgbClr val="0B5394"/>
                </a:solidFill>
              </a:rPr>
              <a:t>Result</a:t>
            </a:r>
            <a:r>
              <a:rPr lang="es-ES" sz="3200" b="1" dirty="0">
                <a:solidFill>
                  <a:srgbClr val="0B5394"/>
                </a:solidFill>
              </a:rPr>
              <a:t> – </a:t>
            </a:r>
            <a:r>
              <a:rPr lang="es-ES" sz="3200" b="1" dirty="0" err="1">
                <a:solidFill>
                  <a:srgbClr val="0B5394"/>
                </a:solidFill>
              </a:rPr>
              <a:t>Xgboost</a:t>
            </a:r>
            <a:endParaRPr dirty="0"/>
          </a:p>
        </p:txBody>
      </p:sp>
      <p:pic>
        <p:nvPicPr>
          <p:cNvPr id="4" name="Picture 3"/>
          <p:cNvPicPr>
            <a:picLocks noChangeAspect="1"/>
          </p:cNvPicPr>
          <p:nvPr/>
        </p:nvPicPr>
        <p:blipFill>
          <a:blip r:embed="rId1"/>
          <a:stretch>
            <a:fillRect/>
          </a:stretch>
        </p:blipFill>
        <p:spPr>
          <a:xfrm>
            <a:off x="706435" y="1533900"/>
            <a:ext cx="6851653" cy="49698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Residuals</a:t>
            </a:r>
            <a:r>
              <a:rPr lang="es-ES" sz="3200" b="1" dirty="0">
                <a:solidFill>
                  <a:srgbClr val="0B5394"/>
                </a:solidFill>
              </a:rPr>
              <a:t> </a:t>
            </a:r>
            <a:r>
              <a:rPr lang="es-ES" sz="3200" b="1" dirty="0" err="1">
                <a:solidFill>
                  <a:srgbClr val="0B5394"/>
                </a:solidFill>
              </a:rPr>
              <a:t>Analysis</a:t>
            </a:r>
            <a:r>
              <a:rPr lang="es-ES" sz="3200" b="1" dirty="0">
                <a:solidFill>
                  <a:srgbClr val="0B5394"/>
                </a:solidFill>
              </a:rPr>
              <a:t> </a:t>
            </a:r>
            <a:endParaRPr dirty="0"/>
          </a:p>
        </p:txBody>
      </p:sp>
      <p:pic>
        <p:nvPicPr>
          <p:cNvPr id="2" name="Picture 1"/>
          <p:cNvPicPr>
            <a:picLocks noChangeAspect="1"/>
          </p:cNvPicPr>
          <p:nvPr/>
        </p:nvPicPr>
        <p:blipFill>
          <a:blip r:embed="rId1"/>
          <a:stretch>
            <a:fillRect/>
          </a:stretch>
        </p:blipFill>
        <p:spPr>
          <a:xfrm>
            <a:off x="279823" y="2511553"/>
            <a:ext cx="11742352" cy="3299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Tech</a:t>
            </a:r>
            <a:r>
              <a:rPr lang="es-ES" sz="3200" b="1" dirty="0">
                <a:solidFill>
                  <a:srgbClr val="0B5394"/>
                </a:solidFill>
              </a:rPr>
              <a:t> </a:t>
            </a:r>
            <a:r>
              <a:rPr lang="es-ES" sz="3200" b="1" dirty="0" err="1">
                <a:solidFill>
                  <a:srgbClr val="0B5394"/>
                </a:solidFill>
              </a:rPr>
              <a:t>indicators</a:t>
            </a:r>
            <a:r>
              <a:rPr lang="es-ES" sz="3200" b="1" dirty="0">
                <a:solidFill>
                  <a:srgbClr val="0B5394"/>
                </a:solidFill>
              </a:rPr>
              <a:t> </a:t>
            </a:r>
            <a:r>
              <a:rPr lang="es-ES" sz="3200" b="1" dirty="0" err="1">
                <a:solidFill>
                  <a:srgbClr val="0B5394"/>
                </a:solidFill>
              </a:rPr>
              <a:t>calculation</a:t>
            </a:r>
            <a:endParaRPr dirty="0"/>
          </a:p>
        </p:txBody>
      </p:sp>
      <p:sp>
        <p:nvSpPr>
          <p:cNvPr id="2" name="Google Shape;115;p21"/>
          <p:cNvSpPr txBox="1"/>
          <p:nvPr/>
        </p:nvSpPr>
        <p:spPr>
          <a:xfrm>
            <a:off x="549272" y="2225246"/>
            <a:ext cx="2293941"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In </a:t>
            </a:r>
            <a:r>
              <a:rPr lang="es-ES" sz="3200" b="1" dirty="0" err="1">
                <a:solidFill>
                  <a:srgbClr val="0B5394"/>
                </a:solidFill>
              </a:rPr>
              <a:t>Sample</a:t>
            </a:r>
            <a:r>
              <a:rPr lang="es-ES" sz="3200" b="1" dirty="0">
                <a:solidFill>
                  <a:srgbClr val="0B5394"/>
                </a:solidFill>
              </a:rPr>
              <a:t>:</a:t>
            </a:r>
            <a:endParaRPr dirty="0"/>
          </a:p>
        </p:txBody>
      </p:sp>
      <p:sp>
        <p:nvSpPr>
          <p:cNvPr id="5" name="Google Shape;115;p21"/>
          <p:cNvSpPr txBox="1"/>
          <p:nvPr/>
        </p:nvSpPr>
        <p:spPr>
          <a:xfrm>
            <a:off x="6095990" y="2225246"/>
            <a:ext cx="3519498"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Out</a:t>
            </a:r>
            <a:r>
              <a:rPr lang="es-ES" sz="3200" b="1" dirty="0">
                <a:solidFill>
                  <a:srgbClr val="0B5394"/>
                </a:solidFill>
              </a:rPr>
              <a:t> </a:t>
            </a:r>
            <a:r>
              <a:rPr lang="es-ES" sz="3200" b="1" dirty="0" err="1">
                <a:solidFill>
                  <a:srgbClr val="0B5394"/>
                </a:solidFill>
              </a:rPr>
              <a:t>Of</a:t>
            </a:r>
            <a:r>
              <a:rPr lang="es-ES" sz="3200" b="1" dirty="0">
                <a:solidFill>
                  <a:srgbClr val="0B5394"/>
                </a:solidFill>
              </a:rPr>
              <a:t> </a:t>
            </a:r>
            <a:r>
              <a:rPr lang="es-ES" sz="3200" b="1" dirty="0" err="1">
                <a:solidFill>
                  <a:srgbClr val="0B5394"/>
                </a:solidFill>
              </a:rPr>
              <a:t>Sample</a:t>
            </a:r>
            <a:r>
              <a:rPr lang="es-ES" sz="3200" b="1" dirty="0">
                <a:solidFill>
                  <a:srgbClr val="0B5394"/>
                </a:solidFill>
              </a:rPr>
              <a:t>:</a:t>
            </a:r>
            <a:endParaRPr dirty="0"/>
          </a:p>
        </p:txBody>
      </p:sp>
      <p:sp>
        <p:nvSpPr>
          <p:cNvPr id="4" name="Google Shape;125;p22"/>
          <p:cNvSpPr txBox="1"/>
          <p:nvPr/>
        </p:nvSpPr>
        <p:spPr>
          <a:xfrm>
            <a:off x="587644" y="2902324"/>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0.00697507</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0.190687</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-0.746201</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416</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0.00934141</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0.0494161</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0.308886</a:t>
            </a:r>
            <a:endParaRPr lang="en-US" sz="2000" dirty="0">
              <a:solidFill>
                <a:schemeClr val="dk1"/>
              </a:solidFill>
            </a:endParaRPr>
          </a:p>
        </p:txBody>
      </p:sp>
      <p:sp>
        <p:nvSpPr>
          <p:cNvPr id="6" name="Google Shape;125;p22"/>
          <p:cNvSpPr txBox="1"/>
          <p:nvPr/>
        </p:nvSpPr>
        <p:spPr>
          <a:xfrm>
            <a:off x="6095990" y="2902324"/>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-0.0864164</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-0.209166</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-0.605321</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365</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-0.142761</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0.0494161</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0.308886</a:t>
            </a:r>
            <a:endParaRPr lang="en-US"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Cross </a:t>
            </a:r>
            <a:r>
              <a:rPr lang="es-ES" sz="3200" b="1" dirty="0" err="1">
                <a:solidFill>
                  <a:srgbClr val="0B5394"/>
                </a:solidFill>
              </a:rPr>
              <a:t>Validation</a:t>
            </a:r>
            <a:endParaRPr dirty="0"/>
          </a:p>
        </p:txBody>
      </p:sp>
      <p:pic>
        <p:nvPicPr>
          <p:cNvPr id="5" name="Picture 4"/>
          <p:cNvPicPr>
            <a:picLocks noChangeAspect="1"/>
          </p:cNvPicPr>
          <p:nvPr/>
        </p:nvPicPr>
        <p:blipFill>
          <a:blip r:embed="rId1"/>
          <a:stretch>
            <a:fillRect/>
          </a:stretch>
        </p:blipFill>
        <p:spPr>
          <a:xfrm>
            <a:off x="706434" y="1616501"/>
            <a:ext cx="6608765" cy="5182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Xgboost</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WhietReality</a:t>
            </a:r>
            <a:r>
              <a:rPr lang="es-ES" sz="3200" b="1" dirty="0">
                <a:solidFill>
                  <a:srgbClr val="0B5394"/>
                </a:solidFill>
              </a:rPr>
              <a:t> </a:t>
            </a:r>
            <a:r>
              <a:rPr lang="es-ES" sz="3200" b="1" dirty="0" err="1">
                <a:solidFill>
                  <a:srgbClr val="0B5394"/>
                </a:solidFill>
              </a:rPr>
              <a:t>Check</a:t>
            </a:r>
            <a:r>
              <a:rPr lang="es-ES" sz="3200" b="1" dirty="0">
                <a:solidFill>
                  <a:srgbClr val="0B5394"/>
                </a:solidFill>
              </a:rPr>
              <a:t> </a:t>
            </a:r>
            <a:endParaRPr dirty="0"/>
          </a:p>
        </p:txBody>
      </p:sp>
      <p:pic>
        <p:nvPicPr>
          <p:cNvPr id="2" name="Picture 1"/>
          <p:cNvPicPr>
            <a:picLocks noChangeAspect="1"/>
          </p:cNvPicPr>
          <p:nvPr/>
        </p:nvPicPr>
        <p:blipFill>
          <a:blip r:embed="rId1"/>
          <a:stretch>
            <a:fillRect/>
          </a:stretch>
        </p:blipFill>
        <p:spPr>
          <a:xfrm>
            <a:off x="706435" y="1716862"/>
            <a:ext cx="6575311" cy="49076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115" name="Google Shape;115;p21"/>
          <p:cNvSpPr txBox="1"/>
          <p:nvPr/>
        </p:nvSpPr>
        <p:spPr>
          <a:xfrm>
            <a:off x="725500" y="335715"/>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Arima</a:t>
            </a:r>
            <a:r>
              <a:rPr lang="es-ES" sz="3200" b="1" dirty="0">
                <a:solidFill>
                  <a:srgbClr val="0B5394"/>
                </a:solidFill>
              </a:rPr>
              <a:t> </a:t>
            </a:r>
            <a:r>
              <a:rPr lang="es-ES" sz="3200" b="1" dirty="0" err="1">
                <a:solidFill>
                  <a:srgbClr val="0B5394"/>
                </a:solidFill>
              </a:rPr>
              <a:t>Model</a:t>
            </a:r>
            <a:r>
              <a:rPr lang="es-ES" sz="3200" b="1" dirty="0">
                <a:solidFill>
                  <a:srgbClr val="0B5394"/>
                </a:solidFill>
              </a:rPr>
              <a:t> </a:t>
            </a:r>
            <a:r>
              <a:rPr lang="es-ES" sz="3200" b="1" dirty="0" err="1">
                <a:solidFill>
                  <a:srgbClr val="0B5394"/>
                </a:solidFill>
              </a:rPr>
              <a:t>With</a:t>
            </a:r>
            <a:r>
              <a:rPr lang="es-ES" sz="3200" b="1" dirty="0">
                <a:solidFill>
                  <a:srgbClr val="0B5394"/>
                </a:solidFill>
              </a:rPr>
              <a:t> </a:t>
            </a:r>
            <a:r>
              <a:rPr lang="es-ES" sz="3200" b="1" dirty="0" err="1">
                <a:solidFill>
                  <a:srgbClr val="0B5394"/>
                </a:solidFill>
              </a:rPr>
              <a:t>Params</a:t>
            </a:r>
            <a:r>
              <a:rPr lang="es-ES" sz="3200" b="1" dirty="0">
                <a:solidFill>
                  <a:srgbClr val="0B5394"/>
                </a:solidFill>
              </a:rPr>
              <a:t> </a:t>
            </a:r>
            <a:r>
              <a:rPr lang="es-ES" sz="3200" b="1" dirty="0" err="1">
                <a:solidFill>
                  <a:srgbClr val="0B5394"/>
                </a:solidFill>
              </a:rPr>
              <a:t>Search</a:t>
            </a:r>
            <a:r>
              <a:rPr lang="es-ES" sz="3200" b="1" dirty="0">
                <a:solidFill>
                  <a:srgbClr val="0B5394"/>
                </a:solidFill>
              </a:rPr>
              <a:t>  </a:t>
            </a:r>
            <a:endParaRPr dirty="0"/>
          </a:p>
        </p:txBody>
      </p:sp>
      <p:pic>
        <p:nvPicPr>
          <p:cNvPr id="4" name="Picture 3"/>
          <p:cNvPicPr>
            <a:picLocks noChangeAspect="1"/>
          </p:cNvPicPr>
          <p:nvPr/>
        </p:nvPicPr>
        <p:blipFill>
          <a:blip r:embed="rId1"/>
          <a:stretch>
            <a:fillRect/>
          </a:stretch>
        </p:blipFill>
        <p:spPr>
          <a:xfrm>
            <a:off x="725500" y="1012793"/>
            <a:ext cx="10290235" cy="58452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Prediction</a:t>
            </a:r>
            <a:r>
              <a:rPr lang="es-ES" sz="3200" b="1" dirty="0">
                <a:solidFill>
                  <a:srgbClr val="0B5394"/>
                </a:solidFill>
              </a:rPr>
              <a:t> </a:t>
            </a:r>
            <a:r>
              <a:rPr lang="es-ES" sz="3200" b="1" dirty="0" err="1">
                <a:solidFill>
                  <a:srgbClr val="0B5394"/>
                </a:solidFill>
              </a:rPr>
              <a:t>Result</a:t>
            </a:r>
            <a:r>
              <a:rPr lang="es-ES" sz="3200" b="1" dirty="0">
                <a:solidFill>
                  <a:srgbClr val="0B5394"/>
                </a:solidFill>
              </a:rPr>
              <a:t> – </a:t>
            </a:r>
            <a:r>
              <a:rPr lang="es-ES" sz="3200" b="1" dirty="0" err="1">
                <a:solidFill>
                  <a:srgbClr val="0B5394"/>
                </a:solidFill>
              </a:rPr>
              <a:t>Arima</a:t>
            </a:r>
            <a:endParaRPr dirty="0"/>
          </a:p>
        </p:txBody>
      </p:sp>
      <p:pic>
        <p:nvPicPr>
          <p:cNvPr id="2" name="Picture 1"/>
          <p:cNvPicPr>
            <a:picLocks noChangeAspect="1"/>
          </p:cNvPicPr>
          <p:nvPr/>
        </p:nvPicPr>
        <p:blipFill>
          <a:blip r:embed="rId1"/>
          <a:stretch>
            <a:fillRect/>
          </a:stretch>
        </p:blipFill>
        <p:spPr>
          <a:xfrm>
            <a:off x="706435" y="1533900"/>
            <a:ext cx="6994528" cy="50734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Residuals</a:t>
            </a:r>
            <a:r>
              <a:rPr lang="es-ES" sz="3200" b="1" dirty="0">
                <a:solidFill>
                  <a:srgbClr val="0B5394"/>
                </a:solidFill>
              </a:rPr>
              <a:t> </a:t>
            </a:r>
            <a:r>
              <a:rPr lang="es-ES" sz="3200" b="1" dirty="0" err="1">
                <a:solidFill>
                  <a:srgbClr val="0B5394"/>
                </a:solidFill>
              </a:rPr>
              <a:t>Analysis</a:t>
            </a:r>
            <a:r>
              <a:rPr lang="es-ES" sz="3200" b="1" dirty="0">
                <a:solidFill>
                  <a:srgbClr val="0B5394"/>
                </a:solidFill>
              </a:rPr>
              <a:t> </a:t>
            </a:r>
            <a:endParaRPr dirty="0"/>
          </a:p>
        </p:txBody>
      </p:sp>
      <p:pic>
        <p:nvPicPr>
          <p:cNvPr id="4" name="Picture 3"/>
          <p:cNvPicPr>
            <a:picLocks noChangeAspect="1"/>
          </p:cNvPicPr>
          <p:nvPr/>
        </p:nvPicPr>
        <p:blipFill>
          <a:blip r:embed="rId1"/>
          <a:stretch>
            <a:fillRect/>
          </a:stretch>
        </p:blipFill>
        <p:spPr>
          <a:xfrm>
            <a:off x="549272" y="2225246"/>
            <a:ext cx="11564381" cy="32493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047084"/>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Tech</a:t>
            </a:r>
            <a:r>
              <a:rPr lang="es-ES" sz="3200" b="1" dirty="0">
                <a:solidFill>
                  <a:srgbClr val="0B5394"/>
                </a:solidFill>
              </a:rPr>
              <a:t> </a:t>
            </a:r>
            <a:r>
              <a:rPr lang="es-ES" sz="3200" b="1" dirty="0" err="1">
                <a:solidFill>
                  <a:srgbClr val="0B5394"/>
                </a:solidFill>
              </a:rPr>
              <a:t>indicators</a:t>
            </a:r>
            <a:r>
              <a:rPr lang="es-ES" sz="3200" b="1" dirty="0">
                <a:solidFill>
                  <a:srgbClr val="0B5394"/>
                </a:solidFill>
              </a:rPr>
              <a:t> </a:t>
            </a:r>
            <a:r>
              <a:rPr lang="es-ES" sz="3200" b="1" dirty="0" err="1">
                <a:solidFill>
                  <a:srgbClr val="0B5394"/>
                </a:solidFill>
              </a:rPr>
              <a:t>calculation</a:t>
            </a:r>
            <a:endParaRPr dirty="0"/>
          </a:p>
        </p:txBody>
      </p:sp>
      <p:sp>
        <p:nvSpPr>
          <p:cNvPr id="2" name="Google Shape;115;p21"/>
          <p:cNvSpPr txBox="1"/>
          <p:nvPr/>
        </p:nvSpPr>
        <p:spPr>
          <a:xfrm>
            <a:off x="549272" y="2225246"/>
            <a:ext cx="2293941"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In </a:t>
            </a:r>
            <a:r>
              <a:rPr lang="es-ES" sz="3200" b="1" dirty="0" err="1">
                <a:solidFill>
                  <a:srgbClr val="0B5394"/>
                </a:solidFill>
              </a:rPr>
              <a:t>Sample</a:t>
            </a:r>
            <a:r>
              <a:rPr lang="es-ES" sz="3200" b="1" dirty="0">
                <a:solidFill>
                  <a:srgbClr val="0B5394"/>
                </a:solidFill>
              </a:rPr>
              <a:t>:</a:t>
            </a:r>
            <a:endParaRPr dirty="0"/>
          </a:p>
        </p:txBody>
      </p:sp>
      <p:sp>
        <p:nvSpPr>
          <p:cNvPr id="5" name="Google Shape;115;p21"/>
          <p:cNvSpPr txBox="1"/>
          <p:nvPr/>
        </p:nvSpPr>
        <p:spPr>
          <a:xfrm>
            <a:off x="6095990" y="2225246"/>
            <a:ext cx="3519498"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Out</a:t>
            </a:r>
            <a:r>
              <a:rPr lang="es-ES" sz="3200" b="1" dirty="0">
                <a:solidFill>
                  <a:srgbClr val="0B5394"/>
                </a:solidFill>
              </a:rPr>
              <a:t> </a:t>
            </a:r>
            <a:r>
              <a:rPr lang="es-ES" sz="3200" b="1" dirty="0" err="1">
                <a:solidFill>
                  <a:srgbClr val="0B5394"/>
                </a:solidFill>
              </a:rPr>
              <a:t>Of</a:t>
            </a:r>
            <a:r>
              <a:rPr lang="es-ES" sz="3200" b="1" dirty="0">
                <a:solidFill>
                  <a:srgbClr val="0B5394"/>
                </a:solidFill>
              </a:rPr>
              <a:t> </a:t>
            </a:r>
            <a:r>
              <a:rPr lang="es-ES" sz="3200" b="1" dirty="0" err="1">
                <a:solidFill>
                  <a:srgbClr val="0B5394"/>
                </a:solidFill>
              </a:rPr>
              <a:t>Sample</a:t>
            </a:r>
            <a:r>
              <a:rPr lang="es-ES" sz="3200" b="1" dirty="0">
                <a:solidFill>
                  <a:srgbClr val="0B5394"/>
                </a:solidFill>
              </a:rPr>
              <a:t>:</a:t>
            </a:r>
            <a:endParaRPr dirty="0"/>
          </a:p>
        </p:txBody>
      </p:sp>
      <p:sp>
        <p:nvSpPr>
          <p:cNvPr id="4" name="Google Shape;125;p22"/>
          <p:cNvSpPr txBox="1"/>
          <p:nvPr/>
        </p:nvSpPr>
        <p:spPr>
          <a:xfrm>
            <a:off x="587644" y="2902324"/>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a:t>
            </a:r>
            <a:r>
              <a:rPr lang="en-US" altLang="zh-CN" sz="2000" dirty="0">
                <a:solidFill>
                  <a:schemeClr val="dk1"/>
                </a:solidFill>
              </a:rPr>
              <a:t>-0.110674</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a:t>
            </a:r>
            <a:r>
              <a:rPr lang="en-US" altLang="zh-CN" sz="2000" dirty="0">
                <a:solidFill>
                  <a:schemeClr val="dk1"/>
                </a:solidFill>
              </a:rPr>
              <a:t>-</a:t>
            </a:r>
            <a:r>
              <a:rPr lang="en-US" sz="2000" dirty="0">
                <a:solidFill>
                  <a:schemeClr val="dk1"/>
                </a:solidFill>
              </a:rPr>
              <a:t>0.1</a:t>
            </a:r>
            <a:r>
              <a:rPr lang="en-US" altLang="zh-CN" sz="2000" dirty="0">
                <a:solidFill>
                  <a:schemeClr val="dk1"/>
                </a:solidFill>
              </a:rPr>
              <a:t>73127</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a:t>
            </a:r>
            <a:r>
              <a:rPr lang="en-US" altLang="zh-CN" sz="2000" dirty="0">
                <a:solidFill>
                  <a:schemeClr val="dk1"/>
                </a:solidFill>
              </a:rPr>
              <a:t>826086</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4</a:t>
            </a:r>
            <a:r>
              <a:rPr lang="en-US" altLang="zh-CN" sz="2000" dirty="0">
                <a:solidFill>
                  <a:schemeClr val="dk1"/>
                </a:solidFill>
              </a:rPr>
              <a:t>22</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a:t>
            </a:r>
            <a:r>
              <a:rPr lang="en-US" altLang="zh-CN" sz="2000" dirty="0">
                <a:solidFill>
                  <a:schemeClr val="dk1"/>
                </a:solidFill>
              </a:rPr>
              <a:t>-0.133974</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a:t>
            </a:r>
            <a:r>
              <a:rPr lang="en-US" altLang="zh-CN" sz="2000" dirty="0">
                <a:solidFill>
                  <a:schemeClr val="dk1"/>
                </a:solidFill>
              </a:rPr>
              <a:t>-0.00357113</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a:t>
            </a:r>
            <a:r>
              <a:rPr lang="en-US" altLang="zh-CN" sz="2000" dirty="0">
                <a:solidFill>
                  <a:schemeClr val="dk1"/>
                </a:solidFill>
              </a:rPr>
              <a:t>941415</a:t>
            </a:r>
            <a:endParaRPr lang="en-US" sz="2000" dirty="0">
              <a:solidFill>
                <a:schemeClr val="dk1"/>
              </a:solidFill>
            </a:endParaRPr>
          </a:p>
        </p:txBody>
      </p:sp>
      <p:sp>
        <p:nvSpPr>
          <p:cNvPr id="6" name="Google Shape;125;p22"/>
          <p:cNvSpPr txBox="1"/>
          <p:nvPr/>
        </p:nvSpPr>
        <p:spPr>
          <a:xfrm>
            <a:off x="6095990" y="2902323"/>
            <a:ext cx="3977736" cy="26622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CAGR: </a:t>
            </a:r>
            <a:r>
              <a:rPr lang="en-US" altLang="zh-CN" sz="2000" dirty="0">
                <a:solidFill>
                  <a:schemeClr val="dk1"/>
                </a:solidFill>
              </a:rPr>
              <a:t>0.0216495</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Sharpe ratio: </a:t>
            </a:r>
            <a:r>
              <a:rPr lang="en-US" altLang="zh-CN" sz="2000" dirty="0">
                <a:solidFill>
                  <a:schemeClr val="dk1"/>
                </a:solidFill>
              </a:rPr>
              <a:t>0.212829</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a:t>
            </a:r>
            <a:r>
              <a:rPr lang="en-US" sz="2000" dirty="0">
                <a:solidFill>
                  <a:schemeClr val="dk1"/>
                </a:solidFill>
              </a:rPr>
              <a:t>: -0.</a:t>
            </a:r>
            <a:r>
              <a:rPr lang="en-US" altLang="zh-CN" sz="2000" dirty="0">
                <a:solidFill>
                  <a:schemeClr val="dk1"/>
                </a:solidFill>
              </a:rPr>
              <a:t>680674</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maxDDD</a:t>
            </a:r>
            <a:r>
              <a:rPr lang="en-US" sz="2000" dirty="0">
                <a:solidFill>
                  <a:schemeClr val="dk1"/>
                </a:solidFill>
              </a:rPr>
              <a:t>: </a:t>
            </a:r>
            <a:r>
              <a:rPr lang="en-US" altLang="zh-CN" sz="2000" dirty="0">
                <a:solidFill>
                  <a:schemeClr val="dk1"/>
                </a:solidFill>
              </a:rPr>
              <a:t>254</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Calmer ratio: </a:t>
            </a:r>
            <a:r>
              <a:rPr lang="en-US" altLang="zh-CN" sz="2000" dirty="0">
                <a:solidFill>
                  <a:schemeClr val="dk1"/>
                </a:solidFill>
              </a:rPr>
              <a:t>0.031806</a:t>
            </a:r>
            <a:endParaRPr lang="en-US" sz="2000" dirty="0">
              <a:solidFill>
                <a:schemeClr val="dk1"/>
              </a:solidFill>
            </a:endParaRPr>
          </a:p>
          <a:p>
            <a:pPr marL="0" lvl="0" indent="0" algn="l" rtl="0">
              <a:lnSpc>
                <a:spcPct val="115000"/>
              </a:lnSpc>
              <a:spcBef>
                <a:spcPts val="0"/>
              </a:spcBef>
              <a:spcAft>
                <a:spcPts val="0"/>
              </a:spcAft>
              <a:buNone/>
            </a:pPr>
            <a:r>
              <a:rPr lang="en-US" sz="2000" dirty="0">
                <a:solidFill>
                  <a:schemeClr val="dk1"/>
                </a:solidFill>
              </a:rPr>
              <a:t>Rho: </a:t>
            </a:r>
            <a:r>
              <a:rPr lang="en-US" altLang="zh-CN" sz="2000" dirty="0">
                <a:solidFill>
                  <a:schemeClr val="dk1"/>
                </a:solidFill>
              </a:rPr>
              <a:t>-0.00357113</a:t>
            </a:r>
            <a:endParaRPr lang="en-US" sz="2000" dirty="0">
              <a:solidFill>
                <a:schemeClr val="dk1"/>
              </a:solidFill>
            </a:endParaRPr>
          </a:p>
          <a:p>
            <a:pPr marL="0" lvl="0" indent="0" algn="l" rtl="0">
              <a:lnSpc>
                <a:spcPct val="115000"/>
              </a:lnSpc>
              <a:spcBef>
                <a:spcPts val="0"/>
              </a:spcBef>
              <a:spcAft>
                <a:spcPts val="0"/>
              </a:spcAft>
              <a:buNone/>
            </a:pPr>
            <a:r>
              <a:rPr lang="en-US" sz="2000" dirty="0" err="1">
                <a:solidFill>
                  <a:schemeClr val="dk1"/>
                </a:solidFill>
              </a:rPr>
              <a:t>Pval</a:t>
            </a:r>
            <a:r>
              <a:rPr lang="en-US" sz="2000" dirty="0">
                <a:solidFill>
                  <a:schemeClr val="dk1"/>
                </a:solidFill>
              </a:rPr>
              <a:t>: 0.</a:t>
            </a:r>
            <a:r>
              <a:rPr lang="en-US" altLang="zh-CN" sz="2000" dirty="0">
                <a:solidFill>
                  <a:schemeClr val="dk1"/>
                </a:solidFill>
              </a:rPr>
              <a:t>941415</a:t>
            </a:r>
            <a:endParaRPr lang="en-US"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4294967295"/>
          </p:nvPr>
        </p:nvSpPr>
        <p:spPr>
          <a:xfrm>
            <a:off x="88264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a:latin typeface="Garamond" panose="02020404030301010803"/>
                <a:ea typeface="Garamond" panose="02020404030301010803"/>
                <a:cs typeface="Garamond" panose="02020404030301010803"/>
                <a:sym typeface="Garamond" panose="02020404030301010803"/>
              </a:rPr>
              <a:t>1 Introduction</a:t>
            </a:r>
            <a:endParaRPr>
              <a:latin typeface="Garamond" panose="02020404030301010803"/>
              <a:ea typeface="Garamond" panose="02020404030301010803"/>
              <a:cs typeface="Garamond" panose="02020404030301010803"/>
              <a:sym typeface="Garamond" panose="02020404030301010803"/>
            </a:endParaRPr>
          </a:p>
        </p:txBody>
      </p:sp>
      <p:sp>
        <p:nvSpPr>
          <p:cNvPr id="101" name="Google Shape;101;p19"/>
          <p:cNvSpPr txBox="1"/>
          <p:nvPr/>
        </p:nvSpPr>
        <p:spPr>
          <a:xfrm>
            <a:off x="839800" y="1982100"/>
            <a:ext cx="8829900" cy="2893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ES" sz="2000">
                <a:solidFill>
                  <a:srgbClr val="0B5394"/>
                </a:solidFill>
              </a:rPr>
              <a:t>▪</a:t>
            </a:r>
            <a:r>
              <a:rPr lang="es-ES" sz="2400" b="1">
                <a:solidFill>
                  <a:srgbClr val="A43F27"/>
                </a:solidFill>
              </a:rPr>
              <a:t> </a:t>
            </a:r>
            <a:r>
              <a:rPr lang="es-ES" sz="2000">
                <a:solidFill>
                  <a:srgbClr val="2D2E2D"/>
                </a:solidFill>
              </a:rPr>
              <a:t>This project is based on the Option3:</a:t>
            </a:r>
            <a:endParaRPr sz="2000">
              <a:solidFill>
                <a:srgbClr val="2D2E2D"/>
              </a:solidFill>
            </a:endParaRPr>
          </a:p>
          <a:p>
            <a:pPr marL="0" lvl="0" indent="0" algn="l" rtl="0">
              <a:lnSpc>
                <a:spcPct val="150000"/>
              </a:lnSpc>
              <a:spcBef>
                <a:spcPts val="0"/>
              </a:spcBef>
              <a:spcAft>
                <a:spcPts val="0"/>
              </a:spcAft>
              <a:buNone/>
            </a:pPr>
            <a:r>
              <a:rPr lang="es-ES" sz="1800">
                <a:solidFill>
                  <a:srgbClr val="0B5394"/>
                </a:solidFill>
              </a:rPr>
              <a:t>▪ </a:t>
            </a:r>
            <a:r>
              <a:rPr lang="es-ES" sz="2000">
                <a:solidFill>
                  <a:srgbClr val="2D2E2D"/>
                </a:solidFill>
              </a:rPr>
              <a:t>Explain and extend a case model in: Machine Learning and Data Science Blueprints for finance by Tatsat</a:t>
            </a:r>
            <a:endParaRPr sz="2000">
              <a:solidFill>
                <a:srgbClr val="2D2E2D"/>
              </a:solidFill>
            </a:endParaRPr>
          </a:p>
          <a:p>
            <a:pPr marL="0" lvl="0" indent="0" algn="l" rtl="0">
              <a:lnSpc>
                <a:spcPct val="150000"/>
              </a:lnSpc>
              <a:spcBef>
                <a:spcPts val="0"/>
              </a:spcBef>
              <a:spcAft>
                <a:spcPts val="0"/>
              </a:spcAft>
              <a:buNone/>
            </a:pPr>
            <a:r>
              <a:rPr lang="es-ES" sz="2000">
                <a:solidFill>
                  <a:srgbClr val="0B5394"/>
                </a:solidFill>
              </a:rPr>
              <a:t>▪</a:t>
            </a:r>
            <a:r>
              <a:rPr lang="es-ES" sz="2000">
                <a:solidFill>
                  <a:srgbClr val="A43F27"/>
                </a:solidFill>
              </a:rPr>
              <a:t> </a:t>
            </a:r>
            <a:r>
              <a:rPr lang="es-ES" sz="2000">
                <a:solidFill>
                  <a:srgbClr val="2D2E2D"/>
                </a:solidFill>
              </a:rPr>
              <a:t>Use: White Reality Check for evaluating the results, in addition to financial</a:t>
            </a:r>
            <a:endParaRPr sz="2000">
              <a:solidFill>
                <a:srgbClr val="2D2E2D"/>
              </a:solidFill>
            </a:endParaRPr>
          </a:p>
          <a:p>
            <a:pPr marL="0" lvl="0" indent="0" algn="l" rtl="0">
              <a:lnSpc>
                <a:spcPct val="150000"/>
              </a:lnSpc>
              <a:spcBef>
                <a:spcPts val="0"/>
              </a:spcBef>
              <a:spcAft>
                <a:spcPts val="0"/>
              </a:spcAft>
              <a:buNone/>
            </a:pPr>
            <a:r>
              <a:rPr lang="es-ES" sz="2000">
                <a:solidFill>
                  <a:srgbClr val="2D2E2D"/>
                </a:solidFill>
              </a:rPr>
              <a:t>metrics: CAGR, Sharpe Ratio etc..</a:t>
            </a:r>
            <a:endParaRPr sz="2000">
              <a:solidFill>
                <a:srgbClr val="2D2E2D"/>
              </a:solidFill>
            </a:endParaRPr>
          </a:p>
          <a:p>
            <a:pPr marL="0" lvl="0" indent="0" algn="l" rtl="0">
              <a:lnSpc>
                <a:spcPct val="150000"/>
              </a:lnSpc>
              <a:spcBef>
                <a:spcPts val="0"/>
              </a:spcBef>
              <a:spcAft>
                <a:spcPts val="0"/>
              </a:spcAft>
              <a:buNone/>
            </a:pPr>
            <a:r>
              <a:rPr lang="es-ES" sz="2000">
                <a:solidFill>
                  <a:srgbClr val="0B5394"/>
                </a:solidFill>
              </a:rPr>
              <a:t>▪</a:t>
            </a:r>
            <a:r>
              <a:rPr lang="es-ES" sz="2000">
                <a:solidFill>
                  <a:srgbClr val="A43F27"/>
                </a:solidFill>
              </a:rPr>
              <a:t> </a:t>
            </a:r>
            <a:r>
              <a:rPr lang="es-ES" sz="2000">
                <a:solidFill>
                  <a:srgbClr val="2D2E2D"/>
                </a:solidFill>
              </a:rPr>
              <a:t>We Choose the case study 1 in chapter 5 as our case model</a:t>
            </a:r>
            <a:endParaRPr sz="1600">
              <a:solidFill>
                <a:srgbClr val="2D2E2D"/>
              </a:solidFill>
            </a:endParaRPr>
          </a:p>
        </p:txBody>
      </p:sp>
      <p:sp>
        <p:nvSpPr>
          <p:cNvPr id="102" name="Google Shape;102;p19"/>
          <p:cNvSpPr txBox="1"/>
          <p:nvPr/>
        </p:nvSpPr>
        <p:spPr>
          <a:xfrm>
            <a:off x="839800" y="857950"/>
            <a:ext cx="596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a:solidFill>
                  <a:srgbClr val="0B5394"/>
                </a:solidFill>
              </a:rPr>
              <a:t>APS 1052: Course Project</a:t>
            </a:r>
            <a:endParaRPr lang="es-ES" sz="3200" b="1">
              <a:solidFill>
                <a:srgbClr val="0B5394"/>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Cross </a:t>
            </a:r>
            <a:r>
              <a:rPr lang="es-ES" sz="3200" b="1" dirty="0" err="1">
                <a:solidFill>
                  <a:srgbClr val="0B5394"/>
                </a:solidFill>
              </a:rPr>
              <a:t>Validation</a:t>
            </a:r>
            <a:endParaRPr dirty="0"/>
          </a:p>
        </p:txBody>
      </p:sp>
      <p:pic>
        <p:nvPicPr>
          <p:cNvPr id="5" name="Picture 4"/>
          <p:cNvPicPr>
            <a:picLocks noChangeAspect="1"/>
          </p:cNvPicPr>
          <p:nvPr/>
        </p:nvPicPr>
        <p:blipFill>
          <a:blip r:embed="rId1"/>
          <a:stretch>
            <a:fillRect/>
          </a:stretch>
        </p:blipFill>
        <p:spPr>
          <a:xfrm>
            <a:off x="706434" y="1533900"/>
            <a:ext cx="6753731" cy="5233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Arima</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06435" y="701411"/>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WhietReality</a:t>
            </a:r>
            <a:r>
              <a:rPr lang="es-ES" sz="3200" b="1" dirty="0">
                <a:solidFill>
                  <a:srgbClr val="0B5394"/>
                </a:solidFill>
              </a:rPr>
              <a:t> </a:t>
            </a:r>
            <a:r>
              <a:rPr lang="es-ES" sz="3200" b="1" dirty="0" err="1">
                <a:solidFill>
                  <a:srgbClr val="0B5394"/>
                </a:solidFill>
              </a:rPr>
              <a:t>Check</a:t>
            </a:r>
            <a:r>
              <a:rPr lang="es-ES" sz="3200" b="1" dirty="0">
                <a:solidFill>
                  <a:srgbClr val="0B5394"/>
                </a:solidFill>
              </a:rPr>
              <a:t> </a:t>
            </a:r>
            <a:endParaRPr dirty="0"/>
          </a:p>
        </p:txBody>
      </p:sp>
      <p:pic>
        <p:nvPicPr>
          <p:cNvPr id="4" name="Picture 3"/>
          <p:cNvPicPr>
            <a:picLocks noChangeAspect="1"/>
          </p:cNvPicPr>
          <p:nvPr/>
        </p:nvPicPr>
        <p:blipFill>
          <a:blip r:embed="rId1"/>
          <a:stretch>
            <a:fillRect/>
          </a:stretch>
        </p:blipFill>
        <p:spPr>
          <a:xfrm>
            <a:off x="706434" y="1533899"/>
            <a:ext cx="6608765" cy="49326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Train </a:t>
            </a:r>
            <a:r>
              <a:rPr lang="es-ES" dirty="0" err="1">
                <a:latin typeface="Garamond" panose="02020404030301010803"/>
                <a:ea typeface="Garamond" panose="02020404030301010803"/>
                <a:cs typeface="Garamond" panose="02020404030301010803"/>
                <a:sym typeface="Garamond" panose="02020404030301010803"/>
              </a:rPr>
              <a:t>errors</a:t>
            </a:r>
            <a:r>
              <a:rPr lang="es-ES" dirty="0">
                <a:latin typeface="Garamond" panose="02020404030301010803"/>
                <a:ea typeface="Garamond" panose="02020404030301010803"/>
                <a:cs typeface="Garamond" panose="02020404030301010803"/>
                <a:sym typeface="Garamond" panose="02020404030301010803"/>
              </a:rPr>
              <a:t> and Test </a:t>
            </a:r>
            <a:r>
              <a:rPr lang="es-ES" dirty="0" err="1">
                <a:latin typeface="Garamond" panose="02020404030301010803"/>
                <a:ea typeface="Garamond" panose="02020404030301010803"/>
                <a:cs typeface="Garamond" panose="02020404030301010803"/>
                <a:sym typeface="Garamond" panose="02020404030301010803"/>
              </a:rPr>
              <a:t>errors</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262252" y="1248859"/>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Train</a:t>
            </a:r>
            <a:r>
              <a:rPr lang="zh-CN" altLang="en-US" sz="3200" b="1" dirty="0">
                <a:solidFill>
                  <a:srgbClr val="0B5394"/>
                </a:solidFill>
              </a:rPr>
              <a:t> </a:t>
            </a:r>
            <a:r>
              <a:rPr lang="en-US" altLang="zh-CN" sz="3200" b="1" dirty="0">
                <a:solidFill>
                  <a:srgbClr val="0B5394"/>
                </a:solidFill>
              </a:rPr>
              <a:t>errors and Test errors</a:t>
            </a:r>
            <a:endParaRPr dirty="0"/>
          </a:p>
        </p:txBody>
      </p:sp>
      <p:sp>
        <p:nvSpPr>
          <p:cNvPr id="4" name="Google Shape;125;p22"/>
          <p:cNvSpPr txBox="1"/>
          <p:nvPr/>
        </p:nvSpPr>
        <p:spPr>
          <a:xfrm>
            <a:off x="262402" y="2628795"/>
            <a:ext cx="3977736" cy="248983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dirty="0">
                <a:solidFill>
                  <a:schemeClr val="dk1"/>
                </a:solidFill>
              </a:rPr>
              <a:t>Linear Regression:</a:t>
            </a:r>
            <a:endParaRPr lang="en-US" sz="2000" b="1" dirty="0">
              <a:solidFill>
                <a:schemeClr val="dk1"/>
              </a:solidFill>
            </a:endParaRPr>
          </a:p>
          <a:p>
            <a:pPr marL="0" lvl="0" indent="0" algn="l" rtl="0">
              <a:lnSpc>
                <a:spcPct val="150000"/>
              </a:lnSpc>
              <a:spcBef>
                <a:spcPts val="0"/>
              </a:spcBef>
              <a:spcAft>
                <a:spcPts val="0"/>
              </a:spcAft>
              <a:buNone/>
            </a:pPr>
            <a:r>
              <a:rPr lang="en-US" sz="2000" dirty="0">
                <a:solidFill>
                  <a:schemeClr val="dk1"/>
                </a:solidFill>
              </a:rPr>
              <a:t>Train error: </a:t>
            </a:r>
            <a:r>
              <a:rPr lang="en-CA" sz="2000" b="0" i="0" dirty="0">
                <a:solidFill>
                  <a:schemeClr val="accent5">
                    <a:lumMod val="75000"/>
                  </a:schemeClr>
                </a:solidFill>
                <a:effectLst/>
                <a:latin typeface="Arial" panose="020B0604020202020204" pitchFamily="34" charset="0"/>
                <a:cs typeface="Arial" panose="020B0604020202020204" pitchFamily="34" charset="0"/>
              </a:rPr>
              <a:t>0.0016999752468979303</a:t>
            </a:r>
            <a:endParaRPr lang="en-CA" sz="2000" b="0" i="0" dirty="0">
              <a:solidFill>
                <a:schemeClr val="accent5">
                  <a:lumMod val="75000"/>
                </a:schemeClr>
              </a:solidFill>
              <a:effectLst/>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US" sz="2000" dirty="0">
                <a:solidFill>
                  <a:schemeClr val="dk1"/>
                </a:solidFill>
                <a:latin typeface="Arial" panose="020B0604020202020204" pitchFamily="34" charset="0"/>
                <a:cs typeface="Arial" panose="020B0604020202020204" pitchFamily="34" charset="0"/>
              </a:rPr>
              <a:t>Test error:</a:t>
            </a:r>
            <a:endParaRPr lang="en-US" sz="2000" dirty="0">
              <a:solidFill>
                <a:schemeClr val="dk1"/>
              </a:solidFill>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CA" sz="2000" b="0" i="0" dirty="0">
                <a:solidFill>
                  <a:schemeClr val="accent5">
                    <a:lumMod val="75000"/>
                  </a:schemeClr>
                </a:solidFill>
                <a:effectLst/>
                <a:latin typeface="Arial" panose="020B0604020202020204" pitchFamily="34" charset="0"/>
                <a:cs typeface="Arial" panose="020B0604020202020204" pitchFamily="34" charset="0"/>
              </a:rPr>
              <a:t>0.0015356740911956041</a:t>
            </a:r>
            <a:endParaRPr lang="en-US" sz="2000" dirty="0">
              <a:solidFill>
                <a:schemeClr val="accent5">
                  <a:lumMod val="75000"/>
                </a:schemeClr>
              </a:solidFill>
              <a:latin typeface="Arial" panose="020B0604020202020204" pitchFamily="34" charset="0"/>
              <a:cs typeface="Arial" panose="020B0604020202020204" pitchFamily="34" charset="0"/>
            </a:endParaRPr>
          </a:p>
        </p:txBody>
      </p:sp>
      <p:sp>
        <p:nvSpPr>
          <p:cNvPr id="7" name="Google Shape;125;p22"/>
          <p:cNvSpPr txBox="1"/>
          <p:nvPr/>
        </p:nvSpPr>
        <p:spPr>
          <a:xfrm>
            <a:off x="4107122" y="2628796"/>
            <a:ext cx="3977736" cy="248983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dirty="0" err="1">
                <a:solidFill>
                  <a:schemeClr val="dk1"/>
                </a:solidFill>
              </a:rPr>
              <a:t>Xgboost</a:t>
            </a:r>
            <a:r>
              <a:rPr lang="en-US" sz="2000" b="1" dirty="0">
                <a:solidFill>
                  <a:schemeClr val="dk1"/>
                </a:solidFill>
              </a:rPr>
              <a:t>:</a:t>
            </a:r>
            <a:endParaRPr lang="en-US" sz="2000" b="1" dirty="0">
              <a:solidFill>
                <a:schemeClr val="dk1"/>
              </a:solidFill>
            </a:endParaRPr>
          </a:p>
          <a:p>
            <a:pPr marL="0" lvl="0" indent="0" algn="l" rtl="0">
              <a:lnSpc>
                <a:spcPct val="150000"/>
              </a:lnSpc>
              <a:spcBef>
                <a:spcPts val="0"/>
              </a:spcBef>
              <a:spcAft>
                <a:spcPts val="0"/>
              </a:spcAft>
              <a:buNone/>
            </a:pPr>
            <a:r>
              <a:rPr lang="en-US" sz="2000" dirty="0">
                <a:solidFill>
                  <a:schemeClr val="dk1"/>
                </a:solidFill>
              </a:rPr>
              <a:t>Train error: </a:t>
            </a:r>
            <a:r>
              <a:rPr lang="en-CA" sz="2000" b="0" i="0" dirty="0">
                <a:solidFill>
                  <a:schemeClr val="accent5">
                    <a:lumMod val="75000"/>
                  </a:schemeClr>
                </a:solidFill>
                <a:effectLst/>
                <a:latin typeface="Arial" panose="020B0604020202020204" pitchFamily="34" charset="0"/>
                <a:cs typeface="Arial" panose="020B0604020202020204" pitchFamily="34" charset="0"/>
              </a:rPr>
              <a:t>0.0020641675814924714</a:t>
            </a:r>
            <a:endParaRPr lang="en-CA" sz="2000" b="0" i="0" dirty="0">
              <a:solidFill>
                <a:schemeClr val="accent5">
                  <a:lumMod val="75000"/>
                </a:schemeClr>
              </a:solidFill>
              <a:effectLst/>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US" sz="2000" dirty="0">
                <a:solidFill>
                  <a:schemeClr val="dk1"/>
                </a:solidFill>
                <a:latin typeface="Arial" panose="020B0604020202020204" pitchFamily="34" charset="0"/>
                <a:cs typeface="Arial" panose="020B0604020202020204" pitchFamily="34" charset="0"/>
              </a:rPr>
              <a:t>Test error:</a:t>
            </a:r>
            <a:endParaRPr lang="en-US" sz="2000" dirty="0">
              <a:solidFill>
                <a:schemeClr val="dk1"/>
              </a:solidFill>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CA" sz="2000" b="0" i="0" dirty="0">
                <a:solidFill>
                  <a:schemeClr val="accent5">
                    <a:lumMod val="75000"/>
                  </a:schemeClr>
                </a:solidFill>
                <a:effectLst/>
                <a:latin typeface="Arial" panose="020B0604020202020204" pitchFamily="34" charset="0"/>
                <a:cs typeface="Arial" panose="020B0604020202020204" pitchFamily="34" charset="0"/>
              </a:rPr>
              <a:t>0.0023356173013301985</a:t>
            </a:r>
            <a:endParaRPr lang="en-US" sz="2000" dirty="0">
              <a:solidFill>
                <a:schemeClr val="accent5">
                  <a:lumMod val="75000"/>
                </a:schemeClr>
              </a:solidFill>
              <a:latin typeface="Arial" panose="020B0604020202020204" pitchFamily="34" charset="0"/>
              <a:cs typeface="Arial" panose="020B0604020202020204" pitchFamily="34" charset="0"/>
            </a:endParaRPr>
          </a:p>
        </p:txBody>
      </p:sp>
      <p:sp>
        <p:nvSpPr>
          <p:cNvPr id="8" name="Google Shape;125;p22"/>
          <p:cNvSpPr txBox="1"/>
          <p:nvPr/>
        </p:nvSpPr>
        <p:spPr>
          <a:xfrm>
            <a:off x="7951842" y="2628795"/>
            <a:ext cx="3977736" cy="248983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dirty="0">
                <a:solidFill>
                  <a:schemeClr val="dk1"/>
                </a:solidFill>
              </a:rPr>
              <a:t>Arima:</a:t>
            </a:r>
            <a:endParaRPr lang="en-US" sz="2000" b="1" dirty="0">
              <a:solidFill>
                <a:schemeClr val="dk1"/>
              </a:solidFill>
            </a:endParaRPr>
          </a:p>
          <a:p>
            <a:pPr marL="0" lvl="0" indent="0" algn="l" rtl="0">
              <a:lnSpc>
                <a:spcPct val="150000"/>
              </a:lnSpc>
              <a:spcBef>
                <a:spcPts val="0"/>
              </a:spcBef>
              <a:spcAft>
                <a:spcPts val="0"/>
              </a:spcAft>
              <a:buNone/>
            </a:pPr>
            <a:r>
              <a:rPr lang="en-US" sz="2000" dirty="0">
                <a:solidFill>
                  <a:schemeClr val="dk1"/>
                </a:solidFill>
              </a:rPr>
              <a:t>Train error: </a:t>
            </a:r>
            <a:r>
              <a:rPr lang="en-CA" sz="2000" b="0" i="0" dirty="0">
                <a:solidFill>
                  <a:schemeClr val="accent5">
                    <a:lumMod val="75000"/>
                  </a:schemeClr>
                </a:solidFill>
                <a:effectLst/>
                <a:latin typeface="Arial" panose="020B0604020202020204" pitchFamily="34" charset="0"/>
                <a:cs typeface="Arial" panose="020B0604020202020204" pitchFamily="34" charset="0"/>
              </a:rPr>
              <a:t>0.0016582267494510859</a:t>
            </a:r>
            <a:endParaRPr lang="en-CA" sz="2000" b="0" i="0" dirty="0">
              <a:solidFill>
                <a:schemeClr val="accent5">
                  <a:lumMod val="75000"/>
                </a:schemeClr>
              </a:solidFill>
              <a:effectLst/>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US" sz="2000" dirty="0">
                <a:solidFill>
                  <a:schemeClr val="dk1"/>
                </a:solidFill>
                <a:latin typeface="Arial" panose="020B0604020202020204" pitchFamily="34" charset="0"/>
                <a:cs typeface="Arial" panose="020B0604020202020204" pitchFamily="34" charset="0"/>
              </a:rPr>
              <a:t>Test error:</a:t>
            </a:r>
            <a:endParaRPr lang="en-US" sz="2000" dirty="0">
              <a:solidFill>
                <a:schemeClr val="dk1"/>
              </a:solidFill>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None/>
            </a:pPr>
            <a:r>
              <a:rPr lang="en-CA" sz="2000" b="0" i="0" dirty="0">
                <a:solidFill>
                  <a:schemeClr val="accent5">
                    <a:lumMod val="75000"/>
                  </a:schemeClr>
                </a:solidFill>
                <a:effectLst/>
                <a:latin typeface="Arial" panose="020B0604020202020204" pitchFamily="34" charset="0"/>
                <a:cs typeface="Arial" panose="020B0604020202020204" pitchFamily="34" charset="0"/>
              </a:rPr>
              <a:t>0.001725324837221361</a:t>
            </a:r>
            <a:endParaRPr lang="en-US" sz="2000" dirty="0">
              <a:solidFill>
                <a:schemeClr val="accent5">
                  <a:lumMod val="7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Comparison</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549272" y="1248859"/>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Model</a:t>
            </a:r>
            <a:r>
              <a:rPr lang="es-ES" sz="3200" b="1" dirty="0">
                <a:solidFill>
                  <a:srgbClr val="0B5394"/>
                </a:solidFill>
              </a:rPr>
              <a:t> </a:t>
            </a:r>
            <a:r>
              <a:rPr lang="es-ES" sz="3200" b="1" dirty="0" err="1">
                <a:solidFill>
                  <a:srgbClr val="0B5394"/>
                </a:solidFill>
              </a:rPr>
              <a:t>Comparison</a:t>
            </a:r>
            <a:endParaRPr dirty="0"/>
          </a:p>
        </p:txBody>
      </p:sp>
      <p:graphicFrame>
        <p:nvGraphicFramePr>
          <p:cNvPr id="5" name="Table 5"/>
          <p:cNvGraphicFramePr>
            <a:graphicFrameLocks noGrp="1"/>
          </p:cNvGraphicFramePr>
          <p:nvPr/>
        </p:nvGraphicFramePr>
        <p:xfrm>
          <a:off x="549271" y="2687320"/>
          <a:ext cx="10426800" cy="2882885"/>
        </p:xfrm>
        <a:graphic>
          <a:graphicData uri="http://schemas.openxmlformats.org/drawingml/2006/table">
            <a:tbl>
              <a:tblPr firstRow="1" bandRow="1">
                <a:tableStyleId>{322F97E7-9DC7-4168-A591-60B3D4969377}</a:tableStyleId>
              </a:tblPr>
              <a:tblGrid>
                <a:gridCol w="2085360"/>
                <a:gridCol w="2085360"/>
                <a:gridCol w="2162750"/>
                <a:gridCol w="2007970"/>
                <a:gridCol w="2085360"/>
              </a:tblGrid>
              <a:tr h="688325">
                <a:tc>
                  <a:txBody>
                    <a:bodyPr/>
                    <a:lstStyle/>
                    <a:p>
                      <a:endParaRPr lang="en-US"/>
                    </a:p>
                  </a:txBody>
                  <a:tcPr/>
                </a:tc>
                <a:tc>
                  <a:txBody>
                    <a:bodyPr/>
                    <a:lstStyle/>
                    <a:p>
                      <a:r>
                        <a:rPr lang="en-US" sz="1800" dirty="0"/>
                        <a:t>In-sample CAGR</a:t>
                      </a:r>
                      <a:endParaRPr lang="en-US" sz="1800" dirty="0"/>
                    </a:p>
                  </a:txBody>
                  <a:tcPr/>
                </a:tc>
                <a:tc>
                  <a:txBody>
                    <a:bodyPr/>
                    <a:lstStyle/>
                    <a:p>
                      <a:r>
                        <a:rPr lang="en-US" sz="1800" dirty="0"/>
                        <a:t>Out-sample CAGR</a:t>
                      </a:r>
                      <a:endParaRPr lang="en-US" sz="1800" dirty="0"/>
                    </a:p>
                  </a:txBody>
                  <a:tcPr/>
                </a:tc>
                <a:tc>
                  <a:txBody>
                    <a:bodyPr/>
                    <a:lstStyle/>
                    <a:p>
                      <a:r>
                        <a:rPr lang="en-US" sz="1800" dirty="0">
                          <a:latin typeface="Arial" panose="020B0604020202020204" pitchFamily="34" charset="0"/>
                          <a:cs typeface="Arial" panose="020B0604020202020204" pitchFamily="34" charset="0"/>
                        </a:rPr>
                        <a:t>Train error</a:t>
                      </a:r>
                      <a:endParaRPr lang="en-US"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Test error</a:t>
                      </a:r>
                      <a:endParaRPr lang="en-US" sz="1800" dirty="0">
                        <a:latin typeface="Arial" panose="020B0604020202020204" pitchFamily="34" charset="0"/>
                        <a:cs typeface="Arial" panose="020B0604020202020204" pitchFamily="34" charset="0"/>
                      </a:endParaRPr>
                    </a:p>
                  </a:txBody>
                  <a:tcPr/>
                </a:tc>
              </a:tr>
              <a:tr h="677565">
                <a:tc>
                  <a:txBody>
                    <a:bodyPr/>
                    <a:lstStyle/>
                    <a:p>
                      <a:r>
                        <a:rPr lang="en-US" sz="1800" dirty="0"/>
                        <a:t>Linear regression</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solidFill>
                            <a:schemeClr val="dk1"/>
                          </a:solidFill>
                        </a:rPr>
                        <a:t>: 0.121627</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solidFill>
                            <a:schemeClr val="dk1"/>
                          </a:solidFill>
                        </a:rPr>
                        <a:t>0.116561</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0.0016999752468979303</a:t>
                      </a:r>
                      <a:endParaRPr lang="en-CA" sz="1400" b="0" i="0" dirty="0">
                        <a:solidFill>
                          <a:schemeClr val="tx1"/>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0.0015356740911956041</a:t>
                      </a:r>
                      <a:endParaRPr lang="en-US" sz="1400"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r>
              <a:tr h="677565">
                <a:tc>
                  <a:txBody>
                    <a:bodyPr/>
                    <a:lstStyle/>
                    <a:p>
                      <a:r>
                        <a:rPr lang="en-US" sz="1800" dirty="0" err="1"/>
                        <a:t>Xgboost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solidFill>
                            <a:schemeClr val="dk1"/>
                          </a:solidFill>
                        </a:rPr>
                        <a:t>0.00697507</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solidFill>
                            <a:schemeClr val="dk1"/>
                          </a:solidFill>
                        </a:rPr>
                        <a:t>-0.0864164</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0.0020641675814924714</a:t>
                      </a:r>
                      <a:endParaRPr lang="en-CA" sz="1400" b="0" i="0" dirty="0">
                        <a:solidFill>
                          <a:schemeClr val="tx1"/>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0.0023356173013301985</a:t>
                      </a:r>
                      <a:endParaRPr lang="en-US" sz="1400"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r>
              <a:tr h="677565">
                <a:tc>
                  <a:txBody>
                    <a:bodyPr/>
                    <a:lstStyle/>
                    <a:p>
                      <a:r>
                        <a:rPr lang="en-US" sz="1800" dirty="0"/>
                        <a:t>Arima</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zh-CN" sz="1400" dirty="0">
                          <a:solidFill>
                            <a:schemeClr val="dk1"/>
                          </a:solidFill>
                        </a:rPr>
                        <a:t>-0.110674</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zh-CN" sz="1400" dirty="0">
                          <a:solidFill>
                            <a:schemeClr val="dk1"/>
                          </a:solidFill>
                        </a:rPr>
                        <a:t>0.0216495</a:t>
                      </a:r>
                      <a:endParaRPr lang="en-US" sz="1400" dirty="0">
                        <a:solidFill>
                          <a:schemeClr val="dk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0.0016582267494510859</a:t>
                      </a:r>
                      <a:endParaRPr lang="en-CA" sz="1400" b="0" i="0" dirty="0">
                        <a:solidFill>
                          <a:schemeClr val="tx1"/>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CA" sz="1400" b="0" i="0" dirty="0">
                          <a:solidFill>
                            <a:schemeClr val="tx1"/>
                          </a:solidFill>
                          <a:effectLst/>
                          <a:latin typeface="Arial" panose="020B0604020202020204" pitchFamily="34" charset="0"/>
                          <a:cs typeface="Arial" panose="020B0604020202020204" pitchFamily="34" charset="0"/>
                        </a:rPr>
                        <a:t>0.001725324837221361</a:t>
                      </a:r>
                      <a:endParaRPr lang="en-US" sz="1400"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ctrTitle"/>
          </p:nvPr>
        </p:nvSpPr>
        <p:spPr>
          <a:xfrm>
            <a:off x="5306290" y="1967723"/>
            <a:ext cx="7101600" cy="106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00000"/>
              <a:buFont typeface="Garamond" panose="02020404030301010803"/>
              <a:buNone/>
            </a:pPr>
            <a:r>
              <a:rPr lang="es-ES" dirty="0" err="1"/>
              <a:t>Conclusion</a:t>
            </a:r>
            <a:endParaRPr dirty="0"/>
          </a:p>
        </p:txBody>
      </p:sp>
      <p:sp>
        <p:nvSpPr>
          <p:cNvPr id="139" name="Google Shape;139;p24"/>
          <p:cNvSpPr txBox="1">
            <a:spLocks noGrp="1"/>
          </p:cNvSpPr>
          <p:nvPr>
            <p:ph type="body" idx="3"/>
          </p:nvPr>
        </p:nvSpPr>
        <p:spPr>
          <a:xfrm>
            <a:off x="5306290" y="776479"/>
            <a:ext cx="587375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8000"/>
              <a:buNone/>
            </a:pPr>
            <a:r>
              <a:rPr lang="es-ES" dirty="0">
                <a:solidFill>
                  <a:schemeClr val="bg1"/>
                </a:solidFill>
              </a:rPr>
              <a:t>3.</a:t>
            </a:r>
            <a:endParaRPr dirty="0">
              <a:solidFill>
                <a:schemeClr val="bg1"/>
              </a:solidFill>
            </a:endParaRPr>
          </a:p>
        </p:txBody>
      </p:sp>
      <p:cxnSp>
        <p:nvCxnSpPr>
          <p:cNvPr id="140" name="Google Shape;140;p24"/>
          <p:cNvCxnSpPr/>
          <p:nvPr/>
        </p:nvCxnSpPr>
        <p:spPr>
          <a:xfrm rot="10800000">
            <a:off x="5814291" y="3158067"/>
            <a:ext cx="620376" cy="0"/>
          </a:xfrm>
          <a:prstGeom prst="straightConnector1">
            <a:avLst/>
          </a:prstGeom>
          <a:noFill/>
          <a:ln w="41275" cap="flat" cmpd="sng">
            <a:solidFill>
              <a:schemeClr val="accent2"/>
            </a:solidFill>
            <a:prstDash val="solid"/>
            <a:miter lim="800000"/>
            <a:headEnd type="none" w="sm" len="sm"/>
            <a:tailEnd type="none" w="sm" len="sm"/>
          </a:ln>
        </p:spPr>
      </p:cxnSp>
      <p:pic>
        <p:nvPicPr>
          <p:cNvPr id="141" name="Google Shape;141;p24"/>
          <p:cNvPicPr preferRelativeResize="0">
            <a:picLocks noGrp="1"/>
          </p:cNvPicPr>
          <p:nvPr>
            <p:ph type="pic" idx="2"/>
          </p:nvPr>
        </p:nvPicPr>
        <p:blipFill rotWithShape="1">
          <a:blip r:embed="rId1"/>
          <a:srcRect/>
          <a:stretch>
            <a:fillRect/>
          </a:stretch>
        </p:blipFill>
        <p:spPr>
          <a:xfrm>
            <a:off x="-1" y="0"/>
            <a:ext cx="5306291" cy="6858000"/>
          </a:xfrm>
          <a:prstGeom prst="rect">
            <a:avLst/>
          </a:prstGeom>
          <a:solidFill>
            <a:schemeClr val="accent1"/>
          </a:solid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3 </a:t>
            </a:r>
            <a:r>
              <a:rPr lang="es-ES" dirty="0" err="1">
                <a:latin typeface="Garamond" panose="02020404030301010803"/>
                <a:ea typeface="Garamond" panose="02020404030301010803"/>
                <a:cs typeface="Garamond" panose="02020404030301010803"/>
                <a:sym typeface="Garamond" panose="02020404030301010803"/>
              </a:rPr>
              <a:t>Model</a:t>
            </a:r>
            <a:r>
              <a:rPr lang="es-ES" dirty="0">
                <a:latin typeface="Garamond" panose="02020404030301010803"/>
                <a:ea typeface="Garamond" panose="02020404030301010803"/>
                <a:cs typeface="Garamond" panose="02020404030301010803"/>
                <a:sym typeface="Garamond" panose="02020404030301010803"/>
              </a:rPr>
              <a:t> </a:t>
            </a:r>
            <a:r>
              <a:rPr lang="es-ES" dirty="0" err="1">
                <a:latin typeface="Garamond" panose="02020404030301010803"/>
                <a:ea typeface="Garamond" panose="02020404030301010803"/>
                <a:cs typeface="Garamond" panose="02020404030301010803"/>
                <a:sym typeface="Garamond" panose="02020404030301010803"/>
              </a:rPr>
              <a:t>Evaluation</a:t>
            </a:r>
            <a:r>
              <a:rPr lang="es-ES" dirty="0">
                <a:latin typeface="Garamond" panose="02020404030301010803"/>
                <a:ea typeface="Garamond" panose="02020404030301010803"/>
                <a:cs typeface="Garamond" panose="02020404030301010803"/>
                <a:sym typeface="Garamond" panose="02020404030301010803"/>
              </a:rPr>
              <a:t> – Train </a:t>
            </a:r>
            <a:r>
              <a:rPr lang="es-ES" dirty="0" err="1">
                <a:latin typeface="Garamond" panose="02020404030301010803"/>
                <a:ea typeface="Garamond" panose="02020404030301010803"/>
                <a:cs typeface="Garamond" panose="02020404030301010803"/>
                <a:sym typeface="Garamond" panose="02020404030301010803"/>
              </a:rPr>
              <a:t>errors</a:t>
            </a:r>
            <a:r>
              <a:rPr lang="es-ES" dirty="0">
                <a:latin typeface="Garamond" panose="02020404030301010803"/>
                <a:ea typeface="Garamond" panose="02020404030301010803"/>
                <a:cs typeface="Garamond" panose="02020404030301010803"/>
                <a:sym typeface="Garamond" panose="02020404030301010803"/>
              </a:rPr>
              <a:t> and Test </a:t>
            </a:r>
            <a:r>
              <a:rPr lang="es-ES" dirty="0" err="1">
                <a:latin typeface="Garamond" panose="02020404030301010803"/>
                <a:ea typeface="Garamond" panose="02020404030301010803"/>
                <a:cs typeface="Garamond" panose="02020404030301010803"/>
                <a:sym typeface="Garamond" panose="02020404030301010803"/>
              </a:rPr>
              <a:t>errors</a:t>
            </a:r>
            <a:endParaRPr dirty="0">
              <a:latin typeface="Garamond" panose="02020404030301010803"/>
              <a:ea typeface="Garamond" panose="02020404030301010803"/>
              <a:cs typeface="Garamond" panose="02020404030301010803"/>
              <a:sym typeface="Garamond" panose="02020404030301010803"/>
            </a:endParaRPr>
          </a:p>
        </p:txBody>
      </p:sp>
      <p:sp>
        <p:nvSpPr>
          <p:cNvPr id="3" name="Google Shape;115;p21"/>
          <p:cNvSpPr txBox="1"/>
          <p:nvPr/>
        </p:nvSpPr>
        <p:spPr>
          <a:xfrm>
            <a:off x="722475" y="1246830"/>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0B5394"/>
                </a:solidFill>
              </a:rPr>
              <a:t>Conclusion</a:t>
            </a:r>
            <a:endParaRPr dirty="0"/>
          </a:p>
        </p:txBody>
      </p:sp>
      <p:sp>
        <p:nvSpPr>
          <p:cNvPr id="2" name="Google Shape;125;p22"/>
          <p:cNvSpPr txBox="1"/>
          <p:nvPr/>
        </p:nvSpPr>
        <p:spPr>
          <a:xfrm>
            <a:off x="722475" y="2334806"/>
            <a:ext cx="10178888" cy="2951480"/>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Arial" panose="020B0604020202020204" pitchFamily="34" charset="0"/>
              <a:buChar char="•"/>
            </a:pPr>
            <a:r>
              <a:rPr lang="en-US" sz="2000" b="1" dirty="0">
                <a:solidFill>
                  <a:srgbClr val="2D2E2D"/>
                </a:solidFill>
              </a:rPr>
              <a:t>From the analysis of three different models above, we can see that the linear regression model has the best performance over other two models on areas like revenues and accuracy.  </a:t>
            </a:r>
            <a:endParaRPr lang="en-US" sz="2000" b="1" dirty="0">
              <a:solidFill>
                <a:srgbClr val="2D2E2D"/>
              </a:solidFill>
            </a:endParaRPr>
          </a:p>
          <a:p>
            <a:pPr marL="342900" lvl="0" indent="-342900" algn="l" rtl="0">
              <a:lnSpc>
                <a:spcPct val="150000"/>
              </a:lnSpc>
              <a:spcBef>
                <a:spcPts val="0"/>
              </a:spcBef>
              <a:spcAft>
                <a:spcPts val="0"/>
              </a:spcAft>
              <a:buFont typeface="Arial" panose="020B0604020202020204" pitchFamily="34" charset="0"/>
              <a:buChar char="•"/>
            </a:pPr>
            <a:r>
              <a:rPr lang="en-US" sz="2000" b="1" dirty="0">
                <a:solidFill>
                  <a:srgbClr val="2D2E2D"/>
                </a:solidFill>
              </a:rPr>
              <a:t>Traditional linear models like </a:t>
            </a:r>
            <a:r>
              <a:rPr lang="en-US" sz="2000" b="1" dirty="0" err="1">
                <a:solidFill>
                  <a:srgbClr val="2D2E2D"/>
                </a:solidFill>
              </a:rPr>
              <a:t>lr</a:t>
            </a:r>
            <a:r>
              <a:rPr lang="en-US" sz="2000" b="1" dirty="0">
                <a:solidFill>
                  <a:srgbClr val="2D2E2D"/>
                </a:solidFill>
              </a:rPr>
              <a:t> and </a:t>
            </a:r>
            <a:r>
              <a:rPr lang="en-US" sz="2000" b="1" dirty="0" err="1">
                <a:solidFill>
                  <a:srgbClr val="2D2E2D"/>
                </a:solidFill>
              </a:rPr>
              <a:t>Xgboost</a:t>
            </a:r>
            <a:r>
              <a:rPr lang="en-US" sz="2000" b="1" dirty="0">
                <a:solidFill>
                  <a:srgbClr val="2D2E2D"/>
                </a:solidFill>
              </a:rPr>
              <a:t> has better performance over neural networks models in this particular case on areas like revenue.</a:t>
            </a:r>
            <a:endParaRPr lang="en-US" sz="2000" b="1" dirty="0">
              <a:solidFill>
                <a:srgbClr val="2D2E2D"/>
              </a:solidFill>
            </a:endParaRPr>
          </a:p>
          <a:p>
            <a:pPr marL="0" lvl="0" indent="0" algn="l" rtl="0">
              <a:lnSpc>
                <a:spcPct val="150000"/>
              </a:lnSpc>
              <a:spcBef>
                <a:spcPts val="0"/>
              </a:spcBef>
              <a:spcAft>
                <a:spcPts val="0"/>
              </a:spcAft>
              <a:buFont typeface="Arial" panose="020B0604020202020204" pitchFamily="34" charset="0"/>
              <a:buNone/>
            </a:pPr>
            <a:endParaRPr lang="en-US" sz="2000" b="1" dirty="0">
              <a:solidFill>
                <a:srgbClr val="2D2E2D"/>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a:latin typeface="Garamond" panose="02020404030301010803"/>
                <a:ea typeface="Garamond" panose="02020404030301010803"/>
                <a:cs typeface="Garamond" panose="02020404030301010803"/>
                <a:sym typeface="Garamond" panose="02020404030301010803"/>
              </a:rPr>
              <a:t>1 Introduction</a:t>
            </a:r>
            <a:endParaRPr>
              <a:latin typeface="Garamond" panose="02020404030301010803"/>
              <a:ea typeface="Garamond" panose="02020404030301010803"/>
              <a:cs typeface="Garamond" panose="02020404030301010803"/>
              <a:sym typeface="Garamond" panose="02020404030301010803"/>
            </a:endParaRPr>
          </a:p>
        </p:txBody>
      </p:sp>
      <p:sp>
        <p:nvSpPr>
          <p:cNvPr id="108" name="Google Shape;108;p20"/>
          <p:cNvSpPr txBox="1"/>
          <p:nvPr/>
        </p:nvSpPr>
        <p:spPr>
          <a:xfrm>
            <a:off x="839800" y="1751250"/>
            <a:ext cx="9972000" cy="335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ES" sz="2000" dirty="0">
                <a:solidFill>
                  <a:srgbClr val="0B5394"/>
                </a:solidFill>
              </a:rPr>
              <a:t>▪</a:t>
            </a:r>
            <a:r>
              <a:rPr lang="es-ES" sz="2400" b="1" dirty="0">
                <a:solidFill>
                  <a:srgbClr val="A43F27"/>
                </a:solidFill>
              </a:rPr>
              <a:t> </a:t>
            </a:r>
            <a:r>
              <a:rPr lang="es-ES" sz="2000" dirty="0" err="1">
                <a:solidFill>
                  <a:srgbClr val="212121"/>
                </a:solidFill>
              </a:rPr>
              <a:t>This</a:t>
            </a:r>
            <a:r>
              <a:rPr lang="es-ES" sz="2000" dirty="0">
                <a:solidFill>
                  <a:srgbClr val="212121"/>
                </a:solidFill>
              </a:rPr>
              <a:t> </a:t>
            </a:r>
            <a:r>
              <a:rPr lang="es-ES" sz="2000" dirty="0" err="1">
                <a:solidFill>
                  <a:srgbClr val="212121"/>
                </a:solidFill>
              </a:rPr>
              <a:t>project</a:t>
            </a:r>
            <a:r>
              <a:rPr lang="es-ES" sz="2000" dirty="0">
                <a:solidFill>
                  <a:srgbClr val="212121"/>
                </a:solidFill>
              </a:rPr>
              <a:t> </a:t>
            </a:r>
            <a:r>
              <a:rPr lang="es-ES" sz="2000" dirty="0" err="1">
                <a:solidFill>
                  <a:srgbClr val="212121"/>
                </a:solidFill>
              </a:rPr>
              <a:t>is</a:t>
            </a:r>
            <a:r>
              <a:rPr lang="es-ES" sz="2000" dirty="0">
                <a:solidFill>
                  <a:srgbClr val="212121"/>
                </a:solidFill>
              </a:rPr>
              <a:t> </a:t>
            </a:r>
            <a:r>
              <a:rPr lang="es-ES" sz="2000" dirty="0" err="1">
                <a:solidFill>
                  <a:srgbClr val="212121"/>
                </a:solidFill>
              </a:rPr>
              <a:t>explaining</a:t>
            </a:r>
            <a:r>
              <a:rPr lang="es-ES" sz="2000" dirty="0">
                <a:solidFill>
                  <a:srgbClr val="212121"/>
                </a:solidFill>
              </a:rPr>
              <a:t> and </a:t>
            </a:r>
            <a:r>
              <a:rPr lang="es-ES" sz="2000" dirty="0" err="1">
                <a:solidFill>
                  <a:srgbClr val="212121"/>
                </a:solidFill>
              </a:rPr>
              <a:t>extending</a:t>
            </a:r>
            <a:r>
              <a:rPr lang="es-ES" sz="2000" dirty="0">
                <a:solidFill>
                  <a:srgbClr val="212121"/>
                </a:solidFill>
              </a:rPr>
              <a:t> a case </a:t>
            </a:r>
            <a:r>
              <a:rPr lang="es-ES" sz="2000" dirty="0" err="1">
                <a:solidFill>
                  <a:srgbClr val="212121"/>
                </a:solidFill>
              </a:rPr>
              <a:t>model</a:t>
            </a:r>
            <a:r>
              <a:rPr lang="es-ES" sz="2000" dirty="0">
                <a:solidFill>
                  <a:srgbClr val="212121"/>
                </a:solidFill>
              </a:rPr>
              <a:t> in Machine </a:t>
            </a:r>
            <a:r>
              <a:rPr lang="es-ES" sz="2000" dirty="0" err="1">
                <a:solidFill>
                  <a:srgbClr val="212121"/>
                </a:solidFill>
              </a:rPr>
              <a:t>Learning</a:t>
            </a:r>
            <a:r>
              <a:rPr lang="es-ES" sz="2000" dirty="0">
                <a:solidFill>
                  <a:srgbClr val="212121"/>
                </a:solidFill>
              </a:rPr>
              <a:t> and Data </a:t>
            </a:r>
            <a:r>
              <a:rPr lang="es-ES" sz="2000" dirty="0" err="1">
                <a:solidFill>
                  <a:srgbClr val="212121"/>
                </a:solidFill>
              </a:rPr>
              <a:t>Science</a:t>
            </a:r>
            <a:r>
              <a:rPr lang="es-ES" sz="2000" dirty="0">
                <a:solidFill>
                  <a:srgbClr val="212121"/>
                </a:solidFill>
              </a:rPr>
              <a:t> </a:t>
            </a:r>
            <a:r>
              <a:rPr lang="es-ES" sz="2000" dirty="0" err="1">
                <a:solidFill>
                  <a:srgbClr val="212121"/>
                </a:solidFill>
              </a:rPr>
              <a:t>Blueprints</a:t>
            </a:r>
            <a:r>
              <a:rPr lang="es-ES" sz="2000" dirty="0">
                <a:solidFill>
                  <a:srgbClr val="212121"/>
                </a:solidFill>
              </a:rPr>
              <a:t> </a:t>
            </a:r>
            <a:r>
              <a:rPr lang="es-ES" sz="2000" dirty="0" err="1">
                <a:solidFill>
                  <a:srgbClr val="212121"/>
                </a:solidFill>
              </a:rPr>
              <a:t>for</a:t>
            </a:r>
            <a:r>
              <a:rPr lang="es-ES" sz="2000" dirty="0">
                <a:solidFill>
                  <a:srgbClr val="212121"/>
                </a:solidFill>
              </a:rPr>
              <a:t> </a:t>
            </a:r>
            <a:r>
              <a:rPr lang="es-ES" sz="2000" dirty="0" err="1">
                <a:solidFill>
                  <a:srgbClr val="212121"/>
                </a:solidFill>
              </a:rPr>
              <a:t>Finance</a:t>
            </a:r>
            <a:r>
              <a:rPr lang="es-ES" sz="2000" dirty="0">
                <a:solidFill>
                  <a:srgbClr val="212121"/>
                </a:solidFill>
              </a:rPr>
              <a:t> </a:t>
            </a:r>
            <a:r>
              <a:rPr lang="es-ES" sz="2000" dirty="0" err="1">
                <a:solidFill>
                  <a:srgbClr val="212121"/>
                </a:solidFill>
              </a:rPr>
              <a:t>by</a:t>
            </a:r>
            <a:r>
              <a:rPr lang="es-ES" sz="2000" dirty="0">
                <a:solidFill>
                  <a:srgbClr val="212121"/>
                </a:solidFill>
              </a:rPr>
              <a:t> </a:t>
            </a:r>
            <a:r>
              <a:rPr lang="es-ES" sz="2000" dirty="0" err="1">
                <a:solidFill>
                  <a:srgbClr val="212121"/>
                </a:solidFill>
              </a:rPr>
              <a:t>Tatsat</a:t>
            </a:r>
            <a:r>
              <a:rPr lang="es-ES" sz="2000" dirty="0">
                <a:solidFill>
                  <a:srgbClr val="212121"/>
                </a:solidFill>
              </a:rPr>
              <a:t>. </a:t>
            </a:r>
            <a:r>
              <a:rPr lang="es-ES" sz="2000" dirty="0" err="1">
                <a:solidFill>
                  <a:srgbClr val="212121"/>
                </a:solidFill>
              </a:rPr>
              <a:t>Especially</a:t>
            </a:r>
            <a:r>
              <a:rPr lang="es-ES" sz="2000" dirty="0">
                <a:solidFill>
                  <a:srgbClr val="212121"/>
                </a:solidFill>
              </a:rPr>
              <a:t> </a:t>
            </a:r>
            <a:r>
              <a:rPr lang="es-ES" sz="2000" dirty="0" err="1">
                <a:solidFill>
                  <a:srgbClr val="212121"/>
                </a:solidFill>
              </a:rPr>
              <a:t>focused</a:t>
            </a:r>
            <a:r>
              <a:rPr lang="es-ES" sz="2000" dirty="0">
                <a:solidFill>
                  <a:srgbClr val="212121"/>
                </a:solidFill>
              </a:rPr>
              <a:t> </a:t>
            </a:r>
            <a:r>
              <a:rPr lang="es-ES" sz="2000" dirty="0" err="1">
                <a:solidFill>
                  <a:srgbClr val="212121"/>
                </a:solidFill>
              </a:rPr>
              <a:t>on</a:t>
            </a:r>
            <a:r>
              <a:rPr lang="es-ES" sz="2000" dirty="0">
                <a:solidFill>
                  <a:srgbClr val="212121"/>
                </a:solidFill>
              </a:rPr>
              <a:t> Case 1: Stock </a:t>
            </a:r>
            <a:r>
              <a:rPr lang="es-ES" sz="2000" dirty="0" err="1">
                <a:solidFill>
                  <a:srgbClr val="212121"/>
                </a:solidFill>
              </a:rPr>
              <a:t>price</a:t>
            </a:r>
            <a:r>
              <a:rPr lang="es-ES" sz="2000" dirty="0">
                <a:solidFill>
                  <a:srgbClr val="212121"/>
                </a:solidFill>
              </a:rPr>
              <a:t> </a:t>
            </a:r>
            <a:r>
              <a:rPr lang="es-ES" sz="2000" dirty="0" err="1">
                <a:solidFill>
                  <a:srgbClr val="212121"/>
                </a:solidFill>
              </a:rPr>
              <a:t>prediction</a:t>
            </a:r>
            <a:r>
              <a:rPr lang="es-ES" sz="2000" dirty="0">
                <a:solidFill>
                  <a:srgbClr val="212121"/>
                </a:solidFill>
              </a:rPr>
              <a:t> </a:t>
            </a:r>
            <a:r>
              <a:rPr lang="es-ES" sz="2000" dirty="0" err="1">
                <a:solidFill>
                  <a:srgbClr val="212121"/>
                </a:solidFill>
              </a:rPr>
              <a:t>from</a:t>
            </a:r>
            <a:r>
              <a:rPr lang="es-ES" sz="2000" dirty="0">
                <a:solidFill>
                  <a:srgbClr val="212121"/>
                </a:solidFill>
              </a:rPr>
              <a:t> </a:t>
            </a:r>
            <a:r>
              <a:rPr lang="es-ES" sz="2000" dirty="0" err="1">
                <a:solidFill>
                  <a:srgbClr val="212121"/>
                </a:solidFill>
              </a:rPr>
              <a:t>chapter</a:t>
            </a:r>
            <a:r>
              <a:rPr lang="es-ES" sz="2000" dirty="0">
                <a:solidFill>
                  <a:srgbClr val="212121"/>
                </a:solidFill>
              </a:rPr>
              <a:t> 5.</a:t>
            </a:r>
            <a:endParaRPr sz="2000" dirty="0">
              <a:solidFill>
                <a:srgbClr val="212121"/>
              </a:solidFill>
            </a:endParaRPr>
          </a:p>
          <a:p>
            <a:pPr marL="0" lvl="0" indent="0" algn="l" rtl="0">
              <a:lnSpc>
                <a:spcPct val="150000"/>
              </a:lnSpc>
              <a:spcBef>
                <a:spcPts val="0"/>
              </a:spcBef>
              <a:spcAft>
                <a:spcPts val="0"/>
              </a:spcAft>
              <a:buNone/>
            </a:pPr>
            <a:r>
              <a:rPr lang="es-ES" sz="2000" dirty="0">
                <a:solidFill>
                  <a:srgbClr val="0B5394"/>
                </a:solidFill>
              </a:rPr>
              <a:t>▪ </a:t>
            </a:r>
            <a:r>
              <a:rPr lang="es-ES" sz="2000" dirty="0">
                <a:solidFill>
                  <a:schemeClr val="dk1"/>
                </a:solidFill>
              </a:rPr>
              <a:t>In </a:t>
            </a:r>
            <a:r>
              <a:rPr lang="es-ES" sz="2000" dirty="0" err="1">
                <a:solidFill>
                  <a:schemeClr val="dk1"/>
                </a:solidFill>
              </a:rPr>
              <a:t>the</a:t>
            </a:r>
            <a:r>
              <a:rPr lang="es-ES" sz="2000" dirty="0">
                <a:solidFill>
                  <a:schemeClr val="dk1"/>
                </a:solidFill>
              </a:rPr>
              <a:t> </a:t>
            </a:r>
            <a:r>
              <a:rPr lang="es-ES" sz="2000" dirty="0" err="1">
                <a:solidFill>
                  <a:schemeClr val="dk1"/>
                </a:solidFill>
              </a:rPr>
              <a:t>project</a:t>
            </a:r>
            <a:r>
              <a:rPr lang="es-ES" sz="2000" dirty="0">
                <a:solidFill>
                  <a:schemeClr val="dk1"/>
                </a:solidFill>
              </a:rPr>
              <a:t>, </a:t>
            </a:r>
            <a:r>
              <a:rPr lang="es-ES" sz="2000" dirty="0" err="1">
                <a:solidFill>
                  <a:schemeClr val="dk1"/>
                </a:solidFill>
              </a:rPr>
              <a:t>we</a:t>
            </a:r>
            <a:r>
              <a:rPr lang="es-ES" sz="2000" dirty="0">
                <a:solidFill>
                  <a:schemeClr val="dk1"/>
                </a:solidFill>
              </a:rPr>
              <a:t> </a:t>
            </a:r>
            <a:r>
              <a:rPr lang="es-ES" sz="2000" dirty="0" err="1">
                <a:solidFill>
                  <a:schemeClr val="dk1"/>
                </a:solidFill>
              </a:rPr>
              <a:t>download</a:t>
            </a:r>
            <a:r>
              <a:rPr lang="es-ES" sz="2000" dirty="0">
                <a:solidFill>
                  <a:schemeClr val="dk1"/>
                </a:solidFill>
              </a:rPr>
              <a:t> </a:t>
            </a:r>
            <a:r>
              <a:rPr lang="es-ES" sz="2000" dirty="0" err="1">
                <a:solidFill>
                  <a:schemeClr val="dk1"/>
                </a:solidFill>
              </a:rPr>
              <a:t>dataset</a:t>
            </a:r>
            <a:r>
              <a:rPr lang="es-ES" sz="2000" dirty="0">
                <a:solidFill>
                  <a:schemeClr val="dk1"/>
                </a:solidFill>
              </a:rPr>
              <a:t> </a:t>
            </a:r>
            <a:r>
              <a:rPr lang="es-ES" sz="2000" dirty="0" err="1">
                <a:solidFill>
                  <a:schemeClr val="dk1"/>
                </a:solidFill>
              </a:rPr>
              <a:t>from</a:t>
            </a:r>
            <a:r>
              <a:rPr lang="es-ES" sz="2000" dirty="0">
                <a:solidFill>
                  <a:schemeClr val="dk1"/>
                </a:solidFill>
              </a:rPr>
              <a:t> </a:t>
            </a:r>
            <a:r>
              <a:rPr lang="es-ES" sz="2000" dirty="0" err="1">
                <a:solidFill>
                  <a:schemeClr val="dk1"/>
                </a:solidFill>
              </a:rPr>
              <a:t>yahoo</a:t>
            </a:r>
            <a:r>
              <a:rPr lang="es-ES" sz="2000" dirty="0">
                <a:solidFill>
                  <a:schemeClr val="dk1"/>
                </a:solidFill>
              </a:rPr>
              <a:t> and </a:t>
            </a:r>
            <a:r>
              <a:rPr lang="es-ES" sz="2000" dirty="0" err="1">
                <a:solidFill>
                  <a:schemeClr val="dk1"/>
                </a:solidFill>
              </a:rPr>
              <a:t>implemented</a:t>
            </a:r>
            <a:r>
              <a:rPr lang="es-ES" sz="2000" dirty="0">
                <a:solidFill>
                  <a:schemeClr val="dk1"/>
                </a:solidFill>
              </a:rPr>
              <a:t> </a:t>
            </a:r>
            <a:r>
              <a:rPr lang="es-ES" sz="2000" dirty="0" err="1">
                <a:solidFill>
                  <a:schemeClr val="dk1"/>
                </a:solidFill>
              </a:rPr>
              <a:t>several</a:t>
            </a:r>
            <a:r>
              <a:rPr lang="es-ES" sz="2000" dirty="0">
                <a:solidFill>
                  <a:schemeClr val="dk1"/>
                </a:solidFill>
              </a:rPr>
              <a:t> </a:t>
            </a:r>
            <a:r>
              <a:rPr lang="es-ES" sz="2000" dirty="0" err="1">
                <a:solidFill>
                  <a:schemeClr val="dk1"/>
                </a:solidFill>
              </a:rPr>
              <a:t>different</a:t>
            </a:r>
            <a:r>
              <a:rPr lang="es-ES" sz="2000" dirty="0">
                <a:solidFill>
                  <a:schemeClr val="dk1"/>
                </a:solidFill>
              </a:rPr>
              <a:t> </a:t>
            </a:r>
            <a:r>
              <a:rPr lang="es-ES" sz="2000" dirty="0" err="1">
                <a:solidFill>
                  <a:schemeClr val="dk1"/>
                </a:solidFill>
              </a:rPr>
              <a:t>models</a:t>
            </a:r>
            <a:r>
              <a:rPr lang="es-ES" sz="2000" dirty="0">
                <a:solidFill>
                  <a:schemeClr val="dk1"/>
                </a:solidFill>
              </a:rPr>
              <a:t> </a:t>
            </a:r>
            <a:r>
              <a:rPr lang="es-ES" sz="2000" dirty="0" err="1">
                <a:solidFill>
                  <a:schemeClr val="dk1"/>
                </a:solidFill>
              </a:rPr>
              <a:t>to</a:t>
            </a:r>
            <a:r>
              <a:rPr lang="es-ES" sz="2000" dirty="0">
                <a:solidFill>
                  <a:schemeClr val="dk1"/>
                </a:solidFill>
              </a:rPr>
              <a:t> </a:t>
            </a:r>
            <a:r>
              <a:rPr lang="es-ES" sz="2000" dirty="0" err="1">
                <a:solidFill>
                  <a:schemeClr val="dk1"/>
                </a:solidFill>
              </a:rPr>
              <a:t>predict</a:t>
            </a:r>
            <a:r>
              <a:rPr lang="es-ES" sz="2000" dirty="0">
                <a:solidFill>
                  <a:schemeClr val="dk1"/>
                </a:solidFill>
              </a:rPr>
              <a:t> </a:t>
            </a:r>
            <a:r>
              <a:rPr lang="es-ES" sz="2000" dirty="0" err="1">
                <a:solidFill>
                  <a:schemeClr val="dk1"/>
                </a:solidFill>
              </a:rPr>
              <a:t>the</a:t>
            </a:r>
            <a:r>
              <a:rPr lang="es-ES" sz="2000" dirty="0">
                <a:solidFill>
                  <a:schemeClr val="dk1"/>
                </a:solidFill>
              </a:rPr>
              <a:t> stock </a:t>
            </a:r>
            <a:r>
              <a:rPr lang="es-ES" sz="2000" dirty="0" err="1">
                <a:solidFill>
                  <a:schemeClr val="dk1"/>
                </a:solidFill>
              </a:rPr>
              <a:t>price</a:t>
            </a:r>
            <a:r>
              <a:rPr lang="es-ES" sz="2000" dirty="0">
                <a:solidFill>
                  <a:schemeClr val="dk1"/>
                </a:solidFill>
              </a:rPr>
              <a:t> </a:t>
            </a:r>
            <a:r>
              <a:rPr lang="es-ES" sz="2000" dirty="0" err="1">
                <a:solidFill>
                  <a:schemeClr val="dk1"/>
                </a:solidFill>
              </a:rPr>
              <a:t>of</a:t>
            </a:r>
            <a:r>
              <a:rPr lang="es-ES" sz="2000" dirty="0">
                <a:solidFill>
                  <a:schemeClr val="dk1"/>
                </a:solidFill>
              </a:rPr>
              <a:t> Google, </a:t>
            </a:r>
            <a:r>
              <a:rPr lang="es-ES" sz="2000" dirty="0" err="1">
                <a:solidFill>
                  <a:schemeClr val="dk1"/>
                </a:solidFill>
              </a:rPr>
              <a:t>We</a:t>
            </a:r>
            <a:r>
              <a:rPr lang="es-ES" sz="2000" dirty="0">
                <a:solidFill>
                  <a:schemeClr val="dk1"/>
                </a:solidFill>
              </a:rPr>
              <a:t> </a:t>
            </a:r>
            <a:r>
              <a:rPr lang="es-ES" sz="2000" dirty="0" err="1">
                <a:solidFill>
                  <a:schemeClr val="dk1"/>
                </a:solidFill>
              </a:rPr>
              <a:t>also</a:t>
            </a:r>
            <a:r>
              <a:rPr lang="es-ES" sz="2000" dirty="0">
                <a:solidFill>
                  <a:schemeClr val="dk1"/>
                </a:solidFill>
              </a:rPr>
              <a:t> </a:t>
            </a:r>
            <a:r>
              <a:rPr lang="es-ES" sz="2000" dirty="0" err="1">
                <a:solidFill>
                  <a:schemeClr val="dk1"/>
                </a:solidFill>
              </a:rPr>
              <a:t>used</a:t>
            </a:r>
            <a:r>
              <a:rPr lang="es-ES" sz="2000" dirty="0">
                <a:solidFill>
                  <a:schemeClr val="dk1"/>
                </a:solidFill>
              </a:rPr>
              <a:t> </a:t>
            </a:r>
            <a:r>
              <a:rPr lang="es-ES" sz="2000" dirty="0" err="1">
                <a:solidFill>
                  <a:schemeClr val="dk1"/>
                </a:solidFill>
              </a:rPr>
              <a:t>residuals</a:t>
            </a:r>
            <a:r>
              <a:rPr lang="es-ES" sz="2000" dirty="0">
                <a:solidFill>
                  <a:schemeClr val="dk1"/>
                </a:solidFill>
              </a:rPr>
              <a:t>, </a:t>
            </a:r>
            <a:r>
              <a:rPr lang="es-ES" sz="2000" dirty="0" err="1">
                <a:solidFill>
                  <a:schemeClr val="dk1"/>
                </a:solidFill>
              </a:rPr>
              <a:t>white</a:t>
            </a:r>
            <a:r>
              <a:rPr lang="es-ES" sz="2000" dirty="0">
                <a:solidFill>
                  <a:schemeClr val="dk1"/>
                </a:solidFill>
              </a:rPr>
              <a:t> </a:t>
            </a:r>
            <a:r>
              <a:rPr lang="es-ES" sz="2000" dirty="0" err="1">
                <a:solidFill>
                  <a:schemeClr val="dk1"/>
                </a:solidFill>
              </a:rPr>
              <a:t>reality</a:t>
            </a:r>
            <a:r>
              <a:rPr lang="es-ES" sz="2000" dirty="0">
                <a:solidFill>
                  <a:schemeClr val="dk1"/>
                </a:solidFill>
              </a:rPr>
              <a:t> </a:t>
            </a:r>
            <a:r>
              <a:rPr lang="es-ES" sz="2000" dirty="0" err="1">
                <a:solidFill>
                  <a:schemeClr val="dk1"/>
                </a:solidFill>
              </a:rPr>
              <a:t>check</a:t>
            </a:r>
            <a:r>
              <a:rPr lang="es-ES" sz="2000" dirty="0">
                <a:solidFill>
                  <a:schemeClr val="dk1"/>
                </a:solidFill>
              </a:rPr>
              <a:t> and </a:t>
            </a:r>
            <a:r>
              <a:rPr lang="es-ES" sz="2000" dirty="0" err="1">
                <a:solidFill>
                  <a:schemeClr val="dk1"/>
                </a:solidFill>
              </a:rPr>
              <a:t>multiple</a:t>
            </a:r>
            <a:r>
              <a:rPr lang="es-ES" sz="2000" dirty="0">
                <a:solidFill>
                  <a:schemeClr val="dk1"/>
                </a:solidFill>
              </a:rPr>
              <a:t> </a:t>
            </a:r>
            <a:r>
              <a:rPr lang="es-ES" sz="2000" dirty="0" err="1">
                <a:solidFill>
                  <a:schemeClr val="dk1"/>
                </a:solidFill>
              </a:rPr>
              <a:t>indicators</a:t>
            </a:r>
            <a:r>
              <a:rPr lang="es-ES" sz="2000" dirty="0">
                <a:solidFill>
                  <a:schemeClr val="dk1"/>
                </a:solidFill>
              </a:rPr>
              <a:t> </a:t>
            </a:r>
            <a:r>
              <a:rPr lang="es-ES" sz="2000" dirty="0" err="1">
                <a:solidFill>
                  <a:schemeClr val="dk1"/>
                </a:solidFill>
              </a:rPr>
              <a:t>to</a:t>
            </a:r>
            <a:r>
              <a:rPr lang="es-ES" sz="2000" dirty="0">
                <a:solidFill>
                  <a:schemeClr val="dk1"/>
                </a:solidFill>
              </a:rPr>
              <a:t> </a:t>
            </a:r>
            <a:r>
              <a:rPr lang="es-ES" sz="2000" dirty="0" err="1">
                <a:solidFill>
                  <a:schemeClr val="dk1"/>
                </a:solidFill>
              </a:rPr>
              <a:t>evaluate</a:t>
            </a:r>
            <a:r>
              <a:rPr lang="es-ES" sz="2000" dirty="0">
                <a:solidFill>
                  <a:schemeClr val="dk1"/>
                </a:solidFill>
              </a:rPr>
              <a:t> </a:t>
            </a:r>
            <a:r>
              <a:rPr lang="es-ES" sz="2000" dirty="0" err="1">
                <a:solidFill>
                  <a:schemeClr val="dk1"/>
                </a:solidFill>
              </a:rPr>
              <a:t>the</a:t>
            </a:r>
            <a:r>
              <a:rPr lang="es-ES" sz="2000" dirty="0">
                <a:solidFill>
                  <a:schemeClr val="dk1"/>
                </a:solidFill>
              </a:rPr>
              <a:t> </a:t>
            </a:r>
            <a:r>
              <a:rPr lang="es-ES" sz="2000" dirty="0" err="1">
                <a:solidFill>
                  <a:schemeClr val="dk1"/>
                </a:solidFill>
              </a:rPr>
              <a:t>model</a:t>
            </a:r>
            <a:r>
              <a:rPr lang="es-ES" sz="2000" dirty="0">
                <a:solidFill>
                  <a:schemeClr val="dk1"/>
                </a:solidFill>
              </a:rPr>
              <a:t>. </a:t>
            </a:r>
            <a:r>
              <a:rPr lang="es-ES" sz="2000" dirty="0" err="1">
                <a:solidFill>
                  <a:schemeClr val="dk1"/>
                </a:solidFill>
              </a:rPr>
              <a:t>Finally</a:t>
            </a:r>
            <a:r>
              <a:rPr lang="es-ES" sz="2000" dirty="0">
                <a:solidFill>
                  <a:schemeClr val="dk1"/>
                </a:solidFill>
              </a:rPr>
              <a:t>, </a:t>
            </a:r>
            <a:r>
              <a:rPr lang="es-ES" sz="2000" dirty="0" err="1">
                <a:solidFill>
                  <a:schemeClr val="dk1"/>
                </a:solidFill>
              </a:rPr>
              <a:t>we</a:t>
            </a:r>
            <a:r>
              <a:rPr lang="es-ES" sz="2000" dirty="0">
                <a:solidFill>
                  <a:schemeClr val="dk1"/>
                </a:solidFill>
              </a:rPr>
              <a:t> </a:t>
            </a:r>
            <a:r>
              <a:rPr lang="es-ES" sz="2000" dirty="0" err="1">
                <a:solidFill>
                  <a:schemeClr val="dk1"/>
                </a:solidFill>
              </a:rPr>
              <a:t>compared</a:t>
            </a:r>
            <a:r>
              <a:rPr lang="es-ES" sz="2000" dirty="0">
                <a:solidFill>
                  <a:schemeClr val="dk1"/>
                </a:solidFill>
              </a:rPr>
              <a:t> </a:t>
            </a:r>
            <a:r>
              <a:rPr lang="es-ES" sz="2000" dirty="0" err="1">
                <a:solidFill>
                  <a:schemeClr val="dk1"/>
                </a:solidFill>
              </a:rPr>
              <a:t>the</a:t>
            </a:r>
            <a:r>
              <a:rPr lang="es-ES" sz="2000" dirty="0">
                <a:solidFill>
                  <a:schemeClr val="dk1"/>
                </a:solidFill>
              </a:rPr>
              <a:t> </a:t>
            </a:r>
            <a:r>
              <a:rPr lang="es-ES" sz="2000" dirty="0" err="1">
                <a:solidFill>
                  <a:schemeClr val="dk1"/>
                </a:solidFill>
              </a:rPr>
              <a:t>different</a:t>
            </a:r>
            <a:r>
              <a:rPr lang="es-ES" sz="2000" dirty="0">
                <a:solidFill>
                  <a:schemeClr val="dk1"/>
                </a:solidFill>
              </a:rPr>
              <a:t> </a:t>
            </a:r>
            <a:r>
              <a:rPr lang="es-ES" sz="2000" dirty="0" err="1">
                <a:solidFill>
                  <a:schemeClr val="dk1"/>
                </a:solidFill>
              </a:rPr>
              <a:t>models</a:t>
            </a:r>
            <a:r>
              <a:rPr lang="es-ES" sz="2000" dirty="0">
                <a:solidFill>
                  <a:schemeClr val="dk1"/>
                </a:solidFill>
              </a:rPr>
              <a:t> and </a:t>
            </a:r>
            <a:r>
              <a:rPr lang="es-ES" sz="2000" dirty="0" err="1">
                <a:solidFill>
                  <a:schemeClr val="dk1"/>
                </a:solidFill>
              </a:rPr>
              <a:t>made</a:t>
            </a:r>
            <a:r>
              <a:rPr lang="es-ES" sz="2000" dirty="0">
                <a:solidFill>
                  <a:schemeClr val="dk1"/>
                </a:solidFill>
              </a:rPr>
              <a:t> a </a:t>
            </a:r>
            <a:r>
              <a:rPr lang="es-ES" sz="2000" dirty="0" err="1">
                <a:solidFill>
                  <a:schemeClr val="dk1"/>
                </a:solidFill>
              </a:rPr>
              <a:t>conclusion</a:t>
            </a:r>
            <a:r>
              <a:rPr lang="es-ES" sz="2000" dirty="0">
                <a:solidFill>
                  <a:schemeClr val="dk1"/>
                </a:solidFill>
              </a:rPr>
              <a:t>.</a:t>
            </a:r>
            <a:endParaRPr sz="2000" dirty="0">
              <a:solidFill>
                <a:srgbClr val="2D2E2D"/>
              </a:solidFill>
            </a:endParaRPr>
          </a:p>
        </p:txBody>
      </p:sp>
      <p:sp>
        <p:nvSpPr>
          <p:cNvPr id="109" name="Google Shape;109;p20"/>
          <p:cNvSpPr txBox="1"/>
          <p:nvPr/>
        </p:nvSpPr>
        <p:spPr>
          <a:xfrm>
            <a:off x="839800" y="854925"/>
            <a:ext cx="634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a:solidFill>
                  <a:srgbClr val="0B5394"/>
                </a:solidFill>
              </a:rPr>
              <a:t>Project Objectives</a:t>
            </a:r>
            <a:endParaRPr lang="es-ES" sz="3200" b="1">
              <a:solidFill>
                <a:srgbClr val="0B5394"/>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a:latin typeface="Garamond" panose="02020404030301010803"/>
                <a:ea typeface="Garamond" panose="02020404030301010803"/>
                <a:cs typeface="Garamond" panose="02020404030301010803"/>
                <a:sym typeface="Garamond" panose="02020404030301010803"/>
              </a:rPr>
              <a:t>1 Introduction</a:t>
            </a:r>
            <a:endParaRPr>
              <a:latin typeface="Garamond" panose="02020404030301010803"/>
              <a:ea typeface="Garamond" panose="02020404030301010803"/>
              <a:cs typeface="Garamond" panose="02020404030301010803"/>
              <a:sym typeface="Garamond" panose="02020404030301010803"/>
            </a:endParaRPr>
          </a:p>
        </p:txBody>
      </p:sp>
      <p:sp>
        <p:nvSpPr>
          <p:cNvPr id="115" name="Google Shape;115;p21"/>
          <p:cNvSpPr txBox="1"/>
          <p:nvPr/>
        </p:nvSpPr>
        <p:spPr>
          <a:xfrm>
            <a:off x="839800" y="854925"/>
            <a:ext cx="9802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a:solidFill>
                  <a:srgbClr val="0B5394"/>
                </a:solidFill>
              </a:rPr>
              <a:t>Enhancements from the previous case</a:t>
            </a:r>
            <a:endParaRPr lang="es-ES" sz="3200" b="1">
              <a:solidFill>
                <a:srgbClr val="0B5394"/>
              </a:solidFill>
            </a:endParaRPr>
          </a:p>
        </p:txBody>
      </p:sp>
      <p:sp>
        <p:nvSpPr>
          <p:cNvPr id="116" name="Google Shape;116;p21"/>
          <p:cNvSpPr txBox="1"/>
          <p:nvPr/>
        </p:nvSpPr>
        <p:spPr>
          <a:xfrm>
            <a:off x="839800" y="1926275"/>
            <a:ext cx="3673500" cy="440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ES" sz="2800" dirty="0">
                <a:solidFill>
                  <a:srgbClr val="0B5394"/>
                </a:solidFill>
                <a:latin typeface="Garamond" panose="02020404030301010803"/>
                <a:ea typeface="Garamond" panose="02020404030301010803"/>
                <a:cs typeface="Garamond" panose="02020404030301010803"/>
                <a:sym typeface="Garamond" panose="02020404030301010803"/>
              </a:rPr>
              <a:t>Data and </a:t>
            </a:r>
            <a:r>
              <a:rPr lang="es-ES" sz="2800" dirty="0" err="1">
                <a:solidFill>
                  <a:srgbClr val="0B5394"/>
                </a:solidFill>
                <a:latin typeface="Garamond" panose="02020404030301010803"/>
                <a:ea typeface="Garamond" panose="02020404030301010803"/>
                <a:cs typeface="Garamond" panose="02020404030301010803"/>
                <a:sym typeface="Garamond" panose="02020404030301010803"/>
              </a:rPr>
              <a:t>Preprocessing</a:t>
            </a:r>
            <a:endParaRPr sz="2800" dirty="0">
              <a:solidFill>
                <a:srgbClr val="0B5394"/>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Predict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 new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dataset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(Google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instead</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of</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Microsoft)</a:t>
            </a:r>
            <a:endParaRPr sz="2000" dirty="0">
              <a:solidFill>
                <a:schemeClr val="dk1"/>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Collect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more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dataset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to</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predict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the</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stock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including</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stock, ETF,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finance</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index</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and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currencies</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a:t>
            </a:r>
            <a:endParaRPr sz="2000" dirty="0">
              <a:solidFill>
                <a:schemeClr val="dk1"/>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Calculate</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more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tech</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indicator</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based</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on</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TA-LIB as new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column</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in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the</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dataset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to</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predict</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a:t>
            </a:r>
            <a:r>
              <a:rPr lang="es-ES" sz="2000" dirty="0" err="1">
                <a:solidFill>
                  <a:schemeClr val="dk1"/>
                </a:solidFill>
                <a:latin typeface="Garamond" panose="02020404030301010803"/>
                <a:ea typeface="Garamond" panose="02020404030301010803"/>
                <a:cs typeface="Garamond" panose="02020404030301010803"/>
                <a:sym typeface="Garamond" panose="02020404030301010803"/>
              </a:rPr>
              <a:t>the</a:t>
            </a:r>
            <a:r>
              <a:rPr lang="es-ES" sz="2000" dirty="0">
                <a:solidFill>
                  <a:schemeClr val="dk1"/>
                </a:solidFill>
                <a:latin typeface="Garamond" panose="02020404030301010803"/>
                <a:ea typeface="Garamond" panose="02020404030301010803"/>
                <a:cs typeface="Garamond" panose="02020404030301010803"/>
                <a:sym typeface="Garamond" panose="02020404030301010803"/>
              </a:rPr>
              <a:t> stock</a:t>
            </a:r>
            <a:endParaRPr sz="2000" dirty="0">
              <a:solidFill>
                <a:schemeClr val="dk1"/>
              </a:solidFill>
              <a:latin typeface="Garamond" panose="02020404030301010803"/>
              <a:ea typeface="Garamond" panose="02020404030301010803"/>
              <a:cs typeface="Garamond" panose="02020404030301010803"/>
              <a:sym typeface="Garamond" panose="02020404030301010803"/>
            </a:endParaRPr>
          </a:p>
          <a:p>
            <a:pPr marL="457200" marR="0" lvl="0" indent="0" algn="l" rtl="0">
              <a:lnSpc>
                <a:spcPct val="150000"/>
              </a:lnSpc>
              <a:spcBef>
                <a:spcPts val="800"/>
              </a:spcBef>
              <a:spcAft>
                <a:spcPts val="0"/>
              </a:spcAft>
              <a:buNone/>
            </a:pPr>
            <a:endParaRPr sz="2400" dirty="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117" name="Google Shape;117;p21"/>
          <p:cNvSpPr txBox="1"/>
          <p:nvPr/>
        </p:nvSpPr>
        <p:spPr>
          <a:xfrm>
            <a:off x="4450950" y="1926275"/>
            <a:ext cx="3673500" cy="440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ES" sz="2800">
                <a:solidFill>
                  <a:srgbClr val="0B5394"/>
                </a:solidFill>
                <a:latin typeface="Garamond" panose="02020404030301010803"/>
                <a:ea typeface="Garamond" panose="02020404030301010803"/>
                <a:cs typeface="Garamond" panose="02020404030301010803"/>
                <a:sym typeface="Garamond" panose="02020404030301010803"/>
              </a:rPr>
              <a:t>Model Construction</a:t>
            </a:r>
            <a:endParaRPr sz="2800">
              <a:solidFill>
                <a:srgbClr val="0B5394"/>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a:solidFill>
                  <a:schemeClr val="dk1"/>
                </a:solidFill>
                <a:latin typeface="Garamond" panose="02020404030301010803"/>
                <a:ea typeface="Garamond" panose="02020404030301010803"/>
                <a:cs typeface="Garamond" panose="02020404030301010803"/>
                <a:sym typeface="Garamond" panose="02020404030301010803"/>
              </a:rPr>
              <a:t>▪ </a:t>
            </a:r>
            <a:r>
              <a:rPr lang="es-ES" sz="2000">
                <a:solidFill>
                  <a:schemeClr val="dk1"/>
                </a:solidFill>
                <a:latin typeface="Garamond" panose="02020404030301010803"/>
                <a:ea typeface="Garamond" panose="02020404030301010803"/>
                <a:cs typeface="Garamond" panose="02020404030301010803"/>
                <a:sym typeface="Garamond" panose="02020404030301010803"/>
              </a:rPr>
              <a:t>Use models not discussed in the book(Ridge regression and XGBoost)</a:t>
            </a:r>
            <a:endParaRPr sz="2000">
              <a:solidFill>
                <a:schemeClr val="dk1"/>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a:solidFill>
                  <a:schemeClr val="dk1"/>
                </a:solidFill>
                <a:latin typeface="Garamond" panose="02020404030301010803"/>
                <a:ea typeface="Garamond" panose="02020404030301010803"/>
                <a:cs typeface="Garamond" panose="02020404030301010803"/>
                <a:sym typeface="Garamond" panose="02020404030301010803"/>
              </a:rPr>
              <a:t>▪ </a:t>
            </a:r>
            <a:r>
              <a:rPr lang="es-ES" sz="2000">
                <a:solidFill>
                  <a:schemeClr val="dk1"/>
                </a:solidFill>
                <a:latin typeface="Garamond" panose="02020404030301010803"/>
                <a:ea typeface="Garamond" panose="02020404030301010803"/>
                <a:cs typeface="Garamond" panose="02020404030301010803"/>
                <a:sym typeface="Garamond" panose="02020404030301010803"/>
              </a:rPr>
              <a:t>Use pipelines consisting of scaler, PCA() and model to predict the data.</a:t>
            </a:r>
            <a:endParaRPr sz="2000">
              <a:solidFill>
                <a:schemeClr val="dk1"/>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Clr>
                <a:schemeClr val="dk1"/>
              </a:buClr>
              <a:buSzPts val="1100"/>
              <a:buFont typeface="Arial" panose="020B0604020202020204"/>
              <a:buNone/>
            </a:pPr>
            <a:r>
              <a:rPr lang="es-ES" sz="2400">
                <a:solidFill>
                  <a:schemeClr val="dk1"/>
                </a:solidFill>
                <a:latin typeface="Garamond" panose="02020404030301010803"/>
                <a:ea typeface="Garamond" panose="02020404030301010803"/>
                <a:cs typeface="Garamond" panose="02020404030301010803"/>
                <a:sym typeface="Garamond" panose="02020404030301010803"/>
              </a:rPr>
              <a:t>▪ </a:t>
            </a:r>
            <a:r>
              <a:rPr lang="es-ES" sz="2000">
                <a:solidFill>
                  <a:schemeClr val="dk1"/>
                </a:solidFill>
                <a:latin typeface="Garamond" panose="02020404030301010803"/>
                <a:ea typeface="Garamond" panose="02020404030301010803"/>
                <a:cs typeface="Garamond" panose="02020404030301010803"/>
                <a:sym typeface="Garamond" panose="02020404030301010803"/>
              </a:rPr>
              <a:t>Use GridSearch to tune the hyperparameters.</a:t>
            </a:r>
            <a:endParaRPr sz="2000">
              <a:solidFill>
                <a:schemeClr val="dk1"/>
              </a:solidFill>
              <a:latin typeface="Garamond" panose="02020404030301010803"/>
              <a:ea typeface="Garamond" panose="02020404030301010803"/>
              <a:cs typeface="Garamond" panose="02020404030301010803"/>
              <a:sym typeface="Garamond" panose="02020404030301010803"/>
            </a:endParaRPr>
          </a:p>
          <a:p>
            <a:pPr marL="457200" marR="0" lvl="0" indent="0" algn="l" rtl="0">
              <a:lnSpc>
                <a:spcPct val="150000"/>
              </a:lnSpc>
              <a:spcBef>
                <a:spcPts val="800"/>
              </a:spcBef>
              <a:spcAft>
                <a:spcPts val="0"/>
              </a:spcAft>
              <a:buNone/>
            </a:pPr>
            <a:endParaRPr sz="24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118" name="Google Shape;118;p21"/>
          <p:cNvSpPr txBox="1"/>
          <p:nvPr/>
        </p:nvSpPr>
        <p:spPr>
          <a:xfrm>
            <a:off x="8039800" y="1926275"/>
            <a:ext cx="3673500" cy="440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ES" sz="2800">
                <a:solidFill>
                  <a:srgbClr val="0B5394"/>
                </a:solidFill>
                <a:latin typeface="Garamond" panose="02020404030301010803"/>
                <a:ea typeface="Garamond" panose="02020404030301010803"/>
                <a:cs typeface="Garamond" panose="02020404030301010803"/>
                <a:sym typeface="Garamond" panose="02020404030301010803"/>
              </a:rPr>
              <a:t>Model Evaluation</a:t>
            </a:r>
            <a:endParaRPr sz="2800">
              <a:solidFill>
                <a:srgbClr val="0B5394"/>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a:solidFill>
                  <a:schemeClr val="dk1"/>
                </a:solidFill>
                <a:latin typeface="Garamond" panose="02020404030301010803"/>
                <a:ea typeface="Garamond" panose="02020404030301010803"/>
                <a:cs typeface="Garamond" panose="02020404030301010803"/>
                <a:sym typeface="Garamond" panose="02020404030301010803"/>
              </a:rPr>
              <a:t>▪ </a:t>
            </a:r>
            <a:r>
              <a:rPr lang="es-ES" sz="2000">
                <a:solidFill>
                  <a:schemeClr val="dk1"/>
                </a:solidFill>
                <a:latin typeface="Garamond" panose="02020404030301010803"/>
                <a:ea typeface="Garamond" panose="02020404030301010803"/>
                <a:cs typeface="Garamond" panose="02020404030301010803"/>
                <a:sym typeface="Garamond" panose="02020404030301010803"/>
              </a:rPr>
              <a:t>Calculated more metrics to evaluate the model.</a:t>
            </a:r>
            <a:endParaRPr sz="2000">
              <a:solidFill>
                <a:schemeClr val="dk1"/>
              </a:solidFill>
              <a:latin typeface="Garamond" panose="02020404030301010803"/>
              <a:ea typeface="Garamond" panose="02020404030301010803"/>
              <a:cs typeface="Garamond" panose="02020404030301010803"/>
              <a:sym typeface="Garamond" panose="02020404030301010803"/>
            </a:endParaRPr>
          </a:p>
          <a:p>
            <a:pPr marL="0" lvl="0" indent="0" algn="l" rtl="0">
              <a:lnSpc>
                <a:spcPct val="115000"/>
              </a:lnSpc>
              <a:spcBef>
                <a:spcPts val="600"/>
              </a:spcBef>
              <a:spcAft>
                <a:spcPts val="0"/>
              </a:spcAft>
              <a:buNone/>
            </a:pPr>
            <a:r>
              <a:rPr lang="es-ES" sz="2400">
                <a:solidFill>
                  <a:schemeClr val="dk1"/>
                </a:solidFill>
                <a:latin typeface="Garamond" panose="02020404030301010803"/>
                <a:ea typeface="Garamond" panose="02020404030301010803"/>
                <a:cs typeface="Garamond" panose="02020404030301010803"/>
                <a:sym typeface="Garamond" panose="02020404030301010803"/>
              </a:rPr>
              <a:t>▪ </a:t>
            </a:r>
            <a:r>
              <a:rPr lang="es-ES" sz="2000">
                <a:solidFill>
                  <a:schemeClr val="dk1"/>
                </a:solidFill>
                <a:latin typeface="Garamond" panose="02020404030301010803"/>
                <a:ea typeface="Garamond" panose="02020404030301010803"/>
                <a:cs typeface="Garamond" panose="02020404030301010803"/>
                <a:sym typeface="Garamond" panose="02020404030301010803"/>
              </a:rPr>
              <a:t>Implemented white reality check and drawed equity curves to evaluate the model.</a:t>
            </a:r>
            <a:endParaRPr sz="2000">
              <a:solidFill>
                <a:schemeClr val="dk1"/>
              </a:solidFill>
              <a:latin typeface="Garamond" panose="02020404030301010803"/>
              <a:ea typeface="Garamond" panose="02020404030301010803"/>
              <a:cs typeface="Garamond" panose="02020404030301010803"/>
              <a:sym typeface="Garamond" panose="02020404030301010803"/>
            </a:endParaRPr>
          </a:p>
          <a:p>
            <a:pPr marL="457200" marR="0" lvl="0" indent="0" algn="l" rtl="0">
              <a:lnSpc>
                <a:spcPct val="150000"/>
              </a:lnSpc>
              <a:spcBef>
                <a:spcPts val="800"/>
              </a:spcBef>
              <a:spcAft>
                <a:spcPts val="0"/>
              </a:spcAft>
              <a:buNone/>
            </a:pPr>
            <a:endParaRPr sz="24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a:latin typeface="Garamond" panose="02020404030301010803"/>
                <a:ea typeface="Garamond" panose="02020404030301010803"/>
                <a:cs typeface="Garamond" panose="02020404030301010803"/>
                <a:sym typeface="Garamond" panose="02020404030301010803"/>
              </a:rPr>
              <a:t>1 Introduction</a:t>
            </a:r>
            <a:endParaRPr>
              <a:latin typeface="Garamond" panose="02020404030301010803"/>
              <a:ea typeface="Garamond" panose="02020404030301010803"/>
              <a:cs typeface="Garamond" panose="02020404030301010803"/>
              <a:sym typeface="Garamond" panose="02020404030301010803"/>
            </a:endParaRPr>
          </a:p>
        </p:txBody>
      </p:sp>
      <p:sp>
        <p:nvSpPr>
          <p:cNvPr id="124" name="Google Shape;124;p22"/>
          <p:cNvSpPr txBox="1"/>
          <p:nvPr/>
        </p:nvSpPr>
        <p:spPr>
          <a:xfrm>
            <a:off x="839800" y="854925"/>
            <a:ext cx="9802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Seed</a:t>
            </a:r>
            <a:r>
              <a:rPr lang="es-ES" sz="3200" b="1" dirty="0">
                <a:solidFill>
                  <a:srgbClr val="0B5394"/>
                </a:solidFill>
              </a:rPr>
              <a:t> </a:t>
            </a:r>
            <a:r>
              <a:rPr lang="es-ES" sz="3200" b="1" dirty="0" err="1">
                <a:solidFill>
                  <a:srgbClr val="0B5394"/>
                </a:solidFill>
              </a:rPr>
              <a:t>Code</a:t>
            </a:r>
            <a:endParaRPr dirty="0"/>
          </a:p>
        </p:txBody>
      </p:sp>
      <p:sp>
        <p:nvSpPr>
          <p:cNvPr id="125" name="Google Shape;125;p22"/>
          <p:cNvSpPr txBox="1"/>
          <p:nvPr/>
        </p:nvSpPr>
        <p:spPr>
          <a:xfrm>
            <a:off x="722475" y="1647125"/>
            <a:ext cx="10426800" cy="480128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ES" sz="2000" b="1" dirty="0" err="1">
                <a:solidFill>
                  <a:srgbClr val="2D2E2D"/>
                </a:solidFill>
              </a:rPr>
              <a:t>From</a:t>
            </a:r>
            <a:r>
              <a:rPr lang="es-ES" sz="2000" b="1" dirty="0">
                <a:solidFill>
                  <a:srgbClr val="2D2E2D"/>
                </a:solidFill>
              </a:rPr>
              <a:t> </a:t>
            </a:r>
            <a:r>
              <a:rPr lang="es-ES" sz="2000" b="1" dirty="0" err="1">
                <a:solidFill>
                  <a:srgbClr val="2D2E2D"/>
                </a:solidFill>
              </a:rPr>
              <a:t>Tatsat’s</a:t>
            </a:r>
            <a:r>
              <a:rPr lang="es-ES" sz="2000" b="1" dirty="0">
                <a:solidFill>
                  <a:srgbClr val="2D2E2D"/>
                </a:solidFill>
              </a:rPr>
              <a:t> Book: </a:t>
            </a:r>
            <a:r>
              <a:rPr lang="es-ES" sz="2000" b="1" dirty="0">
                <a:solidFill>
                  <a:srgbClr val="212121"/>
                </a:solidFill>
                <a:latin typeface="Roboto" panose="02000000000000000000"/>
                <a:ea typeface="Roboto" panose="02000000000000000000"/>
                <a:cs typeface="Roboto" panose="02000000000000000000"/>
                <a:sym typeface="Roboto" panose="02000000000000000000"/>
              </a:rPr>
              <a:t>Machine </a:t>
            </a:r>
            <a:r>
              <a:rPr lang="es-ES" sz="2000" b="1" dirty="0" err="1">
                <a:solidFill>
                  <a:srgbClr val="212121"/>
                </a:solidFill>
                <a:latin typeface="Roboto" panose="02000000000000000000"/>
                <a:ea typeface="Roboto" panose="02000000000000000000"/>
                <a:cs typeface="Roboto" panose="02000000000000000000"/>
                <a:sym typeface="Roboto" panose="02000000000000000000"/>
              </a:rPr>
              <a:t>Learning</a:t>
            </a:r>
            <a:r>
              <a:rPr lang="es-ES" sz="2000" b="1" dirty="0">
                <a:solidFill>
                  <a:srgbClr val="212121"/>
                </a:solidFill>
                <a:latin typeface="Roboto" panose="02000000000000000000"/>
                <a:ea typeface="Roboto" panose="02000000000000000000"/>
                <a:cs typeface="Roboto" panose="02000000000000000000"/>
                <a:sym typeface="Roboto" panose="02000000000000000000"/>
              </a:rPr>
              <a:t> and Data </a:t>
            </a:r>
            <a:r>
              <a:rPr lang="es-ES" sz="2000" b="1" dirty="0" err="1">
                <a:solidFill>
                  <a:srgbClr val="212121"/>
                </a:solidFill>
                <a:latin typeface="Roboto" panose="02000000000000000000"/>
                <a:ea typeface="Roboto" panose="02000000000000000000"/>
                <a:cs typeface="Roboto" panose="02000000000000000000"/>
                <a:sym typeface="Roboto" panose="02000000000000000000"/>
              </a:rPr>
              <a:t>Science</a:t>
            </a:r>
            <a:r>
              <a:rPr lang="es-ES" sz="2000" b="1" dirty="0">
                <a:solidFill>
                  <a:srgbClr val="212121"/>
                </a:solidFill>
                <a:latin typeface="Roboto" panose="02000000000000000000"/>
                <a:ea typeface="Roboto" panose="02000000000000000000"/>
                <a:cs typeface="Roboto" panose="02000000000000000000"/>
                <a:sym typeface="Roboto" panose="02000000000000000000"/>
              </a:rPr>
              <a:t> </a:t>
            </a:r>
            <a:r>
              <a:rPr lang="es-ES" sz="2000" b="1" dirty="0" err="1">
                <a:solidFill>
                  <a:srgbClr val="212121"/>
                </a:solidFill>
                <a:latin typeface="Roboto" panose="02000000000000000000"/>
                <a:ea typeface="Roboto" panose="02000000000000000000"/>
                <a:cs typeface="Roboto" panose="02000000000000000000"/>
                <a:sym typeface="Roboto" panose="02000000000000000000"/>
              </a:rPr>
              <a:t>Blueprints</a:t>
            </a:r>
            <a:r>
              <a:rPr lang="es-ES" sz="2000" b="1" dirty="0">
                <a:solidFill>
                  <a:srgbClr val="212121"/>
                </a:solidFill>
                <a:latin typeface="Roboto" panose="02000000000000000000"/>
                <a:ea typeface="Roboto" panose="02000000000000000000"/>
                <a:cs typeface="Roboto" panose="02000000000000000000"/>
                <a:sym typeface="Roboto" panose="02000000000000000000"/>
              </a:rPr>
              <a:t> </a:t>
            </a:r>
            <a:r>
              <a:rPr lang="es-ES" sz="2000" b="1" dirty="0" err="1">
                <a:solidFill>
                  <a:srgbClr val="212121"/>
                </a:solidFill>
                <a:latin typeface="Roboto" panose="02000000000000000000"/>
                <a:ea typeface="Roboto" panose="02000000000000000000"/>
                <a:cs typeface="Roboto" panose="02000000000000000000"/>
                <a:sym typeface="Roboto" panose="02000000000000000000"/>
              </a:rPr>
              <a:t>for</a:t>
            </a:r>
            <a:r>
              <a:rPr lang="es-ES" sz="2000" b="1" dirty="0">
                <a:solidFill>
                  <a:srgbClr val="212121"/>
                </a:solidFill>
                <a:latin typeface="Roboto" panose="02000000000000000000"/>
                <a:ea typeface="Roboto" panose="02000000000000000000"/>
                <a:cs typeface="Roboto" panose="02000000000000000000"/>
                <a:sym typeface="Roboto" panose="02000000000000000000"/>
              </a:rPr>
              <a:t> </a:t>
            </a:r>
            <a:r>
              <a:rPr lang="es-ES" sz="2000" b="1" dirty="0" err="1">
                <a:solidFill>
                  <a:srgbClr val="212121"/>
                </a:solidFill>
                <a:latin typeface="Roboto" panose="02000000000000000000"/>
                <a:ea typeface="Roboto" panose="02000000000000000000"/>
                <a:cs typeface="Roboto" panose="02000000000000000000"/>
                <a:sym typeface="Roboto" panose="02000000000000000000"/>
              </a:rPr>
              <a:t>Finance</a:t>
            </a:r>
            <a:r>
              <a:rPr lang="es-ES" sz="2000" b="1" dirty="0">
                <a:solidFill>
                  <a:srgbClr val="2D2E2D"/>
                </a:solidFill>
              </a:rPr>
              <a:t>:</a:t>
            </a:r>
            <a:endParaRPr sz="2000" b="1" dirty="0">
              <a:solidFill>
                <a:srgbClr val="2D2E2D"/>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StockPricePrediction.ipynb</a:t>
            </a:r>
            <a:r>
              <a:rPr lang="es-ES" sz="2000" dirty="0">
                <a:solidFill>
                  <a:schemeClr val="dk1"/>
                </a:solidFill>
              </a:rPr>
              <a:t> (</a:t>
            </a:r>
            <a:r>
              <a:rPr lang="es-ES" sz="2000" dirty="0" err="1">
                <a:solidFill>
                  <a:srgbClr val="4F91A1"/>
                </a:solidFill>
              </a:rPr>
              <a:t>access</a:t>
            </a:r>
            <a:r>
              <a:rPr lang="es-ES" sz="2000" dirty="0">
                <a:solidFill>
                  <a:srgbClr val="4F91A1"/>
                </a:solidFill>
              </a:rPr>
              <a:t>: https://</a:t>
            </a:r>
            <a:r>
              <a:rPr lang="es-ES" sz="2000" dirty="0" err="1">
                <a:solidFill>
                  <a:srgbClr val="4F91A1"/>
                </a:solidFill>
              </a:rPr>
              <a:t>github.com</a:t>
            </a:r>
            <a:r>
              <a:rPr lang="es-ES" sz="2000" dirty="0">
                <a:solidFill>
                  <a:srgbClr val="4F91A1"/>
                </a:solidFill>
              </a:rPr>
              <a:t>/</a:t>
            </a:r>
            <a:r>
              <a:rPr lang="es-ES" sz="2000" dirty="0" err="1">
                <a:solidFill>
                  <a:srgbClr val="4F91A1"/>
                </a:solidFill>
              </a:rPr>
              <a:t>tatsath</a:t>
            </a:r>
            <a:r>
              <a:rPr lang="es-ES" sz="2000" dirty="0">
                <a:solidFill>
                  <a:srgbClr val="4F91A1"/>
                </a:solidFill>
              </a:rPr>
              <a:t>/fin</a:t>
            </a:r>
            <a:endParaRPr sz="2000" dirty="0">
              <a:solidFill>
                <a:srgbClr val="4F91A1"/>
              </a:solidFill>
            </a:endParaRPr>
          </a:p>
          <a:p>
            <a:pPr marL="0" lvl="0" indent="0" algn="l" rtl="0">
              <a:lnSpc>
                <a:spcPct val="150000"/>
              </a:lnSpc>
              <a:spcBef>
                <a:spcPts val="0"/>
              </a:spcBef>
              <a:spcAft>
                <a:spcPts val="0"/>
              </a:spcAft>
              <a:buNone/>
            </a:pPr>
            <a:r>
              <a:rPr lang="es-ES" sz="2000" dirty="0">
                <a:solidFill>
                  <a:srgbClr val="4F91A1"/>
                </a:solidFill>
              </a:rPr>
              <a:t>ml/blob/master/Chapter%205%20-%20Sup.%20Learning%20-</a:t>
            </a:r>
            <a:endParaRPr sz="2000" dirty="0">
              <a:solidFill>
                <a:srgbClr val="4F91A1"/>
              </a:solidFill>
            </a:endParaRPr>
          </a:p>
          <a:p>
            <a:pPr marL="0" lvl="0" indent="0" algn="l" rtl="0">
              <a:lnSpc>
                <a:spcPct val="150000"/>
              </a:lnSpc>
              <a:spcBef>
                <a:spcPts val="0"/>
              </a:spcBef>
              <a:spcAft>
                <a:spcPts val="0"/>
              </a:spcAft>
              <a:buNone/>
            </a:pPr>
            <a:r>
              <a:rPr lang="es-ES" sz="2000" dirty="0">
                <a:solidFill>
                  <a:srgbClr val="4F91A1"/>
                </a:solidFill>
              </a:rPr>
              <a:t>%20Regression%20and%20Time%20Series%20models/Case%20Study%201%20-</a:t>
            </a:r>
            <a:endParaRPr sz="2000" dirty="0">
              <a:solidFill>
                <a:srgbClr val="4F91A1"/>
              </a:solidFill>
            </a:endParaRPr>
          </a:p>
          <a:p>
            <a:pPr marL="0" lvl="0" indent="0" algn="l" rtl="0">
              <a:lnSpc>
                <a:spcPct val="150000"/>
              </a:lnSpc>
              <a:spcBef>
                <a:spcPts val="0"/>
              </a:spcBef>
              <a:spcAft>
                <a:spcPts val="0"/>
              </a:spcAft>
              <a:buNone/>
            </a:pPr>
            <a:r>
              <a:rPr lang="es-ES" sz="2000" dirty="0">
                <a:solidFill>
                  <a:srgbClr val="4F91A1"/>
                </a:solidFill>
              </a:rPr>
              <a:t>%20Stock%20Price%20Prediction/</a:t>
            </a:r>
            <a:r>
              <a:rPr lang="es-ES" sz="2000" dirty="0" err="1">
                <a:solidFill>
                  <a:srgbClr val="4F91A1"/>
                </a:solidFill>
              </a:rPr>
              <a:t>StockPricePrediction.ipynb</a:t>
            </a:r>
            <a:r>
              <a:rPr lang="es-ES" sz="2000" dirty="0">
                <a:solidFill>
                  <a:schemeClr val="dk1"/>
                </a:solidFill>
              </a:rPr>
              <a:t>)</a:t>
            </a:r>
            <a:endParaRPr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From</a:t>
            </a:r>
            <a:r>
              <a:rPr lang="es-ES" sz="2000" dirty="0">
                <a:solidFill>
                  <a:schemeClr val="dk1"/>
                </a:solidFill>
              </a:rPr>
              <a:t> </a:t>
            </a:r>
            <a:r>
              <a:rPr lang="es-ES" sz="2000" dirty="0" err="1">
                <a:solidFill>
                  <a:schemeClr val="dk1"/>
                </a:solidFill>
              </a:rPr>
              <a:t>Course</a:t>
            </a:r>
            <a:r>
              <a:rPr lang="es-ES" sz="2000" dirty="0">
                <a:solidFill>
                  <a:schemeClr val="dk1"/>
                </a:solidFill>
              </a:rPr>
              <a:t> </a:t>
            </a:r>
            <a:r>
              <a:rPr lang="es-ES" sz="2000" dirty="0" err="1">
                <a:solidFill>
                  <a:schemeClr val="dk1"/>
                </a:solidFill>
              </a:rPr>
              <a:t>Webpage</a:t>
            </a:r>
            <a:r>
              <a:rPr lang="es-ES" sz="2000" dirty="0">
                <a:solidFill>
                  <a:schemeClr val="dk1"/>
                </a:solidFill>
              </a:rPr>
              <a:t>:</a:t>
            </a:r>
            <a:endParaRPr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linear_svc_optim_talib.py</a:t>
            </a:r>
            <a:endParaRPr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detrendPrice.py</a:t>
            </a:r>
            <a:endParaRPr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fAux.py</a:t>
            </a:r>
            <a:endParaRPr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WhiteRealityCheckFor1.py</a:t>
            </a:r>
            <a:endParaRPr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4294967295"/>
          </p:nvPr>
        </p:nvSpPr>
        <p:spPr>
          <a:xfrm>
            <a:off x="882590" y="0"/>
            <a:ext cx="10426800" cy="546000"/>
          </a:xfrm>
          <a:prstGeom prst="rect">
            <a:avLst/>
          </a:prstGeom>
          <a:solidFill>
            <a:schemeClr val="lt1"/>
          </a:solid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accent4"/>
              </a:buClr>
              <a:buSzPts val="1600"/>
              <a:buFont typeface="Arial" panose="020B0604020202020204"/>
              <a:buNone/>
            </a:pPr>
            <a:r>
              <a:rPr lang="es-ES" dirty="0">
                <a:latin typeface="Garamond" panose="02020404030301010803"/>
                <a:ea typeface="Garamond" panose="02020404030301010803"/>
                <a:cs typeface="Garamond" panose="02020404030301010803"/>
                <a:sym typeface="Garamond" panose="02020404030301010803"/>
              </a:rPr>
              <a:t>1 </a:t>
            </a:r>
            <a:r>
              <a:rPr lang="es-ES" dirty="0" err="1">
                <a:latin typeface="Garamond" panose="02020404030301010803"/>
                <a:ea typeface="Garamond" panose="02020404030301010803"/>
                <a:cs typeface="Garamond" panose="02020404030301010803"/>
                <a:sym typeface="Garamond" panose="02020404030301010803"/>
              </a:rPr>
              <a:t>Introduction</a:t>
            </a:r>
            <a:endParaRPr dirty="0">
              <a:latin typeface="Garamond" panose="02020404030301010803"/>
              <a:ea typeface="Garamond" panose="02020404030301010803"/>
              <a:cs typeface="Garamond" panose="02020404030301010803"/>
              <a:sym typeface="Garamond" panose="02020404030301010803"/>
            </a:endParaRPr>
          </a:p>
        </p:txBody>
      </p:sp>
      <p:sp>
        <p:nvSpPr>
          <p:cNvPr id="124" name="Google Shape;124;p22"/>
          <p:cNvSpPr txBox="1"/>
          <p:nvPr/>
        </p:nvSpPr>
        <p:spPr>
          <a:xfrm>
            <a:off x="839800" y="854925"/>
            <a:ext cx="9802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err="1">
                <a:solidFill>
                  <a:srgbClr val="0B5394"/>
                </a:solidFill>
              </a:rPr>
              <a:t>Dataset</a:t>
            </a:r>
            <a:endParaRPr dirty="0"/>
          </a:p>
        </p:txBody>
      </p:sp>
      <p:sp>
        <p:nvSpPr>
          <p:cNvPr id="125" name="Google Shape;125;p22"/>
          <p:cNvSpPr txBox="1"/>
          <p:nvPr/>
        </p:nvSpPr>
        <p:spPr>
          <a:xfrm>
            <a:off x="722475" y="2332739"/>
            <a:ext cx="10426800" cy="424434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StockPrice</a:t>
            </a:r>
            <a:r>
              <a:rPr lang="es-ES" sz="2000" dirty="0">
                <a:solidFill>
                  <a:schemeClr val="dk1"/>
                </a:solidFill>
              </a:rPr>
              <a:t> Data:</a:t>
            </a:r>
            <a:endParaRPr lang="es-ES"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1600" dirty="0">
                <a:solidFill>
                  <a:schemeClr val="accent5">
                    <a:lumMod val="75000"/>
                  </a:schemeClr>
                </a:solidFill>
              </a:rPr>
              <a:t>Google stock data, Apple stock data, AMD stock data, </a:t>
            </a:r>
            <a:endParaRPr lang="es-ES" sz="1600" dirty="0">
              <a:solidFill>
                <a:schemeClr val="accent5">
                  <a:lumMod val="75000"/>
                </a:schemeClr>
              </a:solidFill>
            </a:endParaRPr>
          </a:p>
          <a:p>
            <a:pPr marL="0" lvl="0" indent="0" algn="l" rtl="0">
              <a:lnSpc>
                <a:spcPct val="150000"/>
              </a:lnSpc>
              <a:spcBef>
                <a:spcPts val="0"/>
              </a:spcBef>
              <a:spcAft>
                <a:spcPts val="0"/>
              </a:spcAft>
              <a:buNone/>
            </a:pPr>
            <a:r>
              <a:rPr lang="es-ES" sz="1600" dirty="0">
                <a:solidFill>
                  <a:schemeClr val="accent5">
                    <a:lumMod val="75000"/>
                  </a:schemeClr>
                </a:solidFill>
              </a:rPr>
              <a:t>   Amazon Stock Data, IBM stock data, Microsoft stock data, </a:t>
            </a:r>
            <a:r>
              <a:rPr lang="es-ES" sz="1600" dirty="0" err="1">
                <a:solidFill>
                  <a:schemeClr val="accent5">
                    <a:lumMod val="75000"/>
                  </a:schemeClr>
                </a:solidFill>
              </a:rPr>
              <a:t>Nvidia</a:t>
            </a:r>
            <a:r>
              <a:rPr lang="es-ES" sz="1600" dirty="0">
                <a:solidFill>
                  <a:schemeClr val="accent5">
                    <a:lumMod val="75000"/>
                  </a:schemeClr>
                </a:solidFill>
              </a:rPr>
              <a:t> stock data</a:t>
            </a:r>
            <a:endParaRPr lang="es-ES" sz="1600" dirty="0">
              <a:solidFill>
                <a:schemeClr val="accent5">
                  <a:lumMod val="75000"/>
                </a:schemeClr>
              </a:solidFill>
            </a:endParaRPr>
          </a:p>
          <a:p>
            <a:pPr>
              <a:lnSpc>
                <a:spcPct val="150000"/>
              </a:lnSpc>
            </a:pPr>
            <a:r>
              <a:rPr lang="es-ES" sz="2000" dirty="0">
                <a:solidFill>
                  <a:schemeClr val="dk1"/>
                </a:solidFill>
              </a:rPr>
              <a:t>▪ ETF:</a:t>
            </a:r>
            <a:endParaRPr lang="es-ES" sz="2000" dirty="0">
              <a:solidFill>
                <a:schemeClr val="dk1"/>
              </a:solidFill>
            </a:endParaRPr>
          </a:p>
          <a:p>
            <a:pPr marL="0" lvl="0" indent="0" algn="l" rtl="0">
              <a:lnSpc>
                <a:spcPct val="150000"/>
              </a:lnSpc>
              <a:spcBef>
                <a:spcPts val="0"/>
              </a:spcBef>
              <a:spcAft>
                <a:spcPts val="0"/>
              </a:spcAft>
              <a:buNone/>
            </a:pPr>
            <a:r>
              <a:rPr lang="en-CA" altLang="es-ES" sz="2000" dirty="0">
                <a:solidFill>
                  <a:schemeClr val="dk1"/>
                </a:solidFill>
              </a:rPr>
              <a:t>  </a:t>
            </a:r>
            <a:r>
              <a:rPr lang="en-CA" altLang="es-ES" sz="1600" dirty="0">
                <a:solidFill>
                  <a:schemeClr val="accent5">
                    <a:lumMod val="75000"/>
                  </a:schemeClr>
                </a:solidFill>
              </a:rPr>
              <a:t>QQQ data, SPY data</a:t>
            </a:r>
            <a:endParaRPr lang="es-ES" sz="1600" dirty="0">
              <a:solidFill>
                <a:schemeClr val="accent5">
                  <a:lumMod val="75000"/>
                </a:schemeClr>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Currency</a:t>
            </a:r>
            <a:r>
              <a:rPr lang="es-ES" sz="2000" dirty="0">
                <a:solidFill>
                  <a:schemeClr val="dk1"/>
                </a:solidFill>
              </a:rPr>
              <a:t> Data:</a:t>
            </a:r>
            <a:endParaRPr lang="es-ES" sz="2000" dirty="0">
              <a:solidFill>
                <a:schemeClr val="dk1"/>
              </a:solidFill>
            </a:endParaRPr>
          </a:p>
          <a:p>
            <a:pPr marL="0" lvl="0" indent="0" algn="l" rtl="0">
              <a:lnSpc>
                <a:spcPct val="150000"/>
              </a:lnSpc>
              <a:spcBef>
                <a:spcPts val="0"/>
              </a:spcBef>
              <a:spcAft>
                <a:spcPts val="0"/>
              </a:spcAft>
              <a:buNone/>
            </a:pPr>
            <a:r>
              <a:rPr lang="es-ES" sz="2000" dirty="0">
                <a:solidFill>
                  <a:schemeClr val="dk1"/>
                </a:solidFill>
              </a:rPr>
              <a:t>  </a:t>
            </a:r>
            <a:r>
              <a:rPr lang="es-ES" sz="1600" dirty="0">
                <a:solidFill>
                  <a:schemeClr val="accent5">
                    <a:lumMod val="75000"/>
                  </a:schemeClr>
                </a:solidFill>
              </a:rPr>
              <a:t>JPY </a:t>
            </a:r>
            <a:r>
              <a:rPr lang="es-ES" sz="1600" dirty="0" err="1">
                <a:solidFill>
                  <a:schemeClr val="accent5">
                    <a:lumMod val="75000"/>
                  </a:schemeClr>
                </a:solidFill>
              </a:rPr>
              <a:t>currency</a:t>
            </a:r>
            <a:r>
              <a:rPr lang="es-ES" sz="1600" dirty="0">
                <a:solidFill>
                  <a:schemeClr val="accent5">
                    <a:lumMod val="75000"/>
                  </a:schemeClr>
                </a:solidFill>
              </a:rPr>
              <a:t> data, GPBUSD </a:t>
            </a:r>
            <a:r>
              <a:rPr lang="es-ES" sz="1600" dirty="0" err="1">
                <a:solidFill>
                  <a:schemeClr val="accent5">
                    <a:lumMod val="75000"/>
                  </a:schemeClr>
                </a:solidFill>
              </a:rPr>
              <a:t>currency</a:t>
            </a:r>
            <a:r>
              <a:rPr lang="es-ES" sz="1600" dirty="0">
                <a:solidFill>
                  <a:schemeClr val="accent5">
                    <a:lumMod val="75000"/>
                  </a:schemeClr>
                </a:solidFill>
              </a:rPr>
              <a:t> data</a:t>
            </a:r>
            <a:endParaRPr sz="1600" dirty="0">
              <a:solidFill>
                <a:schemeClr val="accent5">
                  <a:lumMod val="75000"/>
                </a:schemeClr>
              </a:solidFill>
            </a:endParaRPr>
          </a:p>
          <a:p>
            <a:pPr marL="0" lvl="0" indent="0" algn="l" rtl="0">
              <a:lnSpc>
                <a:spcPct val="150000"/>
              </a:lnSpc>
              <a:spcBef>
                <a:spcPts val="0"/>
              </a:spcBef>
              <a:spcAft>
                <a:spcPts val="0"/>
              </a:spcAft>
              <a:buNone/>
            </a:pPr>
            <a:r>
              <a:rPr lang="es-ES" sz="2000" dirty="0">
                <a:solidFill>
                  <a:schemeClr val="dk1"/>
                </a:solidFill>
              </a:rPr>
              <a:t>▪ </a:t>
            </a:r>
            <a:r>
              <a:rPr lang="es-ES" sz="2000" dirty="0" err="1">
                <a:solidFill>
                  <a:schemeClr val="dk1"/>
                </a:solidFill>
              </a:rPr>
              <a:t>Financial</a:t>
            </a:r>
            <a:r>
              <a:rPr lang="es-ES" sz="2000" dirty="0">
                <a:solidFill>
                  <a:schemeClr val="dk1"/>
                </a:solidFill>
              </a:rPr>
              <a:t> </a:t>
            </a:r>
            <a:r>
              <a:rPr lang="es-ES" sz="2000" dirty="0" err="1">
                <a:solidFill>
                  <a:schemeClr val="dk1"/>
                </a:solidFill>
              </a:rPr>
              <a:t>indicator</a:t>
            </a:r>
            <a:r>
              <a:rPr lang="es-ES" sz="2000" dirty="0">
                <a:solidFill>
                  <a:schemeClr val="dk1"/>
                </a:solidFill>
              </a:rPr>
              <a:t>:</a:t>
            </a:r>
            <a:endParaRPr lang="es-ES" sz="2000" dirty="0">
              <a:solidFill>
                <a:schemeClr val="dk1"/>
              </a:solidFill>
            </a:endParaRPr>
          </a:p>
          <a:p>
            <a:pPr marL="0" lvl="0" indent="0" algn="l" rtl="0">
              <a:lnSpc>
                <a:spcPct val="150000"/>
              </a:lnSpc>
              <a:spcBef>
                <a:spcPts val="0"/>
              </a:spcBef>
              <a:spcAft>
                <a:spcPts val="0"/>
              </a:spcAft>
              <a:buNone/>
            </a:pPr>
            <a:r>
              <a:rPr lang="en-CA" sz="2000" dirty="0">
                <a:solidFill>
                  <a:schemeClr val="dk1"/>
                </a:solidFill>
              </a:rPr>
              <a:t>  </a:t>
            </a:r>
            <a:r>
              <a:rPr lang="en-CA" sz="1600" dirty="0">
                <a:solidFill>
                  <a:schemeClr val="accent5">
                    <a:lumMod val="75000"/>
                  </a:schemeClr>
                </a:solidFill>
              </a:rPr>
              <a:t>DIA data, VIX data, IVV data</a:t>
            </a:r>
            <a:endParaRPr lang="en-CA" sz="1600" dirty="0">
              <a:solidFill>
                <a:schemeClr val="accent5">
                  <a:lumMod val="75000"/>
                </a:schemeClr>
              </a:solidFill>
            </a:endParaRPr>
          </a:p>
        </p:txBody>
      </p:sp>
      <p:sp>
        <p:nvSpPr>
          <p:cNvPr id="3" name="TextBox 2"/>
          <p:cNvSpPr txBox="1"/>
          <p:nvPr/>
        </p:nvSpPr>
        <p:spPr>
          <a:xfrm>
            <a:off x="722475" y="1801739"/>
            <a:ext cx="8419520" cy="416204"/>
          </a:xfrm>
          <a:prstGeom prst="rect">
            <a:avLst/>
          </a:prstGeom>
          <a:noFill/>
        </p:spPr>
        <p:txBody>
          <a:bodyPr wrap="square">
            <a:spAutoFit/>
          </a:bodyPr>
          <a:lstStyle/>
          <a:p>
            <a:pPr marL="0" lvl="0" indent="0" algn="l" rtl="0">
              <a:lnSpc>
                <a:spcPct val="115000"/>
              </a:lnSpc>
              <a:spcBef>
                <a:spcPts val="0"/>
              </a:spcBef>
              <a:spcAft>
                <a:spcPts val="0"/>
              </a:spcAft>
              <a:buNone/>
            </a:pPr>
            <a:r>
              <a:rPr lang="es-ES" sz="2000" b="1" dirty="0" err="1">
                <a:solidFill>
                  <a:srgbClr val="2D2E2D"/>
                </a:solidFill>
              </a:rPr>
              <a:t>For</a:t>
            </a:r>
            <a:r>
              <a:rPr lang="es-ES" sz="2000" b="1" dirty="0">
                <a:solidFill>
                  <a:srgbClr val="2D2E2D"/>
                </a:solidFill>
              </a:rPr>
              <a:t> </a:t>
            </a:r>
            <a:r>
              <a:rPr lang="es-ES" sz="2000" b="1" dirty="0" err="1">
                <a:solidFill>
                  <a:srgbClr val="2D2E2D"/>
                </a:solidFill>
              </a:rPr>
              <a:t>the</a:t>
            </a:r>
            <a:r>
              <a:rPr lang="es-ES" sz="2000" b="1" dirty="0">
                <a:solidFill>
                  <a:srgbClr val="2D2E2D"/>
                </a:solidFill>
              </a:rPr>
              <a:t> Project, </a:t>
            </a:r>
            <a:r>
              <a:rPr lang="es-ES" sz="2000" b="1" dirty="0" err="1">
                <a:solidFill>
                  <a:srgbClr val="2D2E2D"/>
                </a:solidFill>
              </a:rPr>
              <a:t>the</a:t>
            </a:r>
            <a:r>
              <a:rPr lang="es-ES" sz="2000" b="1" dirty="0">
                <a:solidFill>
                  <a:srgbClr val="2D2E2D"/>
                </a:solidFill>
              </a:rPr>
              <a:t> </a:t>
            </a:r>
            <a:r>
              <a:rPr lang="es-ES" sz="2000" b="1" dirty="0" err="1">
                <a:solidFill>
                  <a:srgbClr val="2D2E2D"/>
                </a:solidFill>
              </a:rPr>
              <a:t>source</a:t>
            </a:r>
            <a:r>
              <a:rPr lang="es-ES" sz="2000" b="1" dirty="0">
                <a:solidFill>
                  <a:srgbClr val="2D2E2D"/>
                </a:solidFill>
              </a:rPr>
              <a:t> </a:t>
            </a:r>
            <a:r>
              <a:rPr lang="es-ES" sz="2000" b="1" dirty="0" err="1">
                <a:solidFill>
                  <a:srgbClr val="2D2E2D"/>
                </a:solidFill>
              </a:rPr>
              <a:t>of</a:t>
            </a:r>
            <a:r>
              <a:rPr lang="es-ES" sz="2000" b="1" dirty="0">
                <a:solidFill>
                  <a:srgbClr val="2D2E2D"/>
                </a:solidFill>
              </a:rPr>
              <a:t> </a:t>
            </a:r>
            <a:r>
              <a:rPr lang="es-ES" sz="2000" b="1" dirty="0" err="1">
                <a:solidFill>
                  <a:srgbClr val="2D2E2D"/>
                </a:solidFill>
              </a:rPr>
              <a:t>dataset</a:t>
            </a:r>
            <a:r>
              <a:rPr lang="es-ES" sz="2000" b="1" dirty="0">
                <a:solidFill>
                  <a:srgbClr val="2D2E2D"/>
                </a:solidFill>
              </a:rPr>
              <a:t> </a:t>
            </a:r>
            <a:r>
              <a:rPr lang="es-ES" sz="2000" b="1" dirty="0" err="1">
                <a:solidFill>
                  <a:srgbClr val="2D2E2D"/>
                </a:solidFill>
              </a:rPr>
              <a:t>is</a:t>
            </a:r>
            <a:r>
              <a:rPr lang="es-ES" sz="2000" b="1" dirty="0">
                <a:solidFill>
                  <a:srgbClr val="2D2E2D"/>
                </a:solidFill>
              </a:rPr>
              <a:t> </a:t>
            </a:r>
            <a:r>
              <a:rPr lang="es-ES" sz="2000" b="1" dirty="0" err="1">
                <a:solidFill>
                  <a:srgbClr val="2D2E2D"/>
                </a:solidFill>
              </a:rPr>
              <a:t>from</a:t>
            </a:r>
            <a:r>
              <a:rPr lang="es-ES" sz="2000" b="1" dirty="0">
                <a:solidFill>
                  <a:srgbClr val="2D2E2D"/>
                </a:solidFill>
              </a:rPr>
              <a:t> </a:t>
            </a:r>
            <a:r>
              <a:rPr lang="es-ES" sz="2000" b="1" dirty="0" err="1">
                <a:solidFill>
                  <a:srgbClr val="2D2E2D"/>
                </a:solidFill>
              </a:rPr>
              <a:t>yahoo</a:t>
            </a:r>
            <a:r>
              <a:rPr lang="es-ES" sz="2000" b="1" dirty="0">
                <a:solidFill>
                  <a:srgbClr val="2D2E2D"/>
                </a:solidFill>
              </a:rPr>
              <a:t> </a:t>
            </a:r>
            <a:r>
              <a:rPr lang="es-ES" sz="2000" b="1" dirty="0" err="1">
                <a:solidFill>
                  <a:srgbClr val="2D2E2D"/>
                </a:solidFill>
              </a:rPr>
              <a:t>finance</a:t>
            </a:r>
            <a:r>
              <a:rPr lang="es-ES" sz="2000" b="1" dirty="0">
                <a:solidFill>
                  <a:srgbClr val="2D2E2D"/>
                </a:solidFill>
              </a:rPr>
              <a:t>:</a:t>
            </a:r>
            <a:endParaRPr lang="es-ES" sz="2000" b="1" dirty="0">
              <a:solidFill>
                <a:srgbClr val="2D2E2D"/>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ctrTitle"/>
          </p:nvPr>
        </p:nvSpPr>
        <p:spPr>
          <a:xfrm>
            <a:off x="5306290" y="1967723"/>
            <a:ext cx="7101600" cy="106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00000"/>
              <a:buFont typeface="Garamond" panose="02020404030301010803"/>
              <a:buNone/>
            </a:pPr>
            <a:r>
              <a:rPr lang="es-ES" dirty="0" err="1"/>
              <a:t>Exploratory</a:t>
            </a:r>
            <a:r>
              <a:rPr lang="es-ES" dirty="0"/>
              <a:t> </a:t>
            </a:r>
            <a:r>
              <a:rPr lang="es-ES" dirty="0" err="1"/>
              <a:t>Analysis</a:t>
            </a:r>
            <a:endParaRPr dirty="0"/>
          </a:p>
        </p:txBody>
      </p:sp>
      <p:sp>
        <p:nvSpPr>
          <p:cNvPr id="139" name="Google Shape;139;p24"/>
          <p:cNvSpPr txBox="1">
            <a:spLocks noGrp="1"/>
          </p:cNvSpPr>
          <p:nvPr>
            <p:ph type="body" idx="3"/>
          </p:nvPr>
        </p:nvSpPr>
        <p:spPr>
          <a:xfrm>
            <a:off x="5306290" y="776479"/>
            <a:ext cx="587375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8000"/>
              <a:buNone/>
            </a:pPr>
            <a:r>
              <a:rPr lang="es-ES" dirty="0">
                <a:solidFill>
                  <a:schemeClr val="bg1"/>
                </a:solidFill>
              </a:rPr>
              <a:t>2.</a:t>
            </a:r>
            <a:endParaRPr dirty="0">
              <a:solidFill>
                <a:schemeClr val="bg1"/>
              </a:solidFill>
            </a:endParaRPr>
          </a:p>
        </p:txBody>
      </p:sp>
      <p:cxnSp>
        <p:nvCxnSpPr>
          <p:cNvPr id="140" name="Google Shape;140;p24"/>
          <p:cNvCxnSpPr/>
          <p:nvPr/>
        </p:nvCxnSpPr>
        <p:spPr>
          <a:xfrm rot="10800000">
            <a:off x="5814291" y="3158067"/>
            <a:ext cx="620376" cy="0"/>
          </a:xfrm>
          <a:prstGeom prst="straightConnector1">
            <a:avLst/>
          </a:prstGeom>
          <a:noFill/>
          <a:ln w="41275" cap="flat" cmpd="sng">
            <a:solidFill>
              <a:schemeClr val="accent2"/>
            </a:solidFill>
            <a:prstDash val="solid"/>
            <a:miter lim="800000"/>
            <a:headEnd type="none" w="sm" len="sm"/>
            <a:tailEnd type="none" w="sm" len="sm"/>
          </a:ln>
        </p:spPr>
      </p:cxnSp>
      <p:pic>
        <p:nvPicPr>
          <p:cNvPr id="141" name="Google Shape;141;p24"/>
          <p:cNvPicPr preferRelativeResize="0">
            <a:picLocks noGrp="1"/>
          </p:cNvPicPr>
          <p:nvPr>
            <p:ph type="pic" idx="2"/>
          </p:nvPr>
        </p:nvPicPr>
        <p:blipFill rotWithShape="1">
          <a:blip r:embed="rId1"/>
          <a:srcRect/>
          <a:stretch>
            <a:fillRect/>
          </a:stretch>
        </p:blipFill>
        <p:spPr>
          <a:xfrm>
            <a:off x="-1" y="0"/>
            <a:ext cx="5306291" cy="6858000"/>
          </a:xfrm>
          <a:prstGeom prst="rect">
            <a:avLst/>
          </a:prstGeom>
          <a:solidFill>
            <a:schemeClr val="accent1"/>
          </a:solid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77889" y="330200"/>
            <a:ext cx="6324600" cy="6197600"/>
          </a:xfrm>
          <a:prstGeom prst="rect">
            <a:avLst/>
          </a:prstGeom>
        </p:spPr>
      </p:pic>
      <p:sp>
        <p:nvSpPr>
          <p:cNvPr id="4" name="Google Shape;124;p22"/>
          <p:cNvSpPr txBox="1"/>
          <p:nvPr/>
        </p:nvSpPr>
        <p:spPr>
          <a:xfrm>
            <a:off x="7532847" y="2013854"/>
            <a:ext cx="4081264"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3200" b="1" dirty="0">
                <a:solidFill>
                  <a:srgbClr val="0B5394"/>
                </a:solidFill>
              </a:rPr>
              <a:t>Normal </a:t>
            </a:r>
            <a:r>
              <a:rPr lang="es-ES" sz="3200" b="1" dirty="0" err="1">
                <a:solidFill>
                  <a:srgbClr val="0B5394"/>
                </a:solidFill>
              </a:rPr>
              <a:t>Distribution</a:t>
            </a:r>
            <a:endParaRPr dirty="0"/>
          </a:p>
        </p:txBody>
      </p:sp>
      <p:sp>
        <p:nvSpPr>
          <p:cNvPr id="6" name="Google Shape;125;p22"/>
          <p:cNvSpPr txBox="1"/>
          <p:nvPr/>
        </p:nvSpPr>
        <p:spPr>
          <a:xfrm>
            <a:off x="7584611" y="2932895"/>
            <a:ext cx="3977736" cy="23082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We conducted normal distribution analysis of the our dataset and visualized them. The results shows that all of the data is normal distributed, which is good for our model.</a:t>
            </a:r>
            <a:endParaRPr sz="20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COMMONDATA" val="eyJoZGlkIjoiNTBhMzY2MTc4NWY5Y2QyZmQ4YWUxNDYwZTY3NjM5ZTk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6307</Words>
  <Application>WPS 演示</Application>
  <PresentationFormat>Widescreen</PresentationFormat>
  <Paragraphs>336</Paragraphs>
  <Slides>35</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宋体</vt:lpstr>
      <vt:lpstr>Wingdings</vt:lpstr>
      <vt:lpstr>Arial</vt:lpstr>
      <vt:lpstr>Garamond</vt:lpstr>
      <vt:lpstr>Calibri</vt:lpstr>
      <vt:lpstr>Trebuchet MS</vt:lpstr>
      <vt:lpstr>Roboto</vt:lpstr>
      <vt:lpstr>微软雅黑</vt:lpstr>
      <vt:lpstr>Arial Unicode MS</vt:lpstr>
      <vt:lpstr>Menlo</vt:lpstr>
      <vt:lpstr>Segoe Print</vt:lpstr>
      <vt:lpstr>Simple Light</vt:lpstr>
      <vt:lpstr>APS1052 Final Project</vt:lpstr>
      <vt:lpstr>Introduction</vt:lpstr>
      <vt:lpstr>PowerPoint 演示文稿</vt:lpstr>
      <vt:lpstr>PowerPoint 演示文稿</vt:lpstr>
      <vt:lpstr>PowerPoint 演示文稿</vt:lpstr>
      <vt:lpstr>PowerPoint 演示文稿</vt:lpstr>
      <vt:lpstr>PowerPoint 演示文稿</vt:lpstr>
      <vt:lpstr>Exploratory Analysis</vt:lpstr>
      <vt:lpstr>PowerPoint 演示文稿</vt:lpstr>
      <vt:lpstr>PowerPoint 演示文稿</vt:lpstr>
      <vt:lpstr>PowerPoint 演示文稿</vt:lpstr>
      <vt:lpstr>PowerPoint 演示文稿</vt:lpstr>
      <vt:lpstr>Model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APS1052 Final Project </dc:title>
  <dc:creator/>
  <cp:lastModifiedBy>葛然</cp:lastModifiedBy>
  <cp:revision>3</cp:revision>
  <dcterms:created xsi:type="dcterms:W3CDTF">2023-08-20T19:31:21Z</dcterms:created>
  <dcterms:modified xsi:type="dcterms:W3CDTF">2023-08-20T19:36:18Z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19D8BF16793F4454BEEBEC8D5EAFE164_12</vt:lpwstr>
  </property>
  <property fmtid="{D5CDD505-2E9C-101B-9397-08002B2CF9AE}" pid="3" name="KSOProductBuildVer">
    <vt:lpwstr>2052-12.1.0.15120</vt:lpwstr>
  </property>
</Properties>
</file>