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 id="2147483671" r:id="rId5"/>
  </p:sldMasterIdLst>
  <p:notesMasterIdLst>
    <p:notesMasterId r:id="rId49"/>
  </p:notesMasterIdLst>
  <p:sldIdLst>
    <p:sldId id="257" r:id="rId6"/>
    <p:sldId id="271" r:id="rId7"/>
    <p:sldId id="318" r:id="rId8"/>
    <p:sldId id="276" r:id="rId9"/>
    <p:sldId id="317" r:id="rId10"/>
    <p:sldId id="313" r:id="rId11"/>
    <p:sldId id="314" r:id="rId12"/>
    <p:sldId id="316" r:id="rId13"/>
    <p:sldId id="311" r:id="rId14"/>
    <p:sldId id="277" r:id="rId15"/>
    <p:sldId id="278" r:id="rId16"/>
    <p:sldId id="280" r:id="rId17"/>
    <p:sldId id="272" r:id="rId18"/>
    <p:sldId id="281" r:id="rId19"/>
    <p:sldId id="285" r:id="rId20"/>
    <p:sldId id="287" r:id="rId21"/>
    <p:sldId id="288" r:id="rId22"/>
    <p:sldId id="289" r:id="rId23"/>
    <p:sldId id="291" r:id="rId24"/>
    <p:sldId id="290" r:id="rId25"/>
    <p:sldId id="283" r:id="rId26"/>
    <p:sldId id="309" r:id="rId27"/>
    <p:sldId id="284" r:id="rId28"/>
    <p:sldId id="282" r:id="rId29"/>
    <p:sldId id="292" r:id="rId30"/>
    <p:sldId id="293" r:id="rId31"/>
    <p:sldId id="294" r:id="rId32"/>
    <p:sldId id="296" r:id="rId33"/>
    <p:sldId id="297" r:id="rId34"/>
    <p:sldId id="298" r:id="rId35"/>
    <p:sldId id="299" r:id="rId36"/>
    <p:sldId id="301" r:id="rId37"/>
    <p:sldId id="300" r:id="rId38"/>
    <p:sldId id="310" r:id="rId39"/>
    <p:sldId id="312" r:id="rId40"/>
    <p:sldId id="302" r:id="rId41"/>
    <p:sldId id="303" r:id="rId42"/>
    <p:sldId id="306" r:id="rId43"/>
    <p:sldId id="307" r:id="rId44"/>
    <p:sldId id="308" r:id="rId45"/>
    <p:sldId id="304" r:id="rId46"/>
    <p:sldId id="305" r:id="rId47"/>
    <p:sldId id="266" r:id="rId4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20A35FF1-62A1-5A42-A1D2-756514C1AA1B}">
          <p14:sldIdLst>
            <p14:sldId id="257"/>
          </p14:sldIdLst>
        </p14:section>
        <p14:section name="Content Slides" id="{295D142A-0911-5242-8846-8B80ECDBE2F6}">
          <p14:sldIdLst>
            <p14:sldId id="271"/>
            <p14:sldId id="318"/>
            <p14:sldId id="276"/>
            <p14:sldId id="317"/>
            <p14:sldId id="313"/>
            <p14:sldId id="314"/>
            <p14:sldId id="316"/>
            <p14:sldId id="311"/>
            <p14:sldId id="277"/>
            <p14:sldId id="278"/>
            <p14:sldId id="280"/>
            <p14:sldId id="272"/>
            <p14:sldId id="281"/>
            <p14:sldId id="285"/>
            <p14:sldId id="287"/>
            <p14:sldId id="288"/>
            <p14:sldId id="289"/>
            <p14:sldId id="291"/>
            <p14:sldId id="290"/>
            <p14:sldId id="283"/>
            <p14:sldId id="309"/>
            <p14:sldId id="284"/>
            <p14:sldId id="282"/>
            <p14:sldId id="292"/>
            <p14:sldId id="293"/>
            <p14:sldId id="294"/>
            <p14:sldId id="296"/>
            <p14:sldId id="297"/>
            <p14:sldId id="298"/>
            <p14:sldId id="299"/>
            <p14:sldId id="301"/>
            <p14:sldId id="300"/>
            <p14:sldId id="310"/>
            <p14:sldId id="312"/>
            <p14:sldId id="302"/>
            <p14:sldId id="303"/>
            <p14:sldId id="306"/>
            <p14:sldId id="307"/>
            <p14:sldId id="308"/>
            <p14:sldId id="304"/>
            <p14:sldId id="305"/>
          </p14:sldIdLst>
        </p14:section>
        <p14:section name="Image Slides" id="{A2565F24-7758-544D-9566-1AA2EAEF675D}">
          <p14:sldIdLst/>
        </p14:section>
        <p14:section name="Section Divider" id="{191F3268-1E7A-384E-B46C-40D6CB17006B}">
          <p14:sldIdLst/>
        </p14:section>
        <p14:section name="Ending Slide" id="{FD84001B-71A2-0E4B-830B-073E77A3BEAB}">
          <p14:sldIdLst>
            <p14:sldId id="266"/>
          </p14:sldIdLst>
        </p14:section>
      </p14:sectionLst>
    </p:ext>
    <p:ext uri="{EFAFB233-063F-42B5-8137-9DF3F51BA10A}">
      <p15:sldGuideLst xmlns:p15="http://schemas.microsoft.com/office/powerpoint/2012/main">
        <p15:guide id="1" orient="horz" pos="372" userDrawn="1">
          <p15:clr>
            <a:srgbClr val="A4A3A4"/>
          </p15:clr>
        </p15:guide>
        <p15:guide id="2" pos="5376" userDrawn="1">
          <p15:clr>
            <a:srgbClr val="A4A3A4"/>
          </p15:clr>
        </p15:guide>
        <p15:guide id="3" pos="408" userDrawn="1">
          <p15:clr>
            <a:srgbClr val="A4A3A4"/>
          </p15:clr>
        </p15:guide>
        <p15:guide id="4" orient="horz" pos="948" userDrawn="1">
          <p15:clr>
            <a:srgbClr val="A4A3A4"/>
          </p15:clr>
        </p15:guide>
        <p15:guide id="5" orient="horz" pos="27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7"/>
    <p:restoredTop sz="94684"/>
  </p:normalViewPr>
  <p:slideViewPr>
    <p:cSldViewPr snapToGrid="0" snapToObjects="1">
      <p:cViewPr varScale="1">
        <p:scale>
          <a:sx n="140" d="100"/>
          <a:sy n="140" d="100"/>
        </p:scale>
        <p:origin x="69" y="69"/>
      </p:cViewPr>
      <p:guideLst>
        <p:guide orient="horz" pos="372"/>
        <p:guide pos="5376"/>
        <p:guide pos="408"/>
        <p:guide orient="horz" pos="948"/>
        <p:guide orient="horz" pos="27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Deck" userId="d0abce2a322c43a5" providerId="LiveId" clId="{7D1D0EDF-7DCB-4A93-8B98-0BB7043FCB22}"/>
    <pc:docChg chg="addSld modSld">
      <pc:chgData name="Stephen Deck" userId="d0abce2a322c43a5" providerId="LiveId" clId="{7D1D0EDF-7DCB-4A93-8B98-0BB7043FCB22}" dt="2018-07-19T18:38:14.875" v="74" actId="6549"/>
      <pc:docMkLst>
        <pc:docMk/>
      </pc:docMkLst>
      <pc:sldChg chg="modSp add">
        <pc:chgData name="Stephen Deck" userId="d0abce2a322c43a5" providerId="LiveId" clId="{7D1D0EDF-7DCB-4A93-8B98-0BB7043FCB22}" dt="2018-07-19T18:38:14.875" v="74" actId="6549"/>
        <pc:sldMkLst>
          <pc:docMk/>
          <pc:sldMk cId="2423053510" sldId="318"/>
        </pc:sldMkLst>
        <pc:spChg chg="mod">
          <ac:chgData name="Stephen Deck" userId="d0abce2a322c43a5" providerId="LiveId" clId="{7D1D0EDF-7DCB-4A93-8B98-0BB7043FCB22}" dt="2018-07-19T18:37:36.310" v="19" actId="20577"/>
          <ac:spMkLst>
            <pc:docMk/>
            <pc:sldMk cId="2423053510" sldId="318"/>
            <ac:spMk id="2" creationId="{00000000-0000-0000-0000-000000000000}"/>
          </ac:spMkLst>
        </pc:spChg>
        <pc:spChg chg="mod">
          <ac:chgData name="Stephen Deck" userId="d0abce2a322c43a5" providerId="LiveId" clId="{7D1D0EDF-7DCB-4A93-8B98-0BB7043FCB22}" dt="2018-07-19T18:38:14.875" v="74" actId="6549"/>
          <ac:spMkLst>
            <pc:docMk/>
            <pc:sldMk cId="2423053510" sldId="318"/>
            <ac:spMk id="3" creationId="{00000000-0000-0000-0000-000000000000}"/>
          </ac:spMkLst>
        </pc:spChg>
      </pc:sldChg>
    </pc:docChg>
  </pc:docChgLst>
  <pc:docChgLst>
    <pc:chgData name="Stephen Deck" userId="d0abce2a322c43a5" providerId="LiveId" clId="{C4E100BE-7F99-4986-AF7B-6C06FE4EB570}"/>
  </pc:docChgLst>
  <pc:docChgLst>
    <pc:chgData name="Stephen Deck" userId="d0abce2a322c43a5" providerId="LiveId" clId="{7E14019D-6B2E-4B80-8CFE-F57AB23AEA58}"/>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charset="0"/>
              </a:defRPr>
            </a:lvl1pPr>
          </a:lstStyle>
          <a:p>
            <a:fld id="{F0A6AF3A-C228-024A-8C2E-6E0FCC8DEC76}" type="datetimeFigureOut">
              <a:rPr lang="en-US" smtClean="0"/>
              <a:pPr/>
              <a:t>4/5/2019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charset="0"/>
              </a:defRPr>
            </a:lvl1pPr>
          </a:lstStyle>
          <a:p>
            <a:fld id="{6F54EAC9-6F55-7344-9BAC-CED3200D9C28}" type="slidenum">
              <a:rPr lang="en-US" smtClean="0"/>
              <a:pPr/>
              <a:t>‹#›</a:t>
            </a:fld>
            <a:endParaRPr lang="en-US" dirty="0"/>
          </a:p>
        </p:txBody>
      </p:sp>
    </p:spTree>
    <p:extLst>
      <p:ext uri="{BB962C8B-B14F-4D97-AF65-F5344CB8AC3E}">
        <p14:creationId xmlns:p14="http://schemas.microsoft.com/office/powerpoint/2010/main" val="2096240790"/>
      </p:ext>
    </p:extLst>
  </p:cSld>
  <p:clrMap bg1="lt1" tx1="dk1" bg2="lt2" tx2="dk2" accent1="accent1" accent2="accent2" accent3="accent3" accent4="accent4" accent5="accent5" accent6="accent6" hlink="hlink" folHlink="folHlink"/>
  <p:notesStyle>
    <a:lvl1pPr marL="0" algn="l" defTabSz="685800" rtl="0" eaLnBrk="1" latinLnBrk="0" hangingPunct="1">
      <a:defRPr sz="900" b="0" i="0" kern="1200">
        <a:solidFill>
          <a:schemeClr val="tx1"/>
        </a:solidFill>
        <a:latin typeface="Arial Regular" charset="0"/>
        <a:ea typeface="+mn-ea"/>
        <a:cs typeface="+mn-cs"/>
      </a:defRPr>
    </a:lvl1pPr>
    <a:lvl2pPr marL="342900" algn="l" defTabSz="685800" rtl="0" eaLnBrk="1" latinLnBrk="0" hangingPunct="1">
      <a:defRPr sz="900" b="0" i="0" kern="1200">
        <a:solidFill>
          <a:schemeClr val="tx1"/>
        </a:solidFill>
        <a:latin typeface="Arial Regular" charset="0"/>
        <a:ea typeface="+mn-ea"/>
        <a:cs typeface="+mn-cs"/>
      </a:defRPr>
    </a:lvl2pPr>
    <a:lvl3pPr marL="685800" algn="l" defTabSz="685800" rtl="0" eaLnBrk="1" latinLnBrk="0" hangingPunct="1">
      <a:defRPr sz="900" b="0" i="0" kern="1200">
        <a:solidFill>
          <a:schemeClr val="tx1"/>
        </a:solidFill>
        <a:latin typeface="Arial Regular" charset="0"/>
        <a:ea typeface="+mn-ea"/>
        <a:cs typeface="+mn-cs"/>
      </a:defRPr>
    </a:lvl3pPr>
    <a:lvl4pPr marL="1028700" algn="l" defTabSz="685800" rtl="0" eaLnBrk="1" latinLnBrk="0" hangingPunct="1">
      <a:defRPr sz="900" b="0" i="0" kern="1200">
        <a:solidFill>
          <a:schemeClr val="tx1"/>
        </a:solidFill>
        <a:latin typeface="Arial Regular" charset="0"/>
        <a:ea typeface="+mn-ea"/>
        <a:cs typeface="+mn-cs"/>
      </a:defRPr>
    </a:lvl4pPr>
    <a:lvl5pPr marL="1371600" algn="l" defTabSz="685800" rtl="0" eaLnBrk="1" latinLnBrk="0" hangingPunct="1">
      <a:defRPr sz="900" b="0" i="0" kern="1200">
        <a:solidFill>
          <a:schemeClr val="tx1"/>
        </a:solidFill>
        <a:latin typeface="Arial Regular"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a:t>
            </a:fld>
            <a:endParaRPr lang="en-US"/>
          </a:p>
        </p:txBody>
      </p:sp>
    </p:spTree>
    <p:extLst>
      <p:ext uri="{BB962C8B-B14F-4D97-AF65-F5344CB8AC3E}">
        <p14:creationId xmlns:p14="http://schemas.microsoft.com/office/powerpoint/2010/main" val="1078214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11</a:t>
            </a:fld>
            <a:endParaRPr lang="en-US"/>
          </a:p>
        </p:txBody>
      </p:sp>
    </p:spTree>
    <p:extLst>
      <p:ext uri="{BB962C8B-B14F-4D97-AF65-F5344CB8AC3E}">
        <p14:creationId xmlns:p14="http://schemas.microsoft.com/office/powerpoint/2010/main" val="280810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12</a:t>
            </a:fld>
            <a:endParaRPr lang="en-US"/>
          </a:p>
        </p:txBody>
      </p:sp>
    </p:spTree>
    <p:extLst>
      <p:ext uri="{BB962C8B-B14F-4D97-AF65-F5344CB8AC3E}">
        <p14:creationId xmlns:p14="http://schemas.microsoft.com/office/powerpoint/2010/main" val="13987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13</a:t>
            </a:fld>
            <a:endParaRPr lang="en-US"/>
          </a:p>
        </p:txBody>
      </p:sp>
    </p:spTree>
    <p:extLst>
      <p:ext uri="{BB962C8B-B14F-4D97-AF65-F5344CB8AC3E}">
        <p14:creationId xmlns:p14="http://schemas.microsoft.com/office/powerpoint/2010/main" val="51958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14</a:t>
            </a:fld>
            <a:endParaRPr lang="en-US"/>
          </a:p>
        </p:txBody>
      </p:sp>
    </p:spTree>
    <p:extLst>
      <p:ext uri="{BB962C8B-B14F-4D97-AF65-F5344CB8AC3E}">
        <p14:creationId xmlns:p14="http://schemas.microsoft.com/office/powerpoint/2010/main" val="182203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15</a:t>
            </a:fld>
            <a:endParaRPr lang="en-US"/>
          </a:p>
        </p:txBody>
      </p:sp>
    </p:spTree>
    <p:extLst>
      <p:ext uri="{BB962C8B-B14F-4D97-AF65-F5344CB8AC3E}">
        <p14:creationId xmlns:p14="http://schemas.microsoft.com/office/powerpoint/2010/main" val="2908696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16</a:t>
            </a:fld>
            <a:endParaRPr lang="en-US"/>
          </a:p>
        </p:txBody>
      </p:sp>
    </p:spTree>
    <p:extLst>
      <p:ext uri="{BB962C8B-B14F-4D97-AF65-F5344CB8AC3E}">
        <p14:creationId xmlns:p14="http://schemas.microsoft.com/office/powerpoint/2010/main" val="2884976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17</a:t>
            </a:fld>
            <a:endParaRPr lang="en-US"/>
          </a:p>
        </p:txBody>
      </p:sp>
    </p:spTree>
    <p:extLst>
      <p:ext uri="{BB962C8B-B14F-4D97-AF65-F5344CB8AC3E}">
        <p14:creationId xmlns:p14="http://schemas.microsoft.com/office/powerpoint/2010/main" val="3420146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18</a:t>
            </a:fld>
            <a:endParaRPr lang="en-US"/>
          </a:p>
        </p:txBody>
      </p:sp>
    </p:spTree>
    <p:extLst>
      <p:ext uri="{BB962C8B-B14F-4D97-AF65-F5344CB8AC3E}">
        <p14:creationId xmlns:p14="http://schemas.microsoft.com/office/powerpoint/2010/main" val="21863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19</a:t>
            </a:fld>
            <a:endParaRPr lang="en-US"/>
          </a:p>
        </p:txBody>
      </p:sp>
    </p:spTree>
    <p:extLst>
      <p:ext uri="{BB962C8B-B14F-4D97-AF65-F5344CB8AC3E}">
        <p14:creationId xmlns:p14="http://schemas.microsoft.com/office/powerpoint/2010/main" val="2567622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20</a:t>
            </a:fld>
            <a:endParaRPr lang="en-US"/>
          </a:p>
        </p:txBody>
      </p:sp>
    </p:spTree>
    <p:extLst>
      <p:ext uri="{BB962C8B-B14F-4D97-AF65-F5344CB8AC3E}">
        <p14:creationId xmlns:p14="http://schemas.microsoft.com/office/powerpoint/2010/main" val="169348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a:t>
            </a:fld>
            <a:endParaRPr lang="en-US"/>
          </a:p>
        </p:txBody>
      </p:sp>
    </p:spTree>
    <p:extLst>
      <p:ext uri="{BB962C8B-B14F-4D97-AF65-F5344CB8AC3E}">
        <p14:creationId xmlns:p14="http://schemas.microsoft.com/office/powerpoint/2010/main" val="743613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21</a:t>
            </a:fld>
            <a:endParaRPr lang="en-US"/>
          </a:p>
        </p:txBody>
      </p:sp>
    </p:spTree>
    <p:extLst>
      <p:ext uri="{BB962C8B-B14F-4D97-AF65-F5344CB8AC3E}">
        <p14:creationId xmlns:p14="http://schemas.microsoft.com/office/powerpoint/2010/main" val="245248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22</a:t>
            </a:fld>
            <a:endParaRPr lang="en-US"/>
          </a:p>
        </p:txBody>
      </p:sp>
    </p:spTree>
    <p:extLst>
      <p:ext uri="{BB962C8B-B14F-4D97-AF65-F5344CB8AC3E}">
        <p14:creationId xmlns:p14="http://schemas.microsoft.com/office/powerpoint/2010/main" val="2280298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23</a:t>
            </a:fld>
            <a:endParaRPr lang="en-US"/>
          </a:p>
        </p:txBody>
      </p:sp>
    </p:spTree>
    <p:extLst>
      <p:ext uri="{BB962C8B-B14F-4D97-AF65-F5344CB8AC3E}">
        <p14:creationId xmlns:p14="http://schemas.microsoft.com/office/powerpoint/2010/main" val="4064816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24</a:t>
            </a:fld>
            <a:endParaRPr lang="en-US"/>
          </a:p>
        </p:txBody>
      </p:sp>
    </p:spTree>
    <p:extLst>
      <p:ext uri="{BB962C8B-B14F-4D97-AF65-F5344CB8AC3E}">
        <p14:creationId xmlns:p14="http://schemas.microsoft.com/office/powerpoint/2010/main" val="940144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25</a:t>
            </a:fld>
            <a:endParaRPr lang="en-US"/>
          </a:p>
        </p:txBody>
      </p:sp>
    </p:spTree>
    <p:extLst>
      <p:ext uri="{BB962C8B-B14F-4D97-AF65-F5344CB8AC3E}">
        <p14:creationId xmlns:p14="http://schemas.microsoft.com/office/powerpoint/2010/main" val="500419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26</a:t>
            </a:fld>
            <a:endParaRPr lang="en-US"/>
          </a:p>
        </p:txBody>
      </p:sp>
    </p:spTree>
    <p:extLst>
      <p:ext uri="{BB962C8B-B14F-4D97-AF65-F5344CB8AC3E}">
        <p14:creationId xmlns:p14="http://schemas.microsoft.com/office/powerpoint/2010/main" val="2615587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27</a:t>
            </a:fld>
            <a:endParaRPr lang="en-US"/>
          </a:p>
        </p:txBody>
      </p:sp>
    </p:spTree>
    <p:extLst>
      <p:ext uri="{BB962C8B-B14F-4D97-AF65-F5344CB8AC3E}">
        <p14:creationId xmlns:p14="http://schemas.microsoft.com/office/powerpoint/2010/main" val="3534158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28</a:t>
            </a:fld>
            <a:endParaRPr lang="en-US"/>
          </a:p>
        </p:txBody>
      </p:sp>
    </p:spTree>
    <p:extLst>
      <p:ext uri="{BB962C8B-B14F-4D97-AF65-F5344CB8AC3E}">
        <p14:creationId xmlns:p14="http://schemas.microsoft.com/office/powerpoint/2010/main" val="3475642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29</a:t>
            </a:fld>
            <a:endParaRPr lang="en-US"/>
          </a:p>
        </p:txBody>
      </p:sp>
    </p:spTree>
    <p:extLst>
      <p:ext uri="{BB962C8B-B14F-4D97-AF65-F5344CB8AC3E}">
        <p14:creationId xmlns:p14="http://schemas.microsoft.com/office/powerpoint/2010/main" val="530499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30</a:t>
            </a:fld>
            <a:endParaRPr lang="en-US"/>
          </a:p>
        </p:txBody>
      </p:sp>
    </p:spTree>
    <p:extLst>
      <p:ext uri="{BB962C8B-B14F-4D97-AF65-F5344CB8AC3E}">
        <p14:creationId xmlns:p14="http://schemas.microsoft.com/office/powerpoint/2010/main" val="824698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4</a:t>
            </a:fld>
            <a:endParaRPr lang="en-US"/>
          </a:p>
        </p:txBody>
      </p:sp>
    </p:spTree>
    <p:extLst>
      <p:ext uri="{BB962C8B-B14F-4D97-AF65-F5344CB8AC3E}">
        <p14:creationId xmlns:p14="http://schemas.microsoft.com/office/powerpoint/2010/main" val="4071995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31</a:t>
            </a:fld>
            <a:endParaRPr lang="en-US"/>
          </a:p>
        </p:txBody>
      </p:sp>
    </p:spTree>
    <p:extLst>
      <p:ext uri="{BB962C8B-B14F-4D97-AF65-F5344CB8AC3E}">
        <p14:creationId xmlns:p14="http://schemas.microsoft.com/office/powerpoint/2010/main" val="2981300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32</a:t>
            </a:fld>
            <a:endParaRPr lang="en-US"/>
          </a:p>
        </p:txBody>
      </p:sp>
    </p:spTree>
    <p:extLst>
      <p:ext uri="{BB962C8B-B14F-4D97-AF65-F5344CB8AC3E}">
        <p14:creationId xmlns:p14="http://schemas.microsoft.com/office/powerpoint/2010/main" val="2565977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33</a:t>
            </a:fld>
            <a:endParaRPr lang="en-US"/>
          </a:p>
        </p:txBody>
      </p:sp>
    </p:spTree>
    <p:extLst>
      <p:ext uri="{BB962C8B-B14F-4D97-AF65-F5344CB8AC3E}">
        <p14:creationId xmlns:p14="http://schemas.microsoft.com/office/powerpoint/2010/main" val="1366016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34</a:t>
            </a:fld>
            <a:endParaRPr lang="en-US"/>
          </a:p>
        </p:txBody>
      </p:sp>
    </p:spTree>
    <p:extLst>
      <p:ext uri="{BB962C8B-B14F-4D97-AF65-F5344CB8AC3E}">
        <p14:creationId xmlns:p14="http://schemas.microsoft.com/office/powerpoint/2010/main" val="3038631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35</a:t>
            </a:fld>
            <a:endParaRPr lang="en-US"/>
          </a:p>
        </p:txBody>
      </p:sp>
    </p:spTree>
    <p:extLst>
      <p:ext uri="{BB962C8B-B14F-4D97-AF65-F5344CB8AC3E}">
        <p14:creationId xmlns:p14="http://schemas.microsoft.com/office/powerpoint/2010/main" val="3169385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36</a:t>
            </a:fld>
            <a:endParaRPr lang="en-US"/>
          </a:p>
        </p:txBody>
      </p:sp>
    </p:spTree>
    <p:extLst>
      <p:ext uri="{BB962C8B-B14F-4D97-AF65-F5344CB8AC3E}">
        <p14:creationId xmlns:p14="http://schemas.microsoft.com/office/powerpoint/2010/main" val="1291368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37</a:t>
            </a:fld>
            <a:endParaRPr lang="en-US"/>
          </a:p>
        </p:txBody>
      </p:sp>
    </p:spTree>
    <p:extLst>
      <p:ext uri="{BB962C8B-B14F-4D97-AF65-F5344CB8AC3E}">
        <p14:creationId xmlns:p14="http://schemas.microsoft.com/office/powerpoint/2010/main" val="948382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38</a:t>
            </a:fld>
            <a:endParaRPr lang="en-US"/>
          </a:p>
        </p:txBody>
      </p:sp>
    </p:spTree>
    <p:extLst>
      <p:ext uri="{BB962C8B-B14F-4D97-AF65-F5344CB8AC3E}">
        <p14:creationId xmlns:p14="http://schemas.microsoft.com/office/powerpoint/2010/main" val="1457615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39</a:t>
            </a:fld>
            <a:endParaRPr lang="en-US"/>
          </a:p>
        </p:txBody>
      </p:sp>
    </p:spTree>
    <p:extLst>
      <p:ext uri="{BB962C8B-B14F-4D97-AF65-F5344CB8AC3E}">
        <p14:creationId xmlns:p14="http://schemas.microsoft.com/office/powerpoint/2010/main" val="3306660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40</a:t>
            </a:fld>
            <a:endParaRPr lang="en-US"/>
          </a:p>
        </p:txBody>
      </p:sp>
    </p:spTree>
    <p:extLst>
      <p:ext uri="{BB962C8B-B14F-4D97-AF65-F5344CB8AC3E}">
        <p14:creationId xmlns:p14="http://schemas.microsoft.com/office/powerpoint/2010/main" val="2242988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5</a:t>
            </a:fld>
            <a:endParaRPr lang="en-US"/>
          </a:p>
        </p:txBody>
      </p:sp>
    </p:spTree>
    <p:extLst>
      <p:ext uri="{BB962C8B-B14F-4D97-AF65-F5344CB8AC3E}">
        <p14:creationId xmlns:p14="http://schemas.microsoft.com/office/powerpoint/2010/main" val="27969996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41</a:t>
            </a:fld>
            <a:endParaRPr lang="en-US"/>
          </a:p>
        </p:txBody>
      </p:sp>
    </p:spTree>
    <p:extLst>
      <p:ext uri="{BB962C8B-B14F-4D97-AF65-F5344CB8AC3E}">
        <p14:creationId xmlns:p14="http://schemas.microsoft.com/office/powerpoint/2010/main" val="1386351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42</a:t>
            </a:fld>
            <a:endParaRPr lang="en-US"/>
          </a:p>
        </p:txBody>
      </p:sp>
    </p:spTree>
    <p:extLst>
      <p:ext uri="{BB962C8B-B14F-4D97-AF65-F5344CB8AC3E}">
        <p14:creationId xmlns:p14="http://schemas.microsoft.com/office/powerpoint/2010/main" val="2181925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6</a:t>
            </a:fld>
            <a:endParaRPr lang="en-US"/>
          </a:p>
        </p:txBody>
      </p:sp>
    </p:spTree>
    <p:extLst>
      <p:ext uri="{BB962C8B-B14F-4D97-AF65-F5344CB8AC3E}">
        <p14:creationId xmlns:p14="http://schemas.microsoft.com/office/powerpoint/2010/main" val="227297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7</a:t>
            </a:fld>
            <a:endParaRPr lang="en-US"/>
          </a:p>
        </p:txBody>
      </p:sp>
    </p:spTree>
    <p:extLst>
      <p:ext uri="{BB962C8B-B14F-4D97-AF65-F5344CB8AC3E}">
        <p14:creationId xmlns:p14="http://schemas.microsoft.com/office/powerpoint/2010/main" val="196759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8</a:t>
            </a:fld>
            <a:endParaRPr lang="en-US"/>
          </a:p>
        </p:txBody>
      </p:sp>
    </p:spTree>
    <p:extLst>
      <p:ext uri="{BB962C8B-B14F-4D97-AF65-F5344CB8AC3E}">
        <p14:creationId xmlns:p14="http://schemas.microsoft.com/office/powerpoint/2010/main" val="120825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9</a:t>
            </a:fld>
            <a:endParaRPr lang="en-US"/>
          </a:p>
        </p:txBody>
      </p:sp>
    </p:spTree>
    <p:extLst>
      <p:ext uri="{BB962C8B-B14F-4D97-AF65-F5344CB8AC3E}">
        <p14:creationId xmlns:p14="http://schemas.microsoft.com/office/powerpoint/2010/main" val="359077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covers two of the new attacks that are included in the 2017 OWASP top 10 that were not included in previous OWASP top 10 versions. The two we will cover are XML external entity and deserialization attacks. Both of these vulnerability types are covered from the perspective of creating, finding, exploiting, and fixing. We will also cover some information about deserialization attacks that will likely lead to further attacks in this category. Finally, we will discuss logging and inclusion of this test and how it affects application security testing.</a:t>
            </a:r>
          </a:p>
        </p:txBody>
      </p:sp>
      <p:sp>
        <p:nvSpPr>
          <p:cNvPr id="4" name="Slide Number Placeholder 3"/>
          <p:cNvSpPr>
            <a:spLocks noGrp="1"/>
          </p:cNvSpPr>
          <p:nvPr>
            <p:ph type="sldNum" sz="quarter" idx="10"/>
          </p:nvPr>
        </p:nvSpPr>
        <p:spPr/>
        <p:txBody>
          <a:bodyPr/>
          <a:lstStyle/>
          <a:p>
            <a:fld id="{6F54EAC9-6F55-7344-9BAC-CED3200D9C28}" type="slidenum">
              <a:rPr lang="en-US" smtClean="0"/>
              <a:t>10</a:t>
            </a:fld>
            <a:endParaRPr lang="en-US"/>
          </a:p>
        </p:txBody>
      </p:sp>
    </p:spTree>
    <p:extLst>
      <p:ext uri="{BB962C8B-B14F-4D97-AF65-F5344CB8AC3E}">
        <p14:creationId xmlns:p14="http://schemas.microsoft.com/office/powerpoint/2010/main" val="254280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5767" y="594818"/>
            <a:ext cx="7878634" cy="479769"/>
          </a:xfrm>
        </p:spPr>
        <p:txBody>
          <a:bodyPr anchor="t">
            <a:normAutofit/>
          </a:bodyPr>
          <a:lstStyle>
            <a:lvl1pPr algn="l">
              <a:defRPr sz="2400"/>
            </a:lvl1pPr>
          </a:lstStyle>
          <a:p>
            <a:r>
              <a:rPr lang="en-US" dirty="0"/>
              <a:t>CLICK TO EDIT MASTER TITLE STYLE</a:t>
            </a:r>
          </a:p>
        </p:txBody>
      </p:sp>
      <p:sp>
        <p:nvSpPr>
          <p:cNvPr id="3" name="Subtitle 2"/>
          <p:cNvSpPr>
            <a:spLocks noGrp="1"/>
          </p:cNvSpPr>
          <p:nvPr>
            <p:ph type="subTitle" idx="1"/>
          </p:nvPr>
        </p:nvSpPr>
        <p:spPr>
          <a:xfrm>
            <a:off x="655767" y="1500127"/>
            <a:ext cx="7878634" cy="1241822"/>
          </a:xfrm>
        </p:spPr>
        <p:txBody>
          <a:bodyPr/>
          <a:lstStyle>
            <a:lvl1pPr marL="0" indent="0" algn="l">
              <a:buNone/>
              <a:defRPr sz="1800">
                <a:solidFill>
                  <a:schemeClr val="accent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2"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13"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lvl1pPr>
          </a:lstStyle>
          <a:p>
            <a:r>
              <a:rPr lang="en-US" dirty="0"/>
              <a:t>CLICK TO EDIT MASTER TITLE STYLE</a:t>
            </a:r>
          </a:p>
        </p:txBody>
      </p:sp>
      <p:sp>
        <p:nvSpPr>
          <p:cNvPr id="3" name="Content Placeholder 2"/>
          <p:cNvSpPr>
            <a:spLocks noGrp="1"/>
          </p:cNvSpPr>
          <p:nvPr>
            <p:ph idx="1"/>
          </p:nvPr>
        </p:nvSpPr>
        <p:spPr>
          <a:xfrm>
            <a:off x="3886200" y="587056"/>
            <a:ext cx="4648200" cy="3655219"/>
          </a:xfrm>
        </p:spPr>
        <p:txBody>
          <a:bodyPr/>
          <a:lstStyle>
            <a:lvl1pPr>
              <a:defRPr sz="2000"/>
            </a:lvl1pPr>
            <a:lvl2pPr>
              <a:defRPr sz="1800"/>
            </a:lvl2pPr>
            <a:lvl3pPr>
              <a:defRPr sz="1500"/>
            </a:lvl3pPr>
            <a:lvl4pPr>
              <a:defRPr sz="135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629841" y="1537097"/>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7"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7"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9090" y="1935507"/>
            <a:ext cx="6858000" cy="600308"/>
          </a:xfrm>
        </p:spPr>
        <p:txBody>
          <a:bodyPr anchor="t">
            <a:normAutofit/>
          </a:bodyPr>
          <a:lstStyle>
            <a:lvl1pPr algn="l">
              <a:defRPr sz="2400"/>
            </a:lvl1pPr>
          </a:lstStyle>
          <a:p>
            <a:r>
              <a:rPr lang="en-US" dirty="0"/>
              <a:t>CLICK TO EDIT MASTER TITLE STYLE</a:t>
            </a:r>
          </a:p>
        </p:txBody>
      </p:sp>
      <p:sp>
        <p:nvSpPr>
          <p:cNvPr id="3" name="Subtitle 2"/>
          <p:cNvSpPr>
            <a:spLocks noGrp="1"/>
          </p:cNvSpPr>
          <p:nvPr>
            <p:ph type="subTitle" idx="1"/>
          </p:nvPr>
        </p:nvSpPr>
        <p:spPr>
          <a:xfrm>
            <a:off x="649090" y="2848286"/>
            <a:ext cx="6858000" cy="1241425"/>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700" y="595013"/>
            <a:ext cx="1996222" cy="637292"/>
          </a:xfrm>
          <a:prstGeom prst="rect">
            <a:avLst/>
          </a:prstGeom>
        </p:spPr>
      </p:pic>
      <p:sp>
        <p:nvSpPr>
          <p:cNvPr id="8" name="Rectangle 7"/>
          <p:cNvSpPr/>
          <p:nvPr userDrawn="1"/>
        </p:nvSpPr>
        <p:spPr>
          <a:xfrm>
            <a:off x="0" y="1935507"/>
            <a:ext cx="76200" cy="11778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userDrawn="1"/>
        </p:nvSpPr>
        <p:spPr>
          <a:xfrm rot="16200000">
            <a:off x="6590866" y="2757781"/>
            <a:ext cx="3697765" cy="1967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1000" dirty="0">
                <a:solidFill>
                  <a:schemeClr val="tx2"/>
                </a:solidFill>
              </a:rPr>
              <a:t>BE </a:t>
            </a:r>
            <a:r>
              <a:rPr lang="en-US" sz="1000" dirty="0"/>
              <a:t>INFORMED.</a:t>
            </a:r>
            <a:r>
              <a:rPr lang="en-US" sz="1000" dirty="0">
                <a:solidFill>
                  <a:schemeClr val="tx2"/>
                </a:solidFill>
              </a:rPr>
              <a:t> BE </a:t>
            </a:r>
            <a:r>
              <a:rPr lang="en-US" sz="1000" dirty="0"/>
              <a:t>STRATEGIC.</a:t>
            </a:r>
            <a:r>
              <a:rPr lang="en-US" sz="1000" dirty="0">
                <a:solidFill>
                  <a:schemeClr val="tx2"/>
                </a:solidFill>
              </a:rPr>
              <a:t> BE </a:t>
            </a:r>
            <a:r>
              <a:rPr lang="en-US" sz="1000" dirty="0"/>
              <a:t>SECURE.</a:t>
            </a:r>
          </a:p>
        </p:txBody>
      </p:sp>
    </p:spTree>
    <p:extLst>
      <p:ext uri="{BB962C8B-B14F-4D97-AF65-F5344CB8AC3E}">
        <p14:creationId xmlns:p14="http://schemas.microsoft.com/office/powerpoint/2010/main" val="172716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649090" y="587745"/>
            <a:ext cx="6858000" cy="600308"/>
          </a:xfrm>
        </p:spPr>
        <p:txBody>
          <a:bodyPr anchor="t">
            <a:normAutofit/>
          </a:bodyPr>
          <a:lstStyle>
            <a:lvl1pPr algn="l">
              <a:defRPr sz="2400"/>
            </a:lvl1pPr>
          </a:lstStyle>
          <a:p>
            <a:r>
              <a:rPr lang="en-US" dirty="0"/>
              <a:t>CLICK TO EDIT MASTER TITLE STYLE</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
        <p:nvSpPr>
          <p:cNvPr id="8" name="TextBox 7"/>
          <p:cNvSpPr txBox="1"/>
          <p:nvPr userDrawn="1"/>
        </p:nvSpPr>
        <p:spPr>
          <a:xfrm>
            <a:off x="1179029" y="4827782"/>
            <a:ext cx="4460990" cy="123111"/>
          </a:xfrm>
          <a:prstGeom prst="rect">
            <a:avLst/>
          </a:prstGeom>
          <a:noFill/>
        </p:spPr>
        <p:txBody>
          <a:bodyPr wrap="square" lIns="0" tIns="0" rIns="0" bIns="0" rtlCol="0">
            <a:spAutoFit/>
          </a:bodyPr>
          <a:lstStyle/>
          <a:p>
            <a:r>
              <a:rPr lang="en-CA" sz="800" dirty="0">
                <a:solidFill>
                  <a:schemeClr val="bg1"/>
                </a:solidFill>
              </a:rPr>
              <a:t>Confidential. Not to be copied, distributed, or reproduced without prior approval. </a:t>
            </a:r>
          </a:p>
        </p:txBody>
      </p:sp>
      <p:sp>
        <p:nvSpPr>
          <p:cNvPr id="10" name="Content Placeholder 9"/>
          <p:cNvSpPr>
            <a:spLocks noGrp="1"/>
          </p:cNvSpPr>
          <p:nvPr>
            <p:ph sz="quarter" idx="10"/>
          </p:nvPr>
        </p:nvSpPr>
        <p:spPr>
          <a:xfrm>
            <a:off x="649090" y="1498936"/>
            <a:ext cx="4851400" cy="25523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649090" y="587744"/>
            <a:ext cx="3670662" cy="605179"/>
          </a:xfrm>
        </p:spPr>
        <p:txBody>
          <a:bodyPr anchor="t">
            <a:normAutofit/>
          </a:bodyPr>
          <a:lstStyle>
            <a:lvl1pPr algn="l">
              <a:defRPr sz="24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49090" y="1500524"/>
            <a:ext cx="3670662" cy="2983677"/>
          </a:xfrm>
        </p:spPr>
        <p:txBody>
          <a:bodyPr>
            <a:normAutofit/>
          </a:bodyPr>
          <a:lstStyle>
            <a:lvl1pPr marL="0" indent="0" algn="l">
              <a:buNone/>
              <a:defRPr sz="18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
        <p:nvSpPr>
          <p:cNvPr id="8" name="TextBox 7"/>
          <p:cNvSpPr txBox="1"/>
          <p:nvPr userDrawn="1"/>
        </p:nvSpPr>
        <p:spPr>
          <a:xfrm>
            <a:off x="1179029" y="4827782"/>
            <a:ext cx="4460990" cy="123111"/>
          </a:xfrm>
          <a:prstGeom prst="rect">
            <a:avLst/>
          </a:prstGeom>
          <a:noFill/>
        </p:spPr>
        <p:txBody>
          <a:bodyPr wrap="square" lIns="0" tIns="0" rIns="0" bIns="0" rtlCol="0">
            <a:spAutoFit/>
          </a:bodyPr>
          <a:lstStyle/>
          <a:p>
            <a:r>
              <a:rPr lang="en-CA" sz="800" dirty="0">
                <a:solidFill>
                  <a:schemeClr val="bg1"/>
                </a:solidFill>
              </a:rPr>
              <a:t>Confidential. Not to be copied, distributed, or reproduced without prior approval. </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9090" y="587744"/>
            <a:ext cx="6858000" cy="605179"/>
          </a:xfrm>
        </p:spPr>
        <p:txBody>
          <a:bodyPr anchor="t">
            <a:normAutofit/>
          </a:bodyPr>
          <a:lstStyle>
            <a:lvl1pPr algn="l">
              <a:defRPr sz="24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49090" y="1500524"/>
            <a:ext cx="6858000" cy="1241425"/>
          </a:xfrm>
        </p:spPr>
        <p:txBody>
          <a:bodyPr>
            <a:normAutofit/>
          </a:bodyPr>
          <a:lstStyle>
            <a:lvl1pPr marL="0" indent="0" algn="l">
              <a:buNone/>
              <a:defRPr sz="18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
        <p:nvSpPr>
          <p:cNvPr id="8" name="TextBox 7"/>
          <p:cNvSpPr txBox="1"/>
          <p:nvPr userDrawn="1"/>
        </p:nvSpPr>
        <p:spPr>
          <a:xfrm>
            <a:off x="1179029" y="4827782"/>
            <a:ext cx="4460990" cy="123111"/>
          </a:xfrm>
          <a:prstGeom prst="rect">
            <a:avLst/>
          </a:prstGeom>
          <a:noFill/>
        </p:spPr>
        <p:txBody>
          <a:bodyPr wrap="square" lIns="0" tIns="0" rIns="0" bIns="0" rtlCol="0">
            <a:spAutoFit/>
          </a:bodyPr>
          <a:lstStyle/>
          <a:p>
            <a:r>
              <a:rPr lang="en-CA" sz="800" dirty="0">
                <a:solidFill>
                  <a:schemeClr val="bg1"/>
                </a:solidFill>
              </a:rPr>
              <a:t>Confidential. Not to be copied, distributed, or reproduced without prior approval. </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4"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8454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w/ Tex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5"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
        <p:nvSpPr>
          <p:cNvPr id="8" name="TextBox 7"/>
          <p:cNvSpPr txBox="1"/>
          <p:nvPr userDrawn="1"/>
        </p:nvSpPr>
        <p:spPr>
          <a:xfrm>
            <a:off x="1179029" y="4827782"/>
            <a:ext cx="4460990" cy="123111"/>
          </a:xfrm>
          <a:prstGeom prst="rect">
            <a:avLst/>
          </a:prstGeom>
          <a:noFill/>
        </p:spPr>
        <p:txBody>
          <a:bodyPr wrap="square" lIns="0" tIns="0" rIns="0" bIns="0" rtlCol="0">
            <a:spAutoFit/>
          </a:bodyPr>
          <a:lstStyle/>
          <a:p>
            <a:r>
              <a:rPr lang="en-CA" sz="800" dirty="0">
                <a:solidFill>
                  <a:schemeClr val="bg1"/>
                </a:solidFill>
              </a:rPr>
              <a:t>Confidential. Not to be copied, distributed, or reproduced without prior approval. </a:t>
            </a:r>
          </a:p>
        </p:txBody>
      </p:sp>
    </p:spTree>
    <p:extLst>
      <p:ext uri="{BB962C8B-B14F-4D97-AF65-F5344CB8AC3E}">
        <p14:creationId xmlns:p14="http://schemas.microsoft.com/office/powerpoint/2010/main" val="158925367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58" y="588557"/>
            <a:ext cx="7978741" cy="706287"/>
          </a:xfrm>
        </p:spPr>
        <p:txBody>
          <a:bodyPr anchor="t">
            <a:normAutofit/>
          </a:bodyPr>
          <a:lstStyle>
            <a:lvl1pPr>
              <a:defRPr sz="2400"/>
            </a:lvl1pPr>
          </a:lstStyle>
          <a:p>
            <a:r>
              <a:rPr lang="en-US" dirty="0"/>
              <a:t>CLICK TO EDIT MASTER TITLE STYLE</a:t>
            </a:r>
          </a:p>
        </p:txBody>
      </p:sp>
      <p:sp>
        <p:nvSpPr>
          <p:cNvPr id="7"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8"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
        <p:nvSpPr>
          <p:cNvPr id="6" name="Content Placeholder 9"/>
          <p:cNvSpPr>
            <a:spLocks noGrp="1"/>
          </p:cNvSpPr>
          <p:nvPr>
            <p:ph sz="quarter" idx="10"/>
          </p:nvPr>
        </p:nvSpPr>
        <p:spPr>
          <a:xfrm>
            <a:off x="649090" y="1498936"/>
            <a:ext cx="7974210" cy="25523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488072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346" y="1504951"/>
            <a:ext cx="3867150" cy="2889249"/>
          </a:xfrm>
        </p:spPr>
        <p:txBody>
          <a:bodyPr/>
          <a:lstStyle>
            <a:lvl1pPr>
              <a:defRPr sz="1400"/>
            </a:lvl1pPr>
            <a:lvl2pPr>
              <a:defRPr sz="1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74896" y="1504951"/>
            <a:ext cx="3867150" cy="2889249"/>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9"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02899151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8"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282495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60" y="589610"/>
            <a:ext cx="7886700" cy="670865"/>
          </a:xfrm>
        </p:spPr>
        <p:txBody>
          <a:bodyPr/>
          <a:lstStyle/>
          <a:p>
            <a:r>
              <a:rPr lang="en-US"/>
              <a:t>Click to edit Master title style</a:t>
            </a:r>
          </a:p>
        </p:txBody>
      </p:sp>
      <p:sp>
        <p:nvSpPr>
          <p:cNvPr id="3" name="Text Placeholder 2"/>
          <p:cNvSpPr>
            <a:spLocks noGrp="1"/>
          </p:cNvSpPr>
          <p:nvPr>
            <p:ph type="body" idx="1" hasCustomPrompt="1"/>
          </p:nvPr>
        </p:nvSpPr>
        <p:spPr>
          <a:xfrm>
            <a:off x="663609" y="1500755"/>
            <a:ext cx="3868737" cy="619125"/>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63609" y="2119880"/>
            <a:ext cx="3868737" cy="2305282"/>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62521" y="1500755"/>
            <a:ext cx="3887788" cy="619125"/>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2521" y="2119880"/>
            <a:ext cx="3887788" cy="2305282"/>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11" name="Slide Number Placeholder 5"/>
          <p:cNvSpPr>
            <a:spLocks noGrp="1"/>
          </p:cNvSpPr>
          <p:nvPr>
            <p:ph type="sldNum" sz="quarter" idx="11"/>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367528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8650" y="274638"/>
            <a:ext cx="7886700" cy="993775"/>
          </a:xfrm>
        </p:spPr>
        <p:txBody>
          <a:bodyPr/>
          <a:lstStyle/>
          <a:p>
            <a:r>
              <a:rPr lang="en-US" dirty="0"/>
              <a:t>CLICK TO EDIT MASTER TITLE STYLE</a:t>
            </a:r>
          </a:p>
        </p:txBody>
      </p:sp>
      <p:sp>
        <p:nvSpPr>
          <p:cNvPr id="4"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5"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
        <p:nvSpPr>
          <p:cNvPr id="2" name="Rectangle 1"/>
          <p:cNvSpPr/>
          <p:nvPr userDrawn="1"/>
        </p:nvSpPr>
        <p:spPr>
          <a:xfrm>
            <a:off x="-1" y="0"/>
            <a:ext cx="9144001"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userDrawn="1"/>
        </p:nvSpPr>
        <p:spPr>
          <a:xfrm rot="16200000">
            <a:off x="402389" y="1750261"/>
            <a:ext cx="1484397" cy="99377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1600"/>
              <a:t>DIVIDER TITLE</a:t>
            </a:r>
            <a:endParaRPr lang="en-US" sz="1600" dirty="0"/>
          </a:p>
        </p:txBody>
      </p:sp>
      <p:cxnSp>
        <p:nvCxnSpPr>
          <p:cNvPr id="8" name="Straight Connector 7"/>
          <p:cNvCxnSpPr/>
          <p:nvPr userDrawn="1"/>
        </p:nvCxnSpPr>
        <p:spPr>
          <a:xfrm>
            <a:off x="737937" y="3062037"/>
            <a:ext cx="0" cy="2081463"/>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115554"/>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8650" y="274638"/>
            <a:ext cx="7886700" cy="993775"/>
          </a:xfrm>
        </p:spPr>
        <p:txBody>
          <a:bodyPr/>
          <a:lstStyle/>
          <a:p>
            <a:r>
              <a:rPr lang="en-US" dirty="0"/>
              <a:t>CLICK TO EDIT MASTER TITLE STYLE</a:t>
            </a:r>
          </a:p>
        </p:txBody>
      </p:sp>
      <p:sp>
        <p:nvSpPr>
          <p:cNvPr id="4"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5"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
        <p:nvSpPr>
          <p:cNvPr id="2" name="Rectangle 1"/>
          <p:cNvSpPr/>
          <p:nvPr userDrawn="1"/>
        </p:nvSpPr>
        <p:spPr>
          <a:xfrm>
            <a:off x="-1" y="0"/>
            <a:ext cx="9144001"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4524" y="1894102"/>
            <a:ext cx="3034952" cy="968906"/>
          </a:xfrm>
          <a:prstGeom prst="rect">
            <a:avLst/>
          </a:prstGeom>
        </p:spPr>
      </p:pic>
      <p:sp>
        <p:nvSpPr>
          <p:cNvPr id="8" name="Title 1"/>
          <p:cNvSpPr txBox="1">
            <a:spLocks/>
          </p:cNvSpPr>
          <p:nvPr userDrawn="1"/>
        </p:nvSpPr>
        <p:spPr>
          <a:xfrm>
            <a:off x="0" y="3079660"/>
            <a:ext cx="9143999" cy="19899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n-US" sz="1400" dirty="0" err="1">
                <a:solidFill>
                  <a:schemeClr val="accent4"/>
                </a:solidFill>
              </a:rPr>
              <a:t>www.directdefense.com</a:t>
            </a:r>
            <a:endParaRPr lang="en-US" sz="1400" dirty="0">
              <a:solidFill>
                <a:schemeClr val="accent4"/>
              </a:solidFill>
            </a:endParaRPr>
          </a:p>
          <a:p>
            <a:endParaRPr lang="en-US" sz="1200" dirty="0"/>
          </a:p>
        </p:txBody>
      </p:sp>
    </p:spTree>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8672" y="590549"/>
            <a:ext cx="7885728" cy="747347"/>
          </a:xfrm>
        </p:spPr>
        <p:txBody>
          <a:bodyPr/>
          <a:lstStyle/>
          <a:p>
            <a:r>
              <a:rPr lang="en-US" dirty="0"/>
              <a:t>CLICK TO EDIT MASTER TITLE STYLE</a:t>
            </a:r>
          </a:p>
        </p:txBody>
      </p:sp>
      <p:sp>
        <p:nvSpPr>
          <p:cNvPr id="3" name="Content Placeholder 2"/>
          <p:cNvSpPr>
            <a:spLocks noGrp="1"/>
          </p:cNvSpPr>
          <p:nvPr>
            <p:ph idx="1"/>
          </p:nvPr>
        </p:nvSpPr>
        <p:spPr>
          <a:xfrm>
            <a:off x="648672" y="1504950"/>
            <a:ext cx="7885728" cy="297926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3936" y="588161"/>
            <a:ext cx="7878547" cy="653288"/>
          </a:xfrm>
        </p:spPr>
        <p:txBody>
          <a:bodyPr anchor="t">
            <a:normAutofit/>
          </a:bodyPr>
          <a:lstStyle>
            <a:lvl1pPr>
              <a:defRPr sz="2400"/>
            </a:lvl1pPr>
          </a:lstStyle>
          <a:p>
            <a:r>
              <a:rPr lang="en-US" dirty="0"/>
              <a:t>CLICK TO EDIT MASTER TITLE STYLE</a:t>
            </a:r>
          </a:p>
        </p:txBody>
      </p:sp>
      <p:sp>
        <p:nvSpPr>
          <p:cNvPr id="3" name="Text Placeholder 2"/>
          <p:cNvSpPr>
            <a:spLocks noGrp="1"/>
          </p:cNvSpPr>
          <p:nvPr>
            <p:ph type="body" idx="1"/>
          </p:nvPr>
        </p:nvSpPr>
        <p:spPr>
          <a:xfrm>
            <a:off x="657263" y="1499832"/>
            <a:ext cx="7885424" cy="1125140"/>
          </a:xfrm>
        </p:spPr>
        <p:txBody>
          <a:bodyPr>
            <a:normAutofit/>
          </a:bodyPr>
          <a:lstStyle>
            <a:lvl1pPr marL="0" indent="0">
              <a:buNone/>
              <a:defRPr sz="1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8"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6537" y="588243"/>
            <a:ext cx="7886700" cy="727324"/>
          </a:xfrm>
        </p:spPr>
        <p:txBody>
          <a:bodyPr/>
          <a:lstStyle/>
          <a:p>
            <a:r>
              <a:rPr lang="en-US" dirty="0"/>
              <a:t>CLICK TO EDIT MASTER TITLE STYLE</a:t>
            </a:r>
          </a:p>
        </p:txBody>
      </p:sp>
      <p:sp>
        <p:nvSpPr>
          <p:cNvPr id="3" name="Text Placeholder 2"/>
          <p:cNvSpPr>
            <a:spLocks noGrp="1"/>
          </p:cNvSpPr>
          <p:nvPr>
            <p:ph type="body" idx="1" hasCustomPrompt="1"/>
          </p:nvPr>
        </p:nvSpPr>
        <p:spPr>
          <a:xfrm>
            <a:off x="656538" y="1507826"/>
            <a:ext cx="3868340" cy="617934"/>
          </a:xfrm>
        </p:spPr>
        <p:txBody>
          <a:bodyPr anchor="t"/>
          <a:lstStyle>
            <a:lvl1pPr marL="0" indent="0">
              <a:buNone/>
              <a:defRPr sz="18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56538" y="2125760"/>
            <a:ext cx="3868340" cy="239951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hasCustomPrompt="1"/>
          </p:nvPr>
        </p:nvSpPr>
        <p:spPr>
          <a:xfrm>
            <a:off x="4629150" y="1501148"/>
            <a:ext cx="3887391" cy="617934"/>
          </a:xfrm>
        </p:spPr>
        <p:txBody>
          <a:bodyPr anchor="t"/>
          <a:lstStyle>
            <a:lvl1pPr marL="0" indent="0">
              <a:buNone/>
              <a:defRPr sz="18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2119082"/>
            <a:ext cx="3887391" cy="240619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Date Placeholder 3"/>
          <p:cNvSpPr>
            <a:spLocks noGrp="1"/>
          </p:cNvSpPr>
          <p:nvPr>
            <p:ph type="dt" sz="half" idx="10"/>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11" name="Slide Number Placeholder 5"/>
          <p:cNvSpPr>
            <a:spLocks noGrp="1"/>
          </p:cNvSpPr>
          <p:nvPr>
            <p:ph type="sldNum" sz="quarter" idx="11"/>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Rectangle 8"/>
          <p:cNvSpPr/>
          <p:nvPr userDrawn="1"/>
        </p:nvSpPr>
        <p:spPr>
          <a:xfrm>
            <a:off x="0" y="1504950"/>
            <a:ext cx="3409188" cy="29451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10800000" flipH="1" flipV="1">
            <a:off x="663562" y="1789352"/>
            <a:ext cx="45719" cy="2350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69A38CF-E133-2243-90F7-979D11E866BA}" type="datetime4">
              <a:rPr lang="en-US" smtClean="0"/>
              <a:t>April 5, 2019</a:t>
            </a:fld>
            <a:endParaRPr lang="en-CA" dirty="0"/>
          </a:p>
        </p:txBody>
      </p:sp>
      <p:sp>
        <p:nvSpPr>
          <p:cNvPr id="4" name="Slide Number Placeholder 3"/>
          <p:cNvSpPr>
            <a:spLocks noGrp="1"/>
          </p:cNvSpPr>
          <p:nvPr>
            <p:ph type="sldNum" sz="quarter" idx="11"/>
          </p:nvPr>
        </p:nvSpPr>
        <p:spPr/>
        <p:txBody>
          <a:bodyPr/>
          <a:lstStyle/>
          <a:p>
            <a:fld id="{00E6A5BD-C011-4A45-AA3A-201790FB7F2B}" type="slidenum">
              <a:rPr lang="en-CA" smtClean="0"/>
              <a:pPr/>
              <a:t>‹#›</a:t>
            </a:fld>
            <a:endParaRPr lang="en-CA" dirty="0"/>
          </a:p>
        </p:txBody>
      </p:sp>
      <p:sp>
        <p:nvSpPr>
          <p:cNvPr id="6" name="Content Placeholder 3"/>
          <p:cNvSpPr>
            <a:spLocks noGrp="1"/>
          </p:cNvSpPr>
          <p:nvPr>
            <p:ph sz="half" idx="2"/>
          </p:nvPr>
        </p:nvSpPr>
        <p:spPr>
          <a:xfrm>
            <a:off x="812800" y="1789352"/>
            <a:ext cx="2336800" cy="235084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3" hasCustomPrompt="1"/>
          </p:nvPr>
        </p:nvSpPr>
        <p:spPr>
          <a:xfrm>
            <a:off x="3771900" y="1789352"/>
            <a:ext cx="4744641" cy="617934"/>
          </a:xfrm>
        </p:spPr>
        <p:txBody>
          <a:bodyPr anchor="t"/>
          <a:lstStyle>
            <a:lvl1pPr marL="0" indent="0">
              <a:buNone/>
              <a:defRPr sz="18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Content Placeholder 5"/>
          <p:cNvSpPr>
            <a:spLocks noGrp="1"/>
          </p:cNvSpPr>
          <p:nvPr>
            <p:ph sz="quarter" idx="4"/>
          </p:nvPr>
        </p:nvSpPr>
        <p:spPr>
          <a:xfrm>
            <a:off x="3771900" y="2407286"/>
            <a:ext cx="4744641" cy="173291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4281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55346" y="1694259"/>
            <a:ext cx="2534560" cy="212844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331736" y="1694259"/>
            <a:ext cx="2534560" cy="212844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1"/>
          </p:nvPr>
        </p:nvSpPr>
        <p:spPr>
          <a:xfrm>
            <a:off x="6008127" y="1694259"/>
            <a:ext cx="2534560" cy="212844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Rectangle 11"/>
          <p:cNvSpPr/>
          <p:nvPr userDrawn="1"/>
        </p:nvSpPr>
        <p:spPr>
          <a:xfrm rot="16200000" flipH="1">
            <a:off x="1077318" y="1075336"/>
            <a:ext cx="45719" cy="9049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16200000" flipH="1">
            <a:off x="3761352" y="1075338"/>
            <a:ext cx="45719" cy="9049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16200000" flipH="1">
            <a:off x="6445386" y="1075336"/>
            <a:ext cx="45719" cy="9049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a:spLocks noGrp="1"/>
          </p:cNvSpPr>
          <p:nvPr>
            <p:ph type="dt" sz="half" idx="1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16"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5"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4"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99F720-B921-4A59-ADE4-E23C7618873F}"/>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648672" y="590549"/>
            <a:ext cx="7886700" cy="747347"/>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48672" y="1504950"/>
            <a:ext cx="7886700" cy="297926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45267" y="4712316"/>
            <a:ext cx="199173" cy="282883"/>
          </a:xfrm>
          <a:prstGeom prst="rect">
            <a:avLst/>
          </a:prstGeom>
        </p:spPr>
      </p:pic>
      <p:sp>
        <p:nvSpPr>
          <p:cNvPr id="12"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tx1"/>
                </a:solidFill>
              </a:defRPr>
            </a:lvl1pPr>
          </a:lstStyle>
          <a:p>
            <a:fld id="{869A38CF-E133-2243-90F7-979D11E866BA}" type="datetime4">
              <a:rPr lang="en-US" smtClean="0"/>
              <a:t>April 5, 2019</a:t>
            </a:fld>
            <a:endParaRPr lang="en-CA" dirty="0"/>
          </a:p>
        </p:txBody>
      </p:sp>
      <p:sp>
        <p:nvSpPr>
          <p:cNvPr id="13"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tx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381684232"/>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3" r:id="rId4"/>
    <p:sldLayoutId id="2147483665" r:id="rId5"/>
    <p:sldLayoutId id="2147483685" r:id="rId6"/>
    <p:sldLayoutId id="2147483664" r:id="rId7"/>
    <p:sldLayoutId id="2147483666" r:id="rId8"/>
    <p:sldLayoutId id="2147483667" r:id="rId9"/>
    <p:sldLayoutId id="2147483668" r:id="rId10"/>
    <p:sldLayoutId id="2147483669" r:id="rId11"/>
  </p:sldLayoutIdLst>
  <p:hf hdr="0" ftr="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4"/>
        </a:buClr>
        <a:buFont typeface=".AppleSystemUIFont" charset="-120"/>
        <a:buChar char="-"/>
        <a:defRPr sz="14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4"/>
        </a:buClr>
        <a:buFont typeface=".AppleSystemUIFont" charset="-120"/>
        <a:buChar char="-"/>
        <a:defRPr sz="14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Clr>
          <a:schemeClr val="accent4"/>
        </a:buClr>
        <a:buFont typeface=".AppleSystemUIFont" charset="-120"/>
        <a:buChar char="-"/>
        <a:defRPr sz="12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Clr>
          <a:schemeClr val="accent4"/>
        </a:buClr>
        <a:buFont typeface=".AppleSystemUIFont" charset="-120"/>
        <a:buChar char="-"/>
        <a:defRPr sz="10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Clr>
          <a:schemeClr val="accent4"/>
        </a:buClr>
        <a:buFont typeface=".AppleSystemUIFont" charset="-120"/>
        <a:buChar char="-"/>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7700" y="586607"/>
            <a:ext cx="7886700" cy="686483"/>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655346" y="1504950"/>
            <a:ext cx="7886700" cy="247447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62387" y="4676808"/>
            <a:ext cx="453172" cy="350178"/>
          </a:xfrm>
          <a:prstGeom prst="rect">
            <a:avLst/>
          </a:prstGeom>
        </p:spPr>
      </p:pic>
      <p:sp>
        <p:nvSpPr>
          <p:cNvPr id="9" name="Date Placeholder 3"/>
          <p:cNvSpPr>
            <a:spLocks noGrp="1"/>
          </p:cNvSpPr>
          <p:nvPr>
            <p:ph type="dt" sz="half" idx="2"/>
          </p:nvPr>
        </p:nvSpPr>
        <p:spPr>
          <a:xfrm>
            <a:off x="6195641" y="4780915"/>
            <a:ext cx="1876388" cy="182880"/>
          </a:xfrm>
          <a:prstGeom prst="rect">
            <a:avLst/>
          </a:prstGeom>
        </p:spPr>
        <p:txBody>
          <a:bodyPr/>
          <a:lstStyle>
            <a:lvl1pPr>
              <a:defRPr sz="800">
                <a:solidFill>
                  <a:schemeClr val="bg1"/>
                </a:solidFill>
              </a:defRPr>
            </a:lvl1pPr>
          </a:lstStyle>
          <a:p>
            <a:fld id="{869A38CF-E133-2243-90F7-979D11E866BA}" type="datetime4">
              <a:rPr lang="en-US" smtClean="0"/>
              <a:pPr/>
              <a:t>April 5, 2019</a:t>
            </a:fld>
            <a:endParaRPr lang="en-CA" dirty="0"/>
          </a:p>
        </p:txBody>
      </p:sp>
      <p:sp>
        <p:nvSpPr>
          <p:cNvPr id="11" name="Slide Number Placeholder 5"/>
          <p:cNvSpPr>
            <a:spLocks noGrp="1"/>
          </p:cNvSpPr>
          <p:nvPr>
            <p:ph type="sldNum" sz="quarter" idx="4"/>
          </p:nvPr>
        </p:nvSpPr>
        <p:spPr>
          <a:xfrm>
            <a:off x="8072447" y="4783059"/>
            <a:ext cx="329636" cy="182880"/>
          </a:xfrm>
          <a:prstGeom prst="rect">
            <a:avLst/>
          </a:prstGeom>
        </p:spPr>
        <p:txBody>
          <a:bodyPr/>
          <a:lstStyle>
            <a:lvl1pPr algn="r">
              <a:defRPr sz="800">
                <a:solidFill>
                  <a:schemeClr val="bg1"/>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609999384"/>
      </p:ext>
    </p:extLst>
  </p:cSld>
  <p:clrMap bg1="lt1" tx1="dk1" bg2="lt2" tx2="dk2" accent1="accent1" accent2="accent2" accent3="accent3" accent4="accent4" accent5="accent5" accent6="accent6" hlink="hlink" folHlink="folHlink"/>
  <p:sldLayoutIdLst>
    <p:sldLayoutId id="2147483672" r:id="rId1"/>
    <p:sldLayoutId id="2147483681" r:id="rId2"/>
    <p:sldLayoutId id="2147483682" r:id="rId3"/>
    <p:sldLayoutId id="2147483683" r:id="rId4"/>
    <p:sldLayoutId id="2147483680" r:id="rId5"/>
    <p:sldLayoutId id="2147483673" r:id="rId6"/>
    <p:sldLayoutId id="2147483674" r:id="rId7"/>
    <p:sldLayoutId id="2147483675" r:id="rId8"/>
    <p:sldLayoutId id="2147483676" r:id="rId9"/>
    <p:sldLayoutId id="2147483678" r:id="rId10"/>
    <p:sldLayoutId id="2147483684" r:id="rId11"/>
  </p:sldLayoutIdLst>
  <p:hf hdr="0" ftr="0"/>
  <p:txStyles>
    <p:titleStyle>
      <a:lvl1pPr algn="l" defTabSz="914400" rtl="0" eaLnBrk="1" latinLnBrk="0" hangingPunct="1">
        <a:lnSpc>
          <a:spcPct val="90000"/>
        </a:lnSpc>
        <a:spcBef>
          <a:spcPct val="0"/>
        </a:spcBef>
        <a:buNone/>
        <a:defRPr sz="2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4"/>
        </a:buClr>
        <a:buFont typeface=".AppleSystemUIFont" charset="-120"/>
        <a:buChar char="-"/>
        <a:defRPr sz="1400" kern="1200">
          <a:solidFill>
            <a:schemeClr val="bg2">
              <a:lumMod val="9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AppleSystemUIFont" charset="-120"/>
        <a:buChar char="-"/>
        <a:defRPr sz="1400" kern="1200">
          <a:solidFill>
            <a:schemeClr val="bg2">
              <a:lumMod val="9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AppleSystemUIFont" charset="-120"/>
        <a:buChar char="-"/>
        <a:defRPr sz="1200" kern="1200">
          <a:solidFill>
            <a:schemeClr val="bg2">
              <a:lumMod val="9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AppleSystemUIFont" charset="-120"/>
        <a:buChar char="-"/>
        <a:defRPr sz="1050" kern="1200">
          <a:solidFill>
            <a:schemeClr val="bg2">
              <a:lumMod val="9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ppleSystemUIFont" charset="-12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burp/"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busecasejs.herokuapp.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owasp.org/images/1/19/OTGv4.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595013"/>
            <a:ext cx="1996222" cy="637292"/>
          </a:xfrm>
          <a:prstGeom prst="rect">
            <a:avLst/>
          </a:prstGeom>
        </p:spPr>
      </p:pic>
      <p:sp>
        <p:nvSpPr>
          <p:cNvPr id="5" name="Title 1"/>
          <p:cNvSpPr>
            <a:spLocks noGrp="1"/>
          </p:cNvSpPr>
          <p:nvPr>
            <p:ph type="ctrTitle"/>
          </p:nvPr>
        </p:nvSpPr>
        <p:spPr>
          <a:xfrm>
            <a:off x="649090" y="1885498"/>
            <a:ext cx="6858000" cy="912779"/>
          </a:xfrm>
        </p:spPr>
        <p:txBody>
          <a:bodyPr>
            <a:noAutofit/>
          </a:bodyPr>
          <a:lstStyle/>
          <a:p>
            <a:r>
              <a:rPr lang="en-US" sz="3200" dirty="0"/>
              <a:t>Suite Burp: Testing HTTP-based Apps</a:t>
            </a:r>
          </a:p>
        </p:txBody>
      </p:sp>
      <p:sp>
        <p:nvSpPr>
          <p:cNvPr id="7" name="Subtitle 6"/>
          <p:cNvSpPr>
            <a:spLocks noGrp="1"/>
          </p:cNvSpPr>
          <p:nvPr>
            <p:ph type="subTitle" idx="1"/>
          </p:nvPr>
        </p:nvSpPr>
        <p:spPr>
          <a:xfrm>
            <a:off x="649090" y="2848286"/>
            <a:ext cx="6858000" cy="758514"/>
          </a:xfrm>
        </p:spPr>
        <p:txBody>
          <a:bodyPr>
            <a:normAutofit/>
          </a:bodyPr>
          <a:lstStyle/>
          <a:p>
            <a:r>
              <a:rPr lang="en-US" dirty="0"/>
              <a:t>Rebecca Deck, GSE, OSCE, CISSP</a:t>
            </a:r>
          </a:p>
          <a:p>
            <a:r>
              <a:rPr lang="en-US" dirty="0"/>
              <a:t>@</a:t>
            </a:r>
            <a:r>
              <a:rPr lang="en-US" dirty="0" err="1"/>
              <a:t>ranger_cha</a:t>
            </a:r>
            <a:endParaRPr lang="en-US" dirty="0"/>
          </a:p>
        </p:txBody>
      </p:sp>
      <p:sp>
        <p:nvSpPr>
          <p:cNvPr id="6" name="Title 1"/>
          <p:cNvSpPr txBox="1">
            <a:spLocks/>
          </p:cNvSpPr>
          <p:nvPr/>
        </p:nvSpPr>
        <p:spPr>
          <a:xfrm rot="16200000">
            <a:off x="6590866" y="2757781"/>
            <a:ext cx="3697765" cy="1967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1000" dirty="0">
                <a:solidFill>
                  <a:schemeClr val="tx2"/>
                </a:solidFill>
              </a:rPr>
              <a:t>BE </a:t>
            </a:r>
            <a:r>
              <a:rPr lang="en-US" sz="1000" dirty="0"/>
              <a:t>INFORMED.</a:t>
            </a:r>
            <a:r>
              <a:rPr lang="en-US" sz="1000" dirty="0">
                <a:solidFill>
                  <a:schemeClr val="tx2"/>
                </a:solidFill>
              </a:rPr>
              <a:t> BE </a:t>
            </a:r>
            <a:r>
              <a:rPr lang="en-US" sz="1000" dirty="0"/>
              <a:t>STRATEGIC.</a:t>
            </a:r>
            <a:r>
              <a:rPr lang="en-US" sz="1000" dirty="0">
                <a:solidFill>
                  <a:schemeClr val="tx2"/>
                </a:solidFill>
              </a:rPr>
              <a:t> BE </a:t>
            </a:r>
            <a:r>
              <a:rPr lang="en-US" sz="1000" dirty="0"/>
              <a:t>SECURE.</a:t>
            </a:r>
          </a:p>
        </p:txBody>
      </p:sp>
    </p:spTree>
    <p:extLst>
      <p:ext uri="{BB962C8B-B14F-4D97-AF65-F5344CB8AC3E}">
        <p14:creationId xmlns:p14="http://schemas.microsoft.com/office/powerpoint/2010/main" val="1572080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fontScale="32500" lnSpcReduction="20000"/>
          </a:bodyPr>
          <a:lstStyle/>
          <a:p>
            <a:pPr>
              <a:lnSpc>
                <a:spcPct val="110000"/>
              </a:lnSpc>
            </a:pPr>
            <a:r>
              <a:rPr lang="en-US" sz="9600" dirty="0" err="1"/>
              <a:t>HyperText</a:t>
            </a:r>
            <a:r>
              <a:rPr lang="en-US" sz="9600" dirty="0"/>
              <a:t> Transport Protocol</a:t>
            </a:r>
          </a:p>
          <a:p>
            <a:pPr lvl="1">
              <a:lnSpc>
                <a:spcPct val="110000"/>
              </a:lnSpc>
            </a:pPr>
            <a:r>
              <a:rPr lang="en-US" sz="9000" dirty="0"/>
              <a:t>Foundation for the “web”</a:t>
            </a:r>
          </a:p>
          <a:p>
            <a:pPr lvl="1">
              <a:lnSpc>
                <a:spcPct val="110000"/>
              </a:lnSpc>
            </a:pPr>
            <a:r>
              <a:rPr lang="en-US" sz="9000" dirty="0"/>
              <a:t>Often encapsulated</a:t>
            </a:r>
          </a:p>
          <a:p>
            <a:pPr>
              <a:lnSpc>
                <a:spcPct val="110000"/>
              </a:lnSpc>
            </a:pPr>
            <a:r>
              <a:rPr lang="en-US" sz="9600" dirty="0"/>
              <a:t>Request and Response</a:t>
            </a:r>
          </a:p>
          <a:p>
            <a:pPr>
              <a:lnSpc>
                <a:spcPct val="110000"/>
              </a:lnSpc>
            </a:pPr>
            <a:r>
              <a:rPr lang="en-US" sz="9600" dirty="0"/>
              <a:t>Stateless</a:t>
            </a:r>
          </a:p>
          <a:p>
            <a:pPr>
              <a:lnSpc>
                <a:spcPct val="110000"/>
              </a:lnSpc>
            </a:pPr>
            <a:r>
              <a:rPr lang="en-US" sz="9600" dirty="0"/>
              <a:t>Designed for simple, static content</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10</a:t>
            </a:fld>
            <a:endParaRPr lang="en-US" dirty="0"/>
          </a:p>
        </p:txBody>
      </p:sp>
    </p:spTree>
    <p:extLst>
      <p:ext uri="{BB962C8B-B14F-4D97-AF65-F5344CB8AC3E}">
        <p14:creationId xmlns:p14="http://schemas.microsoft.com/office/powerpoint/2010/main" val="165392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HTTP REQUESTS</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11</a:t>
            </a:fld>
            <a:endParaRPr lang="en-US" dirty="0"/>
          </a:p>
        </p:txBody>
      </p:sp>
      <p:sp>
        <p:nvSpPr>
          <p:cNvPr id="5" name="Content Placeholder 2">
            <a:extLst>
              <a:ext uri="{FF2B5EF4-FFF2-40B4-BE49-F238E27FC236}">
                <a16:creationId xmlns:a16="http://schemas.microsoft.com/office/drawing/2014/main" id="{BC235EE5-A1EE-49CD-90A9-5272BCC5EFD9}"/>
              </a:ext>
            </a:extLst>
          </p:cNvPr>
          <p:cNvSpPr txBox="1">
            <a:spLocks/>
          </p:cNvSpPr>
          <p:nvPr/>
        </p:nvSpPr>
        <p:spPr>
          <a:xfrm>
            <a:off x="685800" y="1062405"/>
            <a:ext cx="5038725" cy="3652470"/>
          </a:xfrm>
          <a:prstGeom prst="rect">
            <a:avLst/>
          </a:prstGeom>
          <a:ln>
            <a:noFill/>
          </a:ln>
        </p:spPr>
        <p:txBody>
          <a:bodyPr numCol="2">
            <a:normAutofit/>
          </a:bodyPr>
          <a:lstStyle>
            <a:lvl1pPr marL="171450" indent="-171450" algn="l" defTabSz="685800" rtl="0" eaLnBrk="1" latinLnBrk="0" hangingPunct="1">
              <a:lnSpc>
                <a:spcPct val="90000"/>
              </a:lnSpc>
              <a:spcBef>
                <a:spcPts val="750"/>
              </a:spcBef>
              <a:buClr>
                <a:schemeClr val="accent4"/>
              </a:buClr>
              <a:buFont typeface=".AppleSystemUIFont" charset="-120"/>
              <a:buChar char="-"/>
              <a:defRPr sz="14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Clr>
                <a:schemeClr val="accent4"/>
              </a:buClr>
              <a:buFont typeface=".AppleSystemUIFont" charset="-120"/>
              <a:buChar char="-"/>
              <a:defRPr sz="14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Clr>
                <a:schemeClr val="accent4"/>
              </a:buClr>
              <a:buFont typeface=".AppleSystemUIFont" charset="-120"/>
              <a:buChar char="-"/>
              <a:defRPr sz="12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Clr>
                <a:schemeClr val="accent4"/>
              </a:buClr>
              <a:buFont typeface=".AppleSystemUIFont" charset="-120"/>
              <a:buChar char="-"/>
              <a:defRPr sz="10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Clr>
                <a:schemeClr val="accent4"/>
              </a:buClr>
              <a:buFont typeface=".AppleSystemUIFont" charset="-120"/>
              <a:buChar char="-"/>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ppleSystemUIFont" charset="-120"/>
              <a:buNone/>
            </a:pPr>
            <a:r>
              <a:rPr lang="en-US" sz="2800" dirty="0"/>
              <a:t>Verb/Method</a:t>
            </a:r>
          </a:p>
          <a:p>
            <a:pPr>
              <a:buFont typeface=".AppleSystemUIFont" charset="-120"/>
              <a:buNone/>
            </a:pPr>
            <a:r>
              <a:rPr lang="en-US" sz="2800" dirty="0"/>
              <a:t>Relative URL</a:t>
            </a:r>
          </a:p>
          <a:p>
            <a:pPr>
              <a:buFont typeface=".AppleSystemUIFont" charset="-120"/>
              <a:buNone/>
            </a:pPr>
            <a:r>
              <a:rPr lang="en-US" sz="2800" dirty="0"/>
              <a:t>Parameters</a:t>
            </a:r>
          </a:p>
          <a:p>
            <a:pPr>
              <a:buFont typeface=".AppleSystemUIFont" charset="-120"/>
              <a:buNone/>
            </a:pPr>
            <a:r>
              <a:rPr lang="en-US" sz="2800" dirty="0"/>
              <a:t>HTTP Version</a:t>
            </a:r>
          </a:p>
          <a:p>
            <a:pPr>
              <a:buFont typeface=".AppleSystemUIFont" charset="-120"/>
              <a:buNone/>
            </a:pPr>
            <a:r>
              <a:rPr lang="en-US" sz="2800" dirty="0"/>
              <a:t>Headers</a:t>
            </a:r>
          </a:p>
          <a:p>
            <a:pPr>
              <a:buFont typeface=".AppleSystemUIFont" charset="-120"/>
              <a:buNone/>
            </a:pPr>
            <a:r>
              <a:rPr lang="en-US" sz="2800" dirty="0"/>
              <a:t>Body</a:t>
            </a:r>
          </a:p>
          <a:p>
            <a:pPr marL="342900" lvl="1" indent="0">
              <a:lnSpc>
                <a:spcPct val="130000"/>
              </a:lnSpc>
              <a:buClr>
                <a:schemeClr val="accent6"/>
              </a:buClr>
              <a:buSzPct val="125000"/>
              <a:buFont typeface=".AppleSystemUIFont" charset="-120"/>
              <a:buNone/>
              <a:defRPr/>
            </a:pPr>
            <a:endParaRPr lang="en-US" sz="2000" dirty="0">
              <a:solidFill>
                <a:schemeClr val="accent6"/>
              </a:solidFill>
              <a:cs typeface="Corbel"/>
            </a:endParaRPr>
          </a:p>
        </p:txBody>
      </p:sp>
      <p:pic>
        <p:nvPicPr>
          <p:cNvPr id="6" name="Picture 5">
            <a:extLst>
              <a:ext uri="{FF2B5EF4-FFF2-40B4-BE49-F238E27FC236}">
                <a16:creationId xmlns:a16="http://schemas.microsoft.com/office/drawing/2014/main" id="{67498556-7074-4B57-A80E-78133687A3BC}"/>
              </a:ext>
            </a:extLst>
          </p:cNvPr>
          <p:cNvPicPr>
            <a:picLocks noChangeAspect="1"/>
          </p:cNvPicPr>
          <p:nvPr/>
        </p:nvPicPr>
        <p:blipFill>
          <a:blip r:embed="rId3"/>
          <a:stretch>
            <a:fillRect/>
          </a:stretch>
        </p:blipFill>
        <p:spPr>
          <a:xfrm>
            <a:off x="3205162" y="1117106"/>
            <a:ext cx="4765630" cy="2963989"/>
          </a:xfrm>
          <a:prstGeom prst="rect">
            <a:avLst/>
          </a:prstGeom>
        </p:spPr>
      </p:pic>
    </p:spTree>
    <p:extLst>
      <p:ext uri="{BB962C8B-B14F-4D97-AF65-F5344CB8AC3E}">
        <p14:creationId xmlns:p14="http://schemas.microsoft.com/office/powerpoint/2010/main" val="211942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HTTP RESPONSES</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12</a:t>
            </a:fld>
            <a:endParaRPr lang="en-US" dirty="0"/>
          </a:p>
        </p:txBody>
      </p:sp>
      <p:pic>
        <p:nvPicPr>
          <p:cNvPr id="3" name="Picture 2">
            <a:extLst>
              <a:ext uri="{FF2B5EF4-FFF2-40B4-BE49-F238E27FC236}">
                <a16:creationId xmlns:a16="http://schemas.microsoft.com/office/drawing/2014/main" id="{3DF6DAEF-955B-41E4-8011-A2970D98604A}"/>
              </a:ext>
            </a:extLst>
          </p:cNvPr>
          <p:cNvPicPr>
            <a:picLocks noChangeAspect="1"/>
          </p:cNvPicPr>
          <p:nvPr/>
        </p:nvPicPr>
        <p:blipFill>
          <a:blip r:embed="rId3"/>
          <a:stretch>
            <a:fillRect/>
          </a:stretch>
        </p:blipFill>
        <p:spPr>
          <a:xfrm>
            <a:off x="3662340" y="1062405"/>
            <a:ext cx="4637674" cy="3490546"/>
          </a:xfrm>
          <a:prstGeom prst="rect">
            <a:avLst/>
          </a:prstGeom>
        </p:spPr>
      </p:pic>
      <p:sp>
        <p:nvSpPr>
          <p:cNvPr id="7" name="TextBox 6">
            <a:extLst>
              <a:ext uri="{FF2B5EF4-FFF2-40B4-BE49-F238E27FC236}">
                <a16:creationId xmlns:a16="http://schemas.microsoft.com/office/drawing/2014/main" id="{4CFA526D-C2F9-4572-9E67-157244F257F4}"/>
              </a:ext>
            </a:extLst>
          </p:cNvPr>
          <p:cNvSpPr txBox="1"/>
          <p:nvPr/>
        </p:nvSpPr>
        <p:spPr>
          <a:xfrm>
            <a:off x="648672" y="1062405"/>
            <a:ext cx="2932728" cy="2159053"/>
          </a:xfrm>
          <a:prstGeom prst="rect">
            <a:avLst/>
          </a:prstGeom>
          <a:noFill/>
        </p:spPr>
        <p:txBody>
          <a:bodyPr wrap="square" rtlCol="0">
            <a:spAutoFit/>
          </a:bodyPr>
          <a:lstStyle/>
          <a:p>
            <a:pPr marL="171450" indent="-171450">
              <a:lnSpc>
                <a:spcPct val="90000"/>
              </a:lnSpc>
              <a:spcBef>
                <a:spcPts val="750"/>
              </a:spcBef>
              <a:buClr>
                <a:schemeClr val="accent4"/>
              </a:buClr>
            </a:pPr>
            <a:r>
              <a:rPr lang="en-US" sz="2800" dirty="0">
                <a:solidFill>
                  <a:schemeClr val="tx2"/>
                </a:solidFill>
              </a:rPr>
              <a:t>HTTP Version</a:t>
            </a:r>
          </a:p>
          <a:p>
            <a:pPr marL="171450" lvl="0" indent="-171450">
              <a:lnSpc>
                <a:spcPct val="90000"/>
              </a:lnSpc>
              <a:spcBef>
                <a:spcPts val="750"/>
              </a:spcBef>
              <a:buClr>
                <a:schemeClr val="accent4"/>
              </a:buClr>
            </a:pPr>
            <a:r>
              <a:rPr lang="en-US" sz="2800" dirty="0">
                <a:solidFill>
                  <a:schemeClr val="tx2"/>
                </a:solidFill>
              </a:rPr>
              <a:t>Response Code</a:t>
            </a:r>
          </a:p>
          <a:p>
            <a:pPr marL="171450" lvl="0" indent="-171450">
              <a:lnSpc>
                <a:spcPct val="90000"/>
              </a:lnSpc>
              <a:spcBef>
                <a:spcPts val="750"/>
              </a:spcBef>
              <a:buClr>
                <a:schemeClr val="accent4"/>
              </a:buClr>
            </a:pPr>
            <a:r>
              <a:rPr lang="en-US" sz="2800" dirty="0">
                <a:solidFill>
                  <a:schemeClr val="tx2"/>
                </a:solidFill>
              </a:rPr>
              <a:t>Headers</a:t>
            </a:r>
          </a:p>
          <a:p>
            <a:pPr marL="171450" lvl="0" indent="-171450">
              <a:lnSpc>
                <a:spcPct val="90000"/>
              </a:lnSpc>
              <a:spcBef>
                <a:spcPts val="750"/>
              </a:spcBef>
              <a:buClr>
                <a:schemeClr val="accent4"/>
              </a:buClr>
            </a:pPr>
            <a:r>
              <a:rPr lang="en-US" sz="2800" dirty="0">
                <a:solidFill>
                  <a:schemeClr val="tx2"/>
                </a:solidFill>
              </a:rPr>
              <a:t>Body</a:t>
            </a:r>
          </a:p>
          <a:p>
            <a:endParaRPr lang="en-US" dirty="0"/>
          </a:p>
        </p:txBody>
      </p:sp>
    </p:spTree>
    <p:extLst>
      <p:ext uri="{BB962C8B-B14F-4D97-AF65-F5344CB8AC3E}">
        <p14:creationId xmlns:p14="http://schemas.microsoft.com/office/powerpoint/2010/main" val="200593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INTERCEPTION</a:t>
            </a:r>
            <a:br>
              <a:rPr lang="en-US" dirty="0"/>
            </a:br>
            <a:endParaRPr lang="en-US" sz="1800" dirty="0">
              <a:solidFill>
                <a:schemeClr val="accent4"/>
              </a:solidFill>
            </a:endParaRPr>
          </a:p>
        </p:txBody>
      </p:sp>
      <p:sp>
        <p:nvSpPr>
          <p:cNvPr id="3" name="Content Placeholder 2"/>
          <p:cNvSpPr>
            <a:spLocks noGrp="1"/>
          </p:cNvSpPr>
          <p:nvPr>
            <p:ph idx="1"/>
          </p:nvPr>
        </p:nvSpPr>
        <p:spPr>
          <a:xfrm>
            <a:off x="629136" y="975443"/>
            <a:ext cx="7885728" cy="3602820"/>
          </a:xfrm>
        </p:spPr>
        <p:txBody>
          <a:bodyPr>
            <a:normAutofit fontScale="25000" lnSpcReduction="20000"/>
          </a:bodyPr>
          <a:lstStyle/>
          <a:p>
            <a:pPr>
              <a:lnSpc>
                <a:spcPct val="110000"/>
              </a:lnSpc>
            </a:pPr>
            <a:r>
              <a:rPr lang="en-US" sz="9600" dirty="0"/>
              <a:t>“Man in the Middle” (MITM)</a:t>
            </a:r>
          </a:p>
          <a:p>
            <a:pPr lvl="0">
              <a:lnSpc>
                <a:spcPct val="110000"/>
              </a:lnSpc>
            </a:pPr>
            <a:r>
              <a:rPr lang="en-US" sz="9600" dirty="0"/>
              <a:t>Several ways to accomplish this</a:t>
            </a:r>
          </a:p>
          <a:p>
            <a:pPr lvl="1">
              <a:lnSpc>
                <a:spcPct val="110000"/>
              </a:lnSpc>
            </a:pPr>
            <a:r>
              <a:rPr lang="en-US" sz="8000" dirty="0"/>
              <a:t>ARP Cache Poisoning</a:t>
            </a:r>
          </a:p>
          <a:p>
            <a:pPr lvl="1">
              <a:lnSpc>
                <a:spcPct val="110000"/>
              </a:lnSpc>
            </a:pPr>
            <a:r>
              <a:rPr lang="en-US" sz="8000" dirty="0"/>
              <a:t>IPv6 Neighbor Solicitation</a:t>
            </a:r>
          </a:p>
          <a:p>
            <a:pPr lvl="1">
              <a:lnSpc>
                <a:spcPct val="110000"/>
              </a:lnSpc>
            </a:pPr>
            <a:r>
              <a:rPr lang="en-US" sz="8000" dirty="0"/>
              <a:t>Proxy</a:t>
            </a:r>
          </a:p>
          <a:p>
            <a:pPr marL="514350" lvl="2">
              <a:lnSpc>
                <a:spcPct val="110000"/>
              </a:lnSpc>
              <a:spcBef>
                <a:spcPts val="750"/>
              </a:spcBef>
            </a:pPr>
            <a:r>
              <a:rPr lang="en-US" sz="8000" dirty="0"/>
              <a:t>Explicit</a:t>
            </a:r>
          </a:p>
          <a:p>
            <a:pPr marL="514350" lvl="2">
              <a:lnSpc>
                <a:spcPct val="110000"/>
              </a:lnSpc>
              <a:spcBef>
                <a:spcPts val="750"/>
              </a:spcBef>
            </a:pPr>
            <a:r>
              <a:rPr lang="en-US" sz="8000" dirty="0"/>
              <a:t>WPAD probes</a:t>
            </a:r>
          </a:p>
          <a:p>
            <a:pPr lvl="1">
              <a:lnSpc>
                <a:spcPct val="110000"/>
              </a:lnSpc>
            </a:pPr>
            <a:r>
              <a:rPr lang="en-US" sz="8000" dirty="0"/>
              <a:t>Routing Protocol Attacks (HSRP)</a:t>
            </a:r>
          </a:p>
          <a:p>
            <a:pPr>
              <a:lnSpc>
                <a:spcPct val="110000"/>
              </a:lnSpc>
            </a:pPr>
            <a:r>
              <a:rPr lang="en-US" sz="9600" dirty="0"/>
              <a:t>Obstacles</a:t>
            </a:r>
          </a:p>
          <a:p>
            <a:pPr lvl="1">
              <a:lnSpc>
                <a:spcPct val="110000"/>
              </a:lnSpc>
            </a:pPr>
            <a:r>
              <a:rPr lang="en-US" sz="8000" dirty="0"/>
              <a:t>Encryption!</a:t>
            </a:r>
            <a:endParaRPr lang="en-US" sz="20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13</a:t>
            </a:fld>
            <a:endParaRPr lang="en-US" dirty="0"/>
          </a:p>
        </p:txBody>
      </p:sp>
    </p:spTree>
    <p:extLst>
      <p:ext uri="{BB962C8B-B14F-4D97-AF65-F5344CB8AC3E}">
        <p14:creationId xmlns:p14="http://schemas.microsoft.com/office/powerpoint/2010/main" val="264792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PROXY</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lnSpcReduction="10000"/>
          </a:bodyPr>
          <a:lstStyle/>
          <a:p>
            <a:pPr>
              <a:lnSpc>
                <a:spcPct val="110000"/>
              </a:lnSpc>
            </a:pPr>
            <a:r>
              <a:rPr lang="en-US" sz="3500" dirty="0"/>
              <a:t>Defaults to loopback port 8080</a:t>
            </a:r>
          </a:p>
          <a:p>
            <a:pPr lvl="1">
              <a:lnSpc>
                <a:spcPct val="110000"/>
              </a:lnSpc>
            </a:pPr>
            <a:r>
              <a:rPr lang="en-US" sz="3200" dirty="0"/>
              <a:t>Change interface and “invisible” for mobile and IoT testing</a:t>
            </a:r>
            <a:endParaRPr lang="en-US" sz="3500" dirty="0"/>
          </a:p>
          <a:p>
            <a:pPr>
              <a:lnSpc>
                <a:spcPct val="110000"/>
              </a:lnSpc>
            </a:pPr>
            <a:r>
              <a:rPr lang="en-US" sz="3500" dirty="0"/>
              <a:t>Interception on by default</a:t>
            </a:r>
          </a:p>
          <a:p>
            <a:pPr>
              <a:lnSpc>
                <a:spcPct val="110000"/>
              </a:lnSpc>
            </a:pPr>
            <a:r>
              <a:rPr lang="en-US" sz="3500" dirty="0"/>
              <a:t>Match and Replace</a:t>
            </a:r>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14</a:t>
            </a:fld>
            <a:endParaRPr lang="en-US" dirty="0"/>
          </a:p>
        </p:txBody>
      </p:sp>
    </p:spTree>
    <p:extLst>
      <p:ext uri="{BB962C8B-B14F-4D97-AF65-F5344CB8AC3E}">
        <p14:creationId xmlns:p14="http://schemas.microsoft.com/office/powerpoint/2010/main" val="38225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PROXY</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15</a:t>
            </a:fld>
            <a:endParaRPr lang="en-US" dirty="0"/>
          </a:p>
        </p:txBody>
      </p:sp>
      <p:sp>
        <p:nvSpPr>
          <p:cNvPr id="6" name="Content Placeholder 5">
            <a:extLst>
              <a:ext uri="{FF2B5EF4-FFF2-40B4-BE49-F238E27FC236}">
                <a16:creationId xmlns:a16="http://schemas.microsoft.com/office/drawing/2014/main" id="{4BABDB94-1FEB-4BF5-A129-7867E1D8CE22}"/>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06EB879-3F82-4A4C-BCB9-797195824D5A}"/>
              </a:ext>
            </a:extLst>
          </p:cNvPr>
          <p:cNvPicPr>
            <a:picLocks noChangeAspect="1"/>
          </p:cNvPicPr>
          <p:nvPr/>
        </p:nvPicPr>
        <p:blipFill>
          <a:blip r:embed="rId3"/>
          <a:stretch>
            <a:fillRect/>
          </a:stretch>
        </p:blipFill>
        <p:spPr>
          <a:xfrm>
            <a:off x="1305838" y="1337896"/>
            <a:ext cx="6169009" cy="3274246"/>
          </a:xfrm>
          <a:prstGeom prst="rect">
            <a:avLst/>
          </a:prstGeom>
        </p:spPr>
      </p:pic>
    </p:spTree>
    <p:extLst>
      <p:ext uri="{BB962C8B-B14F-4D97-AF65-F5344CB8AC3E}">
        <p14:creationId xmlns:p14="http://schemas.microsoft.com/office/powerpoint/2010/main" val="3143891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PROXY IOT/MOBILE</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16</a:t>
            </a:fld>
            <a:endParaRPr lang="en-US" dirty="0"/>
          </a:p>
        </p:txBody>
      </p:sp>
      <p:pic>
        <p:nvPicPr>
          <p:cNvPr id="3" name="Picture 2">
            <a:extLst>
              <a:ext uri="{FF2B5EF4-FFF2-40B4-BE49-F238E27FC236}">
                <a16:creationId xmlns:a16="http://schemas.microsoft.com/office/drawing/2014/main" id="{FD62F2D8-5AF0-4E8B-83C6-4D426C26C518}"/>
              </a:ext>
            </a:extLst>
          </p:cNvPr>
          <p:cNvPicPr>
            <a:picLocks noChangeAspect="1"/>
          </p:cNvPicPr>
          <p:nvPr/>
        </p:nvPicPr>
        <p:blipFill>
          <a:blip r:embed="rId3"/>
          <a:stretch>
            <a:fillRect/>
          </a:stretch>
        </p:blipFill>
        <p:spPr>
          <a:xfrm>
            <a:off x="2145082" y="1276637"/>
            <a:ext cx="4062296" cy="3207581"/>
          </a:xfrm>
          <a:prstGeom prst="rect">
            <a:avLst/>
          </a:prstGeom>
        </p:spPr>
      </p:pic>
    </p:spTree>
    <p:extLst>
      <p:ext uri="{BB962C8B-B14F-4D97-AF65-F5344CB8AC3E}">
        <p14:creationId xmlns:p14="http://schemas.microsoft.com/office/powerpoint/2010/main" val="414859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UPSTREAM PROXY </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17</a:t>
            </a:fld>
            <a:endParaRPr lang="en-US" dirty="0"/>
          </a:p>
        </p:txBody>
      </p:sp>
      <p:pic>
        <p:nvPicPr>
          <p:cNvPr id="5" name="Picture 4">
            <a:extLst>
              <a:ext uri="{FF2B5EF4-FFF2-40B4-BE49-F238E27FC236}">
                <a16:creationId xmlns:a16="http://schemas.microsoft.com/office/drawing/2014/main" id="{DBE21E06-7C1E-4A06-A802-29C43A52E5C9}"/>
              </a:ext>
            </a:extLst>
          </p:cNvPr>
          <p:cNvPicPr>
            <a:picLocks noChangeAspect="1"/>
          </p:cNvPicPr>
          <p:nvPr/>
        </p:nvPicPr>
        <p:blipFill>
          <a:blip r:embed="rId3"/>
          <a:stretch>
            <a:fillRect/>
          </a:stretch>
        </p:blipFill>
        <p:spPr>
          <a:xfrm>
            <a:off x="2094876" y="1107532"/>
            <a:ext cx="4904143" cy="3445419"/>
          </a:xfrm>
          <a:prstGeom prst="rect">
            <a:avLst/>
          </a:prstGeom>
        </p:spPr>
      </p:pic>
    </p:spTree>
    <p:extLst>
      <p:ext uri="{BB962C8B-B14F-4D97-AF65-F5344CB8AC3E}">
        <p14:creationId xmlns:p14="http://schemas.microsoft.com/office/powerpoint/2010/main" val="814369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BROWSER PROXY</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18</a:t>
            </a:fld>
            <a:endParaRPr lang="en-US" dirty="0"/>
          </a:p>
        </p:txBody>
      </p:sp>
      <p:pic>
        <p:nvPicPr>
          <p:cNvPr id="7" name="Picture 6">
            <a:extLst>
              <a:ext uri="{FF2B5EF4-FFF2-40B4-BE49-F238E27FC236}">
                <a16:creationId xmlns:a16="http://schemas.microsoft.com/office/drawing/2014/main" id="{12925139-12C0-493F-A233-4EEB4169959B}"/>
              </a:ext>
            </a:extLst>
          </p:cNvPr>
          <p:cNvPicPr>
            <a:picLocks noChangeAspect="1"/>
          </p:cNvPicPr>
          <p:nvPr/>
        </p:nvPicPr>
        <p:blipFill>
          <a:blip r:embed="rId3"/>
          <a:stretch>
            <a:fillRect/>
          </a:stretch>
        </p:blipFill>
        <p:spPr>
          <a:xfrm>
            <a:off x="648673" y="1554400"/>
            <a:ext cx="3828078" cy="1238496"/>
          </a:xfrm>
          <a:prstGeom prst="rect">
            <a:avLst/>
          </a:prstGeom>
        </p:spPr>
      </p:pic>
      <p:pic>
        <p:nvPicPr>
          <p:cNvPr id="5" name="Picture 4">
            <a:extLst>
              <a:ext uri="{FF2B5EF4-FFF2-40B4-BE49-F238E27FC236}">
                <a16:creationId xmlns:a16="http://schemas.microsoft.com/office/drawing/2014/main" id="{B387DA1B-B672-4F68-81DE-0B695CAF62E9}"/>
              </a:ext>
            </a:extLst>
          </p:cNvPr>
          <p:cNvPicPr>
            <a:picLocks noChangeAspect="1"/>
          </p:cNvPicPr>
          <p:nvPr/>
        </p:nvPicPr>
        <p:blipFill>
          <a:blip r:embed="rId4"/>
          <a:stretch>
            <a:fillRect/>
          </a:stretch>
        </p:blipFill>
        <p:spPr>
          <a:xfrm>
            <a:off x="4371601" y="1554399"/>
            <a:ext cx="4077533" cy="2121260"/>
          </a:xfrm>
          <a:prstGeom prst="rect">
            <a:avLst/>
          </a:prstGeom>
        </p:spPr>
      </p:pic>
    </p:spTree>
    <p:extLst>
      <p:ext uri="{BB962C8B-B14F-4D97-AF65-F5344CB8AC3E}">
        <p14:creationId xmlns:p14="http://schemas.microsoft.com/office/powerpoint/2010/main" val="121960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CERTIFICATE</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3500" dirty="0"/>
              <a:t>Configure proxy first</a:t>
            </a:r>
          </a:p>
          <a:p>
            <a:pPr>
              <a:lnSpc>
                <a:spcPct val="110000"/>
              </a:lnSpc>
            </a:pPr>
            <a:r>
              <a:rPr lang="en-US" sz="3500" dirty="0"/>
              <a:t>Browse to </a:t>
            </a:r>
            <a:r>
              <a:rPr lang="en-US" sz="3500" dirty="0">
                <a:hlinkClick r:id="rId3"/>
              </a:rPr>
              <a:t>http://burp</a:t>
            </a:r>
            <a:endParaRPr lang="en-US" sz="3500" dirty="0"/>
          </a:p>
          <a:p>
            <a:pPr>
              <a:lnSpc>
                <a:spcPct val="110000"/>
              </a:lnSpc>
            </a:pPr>
            <a:r>
              <a:rPr lang="en-US" sz="3500" dirty="0"/>
              <a:t>Save certificate</a:t>
            </a:r>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19</a:t>
            </a:fld>
            <a:endParaRPr lang="en-US" dirty="0"/>
          </a:p>
        </p:txBody>
      </p:sp>
      <p:pic>
        <p:nvPicPr>
          <p:cNvPr id="5" name="Picture 4">
            <a:extLst>
              <a:ext uri="{FF2B5EF4-FFF2-40B4-BE49-F238E27FC236}">
                <a16:creationId xmlns:a16="http://schemas.microsoft.com/office/drawing/2014/main" id="{2C4EFD7A-FBD9-487E-9949-4E1C9A838AAB}"/>
              </a:ext>
            </a:extLst>
          </p:cNvPr>
          <p:cNvPicPr>
            <a:picLocks noChangeAspect="1"/>
          </p:cNvPicPr>
          <p:nvPr/>
        </p:nvPicPr>
        <p:blipFill>
          <a:blip r:embed="rId4"/>
          <a:stretch>
            <a:fillRect/>
          </a:stretch>
        </p:blipFill>
        <p:spPr>
          <a:xfrm>
            <a:off x="4028294" y="2843849"/>
            <a:ext cx="4131237" cy="1709102"/>
          </a:xfrm>
          <a:prstGeom prst="rect">
            <a:avLst/>
          </a:prstGeom>
        </p:spPr>
      </p:pic>
    </p:spTree>
    <p:extLst>
      <p:ext uri="{BB962C8B-B14F-4D97-AF65-F5344CB8AC3E}">
        <p14:creationId xmlns:p14="http://schemas.microsoft.com/office/powerpoint/2010/main" val="60305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r>
              <a:rPr lang="en-US" sz="2400" dirty="0"/>
              <a:t>Application </a:t>
            </a:r>
            <a:r>
              <a:rPr lang="en-US" sz="2400"/>
              <a:t>Testing Methodology Overview</a:t>
            </a:r>
            <a:endParaRPr lang="en-US" sz="2400" dirty="0"/>
          </a:p>
          <a:p>
            <a:r>
              <a:rPr lang="en-US" sz="2400" dirty="0"/>
              <a:t>What is Burp</a:t>
            </a:r>
          </a:p>
          <a:p>
            <a:r>
              <a:rPr lang="en-US" sz="2400" dirty="0"/>
              <a:t>HTTP </a:t>
            </a:r>
          </a:p>
          <a:p>
            <a:r>
              <a:rPr lang="en-US" sz="2400" dirty="0"/>
              <a:t>Burp Proxy Setup</a:t>
            </a:r>
          </a:p>
          <a:p>
            <a:r>
              <a:rPr lang="en-US" sz="2400" dirty="0"/>
              <a:t>Burp Features</a:t>
            </a:r>
          </a:p>
          <a:p>
            <a:r>
              <a:rPr lang="en-US" sz="2400" dirty="0"/>
              <a:t>Authentication</a:t>
            </a:r>
          </a:p>
          <a:p>
            <a:r>
              <a:rPr lang="en-US" sz="2400" dirty="0"/>
              <a:t>Extensions</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a:t>
            </a:fld>
            <a:endParaRPr lang="en-US" dirty="0"/>
          </a:p>
        </p:txBody>
      </p:sp>
    </p:spTree>
    <p:extLst>
      <p:ext uri="{BB962C8B-B14F-4D97-AF65-F5344CB8AC3E}">
        <p14:creationId xmlns:p14="http://schemas.microsoft.com/office/powerpoint/2010/main" val="898183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CERTIFICATE</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20</a:t>
            </a:fld>
            <a:endParaRPr lang="en-US" dirty="0"/>
          </a:p>
        </p:txBody>
      </p:sp>
      <p:pic>
        <p:nvPicPr>
          <p:cNvPr id="5" name="Picture 4">
            <a:extLst>
              <a:ext uri="{FF2B5EF4-FFF2-40B4-BE49-F238E27FC236}">
                <a16:creationId xmlns:a16="http://schemas.microsoft.com/office/drawing/2014/main" id="{4D78C23E-B670-4524-9BB8-96A54DB02CC1}"/>
              </a:ext>
            </a:extLst>
          </p:cNvPr>
          <p:cNvPicPr>
            <a:picLocks noChangeAspect="1"/>
          </p:cNvPicPr>
          <p:nvPr/>
        </p:nvPicPr>
        <p:blipFill>
          <a:blip r:embed="rId3"/>
          <a:stretch>
            <a:fillRect/>
          </a:stretch>
        </p:blipFill>
        <p:spPr>
          <a:xfrm>
            <a:off x="870558" y="1310910"/>
            <a:ext cx="4053805" cy="2152797"/>
          </a:xfrm>
          <a:prstGeom prst="rect">
            <a:avLst/>
          </a:prstGeom>
        </p:spPr>
      </p:pic>
      <p:pic>
        <p:nvPicPr>
          <p:cNvPr id="7" name="Picture 6">
            <a:extLst>
              <a:ext uri="{FF2B5EF4-FFF2-40B4-BE49-F238E27FC236}">
                <a16:creationId xmlns:a16="http://schemas.microsoft.com/office/drawing/2014/main" id="{4165444D-28B6-41B7-B6C5-2AA7D9418A0F}"/>
              </a:ext>
            </a:extLst>
          </p:cNvPr>
          <p:cNvPicPr>
            <a:picLocks noChangeAspect="1"/>
          </p:cNvPicPr>
          <p:nvPr/>
        </p:nvPicPr>
        <p:blipFill>
          <a:blip r:embed="rId4"/>
          <a:stretch>
            <a:fillRect/>
          </a:stretch>
        </p:blipFill>
        <p:spPr>
          <a:xfrm>
            <a:off x="5001972" y="1119834"/>
            <a:ext cx="3156339" cy="2903832"/>
          </a:xfrm>
          <a:prstGeom prst="rect">
            <a:avLst/>
          </a:prstGeom>
        </p:spPr>
      </p:pic>
    </p:spTree>
    <p:extLst>
      <p:ext uri="{BB962C8B-B14F-4D97-AF65-F5344CB8AC3E}">
        <p14:creationId xmlns:p14="http://schemas.microsoft.com/office/powerpoint/2010/main" val="3637272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3500" dirty="0"/>
              <a:t>Found pages</a:t>
            </a:r>
          </a:p>
          <a:p>
            <a:pPr>
              <a:lnSpc>
                <a:spcPct val="110000"/>
              </a:lnSpc>
            </a:pPr>
            <a:r>
              <a:rPr lang="en-US" sz="3500" dirty="0"/>
              <a:t>Visited pages</a:t>
            </a:r>
          </a:p>
          <a:p>
            <a:pPr>
              <a:lnSpc>
                <a:spcPct val="110000"/>
              </a:lnSpc>
            </a:pPr>
            <a:r>
              <a:rPr lang="en-US" sz="3500" dirty="0"/>
              <a:t>Found vulnerabilities</a:t>
            </a:r>
          </a:p>
          <a:p>
            <a:pPr>
              <a:lnSpc>
                <a:spcPct val="110000"/>
              </a:lnSpc>
            </a:pPr>
            <a:r>
              <a:rPr lang="en-US" sz="3500" dirty="0"/>
              <a:t>Request log</a:t>
            </a:r>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21</a:t>
            </a:fld>
            <a:endParaRPr lang="en-US" dirty="0"/>
          </a:p>
        </p:txBody>
      </p:sp>
    </p:spTree>
    <p:extLst>
      <p:ext uri="{BB962C8B-B14F-4D97-AF65-F5344CB8AC3E}">
        <p14:creationId xmlns:p14="http://schemas.microsoft.com/office/powerpoint/2010/main" val="1651342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22</a:t>
            </a:fld>
            <a:endParaRPr lang="en-US" dirty="0"/>
          </a:p>
        </p:txBody>
      </p:sp>
      <p:pic>
        <p:nvPicPr>
          <p:cNvPr id="1028" name="Picture 4" descr="https://gm1.ggpht.com/_JOC1r3F1PsBoLuK4-0YW82ZGMgxEhq34g3DIC7f6Fzp0YoJWVpPe-_wZnvP_kIse3ttY_qS4htbCC-5KFl-WtUnbK8c8681qDcRYNwQzoLBv1SdK2ydLXreO7hOXrz4Be-4V4jHVqAtexZD3TvmD8mGPbcOtPKY1Zjth4adAvaDc3lUb5EGLtWnOr6Sqzyk_Zz0eQv0271I4VD3-a_kYxVrWeGAzgYiOCOFHieVb5nSvluF89E0yara-hnrCIH0dESiszyNX7UzMCJstIQc-1p5gUVHilhjiP0jgQgyWOnxnspgwrLmrRcJ1Pr9YdY8gDiHl9bKisveAWCxvxUdAXOXhwYsHh79lHQ6Us30AxXmOnoiob_X4yfxQnQYtVnWJXv7xuLvKSMvNvAfDkxX_0fbXsjBDurpLhWVVGeDm4gl6_KWHcS5aM7YFmXb-g7B3_sdrIBkTo8tDkomVhn4Iv_TscloaElLLgr2aQMgbhgPsNQgmWcJ36hGAAfQ_jDdNHe1q73fNkeUj5RorjALAT0J5Zl5-vl5LGYEB2d0jFDcwX71wcVdgonpq0UwfTZVJseJyk0SF8fi661biJoj7oAOqDAxm1Qapn6pPQG0jRaITWQTxN2e0nCD8T3HhQd1_Fzeuage_eFUMF2l0CqpZ9MugE3v_NyoC7RHo9VsLm0Pcu4SNiV-Nt7Vsk-8GQ=w1942-h1048-l75-ft">
            <a:extLst>
              <a:ext uri="{FF2B5EF4-FFF2-40B4-BE49-F238E27FC236}">
                <a16:creationId xmlns:a16="http://schemas.microsoft.com/office/drawing/2014/main" id="{1387CE69-0F3B-4409-81DB-ACB5C789A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44" y="996183"/>
            <a:ext cx="6876789" cy="371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11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lnSpcReduction="10000"/>
          </a:bodyPr>
          <a:lstStyle/>
          <a:p>
            <a:pPr>
              <a:lnSpc>
                <a:spcPct val="110000"/>
              </a:lnSpc>
            </a:pPr>
            <a:r>
              <a:rPr lang="en-US" sz="3500" dirty="0"/>
              <a:t>Defines where to focus tools</a:t>
            </a:r>
          </a:p>
          <a:p>
            <a:pPr lvl="1">
              <a:lnSpc>
                <a:spcPct val="110000"/>
              </a:lnSpc>
            </a:pPr>
            <a:r>
              <a:rPr lang="en-US" sz="3500" dirty="0"/>
              <a:t>Use the app first</a:t>
            </a:r>
          </a:p>
          <a:p>
            <a:pPr lvl="1">
              <a:lnSpc>
                <a:spcPct val="110000"/>
              </a:lnSpc>
            </a:pPr>
            <a:r>
              <a:rPr lang="en-US" sz="3500" dirty="0"/>
              <a:t>Can use regex</a:t>
            </a:r>
          </a:p>
          <a:p>
            <a:pPr>
              <a:lnSpc>
                <a:spcPct val="110000"/>
              </a:lnSpc>
            </a:pPr>
            <a:r>
              <a:rPr lang="en-US" sz="3500" dirty="0"/>
              <a:t>Some tools have options for their own scope</a:t>
            </a:r>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23</a:t>
            </a:fld>
            <a:endParaRPr lang="en-US" dirty="0"/>
          </a:p>
        </p:txBody>
      </p:sp>
    </p:spTree>
    <p:extLst>
      <p:ext uri="{BB962C8B-B14F-4D97-AF65-F5344CB8AC3E}">
        <p14:creationId xmlns:p14="http://schemas.microsoft.com/office/powerpoint/2010/main" val="1031125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SPIDER</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3500" dirty="0"/>
              <a:t>Crawls links</a:t>
            </a:r>
          </a:p>
          <a:p>
            <a:pPr>
              <a:lnSpc>
                <a:spcPct val="110000"/>
              </a:lnSpc>
            </a:pPr>
            <a:r>
              <a:rPr lang="en-US" sz="3500" dirty="0"/>
              <a:t>USE THE APP FIRST</a:t>
            </a:r>
          </a:p>
          <a:p>
            <a:pPr>
              <a:lnSpc>
                <a:spcPct val="110000"/>
              </a:lnSpc>
            </a:pPr>
            <a:r>
              <a:rPr lang="en-US" sz="3500" dirty="0"/>
              <a:t>Sometimes fails on newer apps</a:t>
            </a:r>
          </a:p>
          <a:p>
            <a:pPr>
              <a:lnSpc>
                <a:spcPct val="110000"/>
              </a:lnSpc>
            </a:pPr>
            <a:r>
              <a:rPr lang="en-US" sz="3500" dirty="0"/>
              <a:t>Be careful with POSTs</a:t>
            </a:r>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24</a:t>
            </a:fld>
            <a:endParaRPr lang="en-US" dirty="0"/>
          </a:p>
        </p:txBody>
      </p:sp>
    </p:spTree>
    <p:extLst>
      <p:ext uri="{BB962C8B-B14F-4D97-AF65-F5344CB8AC3E}">
        <p14:creationId xmlns:p14="http://schemas.microsoft.com/office/powerpoint/2010/main" val="1264892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REPEATER</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3500" dirty="0"/>
              <a:t>Use “Send to Repeater”</a:t>
            </a:r>
          </a:p>
          <a:p>
            <a:pPr>
              <a:lnSpc>
                <a:spcPct val="110000"/>
              </a:lnSpc>
            </a:pPr>
            <a:r>
              <a:rPr lang="en-US" sz="3500" dirty="0"/>
              <a:t>Tinker with requests</a:t>
            </a:r>
          </a:p>
          <a:p>
            <a:pPr>
              <a:lnSpc>
                <a:spcPct val="110000"/>
              </a:lnSpc>
            </a:pPr>
            <a:r>
              <a:rPr lang="en-US" sz="3500" dirty="0"/>
              <a:t>Most frequently used tab</a:t>
            </a:r>
          </a:p>
          <a:p>
            <a:pPr>
              <a:lnSpc>
                <a:spcPct val="110000"/>
              </a:lnSpc>
            </a:pPr>
            <a:r>
              <a:rPr lang="en-US" sz="3500" dirty="0"/>
              <a:t>Can use current cookies</a:t>
            </a:r>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25</a:t>
            </a:fld>
            <a:endParaRPr lang="en-US" dirty="0"/>
          </a:p>
        </p:txBody>
      </p:sp>
    </p:spTree>
    <p:extLst>
      <p:ext uri="{BB962C8B-B14F-4D97-AF65-F5344CB8AC3E}">
        <p14:creationId xmlns:p14="http://schemas.microsoft.com/office/powerpoint/2010/main" val="331512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3500" dirty="0"/>
              <a:t>DAST functionality</a:t>
            </a:r>
          </a:p>
          <a:p>
            <a:pPr>
              <a:lnSpc>
                <a:spcPct val="110000"/>
              </a:lnSpc>
            </a:pPr>
            <a:r>
              <a:rPr lang="en-US" sz="3500" dirty="0"/>
              <a:t>Active and passive scanning</a:t>
            </a:r>
          </a:p>
          <a:p>
            <a:pPr>
              <a:lnSpc>
                <a:spcPct val="110000"/>
              </a:lnSpc>
            </a:pPr>
            <a:r>
              <a:rPr lang="en-US" sz="3500" dirty="0"/>
              <a:t>Great for Stored XSS, </a:t>
            </a:r>
            <a:r>
              <a:rPr lang="en-US" sz="3500" dirty="0" err="1"/>
              <a:t>SQLi</a:t>
            </a:r>
            <a:endParaRPr lang="en-US" sz="3500" dirty="0"/>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26</a:t>
            </a:fld>
            <a:endParaRPr lang="en-US" dirty="0"/>
          </a:p>
        </p:txBody>
      </p:sp>
    </p:spTree>
    <p:extLst>
      <p:ext uri="{BB962C8B-B14F-4D97-AF65-F5344CB8AC3E}">
        <p14:creationId xmlns:p14="http://schemas.microsoft.com/office/powerpoint/2010/main" val="3864213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INTRUDER</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3500" dirty="0"/>
              <a:t>Mass request automation</a:t>
            </a:r>
          </a:p>
          <a:p>
            <a:pPr>
              <a:lnSpc>
                <a:spcPct val="110000"/>
              </a:lnSpc>
            </a:pPr>
            <a:r>
              <a:rPr lang="en-US" sz="3500" dirty="0"/>
              <a:t>Set insertion points</a:t>
            </a:r>
          </a:p>
          <a:p>
            <a:pPr>
              <a:lnSpc>
                <a:spcPct val="110000"/>
              </a:lnSpc>
            </a:pPr>
            <a:r>
              <a:rPr lang="en-US" sz="3500" dirty="0"/>
              <a:t>Send payloads from lists</a:t>
            </a:r>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27</a:t>
            </a:fld>
            <a:endParaRPr lang="en-US" dirty="0"/>
          </a:p>
        </p:txBody>
      </p:sp>
    </p:spTree>
    <p:extLst>
      <p:ext uri="{BB962C8B-B14F-4D97-AF65-F5344CB8AC3E}">
        <p14:creationId xmlns:p14="http://schemas.microsoft.com/office/powerpoint/2010/main" val="2642478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INTRUDER POSITIONS</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28</a:t>
            </a:fld>
            <a:endParaRPr lang="en-US" dirty="0"/>
          </a:p>
        </p:txBody>
      </p:sp>
      <p:pic>
        <p:nvPicPr>
          <p:cNvPr id="7" name="Picture 6">
            <a:extLst>
              <a:ext uri="{FF2B5EF4-FFF2-40B4-BE49-F238E27FC236}">
                <a16:creationId xmlns:a16="http://schemas.microsoft.com/office/drawing/2014/main" id="{09865201-FB95-40E3-B898-6E02D7D7062B}"/>
              </a:ext>
            </a:extLst>
          </p:cNvPr>
          <p:cNvPicPr>
            <a:picLocks noChangeAspect="1"/>
          </p:cNvPicPr>
          <p:nvPr/>
        </p:nvPicPr>
        <p:blipFill>
          <a:blip r:embed="rId3"/>
          <a:stretch>
            <a:fillRect/>
          </a:stretch>
        </p:blipFill>
        <p:spPr>
          <a:xfrm>
            <a:off x="4113480" y="1337896"/>
            <a:ext cx="3973390" cy="3173269"/>
          </a:xfrm>
          <a:prstGeom prst="rect">
            <a:avLst/>
          </a:prstGeom>
        </p:spPr>
      </p:pic>
      <p:sp>
        <p:nvSpPr>
          <p:cNvPr id="5" name="TextBox 4">
            <a:extLst>
              <a:ext uri="{FF2B5EF4-FFF2-40B4-BE49-F238E27FC236}">
                <a16:creationId xmlns:a16="http://schemas.microsoft.com/office/drawing/2014/main" id="{8958EDA3-C189-4D17-A12B-53B4C4DCC9FC}"/>
              </a:ext>
            </a:extLst>
          </p:cNvPr>
          <p:cNvSpPr txBox="1"/>
          <p:nvPr/>
        </p:nvSpPr>
        <p:spPr>
          <a:xfrm>
            <a:off x="648672" y="1368468"/>
            <a:ext cx="3262580" cy="2905411"/>
          </a:xfrm>
          <a:prstGeom prst="rect">
            <a:avLst/>
          </a:prstGeom>
          <a:noFill/>
        </p:spPr>
        <p:txBody>
          <a:bodyPr wrap="square" rtlCol="0">
            <a:spAutoFit/>
          </a:bodyPr>
          <a:lstStyle/>
          <a:p>
            <a:pPr marL="171450" lvl="0" indent="-171450">
              <a:lnSpc>
                <a:spcPct val="110000"/>
              </a:lnSpc>
              <a:spcBef>
                <a:spcPts val="750"/>
              </a:spcBef>
              <a:buClr>
                <a:srgbClr val="00ACE4"/>
              </a:buClr>
              <a:buFont typeface=".AppleSystemUIFont" charset="-120"/>
              <a:buChar char="-"/>
            </a:pPr>
            <a:r>
              <a:rPr lang="en-US" sz="2400" dirty="0">
                <a:solidFill>
                  <a:srgbClr val="666B6D"/>
                </a:solidFill>
              </a:rPr>
              <a:t>Sniper</a:t>
            </a:r>
          </a:p>
          <a:p>
            <a:pPr marL="514350" lvl="1" indent="-171450">
              <a:lnSpc>
                <a:spcPct val="110000"/>
              </a:lnSpc>
              <a:spcBef>
                <a:spcPts val="750"/>
              </a:spcBef>
              <a:buClr>
                <a:srgbClr val="00ACE4"/>
              </a:buClr>
              <a:buFont typeface=".AppleSystemUIFont" charset="-120"/>
              <a:buChar char="-"/>
            </a:pPr>
            <a:r>
              <a:rPr lang="en-US" sz="2000" dirty="0">
                <a:solidFill>
                  <a:srgbClr val="666B6D"/>
                </a:solidFill>
              </a:rPr>
              <a:t>Send list to each insertion point in series</a:t>
            </a:r>
          </a:p>
          <a:p>
            <a:pPr marL="171450" lvl="0" indent="-171450">
              <a:lnSpc>
                <a:spcPct val="110000"/>
              </a:lnSpc>
              <a:spcBef>
                <a:spcPts val="750"/>
              </a:spcBef>
              <a:buClr>
                <a:srgbClr val="00ACE4"/>
              </a:buClr>
              <a:buFont typeface=".AppleSystemUIFont" charset="-120"/>
              <a:buChar char="-"/>
            </a:pPr>
            <a:r>
              <a:rPr lang="en-US" sz="2400" dirty="0">
                <a:solidFill>
                  <a:srgbClr val="666B6D"/>
                </a:solidFill>
              </a:rPr>
              <a:t>Battering Ram</a:t>
            </a:r>
          </a:p>
          <a:p>
            <a:pPr marL="514350" lvl="1" indent="-171450">
              <a:lnSpc>
                <a:spcPct val="110000"/>
              </a:lnSpc>
              <a:spcBef>
                <a:spcPts val="750"/>
              </a:spcBef>
              <a:buClr>
                <a:srgbClr val="00ACE4"/>
              </a:buClr>
              <a:buFont typeface=".AppleSystemUIFont" charset="-120"/>
              <a:buChar char="-"/>
            </a:pPr>
            <a:r>
              <a:rPr lang="en-US" sz="2000" dirty="0">
                <a:solidFill>
                  <a:srgbClr val="666B6D"/>
                </a:solidFill>
              </a:rPr>
              <a:t>Send list to each point at the same time</a:t>
            </a:r>
          </a:p>
        </p:txBody>
      </p:sp>
    </p:spTree>
    <p:extLst>
      <p:ext uri="{BB962C8B-B14F-4D97-AF65-F5344CB8AC3E}">
        <p14:creationId xmlns:p14="http://schemas.microsoft.com/office/powerpoint/2010/main" val="23237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INTRUDER POSITIONS</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29</a:t>
            </a:fld>
            <a:endParaRPr lang="en-US" dirty="0"/>
          </a:p>
        </p:txBody>
      </p:sp>
      <p:pic>
        <p:nvPicPr>
          <p:cNvPr id="7" name="Picture 6">
            <a:extLst>
              <a:ext uri="{FF2B5EF4-FFF2-40B4-BE49-F238E27FC236}">
                <a16:creationId xmlns:a16="http://schemas.microsoft.com/office/drawing/2014/main" id="{09865201-FB95-40E3-B898-6E02D7D7062B}"/>
              </a:ext>
            </a:extLst>
          </p:cNvPr>
          <p:cNvPicPr>
            <a:picLocks noChangeAspect="1"/>
          </p:cNvPicPr>
          <p:nvPr/>
        </p:nvPicPr>
        <p:blipFill>
          <a:blip r:embed="rId3"/>
          <a:stretch>
            <a:fillRect/>
          </a:stretch>
        </p:blipFill>
        <p:spPr>
          <a:xfrm>
            <a:off x="4113480" y="1337896"/>
            <a:ext cx="3973390" cy="3173269"/>
          </a:xfrm>
          <a:prstGeom prst="rect">
            <a:avLst/>
          </a:prstGeom>
        </p:spPr>
      </p:pic>
      <p:sp>
        <p:nvSpPr>
          <p:cNvPr id="5" name="TextBox 4">
            <a:extLst>
              <a:ext uri="{FF2B5EF4-FFF2-40B4-BE49-F238E27FC236}">
                <a16:creationId xmlns:a16="http://schemas.microsoft.com/office/drawing/2014/main" id="{8958EDA3-C189-4D17-A12B-53B4C4DCC9FC}"/>
              </a:ext>
            </a:extLst>
          </p:cNvPr>
          <p:cNvSpPr txBox="1"/>
          <p:nvPr/>
        </p:nvSpPr>
        <p:spPr>
          <a:xfrm>
            <a:off x="648672" y="1368468"/>
            <a:ext cx="3262580" cy="3110595"/>
          </a:xfrm>
          <a:prstGeom prst="rect">
            <a:avLst/>
          </a:prstGeom>
          <a:noFill/>
        </p:spPr>
        <p:txBody>
          <a:bodyPr wrap="square" rtlCol="0">
            <a:spAutoFit/>
          </a:bodyPr>
          <a:lstStyle/>
          <a:p>
            <a:pPr marL="171450" lvl="0" indent="-171450">
              <a:lnSpc>
                <a:spcPct val="110000"/>
              </a:lnSpc>
              <a:spcBef>
                <a:spcPts val="750"/>
              </a:spcBef>
              <a:buClr>
                <a:srgbClr val="00ACE4"/>
              </a:buClr>
              <a:buFont typeface=".AppleSystemUIFont" charset="-120"/>
              <a:buChar char="-"/>
            </a:pPr>
            <a:r>
              <a:rPr lang="en-US" sz="2400" dirty="0">
                <a:solidFill>
                  <a:srgbClr val="666B6D"/>
                </a:solidFill>
              </a:rPr>
              <a:t>Pitchfork</a:t>
            </a:r>
          </a:p>
          <a:p>
            <a:pPr marL="514350" lvl="1" indent="-171450">
              <a:lnSpc>
                <a:spcPct val="110000"/>
              </a:lnSpc>
              <a:spcBef>
                <a:spcPts val="750"/>
              </a:spcBef>
              <a:buClr>
                <a:srgbClr val="00ACE4"/>
              </a:buClr>
              <a:buFont typeface=".AppleSystemUIFont" charset="-120"/>
              <a:buChar char="-"/>
            </a:pPr>
            <a:r>
              <a:rPr lang="en-US" sz="2000" dirty="0">
                <a:solidFill>
                  <a:srgbClr val="666B6D"/>
                </a:solidFill>
              </a:rPr>
              <a:t>Multiple lists</a:t>
            </a:r>
          </a:p>
          <a:p>
            <a:pPr marL="514350" lvl="1" indent="-171450">
              <a:lnSpc>
                <a:spcPct val="110000"/>
              </a:lnSpc>
              <a:spcBef>
                <a:spcPts val="750"/>
              </a:spcBef>
              <a:buClr>
                <a:srgbClr val="00ACE4"/>
              </a:buClr>
              <a:buFont typeface=".AppleSystemUIFont" charset="-120"/>
              <a:buChar char="-"/>
            </a:pPr>
            <a:r>
              <a:rPr lang="en-US" sz="2000" dirty="0">
                <a:solidFill>
                  <a:srgbClr val="666B6D"/>
                </a:solidFill>
              </a:rPr>
              <a:t>Each point at the same time</a:t>
            </a:r>
          </a:p>
          <a:p>
            <a:pPr marL="171450" lvl="0" indent="-171450">
              <a:lnSpc>
                <a:spcPct val="110000"/>
              </a:lnSpc>
              <a:spcBef>
                <a:spcPts val="750"/>
              </a:spcBef>
              <a:buClr>
                <a:srgbClr val="00ACE4"/>
              </a:buClr>
              <a:buFont typeface=".AppleSystemUIFont" charset="-120"/>
              <a:buChar char="-"/>
            </a:pPr>
            <a:r>
              <a:rPr lang="en-US" sz="2400" dirty="0">
                <a:solidFill>
                  <a:srgbClr val="666B6D"/>
                </a:solidFill>
              </a:rPr>
              <a:t>Cluster Bomb</a:t>
            </a:r>
          </a:p>
          <a:p>
            <a:pPr marL="514350" lvl="1" indent="-171450">
              <a:lnSpc>
                <a:spcPct val="110000"/>
              </a:lnSpc>
              <a:spcBef>
                <a:spcPts val="750"/>
              </a:spcBef>
              <a:buClr>
                <a:srgbClr val="00ACE4"/>
              </a:buClr>
              <a:buFont typeface=".AppleSystemUIFont" charset="-120"/>
              <a:buChar char="-"/>
            </a:pPr>
            <a:r>
              <a:rPr lang="en-US" sz="2000" dirty="0">
                <a:solidFill>
                  <a:srgbClr val="666B6D"/>
                </a:solidFill>
              </a:rPr>
              <a:t>Multiple lists</a:t>
            </a:r>
          </a:p>
          <a:p>
            <a:pPr marL="514350" lvl="1" indent="-171450">
              <a:lnSpc>
                <a:spcPct val="110000"/>
              </a:lnSpc>
              <a:spcBef>
                <a:spcPts val="750"/>
              </a:spcBef>
              <a:buClr>
                <a:srgbClr val="00ACE4"/>
              </a:buClr>
              <a:buFont typeface=".AppleSystemUIFont" charset="-120"/>
              <a:buChar char="-"/>
            </a:pPr>
            <a:r>
              <a:rPr lang="en-US" sz="2000" dirty="0">
                <a:solidFill>
                  <a:srgbClr val="666B6D"/>
                </a:solidFill>
              </a:rPr>
              <a:t>Cartesian join</a:t>
            </a:r>
          </a:p>
        </p:txBody>
      </p:sp>
    </p:spTree>
    <p:extLst>
      <p:ext uri="{BB962C8B-B14F-4D97-AF65-F5344CB8AC3E}">
        <p14:creationId xmlns:p14="http://schemas.microsoft.com/office/powerpoint/2010/main" val="403498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USED</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r>
              <a:rPr lang="en-US" sz="2400" dirty="0"/>
              <a:t>Burp</a:t>
            </a:r>
          </a:p>
          <a:p>
            <a:r>
              <a:rPr lang="en-US" sz="2400" dirty="0"/>
              <a:t>Juice Shop</a:t>
            </a:r>
          </a:p>
          <a:p>
            <a:pPr lvl="1"/>
            <a:r>
              <a:rPr lang="en-US" sz="2400" dirty="0">
                <a:hlinkClick r:id="rId3"/>
              </a:rPr>
              <a:t>https://abusecasejs.herokuapp.com</a:t>
            </a:r>
            <a:endParaRPr lang="en-US" sz="2400" dirty="0"/>
          </a:p>
          <a:p>
            <a:r>
              <a:rPr lang="en-US" sz="2400" dirty="0" err="1"/>
              <a:t>Mutillidae</a:t>
            </a:r>
            <a:endParaRPr lang="en-US" sz="2400" dirty="0"/>
          </a:p>
          <a:p>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a:t>
            </a:fld>
            <a:endParaRPr lang="en-US" dirty="0"/>
          </a:p>
        </p:txBody>
      </p:sp>
    </p:spTree>
    <p:extLst>
      <p:ext uri="{BB962C8B-B14F-4D97-AF65-F5344CB8AC3E}">
        <p14:creationId xmlns:p14="http://schemas.microsoft.com/office/powerpoint/2010/main" val="2423053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INTRUDER SCANNING</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endParaRPr lang="en-US" sz="3500" dirty="0"/>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30</a:t>
            </a:fld>
            <a:endParaRPr lang="en-US" dirty="0"/>
          </a:p>
        </p:txBody>
      </p:sp>
      <p:pic>
        <p:nvPicPr>
          <p:cNvPr id="5" name="Picture 4">
            <a:extLst>
              <a:ext uri="{FF2B5EF4-FFF2-40B4-BE49-F238E27FC236}">
                <a16:creationId xmlns:a16="http://schemas.microsoft.com/office/drawing/2014/main" id="{C7D159B8-F11F-4A29-BC69-51466ADF898D}"/>
              </a:ext>
            </a:extLst>
          </p:cNvPr>
          <p:cNvPicPr>
            <a:picLocks noChangeAspect="1"/>
          </p:cNvPicPr>
          <p:nvPr/>
        </p:nvPicPr>
        <p:blipFill>
          <a:blip r:embed="rId3"/>
          <a:stretch>
            <a:fillRect/>
          </a:stretch>
        </p:blipFill>
        <p:spPr>
          <a:xfrm>
            <a:off x="1139869" y="1153852"/>
            <a:ext cx="6541326" cy="3097996"/>
          </a:xfrm>
          <a:prstGeom prst="rect">
            <a:avLst/>
          </a:prstGeom>
        </p:spPr>
      </p:pic>
    </p:spTree>
    <p:extLst>
      <p:ext uri="{BB962C8B-B14F-4D97-AF65-F5344CB8AC3E}">
        <p14:creationId xmlns:p14="http://schemas.microsoft.com/office/powerpoint/2010/main" val="2929017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SEQUENCER</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3500" dirty="0"/>
              <a:t>Check randomness</a:t>
            </a:r>
          </a:p>
          <a:p>
            <a:pPr>
              <a:lnSpc>
                <a:spcPct val="110000"/>
              </a:lnSpc>
            </a:pPr>
            <a:r>
              <a:rPr lang="en-US" sz="3500" dirty="0"/>
              <a:t>Frequency analysis</a:t>
            </a:r>
          </a:p>
          <a:p>
            <a:pPr>
              <a:lnSpc>
                <a:spcPct val="110000"/>
              </a:lnSpc>
            </a:pPr>
            <a:r>
              <a:rPr lang="en-US" sz="3500" dirty="0"/>
              <a:t>Custom crypto</a:t>
            </a:r>
          </a:p>
          <a:p>
            <a:pPr>
              <a:lnSpc>
                <a:spcPct val="110000"/>
              </a:lnSpc>
            </a:pPr>
            <a:r>
              <a:rPr lang="en-US" sz="3500" dirty="0"/>
              <a:t>Custom tokens</a:t>
            </a:r>
          </a:p>
          <a:p>
            <a:pPr>
              <a:lnSpc>
                <a:spcPct val="110000"/>
              </a:lnSpc>
            </a:pPr>
            <a:endParaRPr lang="en-US" sz="3500" dirty="0"/>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31</a:t>
            </a:fld>
            <a:endParaRPr lang="en-US" dirty="0"/>
          </a:p>
        </p:txBody>
      </p:sp>
    </p:spTree>
    <p:extLst>
      <p:ext uri="{BB962C8B-B14F-4D97-AF65-F5344CB8AC3E}">
        <p14:creationId xmlns:p14="http://schemas.microsoft.com/office/powerpoint/2010/main" val="1918609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fontScale="92500" lnSpcReduction="20000"/>
          </a:bodyPr>
          <a:lstStyle/>
          <a:p>
            <a:pPr>
              <a:lnSpc>
                <a:spcPct val="110000"/>
              </a:lnSpc>
            </a:pPr>
            <a:r>
              <a:rPr lang="en-US" sz="3500" dirty="0"/>
              <a:t>Handle common encoding/decoding</a:t>
            </a:r>
          </a:p>
          <a:p>
            <a:pPr lvl="1">
              <a:lnSpc>
                <a:spcPct val="110000"/>
              </a:lnSpc>
            </a:pPr>
            <a:r>
              <a:rPr lang="en-US" sz="3500" dirty="0"/>
              <a:t>Base64</a:t>
            </a:r>
          </a:p>
          <a:p>
            <a:pPr lvl="1">
              <a:lnSpc>
                <a:spcPct val="110000"/>
              </a:lnSpc>
            </a:pPr>
            <a:r>
              <a:rPr lang="en-US" sz="3500" dirty="0"/>
              <a:t>URI</a:t>
            </a:r>
          </a:p>
          <a:p>
            <a:pPr lvl="1">
              <a:lnSpc>
                <a:spcPct val="110000"/>
              </a:lnSpc>
            </a:pPr>
            <a:r>
              <a:rPr lang="en-US" sz="3500" dirty="0"/>
              <a:t>Unicode</a:t>
            </a:r>
          </a:p>
          <a:p>
            <a:pPr lvl="1">
              <a:lnSpc>
                <a:spcPct val="110000"/>
              </a:lnSpc>
            </a:pPr>
            <a:r>
              <a:rPr lang="en-US" sz="3500" dirty="0"/>
              <a:t>ASCII</a:t>
            </a:r>
          </a:p>
          <a:p>
            <a:pPr lvl="1">
              <a:lnSpc>
                <a:spcPct val="110000"/>
              </a:lnSpc>
            </a:pPr>
            <a:r>
              <a:rPr lang="en-US" sz="3500" dirty="0" err="1"/>
              <a:t>Gzip</a:t>
            </a:r>
            <a:endParaRPr lang="en-US" sz="3500" dirty="0"/>
          </a:p>
          <a:p>
            <a:pPr>
              <a:lnSpc>
                <a:spcPct val="110000"/>
              </a:lnSpc>
            </a:pPr>
            <a:endParaRPr lang="en-US" sz="3500" dirty="0"/>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32</a:t>
            </a:fld>
            <a:endParaRPr lang="en-US" dirty="0"/>
          </a:p>
        </p:txBody>
      </p:sp>
      <p:pic>
        <p:nvPicPr>
          <p:cNvPr id="5" name="Picture 4">
            <a:extLst>
              <a:ext uri="{FF2B5EF4-FFF2-40B4-BE49-F238E27FC236}">
                <a16:creationId xmlns:a16="http://schemas.microsoft.com/office/drawing/2014/main" id="{E9B96E3D-D1FC-45DD-A83C-802AB682E1AF}"/>
              </a:ext>
            </a:extLst>
          </p:cNvPr>
          <p:cNvPicPr>
            <a:picLocks noChangeAspect="1"/>
          </p:cNvPicPr>
          <p:nvPr/>
        </p:nvPicPr>
        <p:blipFill>
          <a:blip r:embed="rId3"/>
          <a:stretch>
            <a:fillRect/>
          </a:stretch>
        </p:blipFill>
        <p:spPr>
          <a:xfrm>
            <a:off x="2945299" y="2049232"/>
            <a:ext cx="5041618" cy="2503719"/>
          </a:xfrm>
          <a:prstGeom prst="rect">
            <a:avLst/>
          </a:prstGeom>
        </p:spPr>
      </p:pic>
    </p:spTree>
    <p:extLst>
      <p:ext uri="{BB962C8B-B14F-4D97-AF65-F5344CB8AC3E}">
        <p14:creationId xmlns:p14="http://schemas.microsoft.com/office/powerpoint/2010/main" val="4077622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COMPARER</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33</a:t>
            </a:fld>
            <a:endParaRPr lang="en-US" dirty="0"/>
          </a:p>
        </p:txBody>
      </p:sp>
      <p:pic>
        <p:nvPicPr>
          <p:cNvPr id="10" name="Picture 9">
            <a:extLst>
              <a:ext uri="{FF2B5EF4-FFF2-40B4-BE49-F238E27FC236}">
                <a16:creationId xmlns:a16="http://schemas.microsoft.com/office/drawing/2014/main" id="{79132B7A-D125-43FE-90DA-083171DEBD1D}"/>
              </a:ext>
            </a:extLst>
          </p:cNvPr>
          <p:cNvPicPr>
            <a:picLocks noChangeAspect="1"/>
          </p:cNvPicPr>
          <p:nvPr/>
        </p:nvPicPr>
        <p:blipFill>
          <a:blip r:embed="rId3"/>
          <a:stretch>
            <a:fillRect/>
          </a:stretch>
        </p:blipFill>
        <p:spPr>
          <a:xfrm>
            <a:off x="1468121" y="1008229"/>
            <a:ext cx="6207758" cy="3609650"/>
          </a:xfrm>
          <a:prstGeom prst="rect">
            <a:avLst/>
          </a:prstGeom>
        </p:spPr>
      </p:pic>
    </p:spTree>
    <p:extLst>
      <p:ext uri="{BB962C8B-B14F-4D97-AF65-F5344CB8AC3E}">
        <p14:creationId xmlns:p14="http://schemas.microsoft.com/office/powerpoint/2010/main" val="683038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COLLABORATOR</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34</a:t>
            </a:fld>
            <a:endParaRPr lang="en-US" dirty="0"/>
          </a:p>
        </p:txBody>
      </p:sp>
      <p:pic>
        <p:nvPicPr>
          <p:cNvPr id="3" name="Picture 2">
            <a:extLst>
              <a:ext uri="{FF2B5EF4-FFF2-40B4-BE49-F238E27FC236}">
                <a16:creationId xmlns:a16="http://schemas.microsoft.com/office/drawing/2014/main" id="{BB0327F0-4959-4DF8-835E-E24895D1E25D}"/>
              </a:ext>
            </a:extLst>
          </p:cNvPr>
          <p:cNvPicPr>
            <a:picLocks noChangeAspect="1"/>
          </p:cNvPicPr>
          <p:nvPr/>
        </p:nvPicPr>
        <p:blipFill>
          <a:blip r:embed="rId3"/>
          <a:stretch>
            <a:fillRect/>
          </a:stretch>
        </p:blipFill>
        <p:spPr>
          <a:xfrm>
            <a:off x="2657475" y="993305"/>
            <a:ext cx="4329449" cy="3569447"/>
          </a:xfrm>
          <a:prstGeom prst="rect">
            <a:avLst/>
          </a:prstGeom>
        </p:spPr>
      </p:pic>
    </p:spTree>
    <p:extLst>
      <p:ext uri="{BB962C8B-B14F-4D97-AF65-F5344CB8AC3E}">
        <p14:creationId xmlns:p14="http://schemas.microsoft.com/office/powerpoint/2010/main" val="1909738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35</a:t>
            </a:fld>
            <a:endParaRPr lang="en-US" dirty="0"/>
          </a:p>
        </p:txBody>
      </p:sp>
      <p:pic>
        <p:nvPicPr>
          <p:cNvPr id="5" name="Picture 4">
            <a:extLst>
              <a:ext uri="{FF2B5EF4-FFF2-40B4-BE49-F238E27FC236}">
                <a16:creationId xmlns:a16="http://schemas.microsoft.com/office/drawing/2014/main" id="{2D645506-FE44-49BE-BC23-559C19DA8FD0}"/>
              </a:ext>
            </a:extLst>
          </p:cNvPr>
          <p:cNvPicPr>
            <a:picLocks noChangeAspect="1"/>
          </p:cNvPicPr>
          <p:nvPr/>
        </p:nvPicPr>
        <p:blipFill>
          <a:blip r:embed="rId3"/>
          <a:stretch>
            <a:fillRect/>
          </a:stretch>
        </p:blipFill>
        <p:spPr>
          <a:xfrm>
            <a:off x="1024137" y="1165953"/>
            <a:ext cx="7134798" cy="3161825"/>
          </a:xfrm>
          <a:prstGeom prst="rect">
            <a:avLst/>
          </a:prstGeom>
        </p:spPr>
      </p:pic>
    </p:spTree>
    <p:extLst>
      <p:ext uri="{BB962C8B-B14F-4D97-AF65-F5344CB8AC3E}">
        <p14:creationId xmlns:p14="http://schemas.microsoft.com/office/powerpoint/2010/main" val="1401188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HANDLING</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3500" dirty="0"/>
              <a:t>Project | Options</a:t>
            </a:r>
          </a:p>
          <a:p>
            <a:pPr>
              <a:lnSpc>
                <a:spcPct val="110000"/>
              </a:lnSpc>
            </a:pPr>
            <a:r>
              <a:rPr lang="en-US" sz="3500" dirty="0"/>
              <a:t>Controls cookies</a:t>
            </a:r>
          </a:p>
          <a:p>
            <a:pPr>
              <a:lnSpc>
                <a:spcPct val="110000"/>
              </a:lnSpc>
            </a:pPr>
            <a:endParaRPr lang="en-US" sz="3500" dirty="0"/>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36</a:t>
            </a:fld>
            <a:endParaRPr lang="en-US" dirty="0"/>
          </a:p>
        </p:txBody>
      </p:sp>
      <p:pic>
        <p:nvPicPr>
          <p:cNvPr id="5" name="Picture 4">
            <a:extLst>
              <a:ext uri="{FF2B5EF4-FFF2-40B4-BE49-F238E27FC236}">
                <a16:creationId xmlns:a16="http://schemas.microsoft.com/office/drawing/2014/main" id="{069DBA1C-48F4-4789-B57F-D4B807E6184B}"/>
              </a:ext>
            </a:extLst>
          </p:cNvPr>
          <p:cNvPicPr>
            <a:picLocks noChangeAspect="1"/>
          </p:cNvPicPr>
          <p:nvPr/>
        </p:nvPicPr>
        <p:blipFill>
          <a:blip r:embed="rId3"/>
          <a:stretch>
            <a:fillRect/>
          </a:stretch>
        </p:blipFill>
        <p:spPr>
          <a:xfrm>
            <a:off x="4215009" y="1257876"/>
            <a:ext cx="4089518" cy="2858490"/>
          </a:xfrm>
          <a:prstGeom prst="rect">
            <a:avLst/>
          </a:prstGeom>
        </p:spPr>
      </p:pic>
    </p:spTree>
    <p:extLst>
      <p:ext uri="{BB962C8B-B14F-4D97-AF65-F5344CB8AC3E}">
        <p14:creationId xmlns:p14="http://schemas.microsoft.com/office/powerpoint/2010/main" val="246946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AUTHENTICATION</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3500" dirty="0"/>
              <a:t>Detect session death</a:t>
            </a:r>
          </a:p>
          <a:p>
            <a:pPr>
              <a:lnSpc>
                <a:spcPct val="110000"/>
              </a:lnSpc>
            </a:pPr>
            <a:r>
              <a:rPr lang="en-US" sz="3500" dirty="0"/>
              <a:t>Reauthenticate</a:t>
            </a:r>
          </a:p>
          <a:p>
            <a:pPr>
              <a:lnSpc>
                <a:spcPct val="110000"/>
              </a:lnSpc>
            </a:pPr>
            <a:r>
              <a:rPr lang="en-US" sz="3500" dirty="0"/>
              <a:t>Site must set cookie</a:t>
            </a:r>
          </a:p>
          <a:p>
            <a:pPr>
              <a:lnSpc>
                <a:spcPct val="110000"/>
              </a:lnSpc>
            </a:pPr>
            <a:r>
              <a:rPr lang="en-US" sz="3500" dirty="0" err="1"/>
              <a:t>Auth</a:t>
            </a:r>
            <a:r>
              <a:rPr lang="en-US" sz="3500" dirty="0"/>
              <a:t> header not supported</a:t>
            </a:r>
          </a:p>
          <a:p>
            <a:pPr>
              <a:lnSpc>
                <a:spcPct val="110000"/>
              </a:lnSpc>
            </a:pPr>
            <a:endParaRPr lang="en-US" sz="3500" dirty="0"/>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37</a:t>
            </a:fld>
            <a:endParaRPr lang="en-US" dirty="0"/>
          </a:p>
        </p:txBody>
      </p:sp>
    </p:spTree>
    <p:extLst>
      <p:ext uri="{BB962C8B-B14F-4D97-AF65-F5344CB8AC3E}">
        <p14:creationId xmlns:p14="http://schemas.microsoft.com/office/powerpoint/2010/main" val="3852607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AUTHENTICATION</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4731257" cy="2961386"/>
          </a:xfrm>
        </p:spPr>
        <p:txBody>
          <a:bodyPr>
            <a:normAutofit fontScale="92500" lnSpcReduction="20000"/>
          </a:bodyPr>
          <a:lstStyle/>
          <a:p>
            <a:pPr>
              <a:lnSpc>
                <a:spcPct val="110000"/>
              </a:lnSpc>
            </a:pPr>
            <a:r>
              <a:rPr lang="en-US" sz="3200" dirty="0"/>
              <a:t>Create macros</a:t>
            </a:r>
          </a:p>
          <a:p>
            <a:pPr lvl="1">
              <a:lnSpc>
                <a:spcPct val="110000"/>
              </a:lnSpc>
            </a:pPr>
            <a:r>
              <a:rPr lang="en-US" sz="3200" dirty="0"/>
              <a:t>Session death</a:t>
            </a:r>
          </a:p>
          <a:p>
            <a:pPr lvl="1">
              <a:lnSpc>
                <a:spcPct val="110000"/>
              </a:lnSpc>
            </a:pPr>
            <a:r>
              <a:rPr lang="en-US" sz="3200" dirty="0"/>
              <a:t>Authentication</a:t>
            </a:r>
          </a:p>
          <a:p>
            <a:pPr>
              <a:lnSpc>
                <a:spcPct val="110000"/>
              </a:lnSpc>
            </a:pPr>
            <a:r>
              <a:rPr lang="en-US" sz="3200" dirty="0"/>
              <a:t>Create session handling rule</a:t>
            </a:r>
          </a:p>
          <a:p>
            <a:pPr>
              <a:lnSpc>
                <a:spcPct val="110000"/>
              </a:lnSpc>
            </a:pPr>
            <a:r>
              <a:rPr lang="en-US" sz="3200" dirty="0"/>
              <a:t>Set Scope</a:t>
            </a:r>
          </a:p>
          <a:p>
            <a:pPr>
              <a:lnSpc>
                <a:spcPct val="110000"/>
              </a:lnSpc>
            </a:pPr>
            <a:endParaRPr lang="en-US" sz="3500" dirty="0"/>
          </a:p>
          <a:p>
            <a:pPr>
              <a:lnSpc>
                <a:spcPct val="110000"/>
              </a:lnSpc>
            </a:pPr>
            <a:endParaRPr lang="en-US" sz="3500" dirty="0"/>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38</a:t>
            </a:fld>
            <a:endParaRPr lang="en-US" dirty="0"/>
          </a:p>
        </p:txBody>
      </p:sp>
      <p:pic>
        <p:nvPicPr>
          <p:cNvPr id="5" name="Picture 4">
            <a:extLst>
              <a:ext uri="{FF2B5EF4-FFF2-40B4-BE49-F238E27FC236}">
                <a16:creationId xmlns:a16="http://schemas.microsoft.com/office/drawing/2014/main" id="{A4D6332C-FD19-4582-B8B1-85A13BD6BF7A}"/>
              </a:ext>
            </a:extLst>
          </p:cNvPr>
          <p:cNvPicPr>
            <a:picLocks noChangeAspect="1"/>
          </p:cNvPicPr>
          <p:nvPr/>
        </p:nvPicPr>
        <p:blipFill>
          <a:blip r:embed="rId3"/>
          <a:stretch>
            <a:fillRect/>
          </a:stretch>
        </p:blipFill>
        <p:spPr>
          <a:xfrm>
            <a:off x="5254669" y="1302424"/>
            <a:ext cx="3183186" cy="3041820"/>
          </a:xfrm>
          <a:prstGeom prst="rect">
            <a:avLst/>
          </a:prstGeom>
        </p:spPr>
      </p:pic>
    </p:spTree>
    <p:extLst>
      <p:ext uri="{BB962C8B-B14F-4D97-AF65-F5344CB8AC3E}">
        <p14:creationId xmlns:p14="http://schemas.microsoft.com/office/powerpoint/2010/main" val="1520840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AUTHENTICATION</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39</a:t>
            </a:fld>
            <a:endParaRPr lang="en-US" dirty="0"/>
          </a:p>
        </p:txBody>
      </p:sp>
      <p:pic>
        <p:nvPicPr>
          <p:cNvPr id="9" name="Picture 8">
            <a:extLst>
              <a:ext uri="{FF2B5EF4-FFF2-40B4-BE49-F238E27FC236}">
                <a16:creationId xmlns:a16="http://schemas.microsoft.com/office/drawing/2014/main" id="{E8DD95B4-8B3F-43F4-AA2E-D012BE4C7F87}"/>
              </a:ext>
            </a:extLst>
          </p:cNvPr>
          <p:cNvPicPr>
            <a:picLocks noChangeAspect="1"/>
          </p:cNvPicPr>
          <p:nvPr/>
        </p:nvPicPr>
        <p:blipFill>
          <a:blip r:embed="rId3"/>
          <a:stretch>
            <a:fillRect/>
          </a:stretch>
        </p:blipFill>
        <p:spPr>
          <a:xfrm>
            <a:off x="1987060" y="1167414"/>
            <a:ext cx="5208951" cy="3140611"/>
          </a:xfrm>
          <a:prstGeom prst="rect">
            <a:avLst/>
          </a:prstGeom>
        </p:spPr>
      </p:pic>
    </p:spTree>
    <p:extLst>
      <p:ext uri="{BB962C8B-B14F-4D97-AF65-F5344CB8AC3E}">
        <p14:creationId xmlns:p14="http://schemas.microsoft.com/office/powerpoint/2010/main" val="237806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TESTING METHODOLOGY OVERVIEW</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a:lnSpc>
                <a:spcPct val="110000"/>
              </a:lnSpc>
            </a:pPr>
            <a:r>
              <a:rPr lang="en-US" sz="2800" dirty="0"/>
              <a:t>Use OWASP Testing Guide v4</a:t>
            </a:r>
          </a:p>
          <a:p>
            <a:pPr lvl="1">
              <a:lnSpc>
                <a:spcPct val="110000"/>
              </a:lnSpc>
            </a:pPr>
            <a:r>
              <a:rPr lang="en-US" sz="2800" dirty="0"/>
              <a:t>Detailed steps for testing apps</a:t>
            </a:r>
          </a:p>
          <a:p>
            <a:pPr lvl="1">
              <a:lnSpc>
                <a:spcPct val="110000"/>
              </a:lnSpc>
            </a:pPr>
            <a:r>
              <a:rPr lang="en-US" sz="2800" dirty="0"/>
              <a:t>Still need to apply some to all inputs</a:t>
            </a:r>
          </a:p>
          <a:p>
            <a:pPr>
              <a:lnSpc>
                <a:spcPct val="110000"/>
              </a:lnSpc>
            </a:pPr>
            <a:r>
              <a:rPr lang="en-US" sz="2800" dirty="0">
                <a:hlinkClick r:id="rId3"/>
              </a:rPr>
              <a:t>https://www.owasp.org/images/1/19/OTGv4.pdf</a:t>
            </a:r>
            <a:endParaRPr lang="en-US" sz="2800" dirty="0"/>
          </a:p>
          <a:p>
            <a:pPr>
              <a:lnSpc>
                <a:spcPct val="110000"/>
              </a:lnSpc>
            </a:pPr>
            <a:endParaRPr lang="en-US" sz="2800" dirty="0"/>
          </a:p>
          <a:p>
            <a:pPr>
              <a:lnSpc>
                <a:spcPct val="110000"/>
              </a:lnSpc>
            </a:pPr>
            <a:endParaRPr lang="en-US" sz="28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4</a:t>
            </a:fld>
            <a:endParaRPr lang="en-US" dirty="0"/>
          </a:p>
        </p:txBody>
      </p:sp>
    </p:spTree>
    <p:extLst>
      <p:ext uri="{BB962C8B-B14F-4D97-AF65-F5344CB8AC3E}">
        <p14:creationId xmlns:p14="http://schemas.microsoft.com/office/powerpoint/2010/main" val="3996895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AUTHENTICATION</a:t>
            </a:r>
            <a:br>
              <a:rPr lang="en-US" dirty="0"/>
            </a:br>
            <a:endParaRPr lang="en-US" sz="1800" dirty="0">
              <a:solidFill>
                <a:schemeClr val="accent4"/>
              </a:solidFill>
            </a:endParaRP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40</a:t>
            </a:fld>
            <a:endParaRPr lang="en-US" dirty="0"/>
          </a:p>
        </p:txBody>
      </p:sp>
      <p:pic>
        <p:nvPicPr>
          <p:cNvPr id="10" name="Picture 9">
            <a:extLst>
              <a:ext uri="{FF2B5EF4-FFF2-40B4-BE49-F238E27FC236}">
                <a16:creationId xmlns:a16="http://schemas.microsoft.com/office/drawing/2014/main" id="{863608F1-7A5A-4F6B-80D5-03691F553751}"/>
              </a:ext>
            </a:extLst>
          </p:cNvPr>
          <p:cNvPicPr>
            <a:picLocks noChangeAspect="1"/>
          </p:cNvPicPr>
          <p:nvPr/>
        </p:nvPicPr>
        <p:blipFill>
          <a:blip r:embed="rId3"/>
          <a:stretch>
            <a:fillRect/>
          </a:stretch>
        </p:blipFill>
        <p:spPr>
          <a:xfrm>
            <a:off x="1450806" y="1515649"/>
            <a:ext cx="6242387" cy="2800083"/>
          </a:xfrm>
          <a:prstGeom prst="rect">
            <a:avLst/>
          </a:prstGeom>
        </p:spPr>
      </p:pic>
    </p:spTree>
    <p:extLst>
      <p:ext uri="{BB962C8B-B14F-4D97-AF65-F5344CB8AC3E}">
        <p14:creationId xmlns:p14="http://schemas.microsoft.com/office/powerpoint/2010/main" val="2974242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fontScale="92500" lnSpcReduction="10000"/>
          </a:bodyPr>
          <a:lstStyle/>
          <a:p>
            <a:pPr>
              <a:lnSpc>
                <a:spcPct val="110000"/>
              </a:lnSpc>
            </a:pPr>
            <a:r>
              <a:rPr lang="en-US" sz="3500" dirty="0"/>
              <a:t>Java, Python, or Ruby</a:t>
            </a:r>
          </a:p>
          <a:p>
            <a:pPr>
              <a:lnSpc>
                <a:spcPct val="110000"/>
              </a:lnSpc>
            </a:pPr>
            <a:r>
              <a:rPr lang="en-US" sz="3500" dirty="0"/>
              <a:t>Active &amp; passive checks</a:t>
            </a:r>
          </a:p>
          <a:p>
            <a:pPr>
              <a:lnSpc>
                <a:spcPct val="110000"/>
              </a:lnSpc>
            </a:pPr>
            <a:r>
              <a:rPr lang="en-US" sz="3500" dirty="0"/>
              <a:t>Request / response manipulation</a:t>
            </a:r>
          </a:p>
          <a:p>
            <a:pPr>
              <a:lnSpc>
                <a:spcPct val="110000"/>
              </a:lnSpc>
            </a:pPr>
            <a:r>
              <a:rPr lang="en-US" sz="3500" dirty="0"/>
              <a:t>Logging</a:t>
            </a:r>
          </a:p>
          <a:p>
            <a:pPr>
              <a:lnSpc>
                <a:spcPct val="110000"/>
              </a:lnSpc>
            </a:pPr>
            <a:r>
              <a:rPr lang="en-US" sz="3500" dirty="0"/>
              <a:t>External app interaction</a:t>
            </a:r>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41</a:t>
            </a:fld>
            <a:endParaRPr lang="en-US" dirty="0"/>
          </a:p>
        </p:txBody>
      </p:sp>
    </p:spTree>
    <p:extLst>
      <p:ext uri="{BB962C8B-B14F-4D97-AF65-F5344CB8AC3E}">
        <p14:creationId xmlns:p14="http://schemas.microsoft.com/office/powerpoint/2010/main" val="4109462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fontScale="92500" lnSpcReduction="10000"/>
          </a:bodyPr>
          <a:lstStyle/>
          <a:p>
            <a:pPr>
              <a:lnSpc>
                <a:spcPct val="110000"/>
              </a:lnSpc>
            </a:pPr>
            <a:r>
              <a:rPr lang="en-US" sz="3500" dirty="0"/>
              <a:t>CO2</a:t>
            </a:r>
          </a:p>
          <a:p>
            <a:pPr>
              <a:lnSpc>
                <a:spcPct val="110000"/>
              </a:lnSpc>
            </a:pPr>
            <a:r>
              <a:rPr lang="en-US" sz="3500" dirty="0" err="1"/>
              <a:t>Paramalyzer</a:t>
            </a:r>
            <a:endParaRPr lang="en-US" sz="3500" dirty="0"/>
          </a:p>
          <a:p>
            <a:pPr>
              <a:lnSpc>
                <a:spcPct val="110000"/>
              </a:lnSpc>
            </a:pPr>
            <a:r>
              <a:rPr lang="en-US" sz="3500" dirty="0"/>
              <a:t>Retire.js</a:t>
            </a:r>
          </a:p>
          <a:p>
            <a:pPr>
              <a:lnSpc>
                <a:spcPct val="110000"/>
              </a:lnSpc>
            </a:pPr>
            <a:r>
              <a:rPr lang="en-US" sz="3500" dirty="0"/>
              <a:t>J2EE</a:t>
            </a:r>
          </a:p>
          <a:p>
            <a:pPr>
              <a:lnSpc>
                <a:spcPct val="110000"/>
              </a:lnSpc>
            </a:pPr>
            <a:r>
              <a:rPr lang="en-US" sz="3500" dirty="0" err="1"/>
              <a:t>SuperSerial</a:t>
            </a:r>
            <a:endParaRPr lang="en-US" sz="3500" dirty="0"/>
          </a:p>
          <a:p>
            <a:pPr lvl="1">
              <a:lnSpc>
                <a:spcPct val="110000"/>
              </a:lnSpc>
            </a:pPr>
            <a:endParaRPr lang="en-US" sz="96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42</a:t>
            </a:fld>
            <a:endParaRPr lang="en-US" dirty="0"/>
          </a:p>
        </p:txBody>
      </p:sp>
    </p:spTree>
    <p:extLst>
      <p:ext uri="{BB962C8B-B14F-4D97-AF65-F5344CB8AC3E}">
        <p14:creationId xmlns:p14="http://schemas.microsoft.com/office/powerpoint/2010/main" val="1856948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524" y="1894102"/>
            <a:ext cx="3034952" cy="968906"/>
          </a:xfrm>
          <a:prstGeom prst="rect">
            <a:avLst/>
          </a:prstGeom>
        </p:spPr>
      </p:pic>
      <p:sp>
        <p:nvSpPr>
          <p:cNvPr id="10" name="Title 1"/>
          <p:cNvSpPr txBox="1">
            <a:spLocks/>
          </p:cNvSpPr>
          <p:nvPr/>
        </p:nvSpPr>
        <p:spPr>
          <a:xfrm>
            <a:off x="0" y="3079660"/>
            <a:ext cx="9143999" cy="19899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n-US" sz="1400" dirty="0" err="1">
                <a:solidFill>
                  <a:schemeClr val="accent4"/>
                </a:solidFill>
              </a:rPr>
              <a:t>www.directdefense.com</a:t>
            </a:r>
            <a:endParaRPr lang="en-US" sz="1400" dirty="0">
              <a:solidFill>
                <a:schemeClr val="accent4"/>
              </a:solidFill>
            </a:endParaRPr>
          </a:p>
          <a:p>
            <a:endParaRPr lang="en-US" sz="1200" dirty="0"/>
          </a:p>
        </p:txBody>
      </p:sp>
    </p:spTree>
    <p:extLst>
      <p:ext uri="{BB962C8B-B14F-4D97-AF65-F5344CB8AC3E}">
        <p14:creationId xmlns:p14="http://schemas.microsoft.com/office/powerpoint/2010/main" val="37831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TESTING PHASES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marL="457200" indent="-457200">
              <a:buFont typeface="+mj-lt"/>
              <a:buAutoNum type="arabicPeriod"/>
            </a:pPr>
            <a:r>
              <a:rPr lang="en-US" sz="2400" dirty="0"/>
              <a:t>Customer Information</a:t>
            </a:r>
          </a:p>
          <a:p>
            <a:pPr marL="457200" indent="-457200">
              <a:buFont typeface="+mj-lt"/>
              <a:buAutoNum type="arabicPeriod"/>
            </a:pPr>
            <a:r>
              <a:rPr lang="en-US" sz="2400" dirty="0"/>
              <a:t>Reconnaissance</a:t>
            </a:r>
          </a:p>
          <a:p>
            <a:pPr marL="457200" indent="-457200">
              <a:buFont typeface="+mj-lt"/>
              <a:buAutoNum type="arabicPeriod"/>
            </a:pPr>
            <a:r>
              <a:rPr lang="en-US" sz="2400" dirty="0"/>
              <a:t>Automated Testing</a:t>
            </a:r>
          </a:p>
          <a:p>
            <a:pPr marL="457200" indent="-457200">
              <a:buFont typeface="+mj-lt"/>
              <a:buAutoNum type="arabicPeriod"/>
            </a:pPr>
            <a:r>
              <a:rPr lang="en-US" sz="2400" dirty="0"/>
              <a:t>Manual Testing</a:t>
            </a:r>
          </a:p>
          <a:p>
            <a:pPr marL="457200" indent="-457200">
              <a:buFont typeface="+mj-lt"/>
              <a:buAutoNum type="arabicPeriod"/>
            </a:pPr>
            <a:r>
              <a:rPr lang="en-US" sz="2400" dirty="0"/>
              <a:t>Exploitation</a:t>
            </a:r>
          </a:p>
          <a:p>
            <a:pPr marL="457200" indent="-457200">
              <a:buFont typeface="+mj-lt"/>
              <a:buAutoNum type="arabicPeriod"/>
            </a:pPr>
            <a:r>
              <a:rPr lang="en-US" sz="2400" dirty="0"/>
              <a:t>Reporting</a:t>
            </a:r>
          </a:p>
          <a:p>
            <a:pPr marL="457200" indent="-457200">
              <a:buFont typeface="+mj-lt"/>
              <a:buAutoNum type="arabicPeriod"/>
            </a:pPr>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5</a:t>
            </a:fld>
            <a:endParaRPr lang="en-US" dirty="0"/>
          </a:p>
        </p:txBody>
      </p:sp>
    </p:spTree>
    <p:extLst>
      <p:ext uri="{BB962C8B-B14F-4D97-AF65-F5344CB8AC3E}">
        <p14:creationId xmlns:p14="http://schemas.microsoft.com/office/powerpoint/2010/main" val="106501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TESTING PHASES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lnSpcReduction="10000"/>
          </a:bodyPr>
          <a:lstStyle/>
          <a:p>
            <a:pPr marL="457200" indent="-457200">
              <a:buFont typeface="+mj-lt"/>
              <a:buAutoNum type="arabicPeriod"/>
            </a:pPr>
            <a:r>
              <a:rPr lang="en-US" sz="2400" dirty="0"/>
              <a:t>Customer Information</a:t>
            </a:r>
          </a:p>
          <a:p>
            <a:pPr lvl="1"/>
            <a:r>
              <a:rPr lang="en-US" sz="2400" dirty="0"/>
              <a:t>Find “dangerous pages”</a:t>
            </a:r>
          </a:p>
          <a:p>
            <a:pPr lvl="2"/>
            <a:r>
              <a:rPr lang="en-US" sz="2200" dirty="0"/>
              <a:t>Contact forms, registration, email, etc.</a:t>
            </a:r>
          </a:p>
          <a:p>
            <a:pPr lvl="1"/>
            <a:r>
              <a:rPr lang="en-US" sz="2400" dirty="0"/>
              <a:t>In scope systems</a:t>
            </a:r>
          </a:p>
          <a:p>
            <a:pPr lvl="1"/>
            <a:r>
              <a:rPr lang="en-US" sz="2400" dirty="0"/>
              <a:t>Presence of APIs</a:t>
            </a:r>
          </a:p>
          <a:p>
            <a:pPr marL="457200" indent="-457200">
              <a:buFont typeface="+mj-lt"/>
              <a:buAutoNum type="arabicPeriod"/>
            </a:pPr>
            <a:r>
              <a:rPr lang="en-US" sz="2400" dirty="0"/>
              <a:t>Reconnaissance</a:t>
            </a:r>
          </a:p>
          <a:p>
            <a:pPr lvl="1"/>
            <a:r>
              <a:rPr lang="en-US" sz="2400" dirty="0"/>
              <a:t>Find dangerous pages on your own</a:t>
            </a:r>
          </a:p>
          <a:p>
            <a:pPr lvl="1"/>
            <a:r>
              <a:rPr lang="en-US" sz="2400" dirty="0"/>
              <a:t>Verify scope of systems</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6</a:t>
            </a:fld>
            <a:endParaRPr lang="en-US" dirty="0"/>
          </a:p>
        </p:txBody>
      </p:sp>
    </p:spTree>
    <p:extLst>
      <p:ext uri="{BB962C8B-B14F-4D97-AF65-F5344CB8AC3E}">
        <p14:creationId xmlns:p14="http://schemas.microsoft.com/office/powerpoint/2010/main" val="164171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TESTING PHASES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fontScale="85000" lnSpcReduction="20000"/>
          </a:bodyPr>
          <a:lstStyle/>
          <a:p>
            <a:pPr marL="457200" indent="-457200">
              <a:buFont typeface="+mj-lt"/>
              <a:buAutoNum type="arabicPeriod" startAt="3"/>
            </a:pPr>
            <a:r>
              <a:rPr lang="en-US" sz="2400" dirty="0"/>
              <a:t>Automated Testing</a:t>
            </a:r>
          </a:p>
          <a:p>
            <a:pPr lvl="1"/>
            <a:r>
              <a:rPr lang="en-US" sz="2400" dirty="0"/>
              <a:t>Exclude dangerous pages</a:t>
            </a:r>
          </a:p>
          <a:p>
            <a:pPr lvl="1"/>
            <a:r>
              <a:rPr lang="en-US" sz="2400" dirty="0"/>
              <a:t>“Fuzzes” application input parameters</a:t>
            </a:r>
          </a:p>
          <a:p>
            <a:pPr lvl="1"/>
            <a:r>
              <a:rPr lang="en-US" sz="2400" dirty="0"/>
              <a:t>Good for injection attacks</a:t>
            </a:r>
          </a:p>
          <a:p>
            <a:pPr marL="457200" indent="-457200">
              <a:buFont typeface="+mj-lt"/>
              <a:buAutoNum type="arabicPeriod" startAt="3"/>
            </a:pPr>
            <a:r>
              <a:rPr lang="en-US" sz="2400" dirty="0"/>
              <a:t>Manual Testing</a:t>
            </a:r>
          </a:p>
          <a:p>
            <a:pPr lvl="1"/>
            <a:r>
              <a:rPr lang="en-US" sz="2400" dirty="0"/>
              <a:t>Controlled testing of dangerous pages</a:t>
            </a:r>
          </a:p>
          <a:p>
            <a:pPr lvl="1"/>
            <a:r>
              <a:rPr lang="en-US" sz="2400" dirty="0"/>
              <a:t>Fuzzing with Intruder</a:t>
            </a:r>
          </a:p>
          <a:p>
            <a:pPr lvl="1"/>
            <a:r>
              <a:rPr lang="en-US" sz="2400" dirty="0"/>
              <a:t>Good for permissions issues</a:t>
            </a:r>
          </a:p>
          <a:p>
            <a:pPr lvl="2"/>
            <a:r>
              <a:rPr lang="en-US" sz="2200" dirty="0"/>
              <a:t>Broken Access Control</a:t>
            </a:r>
          </a:p>
          <a:p>
            <a:pPr lvl="2"/>
            <a:r>
              <a:rPr lang="en-US" sz="2200" dirty="0"/>
              <a:t>Logic errors</a:t>
            </a:r>
          </a:p>
          <a:p>
            <a:pPr lvl="1"/>
            <a:r>
              <a:rPr lang="en-US" sz="2600" dirty="0"/>
              <a:t>Verify automated findings</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7</a:t>
            </a:fld>
            <a:endParaRPr lang="en-US" dirty="0"/>
          </a:p>
        </p:txBody>
      </p:sp>
    </p:spTree>
    <p:extLst>
      <p:ext uri="{BB962C8B-B14F-4D97-AF65-F5344CB8AC3E}">
        <p14:creationId xmlns:p14="http://schemas.microsoft.com/office/powerpoint/2010/main" val="380172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TESTING PHASES</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a:bodyPr>
          <a:lstStyle/>
          <a:p>
            <a:pPr marL="457200" indent="-457200">
              <a:buFont typeface="+mj-lt"/>
              <a:buAutoNum type="arabicPeriod" startAt="5"/>
            </a:pPr>
            <a:r>
              <a:rPr lang="en-US" sz="2400" dirty="0"/>
              <a:t>Exploitation</a:t>
            </a:r>
          </a:p>
          <a:p>
            <a:pPr lvl="1"/>
            <a:r>
              <a:rPr lang="en-US" sz="2400" dirty="0"/>
              <a:t>Attack found vulnerabilities</a:t>
            </a:r>
          </a:p>
          <a:p>
            <a:pPr lvl="1"/>
            <a:r>
              <a:rPr lang="en-US" sz="2400" dirty="0"/>
              <a:t>Attempt to gain command execution</a:t>
            </a:r>
          </a:p>
          <a:p>
            <a:pPr lvl="1"/>
            <a:r>
              <a:rPr lang="en-US" sz="2400" dirty="0"/>
              <a:t>Attempt to steal data</a:t>
            </a:r>
          </a:p>
          <a:p>
            <a:pPr lvl="1"/>
            <a:r>
              <a:rPr lang="en-US" sz="2400" dirty="0"/>
              <a:t>Attempt to elevate privileges</a:t>
            </a:r>
          </a:p>
          <a:p>
            <a:pPr marL="457200" indent="-457200">
              <a:buFont typeface="+mj-lt"/>
              <a:buAutoNum type="arabicPeriod" startAt="5"/>
            </a:pPr>
            <a:r>
              <a:rPr lang="en-US" sz="2400" dirty="0"/>
              <a:t>Reporting</a:t>
            </a:r>
          </a:p>
          <a:p>
            <a:pPr marL="457200" indent="-457200">
              <a:buFont typeface="+mj-lt"/>
              <a:buAutoNum type="arabicPeriod" startAt="5"/>
            </a:pPr>
            <a:endParaRPr lang="en-US" sz="2400" dirty="0"/>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8</a:t>
            </a:fld>
            <a:endParaRPr lang="en-US" dirty="0"/>
          </a:p>
        </p:txBody>
      </p:sp>
    </p:spTree>
    <p:extLst>
      <p:ext uri="{BB962C8B-B14F-4D97-AF65-F5344CB8AC3E}">
        <p14:creationId xmlns:p14="http://schemas.microsoft.com/office/powerpoint/2010/main" val="159829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BURP?</a:t>
            </a:r>
            <a:br>
              <a:rPr lang="en-US" dirty="0"/>
            </a:br>
            <a:endParaRPr lang="en-US" sz="1800" dirty="0">
              <a:solidFill>
                <a:schemeClr val="accent4"/>
              </a:solidFill>
            </a:endParaRPr>
          </a:p>
        </p:txBody>
      </p:sp>
      <p:sp>
        <p:nvSpPr>
          <p:cNvPr id="3" name="Content Placeholder 2"/>
          <p:cNvSpPr>
            <a:spLocks noGrp="1"/>
          </p:cNvSpPr>
          <p:nvPr>
            <p:ph idx="1"/>
          </p:nvPr>
        </p:nvSpPr>
        <p:spPr>
          <a:xfrm>
            <a:off x="648672" y="1504950"/>
            <a:ext cx="7885728" cy="2961386"/>
          </a:xfrm>
        </p:spPr>
        <p:txBody>
          <a:bodyPr>
            <a:normAutofit fontScale="92500" lnSpcReduction="10000"/>
          </a:bodyPr>
          <a:lstStyle/>
          <a:p>
            <a:pPr>
              <a:lnSpc>
                <a:spcPct val="110000"/>
              </a:lnSpc>
            </a:pPr>
            <a:r>
              <a:rPr lang="en-US" sz="2800" dirty="0"/>
              <a:t>Burp is a </a:t>
            </a:r>
            <a:r>
              <a:rPr lang="en-US" sz="2800" dirty="0" err="1"/>
              <a:t>MitM</a:t>
            </a:r>
            <a:r>
              <a:rPr lang="en-US" sz="2800" dirty="0"/>
              <a:t> Proxy</a:t>
            </a:r>
          </a:p>
          <a:p>
            <a:pPr>
              <a:lnSpc>
                <a:spcPct val="110000"/>
              </a:lnSpc>
            </a:pPr>
            <a:r>
              <a:rPr lang="en-US" sz="2800" dirty="0"/>
              <a:t>Free version from portswigger.net</a:t>
            </a:r>
          </a:p>
          <a:p>
            <a:pPr>
              <a:lnSpc>
                <a:spcPct val="110000"/>
              </a:lnSpc>
            </a:pPr>
            <a:r>
              <a:rPr lang="en-US" sz="2800" dirty="0"/>
              <a:t>Pro lets you scan, save, search, and is faster</a:t>
            </a:r>
          </a:p>
          <a:p>
            <a:pPr>
              <a:lnSpc>
                <a:spcPct val="110000"/>
              </a:lnSpc>
            </a:pPr>
            <a:r>
              <a:rPr lang="en-US" sz="2800" dirty="0"/>
              <a:t>DAST scanner</a:t>
            </a:r>
          </a:p>
          <a:p>
            <a:pPr>
              <a:lnSpc>
                <a:spcPct val="110000"/>
              </a:lnSpc>
            </a:pPr>
            <a:r>
              <a:rPr lang="en-US" sz="2800" dirty="0"/>
              <a:t>Traffic manipulation</a:t>
            </a:r>
          </a:p>
          <a:p>
            <a:pPr>
              <a:lnSpc>
                <a:spcPct val="110000"/>
              </a:lnSpc>
            </a:pPr>
            <a:r>
              <a:rPr lang="en-US" sz="2800" dirty="0"/>
              <a:t>SSL Interception</a:t>
            </a:r>
          </a:p>
        </p:txBody>
      </p:sp>
      <p:sp>
        <p:nvSpPr>
          <p:cNvPr id="4" name="Slide Number Placeholder 3"/>
          <p:cNvSpPr>
            <a:spLocks noGrp="1"/>
          </p:cNvSpPr>
          <p:nvPr>
            <p:ph type="sldNum" sz="quarter" idx="4"/>
          </p:nvPr>
        </p:nvSpPr>
        <p:spPr>
          <a:xfrm>
            <a:off x="8204764" y="4783059"/>
            <a:ext cx="329636" cy="182880"/>
          </a:xfrm>
        </p:spPr>
        <p:txBody>
          <a:bodyPr/>
          <a:lstStyle/>
          <a:p>
            <a:fld id="{515BA0A7-2D4D-5E44-9E8B-6DFF6FD28815}" type="slidenum">
              <a:rPr lang="en-US" smtClean="0"/>
              <a:pPr/>
              <a:t>9</a:t>
            </a:fld>
            <a:endParaRPr lang="en-US" dirty="0"/>
          </a:p>
        </p:txBody>
      </p:sp>
    </p:spTree>
    <p:extLst>
      <p:ext uri="{BB962C8B-B14F-4D97-AF65-F5344CB8AC3E}">
        <p14:creationId xmlns:p14="http://schemas.microsoft.com/office/powerpoint/2010/main" val="97115741"/>
      </p:ext>
    </p:extLst>
  </p:cSld>
  <p:clrMapOvr>
    <a:masterClrMapping/>
  </p:clrMapOvr>
</p:sld>
</file>

<file path=ppt/theme/theme1.xml><?xml version="1.0" encoding="utf-8"?>
<a:theme xmlns:a="http://schemas.openxmlformats.org/drawingml/2006/main" name="Office Theme">
  <a:themeElements>
    <a:clrScheme name="DirectDefense">
      <a:dk1>
        <a:srgbClr val="232121"/>
      </a:dk1>
      <a:lt1>
        <a:srgbClr val="FFFFFF"/>
      </a:lt1>
      <a:dk2>
        <a:srgbClr val="666B6D"/>
      </a:dk2>
      <a:lt2>
        <a:srgbClr val="D2D2D1"/>
      </a:lt2>
      <a:accent1>
        <a:srgbClr val="232121"/>
      </a:accent1>
      <a:accent2>
        <a:srgbClr val="D2D2D1"/>
      </a:accent2>
      <a:accent3>
        <a:srgbClr val="666B6D"/>
      </a:accent3>
      <a:accent4>
        <a:srgbClr val="00ACE4"/>
      </a:accent4>
      <a:accent5>
        <a:srgbClr val="FD5D1A"/>
      </a:accent5>
      <a:accent6>
        <a:srgbClr val="9CD3EC"/>
      </a:accent6>
      <a:hlink>
        <a:srgbClr val="00ACE4"/>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576_DD_PPT_Template_R1_LB-MP" id="{A26E19FC-6F2F-254D-8835-1B26796CA5D7}" vid="{964D6747-99AB-4E4B-80EC-816BBFF0284D}"/>
    </a:ext>
  </a:extLst>
</a:theme>
</file>

<file path=ppt/theme/theme2.xml><?xml version="1.0" encoding="utf-8"?>
<a:theme xmlns:a="http://schemas.openxmlformats.org/drawingml/2006/main" name="Custom Design">
  <a:themeElements>
    <a:clrScheme name="DirectDefense">
      <a:dk1>
        <a:srgbClr val="232121"/>
      </a:dk1>
      <a:lt1>
        <a:srgbClr val="FFFFFF"/>
      </a:lt1>
      <a:dk2>
        <a:srgbClr val="666B6D"/>
      </a:dk2>
      <a:lt2>
        <a:srgbClr val="D2D2D1"/>
      </a:lt2>
      <a:accent1>
        <a:srgbClr val="232121"/>
      </a:accent1>
      <a:accent2>
        <a:srgbClr val="D2D2D1"/>
      </a:accent2>
      <a:accent3>
        <a:srgbClr val="666B6D"/>
      </a:accent3>
      <a:accent4>
        <a:srgbClr val="00ACE4"/>
      </a:accent4>
      <a:accent5>
        <a:srgbClr val="FD5D1A"/>
      </a:accent5>
      <a:accent6>
        <a:srgbClr val="9CD3EC"/>
      </a:accent6>
      <a:hlink>
        <a:srgbClr val="00ACE4"/>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576_DD_PPT_Template_R1_LB-MP" id="{A26E19FC-6F2F-254D-8835-1B26796CA5D7}" vid="{B5DDCC67-D501-DE47-8B3D-166CB0B29DA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B63D44CCE4914BB34183B062CF6FE1" ma:contentTypeVersion="4" ma:contentTypeDescription="Create a new document." ma:contentTypeScope="" ma:versionID="372159b7c420614f5a61c5a69b0e8b03">
  <xsd:schema xmlns:xsd="http://www.w3.org/2001/XMLSchema" xmlns:xs="http://www.w3.org/2001/XMLSchema" xmlns:p="http://schemas.microsoft.com/office/2006/metadata/properties" xmlns:ns2="3731b75e-6f68-40f4-9d0a-0a5cf2200f93" targetNamespace="http://schemas.microsoft.com/office/2006/metadata/properties" ma:root="true" ma:fieldsID="d64b5b83b0766b47035683cfca990c54" ns2:_="">
    <xsd:import namespace="3731b75e-6f68-40f4-9d0a-0a5cf2200f93"/>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31b75e-6f68-40f4-9d0a-0a5cf2200f9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B99817-A09C-4D50-BB92-742174BE12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31b75e-6f68-40f4-9d0a-0a5cf2200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09629B-DAAE-43CD-9923-A162774A4306}">
  <ds:schemaRefs>
    <ds:schemaRef ds:uri="http://schemas.microsoft.com/sharepoint/v3/contenttype/forms"/>
  </ds:schemaRefs>
</ds:datastoreItem>
</file>

<file path=customXml/itemProps3.xml><?xml version="1.0" encoding="utf-8"?>
<ds:datastoreItem xmlns:ds="http://schemas.openxmlformats.org/officeDocument/2006/customXml" ds:itemID="{0BBB757E-0932-4635-8D18-732DEBB5D1F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4576_DD_PPT_Template_R1_LB-c</Template>
  <TotalTime>14047</TotalTime>
  <Words>4773</Words>
  <Application>Microsoft Office PowerPoint</Application>
  <PresentationFormat>On-screen Show (16:9)</PresentationFormat>
  <Paragraphs>318</Paragraphs>
  <Slides>43</Slides>
  <Notes>41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43</vt:i4>
      </vt:variant>
    </vt:vector>
  </HeadingPairs>
  <TitlesOfParts>
    <vt:vector size="48" baseType="lpstr">
      <vt:lpstr>.AppleSystemUIFont</vt:lpstr>
      <vt:lpstr>Arial</vt:lpstr>
      <vt:lpstr>Arial Regular</vt:lpstr>
      <vt:lpstr>Office Theme</vt:lpstr>
      <vt:lpstr>Custom Design</vt:lpstr>
      <vt:lpstr>Suite Burp: Testing HTTP-based Apps</vt:lpstr>
      <vt:lpstr>OBJECTIVE </vt:lpstr>
      <vt:lpstr>APPLICATIONS USED </vt:lpstr>
      <vt:lpstr>APPLICATION TESTING METHODOLOGY OVERVIEW </vt:lpstr>
      <vt:lpstr>APPLICATION TESTING PHASES </vt:lpstr>
      <vt:lpstr>APPLICATION TESTING PHASES </vt:lpstr>
      <vt:lpstr>APPLICATION TESTING PHASES </vt:lpstr>
      <vt:lpstr>APPLICATION TESTING PHASES </vt:lpstr>
      <vt:lpstr>WHAT IS BURP? </vt:lpstr>
      <vt:lpstr>HTTP </vt:lpstr>
      <vt:lpstr>STRUCTURE OF HTTP REQUESTS </vt:lpstr>
      <vt:lpstr>STRUCTURE OF HTTP RESPONSES </vt:lpstr>
      <vt:lpstr>HTTP INTERCEPTION </vt:lpstr>
      <vt:lpstr>CONFIGURE PROXY </vt:lpstr>
      <vt:lpstr>CONFIGURE PROXY </vt:lpstr>
      <vt:lpstr>CONFIGURE PROXY IOT/MOBILE </vt:lpstr>
      <vt:lpstr>CONFIGURE UPSTREAM PROXY  </vt:lpstr>
      <vt:lpstr>CONFIGURE BROWSER PROXY </vt:lpstr>
      <vt:lpstr>CONFIGURE CERTIFICATE </vt:lpstr>
      <vt:lpstr>CONFIGURE CERTIFICATE </vt:lpstr>
      <vt:lpstr>TARGET </vt:lpstr>
      <vt:lpstr>TARGET  </vt:lpstr>
      <vt:lpstr>SCOPE </vt:lpstr>
      <vt:lpstr>SPIDER </vt:lpstr>
      <vt:lpstr>REPEATER </vt:lpstr>
      <vt:lpstr>SCANNER </vt:lpstr>
      <vt:lpstr>INTRUDER </vt:lpstr>
      <vt:lpstr>INTRUDER POSITIONS </vt:lpstr>
      <vt:lpstr>INTRUDER POSITIONS </vt:lpstr>
      <vt:lpstr>INTRUDER SCANNING </vt:lpstr>
      <vt:lpstr>SEQUENCER </vt:lpstr>
      <vt:lpstr>DECODER </vt:lpstr>
      <vt:lpstr>COMPARER </vt:lpstr>
      <vt:lpstr>COLLABORATOR </vt:lpstr>
      <vt:lpstr>SEARCH </vt:lpstr>
      <vt:lpstr>SESSION HANDLING </vt:lpstr>
      <vt:lpstr>AUTOMATED AUTHENTICATION </vt:lpstr>
      <vt:lpstr>AUTOMATED AUTHENTICATION </vt:lpstr>
      <vt:lpstr>AUTOMATED AUTHENTICATION </vt:lpstr>
      <vt:lpstr>AUTOMATED AUTHENTICATION </vt:lpstr>
      <vt:lpstr>EXTENSIONS </vt:lpstr>
      <vt:lpstr>EXTENSIONS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COPY LOREM IPSUM DOLOR SIT AMET</dc:title>
  <dc:creator>Jared Lemos</dc:creator>
  <cp:lastModifiedBy>Stephen Deck</cp:lastModifiedBy>
  <cp:revision>50</cp:revision>
  <dcterms:created xsi:type="dcterms:W3CDTF">2017-05-08T14:15:54Z</dcterms:created>
  <dcterms:modified xsi:type="dcterms:W3CDTF">2019-04-06T03:09:20Z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0x01010009B63D44CCE4914BB34183B062CF6FE1</vt:lpwstr>
  </property>
</Properties>
</file>