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 id="2147483671" r:id="rId5"/>
  </p:sldMasterIdLst>
  <p:notesMasterIdLst>
    <p:notesMasterId r:id="rId46"/>
  </p:notesMasterIdLst>
  <p:sldIdLst>
    <p:sldId id="257" r:id="rId6"/>
    <p:sldId id="260" r:id="rId7"/>
    <p:sldId id="262" r:id="rId8"/>
    <p:sldId id="272" r:id="rId9"/>
    <p:sldId id="307" r:id="rId10"/>
    <p:sldId id="273" r:id="rId11"/>
    <p:sldId id="289" r:id="rId12"/>
    <p:sldId id="274" r:id="rId13"/>
    <p:sldId id="276" r:id="rId14"/>
    <p:sldId id="277" r:id="rId15"/>
    <p:sldId id="278" r:id="rId16"/>
    <p:sldId id="308" r:id="rId17"/>
    <p:sldId id="275" r:id="rId18"/>
    <p:sldId id="291" r:id="rId19"/>
    <p:sldId id="290" r:id="rId20"/>
    <p:sldId id="292" r:id="rId21"/>
    <p:sldId id="286" r:id="rId22"/>
    <p:sldId id="280" r:id="rId23"/>
    <p:sldId id="281" r:id="rId24"/>
    <p:sldId id="282" r:id="rId25"/>
    <p:sldId id="283" r:id="rId26"/>
    <p:sldId id="285" r:id="rId27"/>
    <p:sldId id="304" r:id="rId28"/>
    <p:sldId id="305" r:id="rId29"/>
    <p:sldId id="298" r:id="rId30"/>
    <p:sldId id="306" r:id="rId31"/>
    <p:sldId id="287" r:id="rId32"/>
    <p:sldId id="299" r:id="rId33"/>
    <p:sldId id="302" r:id="rId34"/>
    <p:sldId id="300" r:id="rId35"/>
    <p:sldId id="301" r:id="rId36"/>
    <p:sldId id="309" r:id="rId37"/>
    <p:sldId id="288" r:id="rId38"/>
    <p:sldId id="303" r:id="rId39"/>
    <p:sldId id="293" r:id="rId40"/>
    <p:sldId id="294" r:id="rId41"/>
    <p:sldId id="295" r:id="rId42"/>
    <p:sldId id="297" r:id="rId43"/>
    <p:sldId id="296" r:id="rId44"/>
    <p:sldId id="266" r:id="rId4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20A35FF1-62A1-5A42-A1D2-756514C1AA1B}">
          <p14:sldIdLst>
            <p14:sldId id="257"/>
          </p14:sldIdLst>
        </p14:section>
        <p14:section name="Content Slides" id="{295D142A-0911-5242-8846-8B80ECDBE2F6}">
          <p14:sldIdLst>
            <p14:sldId id="260"/>
            <p14:sldId id="262"/>
          </p14:sldIdLst>
        </p14:section>
        <p14:section name="2017 OWASP Top 10" id="{58935987-BB7B-41FA-AFED-65565293DEB6}">
          <p14:sldIdLst>
            <p14:sldId id="272"/>
          </p14:sldIdLst>
        </p14:section>
        <p14:section name="XML eXternal Entity" id="{D227539D-FC7F-4D00-822F-6FA616BF0B7F}">
          <p14:sldIdLst>
            <p14:sldId id="307"/>
            <p14:sldId id="273"/>
            <p14:sldId id="289"/>
            <p14:sldId id="274"/>
            <p14:sldId id="276"/>
            <p14:sldId id="277"/>
            <p14:sldId id="278"/>
            <p14:sldId id="308"/>
            <p14:sldId id="275"/>
            <p14:sldId id="291"/>
            <p14:sldId id="290"/>
            <p14:sldId id="292"/>
            <p14:sldId id="286"/>
            <p14:sldId id="280"/>
            <p14:sldId id="281"/>
            <p14:sldId id="282"/>
            <p14:sldId id="283"/>
            <p14:sldId id="285"/>
            <p14:sldId id="304"/>
            <p14:sldId id="305"/>
            <p14:sldId id="298"/>
            <p14:sldId id="306"/>
            <p14:sldId id="287"/>
            <p14:sldId id="299"/>
            <p14:sldId id="302"/>
            <p14:sldId id="300"/>
            <p14:sldId id="301"/>
            <p14:sldId id="309"/>
            <p14:sldId id="288"/>
            <p14:sldId id="303"/>
            <p14:sldId id="293"/>
            <p14:sldId id="294"/>
            <p14:sldId id="295"/>
            <p14:sldId id="297"/>
            <p14:sldId id="296"/>
          </p14:sldIdLst>
        </p14:section>
        <p14:section name="Image Slides" id="{A2565F24-7758-544D-9566-1AA2EAEF675D}">
          <p14:sldIdLst/>
        </p14:section>
        <p14:section name="Section Divider" id="{191F3268-1E7A-384E-B46C-40D6CB17006B}">
          <p14:sldIdLst/>
        </p14:section>
        <p14:section name="Ending Slide" id="{FD84001B-71A2-0E4B-830B-073E77A3BEAB}">
          <p14:sldIdLst>
            <p14:sldId id="266"/>
          </p14:sldIdLst>
        </p14:section>
      </p14:sectionLst>
    </p:ext>
    <p:ext uri="{EFAFB233-063F-42B5-8137-9DF3F51BA10A}">
      <p15:sldGuideLst xmlns:p15="http://schemas.microsoft.com/office/powerpoint/2012/main">
        <p15:guide id="1" orient="horz" pos="372" userDrawn="1">
          <p15:clr>
            <a:srgbClr val="A4A3A4"/>
          </p15:clr>
        </p15:guide>
        <p15:guide id="2" pos="5376" userDrawn="1">
          <p15:clr>
            <a:srgbClr val="A4A3A4"/>
          </p15:clr>
        </p15:guide>
        <p15:guide id="3" pos="408" userDrawn="1">
          <p15:clr>
            <a:srgbClr val="A4A3A4"/>
          </p15:clr>
        </p15:guide>
        <p15:guide id="4" orient="horz" pos="948" userDrawn="1">
          <p15:clr>
            <a:srgbClr val="A4A3A4"/>
          </p15:clr>
        </p15:guide>
        <p15:guide id="5" orient="horz" pos="27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7"/>
    <p:restoredTop sz="81036" autoAdjust="0"/>
  </p:normalViewPr>
  <p:slideViewPr>
    <p:cSldViewPr snapToGrid="0" snapToObjects="1">
      <p:cViewPr varScale="1">
        <p:scale>
          <a:sx n="85" d="100"/>
          <a:sy n="85" d="100"/>
        </p:scale>
        <p:origin x="1039" y="55"/>
      </p:cViewPr>
      <p:guideLst>
        <p:guide orient="horz" pos="372"/>
        <p:guide pos="5376"/>
        <p:guide pos="408"/>
        <p:guide orient="horz" pos="948"/>
        <p:guide orient="horz" pos="2724"/>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1" d="100"/>
          <a:sy n="91" d="100"/>
        </p:scale>
        <p:origin x="2839" y="7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charset="0"/>
              </a:defRPr>
            </a:lvl1pPr>
          </a:lstStyle>
          <a:p>
            <a:fld id="{F0A6AF3A-C228-024A-8C2E-6E0FCC8DEC76}" type="datetimeFigureOut">
              <a:rPr lang="en-US" smtClean="0"/>
              <a:pPr/>
              <a:t>12/12/2017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charset="0"/>
              </a:defRPr>
            </a:lvl1pPr>
          </a:lstStyle>
          <a:p>
            <a:fld id="{6F54EAC9-6F55-7344-9BAC-CED3200D9C28}" type="slidenum">
              <a:rPr lang="en-US" smtClean="0"/>
              <a:pPr/>
              <a:t>‹#›</a:t>
            </a:fld>
            <a:endParaRPr lang="en-US" dirty="0"/>
          </a:p>
        </p:txBody>
      </p:sp>
    </p:spTree>
    <p:extLst>
      <p:ext uri="{BB962C8B-B14F-4D97-AF65-F5344CB8AC3E}">
        <p14:creationId xmlns:p14="http://schemas.microsoft.com/office/powerpoint/2010/main" val="2096240790"/>
      </p:ext>
    </p:extLst>
  </p:cSld>
  <p:clrMap bg1="lt1" tx1="dk1" bg2="lt2" tx2="dk2" accent1="accent1" accent2="accent2" accent3="accent3" accent4="accent4" accent5="accent5" accent6="accent6" hlink="hlink" folHlink="folHlink"/>
  <p:notesStyle>
    <a:lvl1pPr marL="0" algn="l" defTabSz="685800" rtl="0" eaLnBrk="1" latinLnBrk="0" hangingPunct="1">
      <a:defRPr sz="900" b="0" i="0" kern="1200">
        <a:solidFill>
          <a:schemeClr val="tx1"/>
        </a:solidFill>
        <a:latin typeface="Arial Regular" charset="0"/>
        <a:ea typeface="+mn-ea"/>
        <a:cs typeface="+mn-cs"/>
      </a:defRPr>
    </a:lvl1pPr>
    <a:lvl2pPr marL="342900" algn="l" defTabSz="685800" rtl="0" eaLnBrk="1" latinLnBrk="0" hangingPunct="1">
      <a:defRPr sz="900" b="0" i="0" kern="1200">
        <a:solidFill>
          <a:schemeClr val="tx1"/>
        </a:solidFill>
        <a:latin typeface="Arial Regular" charset="0"/>
        <a:ea typeface="+mn-ea"/>
        <a:cs typeface="+mn-cs"/>
      </a:defRPr>
    </a:lvl2pPr>
    <a:lvl3pPr marL="685800" algn="l" defTabSz="685800" rtl="0" eaLnBrk="1" latinLnBrk="0" hangingPunct="1">
      <a:defRPr sz="900" b="0" i="0" kern="1200">
        <a:solidFill>
          <a:schemeClr val="tx1"/>
        </a:solidFill>
        <a:latin typeface="Arial Regular" charset="0"/>
        <a:ea typeface="+mn-ea"/>
        <a:cs typeface="+mn-cs"/>
      </a:defRPr>
    </a:lvl3pPr>
    <a:lvl4pPr marL="1028700" algn="l" defTabSz="685800" rtl="0" eaLnBrk="1" latinLnBrk="0" hangingPunct="1">
      <a:defRPr sz="900" b="0" i="0" kern="1200">
        <a:solidFill>
          <a:schemeClr val="tx1"/>
        </a:solidFill>
        <a:latin typeface="Arial Regular" charset="0"/>
        <a:ea typeface="+mn-ea"/>
        <a:cs typeface="+mn-cs"/>
      </a:defRPr>
    </a:lvl4pPr>
    <a:lvl5pPr marL="1371600" algn="l" defTabSz="685800" rtl="0" eaLnBrk="1" latinLnBrk="0" hangingPunct="1">
      <a:defRPr sz="900" b="0" i="0" kern="1200">
        <a:solidFill>
          <a:schemeClr val="tx1"/>
        </a:solidFill>
        <a:latin typeface="Arial Regular"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a:t>
            </a:fld>
            <a:endParaRPr lang="en-US"/>
          </a:p>
        </p:txBody>
      </p:sp>
    </p:spTree>
    <p:extLst>
      <p:ext uri="{BB962C8B-B14F-4D97-AF65-F5344CB8AC3E}">
        <p14:creationId xmlns:p14="http://schemas.microsoft.com/office/powerpoint/2010/main" val="878100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serialized objects look like? Here is a string with the word text. After serializing the object we have several parts. First is the magic value. This is an indicator that the following data is a serialized object. The stream version is an identify to notify the application which format the data are in. Next we have an identifier of the data type for the object that is following. This value will depend on exactly what information is coming next. For example, 0x74 indicates that the next object is a string. 0x73 indicates that the next object will be of type “object.” Strings are composed of a length identifier. In this case, 0x04, indicating the next 4 bytes are the string value. Here we have 0x74657874, which corresponds to the ascii characters “text”</a:t>
            </a:r>
          </a:p>
        </p:txBody>
      </p:sp>
      <p:sp>
        <p:nvSpPr>
          <p:cNvPr id="4" name="Slide Number Placeholder 3"/>
          <p:cNvSpPr>
            <a:spLocks noGrp="1"/>
          </p:cNvSpPr>
          <p:nvPr>
            <p:ph type="sldNum" sz="quarter" idx="10"/>
          </p:nvPr>
        </p:nvSpPr>
        <p:spPr/>
        <p:txBody>
          <a:bodyPr/>
          <a:lstStyle/>
          <a:p>
            <a:fld id="{6F54EAC9-6F55-7344-9BAC-CED3200D9C28}" type="slidenum">
              <a:rPr lang="en-US" smtClean="0"/>
              <a:t>14</a:t>
            </a:fld>
            <a:endParaRPr lang="en-US"/>
          </a:p>
        </p:txBody>
      </p:sp>
    </p:spTree>
    <p:extLst>
      <p:ext uri="{BB962C8B-B14F-4D97-AF65-F5344CB8AC3E}">
        <p14:creationId xmlns:p14="http://schemas.microsoft.com/office/powerpoint/2010/main" val="397130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seen serialized data, it is simpler to understand how deserialization works. All those bytes are parsed by the deserialization routine. This is a common practice in many languages. Python, Java, .NET, etc. It may not always look like the bytes we saw in the previous slide, but it is happening. In Java, this is usually done with the </a:t>
            </a:r>
            <a:r>
              <a:rPr lang="en-US" dirty="0" err="1"/>
              <a:t>readObject</a:t>
            </a:r>
            <a:r>
              <a:rPr lang="en-US" dirty="0"/>
              <a:t> method. </a:t>
            </a:r>
          </a:p>
          <a:p>
            <a:r>
              <a:rPr lang="en-US" dirty="0"/>
              <a:t>So what? Why is it an issue that we can send objects to a server? How is this pertinent to security at all? Like always, you can never trust a client. It is possible for an attacker to send a different object than the one expected by the server. Some possible attacks would be to provide a different data type. So instead of an integer with our user ID, we provide a Boolean variable, like true. Something like that might grant the ability to bypass authentication.</a:t>
            </a:r>
          </a:p>
          <a:p>
            <a:r>
              <a:rPr lang="en-US" dirty="0"/>
              <a:t>Sometimes it is even possible to execute arbitrary code with deserialization exploits. Some objects can come pre-packaged with commands to run code or make requests on a victim server.</a:t>
            </a:r>
          </a:p>
        </p:txBody>
      </p:sp>
      <p:sp>
        <p:nvSpPr>
          <p:cNvPr id="4" name="Slide Number Placeholder 3"/>
          <p:cNvSpPr>
            <a:spLocks noGrp="1"/>
          </p:cNvSpPr>
          <p:nvPr>
            <p:ph type="sldNum" sz="quarter" idx="10"/>
          </p:nvPr>
        </p:nvSpPr>
        <p:spPr/>
        <p:txBody>
          <a:bodyPr/>
          <a:lstStyle/>
          <a:p>
            <a:fld id="{6F54EAC9-6F55-7344-9BAC-CED3200D9C28}" type="slidenum">
              <a:rPr lang="en-US" smtClean="0"/>
              <a:t>15</a:t>
            </a:fld>
            <a:endParaRPr lang="en-US"/>
          </a:p>
        </p:txBody>
      </p:sp>
    </p:spTree>
    <p:extLst>
      <p:ext uri="{BB962C8B-B14F-4D97-AF65-F5344CB8AC3E}">
        <p14:creationId xmlns:p14="http://schemas.microsoft.com/office/powerpoint/2010/main" val="3340603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malicious object. It will only make an HTTP request to a site of our choosing. We’re using the </a:t>
            </a:r>
            <a:r>
              <a:rPr lang="en-US" dirty="0" err="1"/>
              <a:t>xalan</a:t>
            </a:r>
            <a:r>
              <a:rPr lang="en-US" dirty="0"/>
              <a:t> XSLTC </a:t>
            </a:r>
            <a:r>
              <a:rPr lang="en-US" dirty="0" err="1"/>
              <a:t>AbstractTranslet</a:t>
            </a:r>
            <a:r>
              <a:rPr lang="en-US" dirty="0"/>
              <a:t> class’s constructor to execute our code when the object is created. </a:t>
            </a:r>
          </a:p>
        </p:txBody>
      </p:sp>
      <p:sp>
        <p:nvSpPr>
          <p:cNvPr id="4" name="Slide Number Placeholder 3"/>
          <p:cNvSpPr>
            <a:spLocks noGrp="1"/>
          </p:cNvSpPr>
          <p:nvPr>
            <p:ph type="sldNum" sz="quarter" idx="10"/>
          </p:nvPr>
        </p:nvSpPr>
        <p:spPr/>
        <p:txBody>
          <a:bodyPr/>
          <a:lstStyle/>
          <a:p>
            <a:fld id="{6F54EAC9-6F55-7344-9BAC-CED3200D9C28}" type="slidenum">
              <a:rPr lang="en-US" smtClean="0"/>
              <a:t>16</a:t>
            </a:fld>
            <a:endParaRPr lang="en-US"/>
          </a:p>
        </p:txBody>
      </p:sp>
    </p:spTree>
    <p:extLst>
      <p:ext uri="{BB962C8B-B14F-4D97-AF65-F5344CB8AC3E}">
        <p14:creationId xmlns:p14="http://schemas.microsoft.com/office/powerpoint/2010/main" val="193144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fix for these vulnerabilities has been blacklisting classes that are </a:t>
            </a:r>
            <a:r>
              <a:rPr lang="en-US" dirty="0" err="1"/>
              <a:t>deserialized</a:t>
            </a:r>
            <a:r>
              <a:rPr lang="en-US" dirty="0"/>
              <a:t>. Normally, blacklisting is not appropriate. It is just a matter of time until someone finds a different gadget that bypasses the blacklist. Unfortunately, Java developers actually do want to write custom classes and then </a:t>
            </a:r>
            <a:r>
              <a:rPr lang="en-US" dirty="0" err="1"/>
              <a:t>deserialize</a:t>
            </a:r>
            <a:r>
              <a:rPr lang="en-US" dirty="0"/>
              <a:t> them. So you can’t just specify classes that are safe to </a:t>
            </a:r>
            <a:r>
              <a:rPr lang="en-US" dirty="0" err="1"/>
              <a:t>deserialize</a:t>
            </a:r>
            <a:r>
              <a:rPr lang="en-US" dirty="0"/>
              <a:t> or the Java developer’s classes definitely won’t be in that list. So sadly enough, blacklisting is the best defense available and the only way to get the blacklisting is to upgrade. The deserialization functions are also not the only piece of code you’ll be stuck upgrading. For example, the Jackson </a:t>
            </a:r>
            <a:r>
              <a:rPr lang="en-US" dirty="0" err="1"/>
              <a:t>marshaller</a:t>
            </a:r>
            <a:r>
              <a:rPr lang="en-US" dirty="0"/>
              <a:t> is probably going to be included in a larger framework. So to get the fix in, the framework has to update and then you have to use the newer framework version. This means that the developers need to test the new framework or the app may not function properly. So this isn’t a trivial fix.</a:t>
            </a:r>
          </a:p>
          <a:p>
            <a:r>
              <a:rPr lang="en-US" dirty="0"/>
              <a:t>It is also difficult to write signatures for network security gear that will effectively block deserialization attacks. Again, you are trying to blacklist specific objects. You also have to do it without the benefit of an IPS preprocessor that understands Java objects. Even if you did have an IPS preprocessor for it, it would likely be vulnerable to a deserialization attack. Then you would end up with code execution on your IPS, which is never a good thing.</a:t>
            </a:r>
          </a:p>
        </p:txBody>
      </p:sp>
      <p:sp>
        <p:nvSpPr>
          <p:cNvPr id="4" name="Slide Number Placeholder 3"/>
          <p:cNvSpPr>
            <a:spLocks noGrp="1"/>
          </p:cNvSpPr>
          <p:nvPr>
            <p:ph type="sldNum" sz="quarter" idx="10"/>
          </p:nvPr>
        </p:nvSpPr>
        <p:spPr/>
        <p:txBody>
          <a:bodyPr/>
          <a:lstStyle/>
          <a:p>
            <a:fld id="{6F54EAC9-6F55-7344-9BAC-CED3200D9C28}" type="slidenum">
              <a:rPr lang="en-US" smtClean="0"/>
              <a:t>17</a:t>
            </a:fld>
            <a:endParaRPr lang="en-US"/>
          </a:p>
        </p:txBody>
      </p:sp>
    </p:spTree>
    <p:extLst>
      <p:ext uri="{BB962C8B-B14F-4D97-AF65-F5344CB8AC3E}">
        <p14:creationId xmlns:p14="http://schemas.microsoft.com/office/powerpoint/2010/main" val="3583980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pickle library in python handles deserialization. Here is a screenshot of the </a:t>
            </a:r>
            <a:r>
              <a:rPr lang="en-US" dirty="0" err="1"/>
              <a:t>pickle.loads</a:t>
            </a:r>
            <a:r>
              <a:rPr lang="en-US" dirty="0"/>
              <a:t> method that performs the deserialization. This routine runs on a base 64 encoded </a:t>
            </a:r>
            <a:r>
              <a:rPr lang="en-US" dirty="0" err="1"/>
              <a:t>AuthToken</a:t>
            </a:r>
            <a:r>
              <a:rPr lang="en-US" dirty="0"/>
              <a:t> header.</a:t>
            </a:r>
          </a:p>
        </p:txBody>
      </p:sp>
      <p:sp>
        <p:nvSpPr>
          <p:cNvPr id="4" name="Slide Number Placeholder 3"/>
          <p:cNvSpPr>
            <a:spLocks noGrp="1"/>
          </p:cNvSpPr>
          <p:nvPr>
            <p:ph type="sldNum" sz="quarter" idx="10"/>
          </p:nvPr>
        </p:nvSpPr>
        <p:spPr/>
        <p:txBody>
          <a:bodyPr/>
          <a:lstStyle/>
          <a:p>
            <a:fld id="{6F54EAC9-6F55-7344-9BAC-CED3200D9C28}" type="slidenum">
              <a:rPr lang="en-US" smtClean="0"/>
              <a:t>18</a:t>
            </a:fld>
            <a:endParaRPr lang="en-US"/>
          </a:p>
        </p:txBody>
      </p:sp>
    </p:spTree>
    <p:extLst>
      <p:ext uri="{BB962C8B-B14F-4D97-AF65-F5344CB8AC3E}">
        <p14:creationId xmlns:p14="http://schemas.microsoft.com/office/powerpoint/2010/main" val="1446952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an attacker can control this header, the attacker can make a Python object that executes operating system commands. In this case we are using operating system commands to run a reverse shell to our attacker machine. By running this code, we have a base64 encoded version of this object.</a:t>
            </a:r>
          </a:p>
        </p:txBody>
      </p:sp>
      <p:sp>
        <p:nvSpPr>
          <p:cNvPr id="4" name="Slide Number Placeholder 3"/>
          <p:cNvSpPr>
            <a:spLocks noGrp="1"/>
          </p:cNvSpPr>
          <p:nvPr>
            <p:ph type="sldNum" sz="quarter" idx="10"/>
          </p:nvPr>
        </p:nvSpPr>
        <p:spPr/>
        <p:txBody>
          <a:bodyPr/>
          <a:lstStyle/>
          <a:p>
            <a:fld id="{6F54EAC9-6F55-7344-9BAC-CED3200D9C28}" type="slidenum">
              <a:rPr lang="en-US" smtClean="0"/>
              <a:t>19</a:t>
            </a:fld>
            <a:endParaRPr lang="en-US"/>
          </a:p>
        </p:txBody>
      </p:sp>
    </p:spTree>
    <p:extLst>
      <p:ext uri="{BB962C8B-B14F-4D97-AF65-F5344CB8AC3E}">
        <p14:creationId xmlns:p14="http://schemas.microsoft.com/office/powerpoint/2010/main" val="194490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send our object to the server we can see that the server sends back a shell that we can use to execute further OS commands as root.</a:t>
            </a:r>
          </a:p>
        </p:txBody>
      </p:sp>
      <p:sp>
        <p:nvSpPr>
          <p:cNvPr id="4" name="Slide Number Placeholder 3"/>
          <p:cNvSpPr>
            <a:spLocks noGrp="1"/>
          </p:cNvSpPr>
          <p:nvPr>
            <p:ph type="sldNum" sz="quarter" idx="10"/>
          </p:nvPr>
        </p:nvSpPr>
        <p:spPr/>
        <p:txBody>
          <a:bodyPr/>
          <a:lstStyle/>
          <a:p>
            <a:fld id="{6F54EAC9-6F55-7344-9BAC-CED3200D9C28}" type="slidenum">
              <a:rPr lang="en-US" smtClean="0"/>
              <a:t>20</a:t>
            </a:fld>
            <a:endParaRPr lang="en-US"/>
          </a:p>
        </p:txBody>
      </p:sp>
    </p:spTree>
    <p:extLst>
      <p:ext uri="{BB962C8B-B14F-4D97-AF65-F5344CB8AC3E}">
        <p14:creationId xmlns:p14="http://schemas.microsoft.com/office/powerpoint/2010/main" val="2385752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has similar problems to the Pickle library. Many deserialization vulnerabilities lay dormant for years due to a lack of effective gadgets to execute code. In 2015, researchers created a Java application called </a:t>
            </a:r>
            <a:r>
              <a:rPr lang="en-US" dirty="0" err="1"/>
              <a:t>ysoserial</a:t>
            </a:r>
            <a:r>
              <a:rPr lang="en-US" dirty="0"/>
              <a:t> to help other security testers exploit these Java deserialization vulnerabilities.</a:t>
            </a:r>
          </a:p>
        </p:txBody>
      </p:sp>
      <p:sp>
        <p:nvSpPr>
          <p:cNvPr id="4" name="Slide Number Placeholder 3"/>
          <p:cNvSpPr>
            <a:spLocks noGrp="1"/>
          </p:cNvSpPr>
          <p:nvPr>
            <p:ph type="sldNum" sz="quarter" idx="10"/>
          </p:nvPr>
        </p:nvSpPr>
        <p:spPr/>
        <p:txBody>
          <a:bodyPr/>
          <a:lstStyle/>
          <a:p>
            <a:fld id="{6F54EAC9-6F55-7344-9BAC-CED3200D9C28}" type="slidenum">
              <a:rPr lang="en-US" smtClean="0"/>
              <a:t>21</a:t>
            </a:fld>
            <a:endParaRPr lang="en-US"/>
          </a:p>
        </p:txBody>
      </p:sp>
    </p:spTree>
    <p:extLst>
      <p:ext uri="{BB962C8B-B14F-4D97-AF65-F5344CB8AC3E}">
        <p14:creationId xmlns:p14="http://schemas.microsoft.com/office/powerpoint/2010/main" val="891742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this, we’ll use a vulnerable app that </a:t>
            </a:r>
            <a:r>
              <a:rPr lang="en-US" dirty="0" err="1"/>
              <a:t>deserializes</a:t>
            </a:r>
            <a:r>
              <a:rPr lang="en-US" dirty="0"/>
              <a:t> arbitrary user objects. This app includes the Apache Commons Collection, which many apps use. This collection contains a gadget that allows the execution of arbitrary code. Using </a:t>
            </a:r>
            <a:r>
              <a:rPr lang="en-US" dirty="0" err="1"/>
              <a:t>ysoserial</a:t>
            </a:r>
            <a:r>
              <a:rPr lang="en-US" dirty="0"/>
              <a:t> to generate the payload, we can execute a single command with each request. We will run the attack in three stages. The first will download our malicious code, the second will make our malicious code executable, and the third will run the executable.</a:t>
            </a:r>
          </a:p>
        </p:txBody>
      </p:sp>
      <p:sp>
        <p:nvSpPr>
          <p:cNvPr id="4" name="Slide Number Placeholder 3"/>
          <p:cNvSpPr>
            <a:spLocks noGrp="1"/>
          </p:cNvSpPr>
          <p:nvPr>
            <p:ph type="sldNum" sz="quarter" idx="10"/>
          </p:nvPr>
        </p:nvSpPr>
        <p:spPr/>
        <p:txBody>
          <a:bodyPr/>
          <a:lstStyle/>
          <a:p>
            <a:fld id="{6F54EAC9-6F55-7344-9BAC-CED3200D9C28}" type="slidenum">
              <a:rPr lang="en-US" smtClean="0"/>
              <a:t>22</a:t>
            </a:fld>
            <a:endParaRPr lang="en-US"/>
          </a:p>
        </p:txBody>
      </p:sp>
    </p:spTree>
    <p:extLst>
      <p:ext uri="{BB962C8B-B14F-4D97-AF65-F5344CB8AC3E}">
        <p14:creationId xmlns:p14="http://schemas.microsoft.com/office/powerpoint/2010/main" val="1354086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23</a:t>
            </a:fld>
            <a:endParaRPr lang="en-US"/>
          </a:p>
        </p:txBody>
      </p:sp>
    </p:spTree>
    <p:extLst>
      <p:ext uri="{BB962C8B-B14F-4D97-AF65-F5344CB8AC3E}">
        <p14:creationId xmlns:p14="http://schemas.microsoft.com/office/powerpoint/2010/main" val="134982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OWASP top 10 has been the standard list for “what to check” in web security since 2004. Every 3-4 years this list is updated with what are supposedly the top 10 vulnerabilities afflicting web applications. As an application security consultant, questions about these vulnerabilities have been included in every interview I’ve ever had. For anyone who wants to get into the field, the OWASP top 10 are considered baseline knowledge. Even for individuals that are not focused on </a:t>
            </a:r>
            <a:r>
              <a:rPr lang="en-US" dirty="0" err="1"/>
              <a:t>AppSec</a:t>
            </a:r>
            <a:r>
              <a:rPr lang="en-US" dirty="0"/>
              <a:t>, it is helpful to understand vulnerabilities of all types. Penetration testers need to understand what each vulnerability category is capable of accomplishing in order to best determine how to use exploits. Individuals involved in enterprise vulnerability management can use this knowledge to prioritize vulnerabilities for remediation or to assist in creating mitigating controls. Software developers cannot hope to avoid vulnerabilities without a strong understanding of how the vulnerabilities work.</a:t>
            </a:r>
          </a:p>
          <a:p>
            <a:r>
              <a:rPr lang="en-US" dirty="0"/>
              <a:t>The last official update to the OWASP top 10 list occurred in 2013. This year the top 10 project has just released a new update. The first release candidate from this summer was rejected due to the inclusion of a controversial new rule. The project leaders stepped down, the list was revamped, and became release candidate 2. RC2 includes three attacks that were not part of the 2013 top 10 list. These are XXE, Insecure Deserialization, and Insufficient Logging &amp; Monitoring. </a:t>
            </a:r>
          </a:p>
          <a:p>
            <a:r>
              <a:rPr lang="en-US" dirty="0"/>
              <a:t>The first two are older attack classes that have become far more prevalent since 2013. Each of these vulnerabilities have been known for several years, but few tools were available to the community to detect and fully exploit them. This will be the focus of today’s discussion.</a:t>
            </a:r>
          </a:p>
          <a:p>
            <a:r>
              <a:rPr lang="en-US" dirty="0"/>
              <a:t>The “Insufficient Logging &amp; Monitoring” class of vulnerabilities is pretty simple to understand. However, this is a radically different type of finding compared to the rest of the OWASP top 10. So we will cover exactly what this means for conducting tests.</a:t>
            </a:r>
          </a:p>
        </p:txBody>
      </p:sp>
      <p:sp>
        <p:nvSpPr>
          <p:cNvPr id="4" name="Slide Number Placeholder 3"/>
          <p:cNvSpPr>
            <a:spLocks noGrp="1"/>
          </p:cNvSpPr>
          <p:nvPr>
            <p:ph type="sldNum" sz="quarter" idx="10"/>
          </p:nvPr>
        </p:nvSpPr>
        <p:spPr/>
        <p:txBody>
          <a:bodyPr/>
          <a:lstStyle/>
          <a:p>
            <a:fld id="{6F54EAC9-6F55-7344-9BAC-CED3200D9C28}" type="slidenum">
              <a:rPr lang="en-US" smtClean="0"/>
              <a:t>4</a:t>
            </a:fld>
            <a:endParaRPr lang="en-US"/>
          </a:p>
        </p:txBody>
      </p:sp>
    </p:spTree>
    <p:extLst>
      <p:ext uri="{BB962C8B-B14F-4D97-AF65-F5344CB8AC3E}">
        <p14:creationId xmlns:p14="http://schemas.microsoft.com/office/powerpoint/2010/main" val="4074832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24</a:t>
            </a:fld>
            <a:endParaRPr lang="en-US"/>
          </a:p>
        </p:txBody>
      </p:sp>
    </p:spTree>
    <p:extLst>
      <p:ext uri="{BB962C8B-B14F-4D97-AF65-F5344CB8AC3E}">
        <p14:creationId xmlns:p14="http://schemas.microsoft.com/office/powerpoint/2010/main" val="2571553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25</a:t>
            </a:fld>
            <a:endParaRPr lang="en-US"/>
          </a:p>
        </p:txBody>
      </p:sp>
    </p:spTree>
    <p:extLst>
      <p:ext uri="{BB962C8B-B14F-4D97-AF65-F5344CB8AC3E}">
        <p14:creationId xmlns:p14="http://schemas.microsoft.com/office/powerpoint/2010/main" val="41756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26</a:t>
            </a:fld>
            <a:endParaRPr lang="en-US"/>
          </a:p>
        </p:txBody>
      </p:sp>
    </p:spTree>
    <p:extLst>
      <p:ext uri="{BB962C8B-B14F-4D97-AF65-F5344CB8AC3E}">
        <p14:creationId xmlns:p14="http://schemas.microsoft.com/office/powerpoint/2010/main" val="2962285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27</a:t>
            </a:fld>
            <a:endParaRPr lang="en-US"/>
          </a:p>
        </p:txBody>
      </p:sp>
    </p:spTree>
    <p:extLst>
      <p:ext uri="{BB962C8B-B14F-4D97-AF65-F5344CB8AC3E}">
        <p14:creationId xmlns:p14="http://schemas.microsoft.com/office/powerpoint/2010/main" val="200853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28</a:t>
            </a:fld>
            <a:endParaRPr lang="en-US"/>
          </a:p>
        </p:txBody>
      </p:sp>
    </p:spTree>
    <p:extLst>
      <p:ext uri="{BB962C8B-B14F-4D97-AF65-F5344CB8AC3E}">
        <p14:creationId xmlns:p14="http://schemas.microsoft.com/office/powerpoint/2010/main" val="556340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29</a:t>
            </a:fld>
            <a:endParaRPr lang="en-US"/>
          </a:p>
        </p:txBody>
      </p:sp>
    </p:spTree>
    <p:extLst>
      <p:ext uri="{BB962C8B-B14F-4D97-AF65-F5344CB8AC3E}">
        <p14:creationId xmlns:p14="http://schemas.microsoft.com/office/powerpoint/2010/main" val="893867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30</a:t>
            </a:fld>
            <a:endParaRPr lang="en-US"/>
          </a:p>
        </p:txBody>
      </p:sp>
    </p:spTree>
    <p:extLst>
      <p:ext uri="{BB962C8B-B14F-4D97-AF65-F5344CB8AC3E}">
        <p14:creationId xmlns:p14="http://schemas.microsoft.com/office/powerpoint/2010/main" val="2205953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31</a:t>
            </a:fld>
            <a:endParaRPr lang="en-US"/>
          </a:p>
        </p:txBody>
      </p:sp>
    </p:spTree>
    <p:extLst>
      <p:ext uri="{BB962C8B-B14F-4D97-AF65-F5344CB8AC3E}">
        <p14:creationId xmlns:p14="http://schemas.microsoft.com/office/powerpoint/2010/main" val="1927779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Insufficient Logging and Monitoring is specifically to address the length of time it takes to detect a breach. In 2016, </a:t>
            </a:r>
            <a:r>
              <a:rPr lang="en-US" dirty="0" err="1"/>
              <a:t>Ponemon</a:t>
            </a:r>
            <a:r>
              <a:rPr lang="en-US" dirty="0"/>
              <a:t> said breaches took an average of 191 days to catch. Many organizations are now consuming logs from most of their devices – especially Windows and Linux servers. This is fantastic, but for applications, there is no guarantee that they are writing the logs that are necessary and that these logs are also being consumed by corporate log management solutions and analyzed. The issue with adding this to the OWASP top 10 is that it is no longer feasible to test all the OWASP top 10 vulnerabilities without a company’s blue team notifying software testers when their activities are detected. </a:t>
            </a:r>
          </a:p>
        </p:txBody>
      </p:sp>
      <p:sp>
        <p:nvSpPr>
          <p:cNvPr id="4" name="Slide Number Placeholder 3"/>
          <p:cNvSpPr>
            <a:spLocks noGrp="1"/>
          </p:cNvSpPr>
          <p:nvPr>
            <p:ph type="sldNum" sz="quarter" idx="10"/>
          </p:nvPr>
        </p:nvSpPr>
        <p:spPr/>
        <p:txBody>
          <a:bodyPr/>
          <a:lstStyle/>
          <a:p>
            <a:fld id="{6F54EAC9-6F55-7344-9BAC-CED3200D9C28}" type="slidenum">
              <a:rPr lang="en-US" smtClean="0"/>
              <a:t>33</a:t>
            </a:fld>
            <a:endParaRPr lang="en-US"/>
          </a:p>
        </p:txBody>
      </p:sp>
    </p:spTree>
    <p:extLst>
      <p:ext uri="{BB962C8B-B14F-4D97-AF65-F5344CB8AC3E}">
        <p14:creationId xmlns:p14="http://schemas.microsoft.com/office/powerpoint/2010/main" val="883792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Insufficient Logging and Monitoring is specifically to address the length of time it takes to detect a breach. In 2016, </a:t>
            </a:r>
            <a:r>
              <a:rPr lang="en-US" dirty="0" err="1"/>
              <a:t>Ponemon</a:t>
            </a:r>
            <a:r>
              <a:rPr lang="en-US" dirty="0"/>
              <a:t> said breaches took an average of 191 days to catch. Many organizations are now consuming logs from most of their devices – especially Windows and Linux servers. This is fantastic, but for applications, there is no guarantee that they are writing the logs that are necessary and that these logs are also being consumed by corporate log management solutions and analyzed. The issue with adding this to the OWASP top 10 is that it is no longer feasible to test all the OWASP top 10 vulnerabilities without a company’s blue team notifying software testers when their activities are detected. </a:t>
            </a:r>
          </a:p>
        </p:txBody>
      </p:sp>
      <p:sp>
        <p:nvSpPr>
          <p:cNvPr id="4" name="Slide Number Placeholder 3"/>
          <p:cNvSpPr>
            <a:spLocks noGrp="1"/>
          </p:cNvSpPr>
          <p:nvPr>
            <p:ph type="sldNum" sz="quarter" idx="10"/>
          </p:nvPr>
        </p:nvSpPr>
        <p:spPr/>
        <p:txBody>
          <a:bodyPr/>
          <a:lstStyle/>
          <a:p>
            <a:fld id="{6F54EAC9-6F55-7344-9BAC-CED3200D9C28}" type="slidenum">
              <a:rPr lang="en-US" smtClean="0"/>
              <a:t>34</a:t>
            </a:fld>
            <a:endParaRPr lang="en-US"/>
          </a:p>
        </p:txBody>
      </p:sp>
    </p:spTree>
    <p:extLst>
      <p:ext uri="{BB962C8B-B14F-4D97-AF65-F5344CB8AC3E}">
        <p14:creationId xmlns:p14="http://schemas.microsoft.com/office/powerpoint/2010/main" val="135398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XXE stands for XML </a:t>
            </a:r>
            <a:r>
              <a:rPr lang="en-US" dirty="0" err="1"/>
              <a:t>eXternal</a:t>
            </a:r>
            <a:r>
              <a:rPr lang="en-US" dirty="0"/>
              <a:t> Entity. First, XML is a markup language that’s often used to provide a common format for data exchange. This markup language allows you to specify “external entities.” This means that in an XML document, we can specify “entities” – or references – that come from just about anywhere. This includes external entities that refer to something outside of the XML document. To get even crazier, we can use a document type definition, or DTD, to do some basic programming. Then you can call these elements in your XML file. Enabling these DTDs is the default for many XML processors. With XXE it is possible to get code execution in some cases. </a:t>
            </a:r>
          </a:p>
        </p:txBody>
      </p:sp>
      <p:sp>
        <p:nvSpPr>
          <p:cNvPr id="4" name="Slide Number Placeholder 3"/>
          <p:cNvSpPr>
            <a:spLocks noGrp="1"/>
          </p:cNvSpPr>
          <p:nvPr>
            <p:ph type="sldNum" sz="quarter" idx="10"/>
          </p:nvPr>
        </p:nvSpPr>
        <p:spPr/>
        <p:txBody>
          <a:bodyPr/>
          <a:lstStyle/>
          <a:p>
            <a:fld id="{6F54EAC9-6F55-7344-9BAC-CED3200D9C28}" type="slidenum">
              <a:rPr lang="en-US" smtClean="0"/>
              <a:t>6</a:t>
            </a:fld>
            <a:endParaRPr lang="en-US"/>
          </a:p>
        </p:txBody>
      </p:sp>
    </p:spTree>
    <p:extLst>
      <p:ext uri="{BB962C8B-B14F-4D97-AF65-F5344CB8AC3E}">
        <p14:creationId xmlns:p14="http://schemas.microsoft.com/office/powerpoint/2010/main" val="4194014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35</a:t>
            </a:fld>
            <a:endParaRPr lang="en-US"/>
          </a:p>
        </p:txBody>
      </p:sp>
    </p:spTree>
    <p:extLst>
      <p:ext uri="{BB962C8B-B14F-4D97-AF65-F5344CB8AC3E}">
        <p14:creationId xmlns:p14="http://schemas.microsoft.com/office/powerpoint/2010/main" val="947017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36</a:t>
            </a:fld>
            <a:endParaRPr lang="en-US"/>
          </a:p>
        </p:txBody>
      </p:sp>
    </p:spTree>
    <p:extLst>
      <p:ext uri="{BB962C8B-B14F-4D97-AF65-F5344CB8AC3E}">
        <p14:creationId xmlns:p14="http://schemas.microsoft.com/office/powerpoint/2010/main" val="2908719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37</a:t>
            </a:fld>
            <a:endParaRPr lang="en-US"/>
          </a:p>
        </p:txBody>
      </p:sp>
    </p:spTree>
    <p:extLst>
      <p:ext uri="{BB962C8B-B14F-4D97-AF65-F5344CB8AC3E}">
        <p14:creationId xmlns:p14="http://schemas.microsoft.com/office/powerpoint/2010/main" val="343958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38</a:t>
            </a:fld>
            <a:endParaRPr lang="en-US"/>
          </a:p>
        </p:txBody>
      </p:sp>
    </p:spTree>
    <p:extLst>
      <p:ext uri="{BB962C8B-B14F-4D97-AF65-F5344CB8AC3E}">
        <p14:creationId xmlns:p14="http://schemas.microsoft.com/office/powerpoint/2010/main" val="875777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39</a:t>
            </a:fld>
            <a:endParaRPr lang="en-US"/>
          </a:p>
        </p:txBody>
      </p:sp>
    </p:spTree>
    <p:extLst>
      <p:ext uri="{BB962C8B-B14F-4D97-AF65-F5344CB8AC3E}">
        <p14:creationId xmlns:p14="http://schemas.microsoft.com/office/powerpoint/2010/main" val="144099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Remediating XXE findings is not terribly complicated. In the application’s XML processor, just disable DTDs or use a local, static, DTD. If using PHP, just change to a different language. In PHP you also shouldn’t have the “expect” module loaded. That’s pretty much it. XXE is really kind of anti-climactic compared to some of the other </a:t>
            </a:r>
            <a:r>
              <a:rPr lang="en-US" dirty="0" err="1"/>
              <a:t>vulns</a:t>
            </a:r>
            <a:r>
              <a:rPr lang="en-US" dirty="0"/>
              <a:t> that really require a lot of thought to remediate. Allowing custom DTDs is almost never a requirement. This is one of the vulnerabilities like buffer overflows that drastically drops off in the future as the secure state becomes the default.</a:t>
            </a:r>
          </a:p>
        </p:txBody>
      </p:sp>
      <p:sp>
        <p:nvSpPr>
          <p:cNvPr id="4" name="Slide Number Placeholder 3"/>
          <p:cNvSpPr>
            <a:spLocks noGrp="1"/>
          </p:cNvSpPr>
          <p:nvPr>
            <p:ph type="sldNum" sz="quarter" idx="10"/>
          </p:nvPr>
        </p:nvSpPr>
        <p:spPr/>
        <p:txBody>
          <a:bodyPr/>
          <a:lstStyle/>
          <a:p>
            <a:fld id="{6F54EAC9-6F55-7344-9BAC-CED3200D9C28}" type="slidenum">
              <a:rPr lang="en-US" smtClean="0"/>
              <a:t>7</a:t>
            </a:fld>
            <a:endParaRPr lang="en-US"/>
          </a:p>
        </p:txBody>
      </p:sp>
    </p:spTree>
    <p:extLst>
      <p:ext uri="{BB962C8B-B14F-4D97-AF65-F5344CB8AC3E}">
        <p14:creationId xmlns:p14="http://schemas.microsoft.com/office/powerpoint/2010/main" val="270668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8</a:t>
            </a:fld>
            <a:endParaRPr lang="en-US"/>
          </a:p>
        </p:txBody>
      </p:sp>
    </p:spTree>
    <p:extLst>
      <p:ext uri="{BB962C8B-B14F-4D97-AF65-F5344CB8AC3E}">
        <p14:creationId xmlns:p14="http://schemas.microsoft.com/office/powerpoint/2010/main" val="245413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9</a:t>
            </a:fld>
            <a:endParaRPr lang="en-US"/>
          </a:p>
        </p:txBody>
      </p:sp>
    </p:spTree>
    <p:extLst>
      <p:ext uri="{BB962C8B-B14F-4D97-AF65-F5344CB8AC3E}">
        <p14:creationId xmlns:p14="http://schemas.microsoft.com/office/powerpoint/2010/main" val="232512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10</a:t>
            </a:fld>
            <a:endParaRPr lang="en-US"/>
          </a:p>
        </p:txBody>
      </p:sp>
    </p:spTree>
    <p:extLst>
      <p:ext uri="{BB962C8B-B14F-4D97-AF65-F5344CB8AC3E}">
        <p14:creationId xmlns:p14="http://schemas.microsoft.com/office/powerpoint/2010/main" val="469854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11</a:t>
            </a:fld>
            <a:endParaRPr lang="en-US"/>
          </a:p>
        </p:txBody>
      </p:sp>
    </p:spTree>
    <p:extLst>
      <p:ext uri="{BB962C8B-B14F-4D97-AF65-F5344CB8AC3E}">
        <p14:creationId xmlns:p14="http://schemas.microsoft.com/office/powerpoint/2010/main" val="340685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4EAC9-6F55-7344-9BAC-CED3200D9C28}" type="slidenum">
              <a:rPr lang="en-US" smtClean="0"/>
              <a:t>13</a:t>
            </a:fld>
            <a:endParaRPr lang="en-US"/>
          </a:p>
        </p:txBody>
      </p:sp>
    </p:spTree>
    <p:extLst>
      <p:ext uri="{BB962C8B-B14F-4D97-AF65-F5344CB8AC3E}">
        <p14:creationId xmlns:p14="http://schemas.microsoft.com/office/powerpoint/2010/main" val="1794391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5767" y="594818"/>
            <a:ext cx="7878634" cy="479769"/>
          </a:xfrm>
        </p:spPr>
        <p:txBody>
          <a:bodyPr anchor="t">
            <a:normAutofit/>
          </a:bodyPr>
          <a:lstStyle>
            <a:lvl1pPr algn="l">
              <a:defRPr sz="2400"/>
            </a:lvl1pPr>
          </a:lstStyle>
          <a:p>
            <a:r>
              <a:rPr lang="en-US" dirty="0"/>
              <a:t>CLICK TO EDIT MASTER TITLE STYLE</a:t>
            </a:r>
          </a:p>
        </p:txBody>
      </p:sp>
      <p:sp>
        <p:nvSpPr>
          <p:cNvPr id="3" name="Subtitle 2"/>
          <p:cNvSpPr>
            <a:spLocks noGrp="1"/>
          </p:cNvSpPr>
          <p:nvPr>
            <p:ph type="subTitle" idx="1"/>
          </p:nvPr>
        </p:nvSpPr>
        <p:spPr>
          <a:xfrm>
            <a:off x="655767" y="1500127"/>
            <a:ext cx="7878634" cy="1241822"/>
          </a:xfrm>
        </p:spPr>
        <p:txBody>
          <a:bodyPr/>
          <a:lstStyle>
            <a:lvl1pPr marL="0" indent="0" algn="l">
              <a:buNone/>
              <a:defRPr sz="1800">
                <a:solidFill>
                  <a:schemeClr val="accent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2"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13"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p>
        </p:txBody>
      </p:sp>
      <p:sp>
        <p:nvSpPr>
          <p:cNvPr id="3" name="Content Placeholder 2"/>
          <p:cNvSpPr>
            <a:spLocks noGrp="1"/>
          </p:cNvSpPr>
          <p:nvPr>
            <p:ph idx="1"/>
          </p:nvPr>
        </p:nvSpPr>
        <p:spPr>
          <a:xfrm>
            <a:off x="3886200" y="587056"/>
            <a:ext cx="4648200" cy="3655219"/>
          </a:xfrm>
        </p:spPr>
        <p:txBody>
          <a:bodyPr/>
          <a:lstStyle>
            <a:lvl1pPr>
              <a:defRPr sz="2000"/>
            </a:lvl1pPr>
            <a:lvl2pPr>
              <a:defRPr sz="1800"/>
            </a:lvl2pPr>
            <a:lvl3pPr>
              <a:defRPr sz="1500"/>
            </a:lvl3pPr>
            <a:lvl4pPr>
              <a:defRPr sz="135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629841" y="1537097"/>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7"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7"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8650" y="274638"/>
            <a:ext cx="7886700" cy="993775"/>
          </a:xfrm>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2" name="Rectangle 1"/>
          <p:cNvSpPr/>
          <p:nvPr userDrawn="1"/>
        </p:nvSpPr>
        <p:spPr>
          <a:xfrm>
            <a:off x="0" y="0"/>
            <a:ext cx="914400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737937" y="3062037"/>
            <a:ext cx="0" cy="2081463"/>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816961"/>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9090" y="1935507"/>
            <a:ext cx="6858000" cy="600308"/>
          </a:xfrm>
        </p:spPr>
        <p:txBody>
          <a:bodyPr anchor="t">
            <a:normAutofit/>
          </a:bodyPr>
          <a:lstStyle>
            <a:lvl1pPr algn="l">
              <a:defRPr sz="2400"/>
            </a:lvl1pPr>
          </a:lstStyle>
          <a:p>
            <a:r>
              <a:rPr lang="en-US" dirty="0"/>
              <a:t>CLICK TO EDIT MASTER TITLE STYLE</a:t>
            </a:r>
          </a:p>
        </p:txBody>
      </p:sp>
      <p:sp>
        <p:nvSpPr>
          <p:cNvPr id="3" name="Subtitle 2"/>
          <p:cNvSpPr>
            <a:spLocks noGrp="1"/>
          </p:cNvSpPr>
          <p:nvPr>
            <p:ph type="subTitle" idx="1"/>
          </p:nvPr>
        </p:nvSpPr>
        <p:spPr>
          <a:xfrm>
            <a:off x="649090" y="2848286"/>
            <a:ext cx="6858000" cy="1241425"/>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46E41E9D-C06A-48B1-9663-59973513E945}" type="datetime4">
              <a:rPr lang="en-US" smtClean="0"/>
              <a:t>December 12, 2017</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700" y="595013"/>
            <a:ext cx="1996222" cy="637292"/>
          </a:xfrm>
          <a:prstGeom prst="rect">
            <a:avLst/>
          </a:prstGeom>
        </p:spPr>
      </p:pic>
      <p:sp>
        <p:nvSpPr>
          <p:cNvPr id="8" name="Rectangle 7"/>
          <p:cNvSpPr/>
          <p:nvPr userDrawn="1"/>
        </p:nvSpPr>
        <p:spPr>
          <a:xfrm>
            <a:off x="0" y="1935507"/>
            <a:ext cx="76200" cy="11778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userDrawn="1"/>
        </p:nvSpPr>
        <p:spPr>
          <a:xfrm rot="16200000">
            <a:off x="6590866" y="2757781"/>
            <a:ext cx="3697765" cy="1967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000" dirty="0">
                <a:solidFill>
                  <a:schemeClr val="tx2"/>
                </a:solidFill>
              </a:rPr>
              <a:t>BE </a:t>
            </a:r>
            <a:r>
              <a:rPr lang="en-US" sz="1000" dirty="0"/>
              <a:t>INFORMED.</a:t>
            </a:r>
            <a:r>
              <a:rPr lang="en-US" sz="1000" dirty="0">
                <a:solidFill>
                  <a:schemeClr val="tx2"/>
                </a:solidFill>
              </a:rPr>
              <a:t> BE </a:t>
            </a:r>
            <a:r>
              <a:rPr lang="en-US" sz="1000" dirty="0"/>
              <a:t>STRATEGIC.</a:t>
            </a:r>
            <a:r>
              <a:rPr lang="en-US" sz="1000" dirty="0">
                <a:solidFill>
                  <a:schemeClr val="tx2"/>
                </a:solidFill>
              </a:rPr>
              <a:t> BE </a:t>
            </a:r>
            <a:r>
              <a:rPr lang="en-US" sz="1000" dirty="0"/>
              <a:t>SECURE.</a:t>
            </a:r>
          </a:p>
        </p:txBody>
      </p:sp>
    </p:spTree>
    <p:extLst>
      <p:ext uri="{BB962C8B-B14F-4D97-AF65-F5344CB8AC3E}">
        <p14:creationId xmlns:p14="http://schemas.microsoft.com/office/powerpoint/2010/main" val="17271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649090" y="587745"/>
            <a:ext cx="6858000" cy="600308"/>
          </a:xfrm>
        </p:spPr>
        <p:txBody>
          <a:bodyPr anchor="t">
            <a:normAutofit/>
          </a:bodyPr>
          <a:lstStyle>
            <a:lvl1pPr algn="l">
              <a:defRPr sz="2400"/>
            </a:lvl1pPr>
          </a:lstStyle>
          <a:p>
            <a:r>
              <a:rPr lang="en-US" dirty="0"/>
              <a:t>CLICK TO EDIT MASTER 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10" name="Content Placeholder 9"/>
          <p:cNvSpPr>
            <a:spLocks noGrp="1"/>
          </p:cNvSpPr>
          <p:nvPr>
            <p:ph sz="quarter" idx="10"/>
          </p:nvPr>
        </p:nvSpPr>
        <p:spPr>
          <a:xfrm>
            <a:off x="649090" y="1498936"/>
            <a:ext cx="4851400" cy="25523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649090" y="587744"/>
            <a:ext cx="3670662" cy="605179"/>
          </a:xfrm>
        </p:spPr>
        <p:txBody>
          <a:bodyPr anchor="t">
            <a:normAutofit/>
          </a:bodyPr>
          <a:lstStyle>
            <a:lvl1pPr algn="l">
              <a:defRPr sz="24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49090" y="1500524"/>
            <a:ext cx="3670662" cy="2983677"/>
          </a:xfrm>
        </p:spPr>
        <p:txBody>
          <a:bodyPr>
            <a:normAutofit/>
          </a:bodyPr>
          <a:lstStyle>
            <a:lvl1pPr marL="0" indent="0" algn="l">
              <a:buNone/>
              <a:defRPr sz="18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9090" y="587744"/>
            <a:ext cx="6858000" cy="605179"/>
          </a:xfrm>
        </p:spPr>
        <p:txBody>
          <a:bodyPr anchor="t">
            <a:normAutofit/>
          </a:bodyPr>
          <a:lstStyle>
            <a:lvl1pPr algn="l">
              <a:defRPr sz="24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49090" y="1500524"/>
            <a:ext cx="6858000" cy="1241425"/>
          </a:xfrm>
        </p:spPr>
        <p:txBody>
          <a:bodyPr>
            <a:normAutofit/>
          </a:bodyPr>
          <a:lstStyle>
            <a:lvl1pPr marL="0" indent="0" algn="l">
              <a:buNone/>
              <a:defRPr sz="18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4"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8454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w/ Tex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Tree>
    <p:extLst>
      <p:ext uri="{BB962C8B-B14F-4D97-AF65-F5344CB8AC3E}">
        <p14:creationId xmlns:p14="http://schemas.microsoft.com/office/powerpoint/2010/main" val="158925367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58" y="588557"/>
            <a:ext cx="7978741" cy="706287"/>
          </a:xfrm>
        </p:spPr>
        <p:txBody>
          <a:bodyPr anchor="t">
            <a:normAutofit/>
          </a:bodyPr>
          <a:lstStyle>
            <a:lvl1pPr>
              <a:defRPr sz="2400"/>
            </a:lvl1pPr>
          </a:lstStyle>
          <a:p>
            <a:r>
              <a:rPr lang="en-US" dirty="0"/>
              <a:t>CLICK TO EDIT MASTER TITLE STYLE</a:t>
            </a:r>
          </a:p>
        </p:txBody>
      </p:sp>
      <p:sp>
        <p:nvSpPr>
          <p:cNvPr id="7"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8"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6" name="Content Placeholder 9"/>
          <p:cNvSpPr>
            <a:spLocks noGrp="1"/>
          </p:cNvSpPr>
          <p:nvPr>
            <p:ph sz="quarter" idx="10"/>
          </p:nvPr>
        </p:nvSpPr>
        <p:spPr>
          <a:xfrm>
            <a:off x="649090" y="1498936"/>
            <a:ext cx="7974210" cy="25523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488072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8"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282495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346" y="1504951"/>
            <a:ext cx="3867150" cy="2889249"/>
          </a:xfrm>
        </p:spPr>
        <p:txBody>
          <a:bodyPr/>
          <a:lstStyle>
            <a:lvl1pPr>
              <a:defRPr sz="1400"/>
            </a:lvl1pPr>
            <a:lvl2pPr>
              <a:defRPr sz="1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74896" y="1504951"/>
            <a:ext cx="3867150" cy="2889249"/>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9"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02899151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60" y="589610"/>
            <a:ext cx="7886700" cy="670865"/>
          </a:xfrm>
        </p:spPr>
        <p:txBody>
          <a:bodyPr/>
          <a:lstStyle/>
          <a:p>
            <a:r>
              <a:rPr lang="en-US"/>
              <a:t>Click to edit Master title style</a:t>
            </a:r>
          </a:p>
        </p:txBody>
      </p:sp>
      <p:sp>
        <p:nvSpPr>
          <p:cNvPr id="3" name="Text Placeholder 2"/>
          <p:cNvSpPr>
            <a:spLocks noGrp="1"/>
          </p:cNvSpPr>
          <p:nvPr>
            <p:ph type="body" idx="1" hasCustomPrompt="1"/>
          </p:nvPr>
        </p:nvSpPr>
        <p:spPr>
          <a:xfrm>
            <a:off x="663609" y="1500755"/>
            <a:ext cx="3868737" cy="619125"/>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63609" y="2119880"/>
            <a:ext cx="3868737" cy="2305282"/>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62521" y="1500755"/>
            <a:ext cx="3887788" cy="619125"/>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2521" y="2119880"/>
            <a:ext cx="3887788" cy="2305282"/>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11" name="Slide Number Placeholder 5"/>
          <p:cNvSpPr>
            <a:spLocks noGrp="1"/>
          </p:cNvSpPr>
          <p:nvPr>
            <p:ph type="sldNum" sz="quarter" idx="11"/>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367528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8650" y="274638"/>
            <a:ext cx="7886700" cy="993775"/>
          </a:xfrm>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2" name="Rectangle 1"/>
          <p:cNvSpPr/>
          <p:nvPr userDrawn="1"/>
        </p:nvSpPr>
        <p:spPr>
          <a:xfrm>
            <a:off x="-1" y="0"/>
            <a:ext cx="914400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737937" y="3062037"/>
            <a:ext cx="0" cy="2081463"/>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115554"/>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8650" y="274638"/>
            <a:ext cx="7886700" cy="993775"/>
          </a:xfrm>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2" name="Rectangle 1"/>
          <p:cNvSpPr/>
          <p:nvPr userDrawn="1"/>
        </p:nvSpPr>
        <p:spPr>
          <a:xfrm>
            <a:off x="-1" y="0"/>
            <a:ext cx="914400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4524" y="1894102"/>
            <a:ext cx="3034952" cy="968906"/>
          </a:xfrm>
          <a:prstGeom prst="rect">
            <a:avLst/>
          </a:prstGeom>
        </p:spPr>
      </p:pic>
      <p:sp>
        <p:nvSpPr>
          <p:cNvPr id="8" name="Title 1"/>
          <p:cNvSpPr txBox="1">
            <a:spLocks/>
          </p:cNvSpPr>
          <p:nvPr userDrawn="1"/>
        </p:nvSpPr>
        <p:spPr>
          <a:xfrm>
            <a:off x="0" y="3079660"/>
            <a:ext cx="9143999" cy="19899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n-US" sz="1400" dirty="0" err="1">
                <a:solidFill>
                  <a:schemeClr val="accent4"/>
                </a:solidFill>
              </a:rPr>
              <a:t>www.directdefense.com</a:t>
            </a:r>
            <a:endParaRPr lang="en-US" sz="1400" dirty="0">
              <a:solidFill>
                <a:schemeClr val="accent4"/>
              </a:solidFill>
            </a:endParaRPr>
          </a:p>
          <a:p>
            <a:endParaRPr lang="en-US" sz="1200" dirty="0"/>
          </a:p>
        </p:txBody>
      </p:sp>
    </p:spTree>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8672" y="590549"/>
            <a:ext cx="7885728" cy="747347"/>
          </a:xfrm>
        </p:spPr>
        <p:txBody>
          <a:bodyPr/>
          <a:lstStyle/>
          <a:p>
            <a:r>
              <a:rPr lang="en-US" dirty="0"/>
              <a:t>CLICK TO EDIT MASTER TITLE STYLE</a:t>
            </a:r>
          </a:p>
        </p:txBody>
      </p:sp>
      <p:sp>
        <p:nvSpPr>
          <p:cNvPr id="3" name="Content Placeholder 2"/>
          <p:cNvSpPr>
            <a:spLocks noGrp="1"/>
          </p:cNvSpPr>
          <p:nvPr>
            <p:ph idx="1"/>
          </p:nvPr>
        </p:nvSpPr>
        <p:spPr>
          <a:xfrm>
            <a:off x="648672" y="1504950"/>
            <a:ext cx="7885728" cy="297926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3936" y="588161"/>
            <a:ext cx="7878547" cy="653288"/>
          </a:xfrm>
        </p:spPr>
        <p:txBody>
          <a:bodyPr anchor="t">
            <a:normAutofit/>
          </a:bodyPr>
          <a:lstStyle>
            <a:lvl1pPr>
              <a:defRPr sz="2400"/>
            </a:lvl1pPr>
          </a:lstStyle>
          <a:p>
            <a:r>
              <a:rPr lang="en-US" dirty="0"/>
              <a:t>CLICK TO EDIT MASTER TITLE STYLE</a:t>
            </a:r>
          </a:p>
        </p:txBody>
      </p:sp>
      <p:sp>
        <p:nvSpPr>
          <p:cNvPr id="3" name="Text Placeholder 2"/>
          <p:cNvSpPr>
            <a:spLocks noGrp="1"/>
          </p:cNvSpPr>
          <p:nvPr>
            <p:ph type="body" idx="1"/>
          </p:nvPr>
        </p:nvSpPr>
        <p:spPr>
          <a:xfrm>
            <a:off x="657263" y="1499832"/>
            <a:ext cx="7885424" cy="1125140"/>
          </a:xfrm>
        </p:spPr>
        <p:txBody>
          <a:bodyPr>
            <a:normAutofit/>
          </a:bodyPr>
          <a:lstStyle>
            <a:lvl1pPr marL="0" indent="0">
              <a:buNone/>
              <a:defRPr sz="1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8"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6537" y="588243"/>
            <a:ext cx="7886700" cy="727324"/>
          </a:xfrm>
        </p:spPr>
        <p:txBody>
          <a:bodyPr/>
          <a:lstStyle/>
          <a:p>
            <a:r>
              <a:rPr lang="en-US" dirty="0"/>
              <a:t>CLICK TO EDIT MASTER TITLE STYLE</a:t>
            </a:r>
          </a:p>
        </p:txBody>
      </p:sp>
      <p:sp>
        <p:nvSpPr>
          <p:cNvPr id="3" name="Text Placeholder 2"/>
          <p:cNvSpPr>
            <a:spLocks noGrp="1"/>
          </p:cNvSpPr>
          <p:nvPr>
            <p:ph type="body" idx="1" hasCustomPrompt="1"/>
          </p:nvPr>
        </p:nvSpPr>
        <p:spPr>
          <a:xfrm>
            <a:off x="656538" y="1507826"/>
            <a:ext cx="3868340" cy="617934"/>
          </a:xfrm>
        </p:spPr>
        <p:txBody>
          <a:bodyPr anchor="t"/>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56538" y="2125760"/>
            <a:ext cx="3868340" cy="239951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hasCustomPrompt="1"/>
          </p:nvPr>
        </p:nvSpPr>
        <p:spPr>
          <a:xfrm>
            <a:off x="4629150" y="1501148"/>
            <a:ext cx="3887391" cy="617934"/>
          </a:xfrm>
        </p:spPr>
        <p:txBody>
          <a:bodyPr anchor="t"/>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2119082"/>
            <a:ext cx="3887391" cy="240619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11" name="Slide Number Placeholder 5"/>
          <p:cNvSpPr>
            <a:spLocks noGrp="1"/>
          </p:cNvSpPr>
          <p:nvPr>
            <p:ph type="sldNum" sz="quarter" idx="11"/>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Rectangle 8"/>
          <p:cNvSpPr/>
          <p:nvPr userDrawn="1"/>
        </p:nvSpPr>
        <p:spPr>
          <a:xfrm>
            <a:off x="0" y="1504950"/>
            <a:ext cx="3409188" cy="29451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10800000" flipH="1" flipV="1">
            <a:off x="663562" y="1789352"/>
            <a:ext cx="45719" cy="2350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69A38CF-E133-2243-90F7-979D11E866BA}" type="datetime4">
              <a:rPr lang="en-US" smtClean="0"/>
              <a:t>December 12, 2017</a:t>
            </a:fld>
            <a:endParaRPr lang="en-CA" dirty="0"/>
          </a:p>
        </p:txBody>
      </p:sp>
      <p:sp>
        <p:nvSpPr>
          <p:cNvPr id="4" name="Slide Number Placeholder 3"/>
          <p:cNvSpPr>
            <a:spLocks noGrp="1"/>
          </p:cNvSpPr>
          <p:nvPr>
            <p:ph type="sldNum" sz="quarter" idx="11"/>
          </p:nvPr>
        </p:nvSpPr>
        <p:spPr/>
        <p:txBody>
          <a:bodyPr/>
          <a:lstStyle/>
          <a:p>
            <a:fld id="{00E6A5BD-C011-4A45-AA3A-201790FB7F2B}" type="slidenum">
              <a:rPr lang="en-CA" smtClean="0"/>
              <a:pPr/>
              <a:t>‹#›</a:t>
            </a:fld>
            <a:endParaRPr lang="en-CA" dirty="0"/>
          </a:p>
        </p:txBody>
      </p:sp>
      <p:sp>
        <p:nvSpPr>
          <p:cNvPr id="6" name="Content Placeholder 3"/>
          <p:cNvSpPr>
            <a:spLocks noGrp="1"/>
          </p:cNvSpPr>
          <p:nvPr>
            <p:ph sz="half" idx="2"/>
          </p:nvPr>
        </p:nvSpPr>
        <p:spPr>
          <a:xfrm>
            <a:off x="812800" y="1789352"/>
            <a:ext cx="2336800" cy="235084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3" hasCustomPrompt="1"/>
          </p:nvPr>
        </p:nvSpPr>
        <p:spPr>
          <a:xfrm>
            <a:off x="3771900" y="1789352"/>
            <a:ext cx="4744641" cy="617934"/>
          </a:xfrm>
        </p:spPr>
        <p:txBody>
          <a:bodyPr anchor="t"/>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Content Placeholder 5"/>
          <p:cNvSpPr>
            <a:spLocks noGrp="1"/>
          </p:cNvSpPr>
          <p:nvPr>
            <p:ph sz="quarter" idx="4"/>
          </p:nvPr>
        </p:nvSpPr>
        <p:spPr>
          <a:xfrm>
            <a:off x="3771900" y="2407286"/>
            <a:ext cx="4744641" cy="173291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4281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55346" y="1694259"/>
            <a:ext cx="2534560" cy="2128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331736" y="1694259"/>
            <a:ext cx="2534560" cy="2128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1"/>
          </p:nvPr>
        </p:nvSpPr>
        <p:spPr>
          <a:xfrm>
            <a:off x="6008127" y="1694259"/>
            <a:ext cx="2534560" cy="2128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Rectangle 11"/>
          <p:cNvSpPr/>
          <p:nvPr userDrawn="1"/>
        </p:nvSpPr>
        <p:spPr>
          <a:xfrm rot="16200000" flipH="1">
            <a:off x="1077318" y="1075336"/>
            <a:ext cx="45719" cy="9049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16200000" flipH="1">
            <a:off x="3761352" y="1075338"/>
            <a:ext cx="45719" cy="9049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16200000" flipH="1">
            <a:off x="6445386" y="1075336"/>
            <a:ext cx="45719" cy="9049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a:spLocks noGrp="1"/>
          </p:cNvSpPr>
          <p:nvPr>
            <p:ph type="dt" sz="half" idx="1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1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4"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672" y="590549"/>
            <a:ext cx="7886700" cy="747347"/>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48672" y="1504950"/>
            <a:ext cx="7886700" cy="297926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45267" y="4712316"/>
            <a:ext cx="199173" cy="282883"/>
          </a:xfrm>
          <a:prstGeom prst="rect">
            <a:avLst/>
          </a:prstGeom>
        </p:spPr>
      </p:pic>
      <p:sp>
        <p:nvSpPr>
          <p:cNvPr id="12"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December 12, 2017</a:t>
            </a:fld>
            <a:endParaRPr lang="en-CA" dirty="0"/>
          </a:p>
        </p:txBody>
      </p:sp>
      <p:sp>
        <p:nvSpPr>
          <p:cNvPr id="13"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381684232"/>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5" r:id="rId5"/>
    <p:sldLayoutId id="2147483685" r:id="rId6"/>
    <p:sldLayoutId id="2147483664" r:id="rId7"/>
    <p:sldLayoutId id="2147483666" r:id="rId8"/>
    <p:sldLayoutId id="2147483667" r:id="rId9"/>
    <p:sldLayoutId id="2147483668" r:id="rId10"/>
    <p:sldLayoutId id="2147483669" r:id="rId11"/>
    <p:sldLayoutId id="2147483686" r:id="rId12"/>
  </p:sldLayoutIdLst>
  <p:hf hdr="0" ftr="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4"/>
        </a:buClr>
        <a:buFont typeface=".AppleSystemUIFont" charset="-120"/>
        <a:buChar char="-"/>
        <a:defRPr sz="14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4"/>
        </a:buClr>
        <a:buFont typeface=".AppleSystemUIFont" charset="-120"/>
        <a:buChar char="-"/>
        <a:defRPr sz="14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Clr>
          <a:schemeClr val="accent4"/>
        </a:buClr>
        <a:buFont typeface=".AppleSystemUIFont" charset="-120"/>
        <a:buChar char="-"/>
        <a:defRPr sz="12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Clr>
          <a:schemeClr val="accent4"/>
        </a:buClr>
        <a:buFont typeface=".AppleSystemUIFont" charset="-12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Clr>
          <a:schemeClr val="accent4"/>
        </a:buClr>
        <a:buFont typeface=".AppleSystemUIFont" charset="-12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7700" y="586607"/>
            <a:ext cx="7886700" cy="686483"/>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655346" y="1504950"/>
            <a:ext cx="7886700" cy="247447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9"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December 12, 2017</a:t>
            </a:fld>
            <a:endParaRPr lang="en-CA" dirty="0"/>
          </a:p>
        </p:txBody>
      </p:sp>
      <p:sp>
        <p:nvSpPr>
          <p:cNvPr id="11"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609999384"/>
      </p:ext>
    </p:extLst>
  </p:cSld>
  <p:clrMap bg1="lt1" tx1="dk1" bg2="lt2" tx2="dk2" accent1="accent1" accent2="accent2" accent3="accent3" accent4="accent4" accent5="accent5" accent6="accent6" hlink="hlink" folHlink="folHlink"/>
  <p:sldLayoutIdLst>
    <p:sldLayoutId id="2147483672" r:id="rId1"/>
    <p:sldLayoutId id="2147483681" r:id="rId2"/>
    <p:sldLayoutId id="2147483682" r:id="rId3"/>
    <p:sldLayoutId id="2147483683" r:id="rId4"/>
    <p:sldLayoutId id="2147483680" r:id="rId5"/>
    <p:sldLayoutId id="2147483673" r:id="rId6"/>
    <p:sldLayoutId id="2147483674" r:id="rId7"/>
    <p:sldLayoutId id="2147483675" r:id="rId8"/>
    <p:sldLayoutId id="2147483676" r:id="rId9"/>
    <p:sldLayoutId id="2147483678" r:id="rId10"/>
    <p:sldLayoutId id="2147483684" r:id="rId11"/>
  </p:sldLayoutIdLst>
  <p:hf hdr="0" ftr="0"/>
  <p:txStyles>
    <p:titleStyle>
      <a:lvl1pPr algn="l" defTabSz="914400" rtl="0" eaLnBrk="1" latinLnBrk="0" hangingPunct="1">
        <a:lnSpc>
          <a:spcPct val="90000"/>
        </a:lnSpc>
        <a:spcBef>
          <a:spcPct val="0"/>
        </a:spcBef>
        <a:buNone/>
        <a:defRPr sz="2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AppleSystemUIFont" charset="-120"/>
        <a:buChar char="-"/>
        <a:defRPr sz="1400" kern="1200">
          <a:solidFill>
            <a:schemeClr val="bg2">
              <a:lumMod val="9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AppleSystemUIFont" charset="-120"/>
        <a:buChar char="-"/>
        <a:defRPr sz="1400" kern="1200">
          <a:solidFill>
            <a:schemeClr val="bg2">
              <a:lumMod val="9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AppleSystemUIFont" charset="-120"/>
        <a:buChar char="-"/>
        <a:defRPr sz="1200" kern="1200">
          <a:solidFill>
            <a:schemeClr val="bg2">
              <a:lumMod val="9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AppleSystemUIFont" charset="-120"/>
        <a:buChar char="-"/>
        <a:defRPr sz="1050" kern="1200">
          <a:solidFill>
            <a:schemeClr val="bg2">
              <a:lumMod val="9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ppleSystemUIFont" charset="-12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log.nelhage.com/2011/03/exploiting-pickl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frohoff/ysoseria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hvqzao/java-deserialize-webapp"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bechler/marshalsec"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owasp.org/images/7/72/OWASP_Top_10-2017_(en).pdf.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zerothoughts.tumblr.com/post/137769010389/fun-with-jndi-remote-code-injection" TargetMode="External"/><Relationship Id="rId4" Type="http://schemas.openxmlformats.org/officeDocument/2006/relationships/hyperlink" Target="https://github.com/jbarone/xxelab"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GrrrDog/Java-Deserialization-Cheat-Sheet/blob/master/README.md"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github.com/mbechler/marshalsec" TargetMode="External"/><Relationship Id="rId5" Type="http://schemas.openxmlformats.org/officeDocument/2006/relationships/hyperlink" Target="https://github.com/frohoff/ysoserial" TargetMode="External"/><Relationship Id="rId4" Type="http://schemas.openxmlformats.org/officeDocument/2006/relationships/hyperlink" Target="http://frohoff.github.io/appseccali-marshalling-pickl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blog.nelhage.com/2011/03/exploiting-pickle/"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adamcaudill.com/2017/10/04/exploiting-jackson-rce-cve-2017-7525/" TargetMode="External"/><Relationship Id="rId4" Type="http://schemas.openxmlformats.org/officeDocument/2006/relationships/hyperlink" Target="https://github.com/hvqzao/java-deserialize-webapp"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595013"/>
            <a:ext cx="1996222" cy="637292"/>
          </a:xfrm>
          <a:prstGeom prst="rect">
            <a:avLst/>
          </a:prstGeom>
        </p:spPr>
      </p:pic>
      <p:sp>
        <p:nvSpPr>
          <p:cNvPr id="5" name="Title 1"/>
          <p:cNvSpPr>
            <a:spLocks noGrp="1"/>
          </p:cNvSpPr>
          <p:nvPr>
            <p:ph type="ctrTitle"/>
          </p:nvPr>
        </p:nvSpPr>
        <p:spPr>
          <a:xfrm>
            <a:off x="649090" y="1885498"/>
            <a:ext cx="6858000" cy="912779"/>
          </a:xfrm>
        </p:spPr>
        <p:txBody>
          <a:bodyPr>
            <a:noAutofit/>
          </a:bodyPr>
          <a:lstStyle/>
          <a:p>
            <a:r>
              <a:rPr lang="en-US" sz="3200" dirty="0"/>
              <a:t>New OWASP Top 10 Items - 2017</a:t>
            </a:r>
          </a:p>
        </p:txBody>
      </p:sp>
      <p:sp>
        <p:nvSpPr>
          <p:cNvPr id="7" name="Subtitle 6"/>
          <p:cNvSpPr>
            <a:spLocks noGrp="1"/>
          </p:cNvSpPr>
          <p:nvPr>
            <p:ph type="subTitle" idx="1"/>
          </p:nvPr>
        </p:nvSpPr>
        <p:spPr>
          <a:xfrm>
            <a:off x="649090" y="2848286"/>
            <a:ext cx="6858000" cy="646754"/>
          </a:xfrm>
        </p:spPr>
        <p:txBody>
          <a:bodyPr/>
          <a:lstStyle/>
          <a:p>
            <a:r>
              <a:rPr lang="en-US" dirty="0"/>
              <a:t>Stephen Deck, GSE, OSCE, CISSP</a:t>
            </a:r>
          </a:p>
          <a:p>
            <a:r>
              <a:rPr lang="en-US" dirty="0"/>
              <a:t>@</a:t>
            </a:r>
            <a:r>
              <a:rPr lang="en-US" dirty="0" err="1"/>
              <a:t>ranger_cha</a:t>
            </a:r>
            <a:endParaRPr lang="en-US" dirty="0"/>
          </a:p>
          <a:p>
            <a:endParaRPr lang="en-US" dirty="0"/>
          </a:p>
        </p:txBody>
      </p:sp>
      <p:sp>
        <p:nvSpPr>
          <p:cNvPr id="6" name="Title 1"/>
          <p:cNvSpPr txBox="1">
            <a:spLocks/>
          </p:cNvSpPr>
          <p:nvPr/>
        </p:nvSpPr>
        <p:spPr>
          <a:xfrm rot="16200000">
            <a:off x="6590866" y="2757781"/>
            <a:ext cx="3697765" cy="1967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000" dirty="0">
                <a:solidFill>
                  <a:schemeClr val="tx2"/>
                </a:solidFill>
              </a:rPr>
              <a:t>BE </a:t>
            </a:r>
            <a:r>
              <a:rPr lang="en-US" sz="1000" dirty="0"/>
              <a:t>INFORMED.</a:t>
            </a:r>
            <a:r>
              <a:rPr lang="en-US" sz="1000" dirty="0">
                <a:solidFill>
                  <a:schemeClr val="tx2"/>
                </a:solidFill>
              </a:rPr>
              <a:t> BE </a:t>
            </a:r>
            <a:r>
              <a:rPr lang="en-US" sz="1000" dirty="0"/>
              <a:t>STRATEGIC.</a:t>
            </a:r>
            <a:r>
              <a:rPr lang="en-US" sz="1000" dirty="0">
                <a:solidFill>
                  <a:schemeClr val="tx2"/>
                </a:solidFill>
              </a:rPr>
              <a:t> BE </a:t>
            </a:r>
            <a:r>
              <a:rPr lang="en-US" sz="1000" dirty="0"/>
              <a:t>SECURE.</a:t>
            </a:r>
          </a:p>
        </p:txBody>
      </p:sp>
    </p:spTree>
    <p:extLst>
      <p:ext uri="{BB962C8B-B14F-4D97-AF65-F5344CB8AC3E}">
        <p14:creationId xmlns:p14="http://schemas.microsoft.com/office/powerpoint/2010/main" val="1572080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with an External Entity</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10</a:t>
            </a:fld>
            <a:endParaRPr lang="en-US" dirty="0"/>
          </a:p>
        </p:txBody>
      </p:sp>
      <p:pic>
        <p:nvPicPr>
          <p:cNvPr id="6" name="Picture 5">
            <a:extLst>
              <a:ext uri="{FF2B5EF4-FFF2-40B4-BE49-F238E27FC236}">
                <a16:creationId xmlns:a16="http://schemas.microsoft.com/office/drawing/2014/main" id="{530870BE-DA1C-4317-8344-56C7EA2AC00E}"/>
              </a:ext>
            </a:extLst>
          </p:cNvPr>
          <p:cNvPicPr>
            <a:picLocks noChangeAspect="1"/>
          </p:cNvPicPr>
          <p:nvPr/>
        </p:nvPicPr>
        <p:blipFill>
          <a:blip r:embed="rId3"/>
          <a:stretch>
            <a:fillRect/>
          </a:stretch>
        </p:blipFill>
        <p:spPr>
          <a:xfrm>
            <a:off x="603059" y="1037077"/>
            <a:ext cx="7931341" cy="3400960"/>
          </a:xfrm>
          <a:prstGeom prst="rect">
            <a:avLst/>
          </a:prstGeom>
        </p:spPr>
      </p:pic>
    </p:spTree>
    <p:extLst>
      <p:ext uri="{BB962C8B-B14F-4D97-AF65-F5344CB8AC3E}">
        <p14:creationId xmlns:p14="http://schemas.microsoft.com/office/powerpoint/2010/main" val="59618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with an External Entity</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11</a:t>
            </a:fld>
            <a:endParaRPr lang="en-US" dirty="0"/>
          </a:p>
        </p:txBody>
      </p:sp>
      <p:pic>
        <p:nvPicPr>
          <p:cNvPr id="3" name="Picture 2">
            <a:extLst>
              <a:ext uri="{FF2B5EF4-FFF2-40B4-BE49-F238E27FC236}">
                <a16:creationId xmlns:a16="http://schemas.microsoft.com/office/drawing/2014/main" id="{40E2B062-62BC-42FC-8C13-763AA15A9080}"/>
              </a:ext>
            </a:extLst>
          </p:cNvPr>
          <p:cNvPicPr>
            <a:picLocks noChangeAspect="1"/>
          </p:cNvPicPr>
          <p:nvPr/>
        </p:nvPicPr>
        <p:blipFill>
          <a:blip r:embed="rId3"/>
          <a:stretch>
            <a:fillRect/>
          </a:stretch>
        </p:blipFill>
        <p:spPr>
          <a:xfrm>
            <a:off x="886929" y="1065085"/>
            <a:ext cx="7370142" cy="3358592"/>
          </a:xfrm>
          <a:prstGeom prst="rect">
            <a:avLst/>
          </a:prstGeom>
        </p:spPr>
      </p:pic>
    </p:spTree>
    <p:extLst>
      <p:ext uri="{BB962C8B-B14F-4D97-AF65-F5344CB8AC3E}">
        <p14:creationId xmlns:p14="http://schemas.microsoft.com/office/powerpoint/2010/main" val="30262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2FD1-576C-4432-906B-01E65E7CDB11}"/>
              </a:ext>
            </a:extLst>
          </p:cNvPr>
          <p:cNvSpPr txBox="1">
            <a:spLocks/>
          </p:cNvSpPr>
          <p:nvPr/>
        </p:nvSpPr>
        <p:spPr>
          <a:xfrm>
            <a:off x="724606" y="2538387"/>
            <a:ext cx="1484397" cy="99377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600" dirty="0"/>
              <a:t>Insecure Deserialization</a:t>
            </a:r>
          </a:p>
        </p:txBody>
      </p:sp>
    </p:spTree>
    <p:extLst>
      <p:ext uri="{BB962C8B-B14F-4D97-AF65-F5344CB8AC3E}">
        <p14:creationId xmlns:p14="http://schemas.microsoft.com/office/powerpoint/2010/main" val="211569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from the beginning…</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What is an object?</a:t>
            </a:r>
          </a:p>
          <a:p>
            <a:pPr lvl="1"/>
            <a:r>
              <a:rPr lang="en-US" sz="2400" dirty="0"/>
              <a:t>Collection of values that works as a single unit</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13</a:t>
            </a:fld>
            <a:endParaRPr lang="en-US" dirty="0"/>
          </a:p>
        </p:txBody>
      </p:sp>
      <p:pic>
        <p:nvPicPr>
          <p:cNvPr id="6" name="Picture 5">
            <a:extLst>
              <a:ext uri="{FF2B5EF4-FFF2-40B4-BE49-F238E27FC236}">
                <a16:creationId xmlns:a16="http://schemas.microsoft.com/office/drawing/2014/main" id="{A444B073-5432-4A9E-8E3F-C181E7DF71EF}"/>
              </a:ext>
            </a:extLst>
          </p:cNvPr>
          <p:cNvPicPr>
            <a:picLocks noChangeAspect="1"/>
          </p:cNvPicPr>
          <p:nvPr/>
        </p:nvPicPr>
        <p:blipFill>
          <a:blip r:embed="rId3"/>
          <a:stretch>
            <a:fillRect/>
          </a:stretch>
        </p:blipFill>
        <p:spPr>
          <a:xfrm>
            <a:off x="648672" y="2299591"/>
            <a:ext cx="2139099" cy="1230118"/>
          </a:xfrm>
          <a:prstGeom prst="rect">
            <a:avLst/>
          </a:prstGeom>
        </p:spPr>
      </p:pic>
      <p:pic>
        <p:nvPicPr>
          <p:cNvPr id="9" name="Picture 8">
            <a:extLst>
              <a:ext uri="{FF2B5EF4-FFF2-40B4-BE49-F238E27FC236}">
                <a16:creationId xmlns:a16="http://schemas.microsoft.com/office/drawing/2014/main" id="{E79E324D-5D11-4076-BC32-355B45CC2C6E}"/>
              </a:ext>
            </a:extLst>
          </p:cNvPr>
          <p:cNvPicPr>
            <a:picLocks noChangeAspect="1"/>
          </p:cNvPicPr>
          <p:nvPr/>
        </p:nvPicPr>
        <p:blipFill>
          <a:blip r:embed="rId4"/>
          <a:stretch>
            <a:fillRect/>
          </a:stretch>
        </p:blipFill>
        <p:spPr>
          <a:xfrm>
            <a:off x="4273700" y="2448194"/>
            <a:ext cx="2416692" cy="261264"/>
          </a:xfrm>
          <a:prstGeom prst="rect">
            <a:avLst/>
          </a:prstGeom>
        </p:spPr>
      </p:pic>
      <p:pic>
        <p:nvPicPr>
          <p:cNvPr id="11" name="Picture 10">
            <a:extLst>
              <a:ext uri="{FF2B5EF4-FFF2-40B4-BE49-F238E27FC236}">
                <a16:creationId xmlns:a16="http://schemas.microsoft.com/office/drawing/2014/main" id="{0A28F87D-E365-4D93-A334-3763B4E01D07}"/>
              </a:ext>
            </a:extLst>
          </p:cNvPr>
          <p:cNvPicPr>
            <a:picLocks noChangeAspect="1"/>
          </p:cNvPicPr>
          <p:nvPr/>
        </p:nvPicPr>
        <p:blipFill>
          <a:blip r:embed="rId5"/>
          <a:stretch>
            <a:fillRect/>
          </a:stretch>
        </p:blipFill>
        <p:spPr>
          <a:xfrm>
            <a:off x="4273700" y="2914650"/>
            <a:ext cx="2220744" cy="511642"/>
          </a:xfrm>
          <a:prstGeom prst="rect">
            <a:avLst/>
          </a:prstGeom>
        </p:spPr>
      </p:pic>
    </p:spTree>
    <p:extLst>
      <p:ext uri="{BB962C8B-B14F-4D97-AF65-F5344CB8AC3E}">
        <p14:creationId xmlns:p14="http://schemas.microsoft.com/office/powerpoint/2010/main" val="1005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from the beginning…</a:t>
            </a:r>
            <a:br>
              <a:rPr lang="en-US" dirty="0"/>
            </a:br>
            <a:endParaRPr lang="en-US" sz="1800" dirty="0">
              <a:solidFill>
                <a:schemeClr val="accent4"/>
              </a:solidFill>
            </a:endParaRPr>
          </a:p>
        </p:txBody>
      </p:sp>
      <p:sp>
        <p:nvSpPr>
          <p:cNvPr id="3" name="Content Placeholder 2"/>
          <p:cNvSpPr>
            <a:spLocks noGrp="1"/>
          </p:cNvSpPr>
          <p:nvPr>
            <p:ph idx="1"/>
          </p:nvPr>
        </p:nvSpPr>
        <p:spPr>
          <a:xfrm>
            <a:off x="609600" y="1136469"/>
            <a:ext cx="5455920" cy="3187881"/>
          </a:xfrm>
        </p:spPr>
        <p:txBody>
          <a:bodyPr>
            <a:normAutofit/>
          </a:bodyPr>
          <a:lstStyle/>
          <a:p>
            <a:r>
              <a:rPr lang="en-US" sz="2400" dirty="0"/>
              <a:t>Process of preparing objects for network transport</a:t>
            </a:r>
          </a:p>
          <a:p>
            <a:r>
              <a:rPr lang="en-US" sz="2400" dirty="0"/>
              <a:t>Also called marshalling</a:t>
            </a:r>
          </a:p>
          <a:p>
            <a:r>
              <a:rPr lang="en-US" sz="2400" dirty="0"/>
              <a:t>What does serialization look like?</a:t>
            </a:r>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14</a:t>
            </a:fld>
            <a:endParaRPr lang="en-US" dirty="0"/>
          </a:p>
        </p:txBody>
      </p:sp>
      <p:sp>
        <p:nvSpPr>
          <p:cNvPr id="7" name="TextBox 6">
            <a:extLst>
              <a:ext uri="{FF2B5EF4-FFF2-40B4-BE49-F238E27FC236}">
                <a16:creationId xmlns:a16="http://schemas.microsoft.com/office/drawing/2014/main" id="{CBF70A8C-59DC-4CA3-94C3-61EA4B03C914}"/>
              </a:ext>
            </a:extLst>
          </p:cNvPr>
          <p:cNvSpPr txBox="1"/>
          <p:nvPr/>
        </p:nvSpPr>
        <p:spPr>
          <a:xfrm>
            <a:off x="2101509" y="4491404"/>
            <a:ext cx="4940982" cy="215444"/>
          </a:xfrm>
          <a:prstGeom prst="rect">
            <a:avLst/>
          </a:prstGeom>
          <a:noFill/>
        </p:spPr>
        <p:txBody>
          <a:bodyPr wrap="square" rtlCol="0">
            <a:spAutoFit/>
          </a:bodyPr>
          <a:lstStyle/>
          <a:p>
            <a:r>
              <a:rPr lang="en-US" sz="800" dirty="0"/>
              <a:t>Source: https://www.javaworld.com/article/2072752/the-java-serialization-algorithm-revealed.html</a:t>
            </a:r>
            <a:endParaRPr lang="en-US" sz="900" dirty="0"/>
          </a:p>
        </p:txBody>
      </p:sp>
      <p:pic>
        <p:nvPicPr>
          <p:cNvPr id="8" name="Picture 7">
            <a:extLst>
              <a:ext uri="{FF2B5EF4-FFF2-40B4-BE49-F238E27FC236}">
                <a16:creationId xmlns:a16="http://schemas.microsoft.com/office/drawing/2014/main" id="{FA151034-F516-480C-815F-88326E24E227}"/>
              </a:ext>
            </a:extLst>
          </p:cNvPr>
          <p:cNvPicPr>
            <a:picLocks noChangeAspect="1"/>
          </p:cNvPicPr>
          <p:nvPr/>
        </p:nvPicPr>
        <p:blipFill>
          <a:blip r:embed="rId3"/>
          <a:stretch>
            <a:fillRect/>
          </a:stretch>
        </p:blipFill>
        <p:spPr>
          <a:xfrm>
            <a:off x="5995677" y="922039"/>
            <a:ext cx="2276315" cy="2069786"/>
          </a:xfrm>
          <a:prstGeom prst="rect">
            <a:avLst/>
          </a:prstGeom>
        </p:spPr>
      </p:pic>
      <p:pic>
        <p:nvPicPr>
          <p:cNvPr id="10" name="Picture 9">
            <a:extLst>
              <a:ext uri="{FF2B5EF4-FFF2-40B4-BE49-F238E27FC236}">
                <a16:creationId xmlns:a16="http://schemas.microsoft.com/office/drawing/2014/main" id="{90AB55E7-1846-4C90-90F0-EB16208A779A}"/>
              </a:ext>
            </a:extLst>
          </p:cNvPr>
          <p:cNvPicPr>
            <a:picLocks noChangeAspect="1"/>
          </p:cNvPicPr>
          <p:nvPr/>
        </p:nvPicPr>
        <p:blipFill>
          <a:blip r:embed="rId4"/>
          <a:stretch>
            <a:fillRect/>
          </a:stretch>
        </p:blipFill>
        <p:spPr>
          <a:xfrm rot="10800000" flipH="1" flipV="1">
            <a:off x="5995677" y="2974542"/>
            <a:ext cx="2676073" cy="368673"/>
          </a:xfrm>
          <a:prstGeom prst="rect">
            <a:avLst/>
          </a:prstGeom>
        </p:spPr>
      </p:pic>
      <p:pic>
        <p:nvPicPr>
          <p:cNvPr id="11" name="Picture 10">
            <a:extLst>
              <a:ext uri="{FF2B5EF4-FFF2-40B4-BE49-F238E27FC236}">
                <a16:creationId xmlns:a16="http://schemas.microsoft.com/office/drawing/2014/main" id="{D6C42B23-09F6-4787-9AC6-528739E7A5BA}"/>
              </a:ext>
            </a:extLst>
          </p:cNvPr>
          <p:cNvPicPr>
            <a:picLocks noChangeAspect="1"/>
          </p:cNvPicPr>
          <p:nvPr/>
        </p:nvPicPr>
        <p:blipFill>
          <a:blip r:embed="rId5"/>
          <a:stretch>
            <a:fillRect/>
          </a:stretch>
        </p:blipFill>
        <p:spPr>
          <a:xfrm>
            <a:off x="609599" y="2867252"/>
            <a:ext cx="5123669" cy="1271833"/>
          </a:xfrm>
          <a:prstGeom prst="rect">
            <a:avLst/>
          </a:prstGeom>
        </p:spPr>
      </p:pic>
      <p:pic>
        <p:nvPicPr>
          <p:cNvPr id="12" name="Picture 11">
            <a:extLst>
              <a:ext uri="{FF2B5EF4-FFF2-40B4-BE49-F238E27FC236}">
                <a16:creationId xmlns:a16="http://schemas.microsoft.com/office/drawing/2014/main" id="{929FD10B-87D9-4CA4-9951-C7B9FDCBE626}"/>
              </a:ext>
            </a:extLst>
          </p:cNvPr>
          <p:cNvPicPr>
            <a:picLocks noChangeAspect="1"/>
          </p:cNvPicPr>
          <p:nvPr/>
        </p:nvPicPr>
        <p:blipFill>
          <a:blip r:embed="rId6"/>
          <a:stretch>
            <a:fillRect/>
          </a:stretch>
        </p:blipFill>
        <p:spPr>
          <a:xfrm>
            <a:off x="4591536" y="3744759"/>
            <a:ext cx="3647516" cy="394326"/>
          </a:xfrm>
          <a:prstGeom prst="rect">
            <a:avLst/>
          </a:prstGeom>
        </p:spPr>
      </p:pic>
    </p:spTree>
    <p:extLst>
      <p:ext uri="{BB962C8B-B14F-4D97-AF65-F5344CB8AC3E}">
        <p14:creationId xmlns:p14="http://schemas.microsoft.com/office/powerpoint/2010/main" val="27125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Deserialization is the reverse of serialization</a:t>
            </a:r>
          </a:p>
          <a:p>
            <a:r>
              <a:rPr lang="en-US" sz="2400" dirty="0"/>
              <a:t>Usually from a </a:t>
            </a:r>
            <a:r>
              <a:rPr lang="en-US" sz="2400" dirty="0" err="1"/>
              <a:t>readObject</a:t>
            </a:r>
            <a:r>
              <a:rPr lang="en-US" sz="2400" dirty="0"/>
              <a:t> call (in Java)</a:t>
            </a:r>
          </a:p>
          <a:p>
            <a:r>
              <a:rPr lang="en-US" sz="2400" dirty="0"/>
              <a:t>Common in many languages</a:t>
            </a:r>
          </a:p>
          <a:p>
            <a:r>
              <a:rPr lang="en-US" sz="2400" dirty="0"/>
              <a:t>Force server to load an unexpected object</a:t>
            </a:r>
          </a:p>
          <a:p>
            <a:r>
              <a:rPr lang="en-US" sz="2400" dirty="0"/>
              <a:t>Often execute arbitrary code</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15</a:t>
            </a:fld>
            <a:endParaRPr lang="en-US" dirty="0"/>
          </a:p>
        </p:txBody>
      </p:sp>
    </p:spTree>
    <p:extLst>
      <p:ext uri="{BB962C8B-B14F-4D97-AF65-F5344CB8AC3E}">
        <p14:creationId xmlns:p14="http://schemas.microsoft.com/office/powerpoint/2010/main" val="54483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Objects</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16</a:t>
            </a:fld>
            <a:endParaRPr lang="en-US" dirty="0"/>
          </a:p>
        </p:txBody>
      </p:sp>
      <p:pic>
        <p:nvPicPr>
          <p:cNvPr id="6" name="Picture 5">
            <a:extLst>
              <a:ext uri="{FF2B5EF4-FFF2-40B4-BE49-F238E27FC236}">
                <a16:creationId xmlns:a16="http://schemas.microsoft.com/office/drawing/2014/main" id="{C63430B5-59A1-4B1F-A76F-B8FD3C82439C}"/>
              </a:ext>
            </a:extLst>
          </p:cNvPr>
          <p:cNvPicPr>
            <a:picLocks noChangeAspect="1"/>
          </p:cNvPicPr>
          <p:nvPr/>
        </p:nvPicPr>
        <p:blipFill>
          <a:blip r:embed="rId3"/>
          <a:stretch>
            <a:fillRect/>
          </a:stretch>
        </p:blipFill>
        <p:spPr>
          <a:xfrm>
            <a:off x="824592" y="1337896"/>
            <a:ext cx="7494815" cy="2865931"/>
          </a:xfrm>
          <a:prstGeom prst="rect">
            <a:avLst/>
          </a:prstGeom>
        </p:spPr>
      </p:pic>
      <p:sp>
        <p:nvSpPr>
          <p:cNvPr id="7" name="TextBox 6">
            <a:extLst>
              <a:ext uri="{FF2B5EF4-FFF2-40B4-BE49-F238E27FC236}">
                <a16:creationId xmlns:a16="http://schemas.microsoft.com/office/drawing/2014/main" id="{6EB7E5C7-FDCA-421F-A206-BD6A05BB49C4}"/>
              </a:ext>
            </a:extLst>
          </p:cNvPr>
          <p:cNvSpPr txBox="1"/>
          <p:nvPr/>
        </p:nvSpPr>
        <p:spPr>
          <a:xfrm>
            <a:off x="2613885" y="4491404"/>
            <a:ext cx="3955302" cy="215444"/>
          </a:xfrm>
          <a:prstGeom prst="rect">
            <a:avLst/>
          </a:prstGeom>
          <a:noFill/>
        </p:spPr>
        <p:txBody>
          <a:bodyPr wrap="square" rtlCol="0">
            <a:spAutoFit/>
          </a:bodyPr>
          <a:lstStyle/>
          <a:p>
            <a:r>
              <a:rPr lang="en-US" sz="800" dirty="0"/>
              <a:t>Source: https://adamcaudill.com/2017/10/04/exploiting-jackson-rce-cve-2017-7525/</a:t>
            </a:r>
            <a:endParaRPr lang="en-US" sz="900" dirty="0"/>
          </a:p>
        </p:txBody>
      </p:sp>
    </p:spTree>
    <p:extLst>
      <p:ext uri="{BB962C8B-B14F-4D97-AF65-F5344CB8AC3E}">
        <p14:creationId xmlns:p14="http://schemas.microsoft.com/office/powerpoint/2010/main" val="139880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72" y="590549"/>
            <a:ext cx="7885728" cy="747347"/>
          </a:xfrm>
        </p:spPr>
        <p:txBody>
          <a:bodyPr/>
          <a:lstStyle/>
          <a:p>
            <a:r>
              <a:rPr lang="en-US" dirty="0"/>
              <a:t>Deserialization</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2895717" cy="2819400"/>
          </a:xfrm>
        </p:spPr>
        <p:txBody>
          <a:bodyPr>
            <a:normAutofit/>
          </a:bodyPr>
          <a:lstStyle/>
          <a:p>
            <a:r>
              <a:rPr lang="en-US" sz="2400" dirty="0"/>
              <a:t>How do you fix it?</a:t>
            </a:r>
          </a:p>
          <a:p>
            <a:pPr lvl="1"/>
            <a:r>
              <a:rPr lang="en-US" sz="2400" dirty="0"/>
              <a:t>Upgrade for…</a:t>
            </a:r>
          </a:p>
          <a:p>
            <a:pPr lvl="1"/>
            <a:r>
              <a:rPr lang="en-US" sz="2400" dirty="0"/>
              <a:t>Blacklisting???</a:t>
            </a:r>
          </a:p>
          <a:p>
            <a:pPr lvl="2"/>
            <a:r>
              <a:rPr lang="en-US" sz="2200" dirty="0" err="1"/>
              <a:t>Nooooo</a:t>
            </a:r>
            <a:endParaRPr lang="en-US" sz="2200" dirty="0"/>
          </a:p>
          <a:p>
            <a:r>
              <a:rPr lang="en-US" sz="2400" dirty="0"/>
              <a:t>Hard to write signatures</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17</a:t>
            </a:fld>
            <a:endParaRPr lang="en-US" dirty="0"/>
          </a:p>
        </p:txBody>
      </p:sp>
      <p:pic>
        <p:nvPicPr>
          <p:cNvPr id="1032" name="Picture 8" descr="https://i.imgflip.com/1zuyb2.jpg">
            <a:extLst>
              <a:ext uri="{FF2B5EF4-FFF2-40B4-BE49-F238E27FC236}">
                <a16:creationId xmlns:a16="http://schemas.microsoft.com/office/drawing/2014/main" id="{AE3B2D67-12D3-4275-9791-953CB81D0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082" y="1222072"/>
            <a:ext cx="47625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5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Pickle Deserialization</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hlinkClick r:id="rId3"/>
              </a:rPr>
              <a:t>https://blog.nelhage.com/2011/03/exploiting-pickle/</a:t>
            </a:r>
            <a:endParaRPr lang="en-US" sz="2400" dirty="0"/>
          </a:p>
          <a:p>
            <a:r>
              <a:rPr lang="en-US" sz="2400" dirty="0"/>
              <a:t>Look for deserialization calls</a:t>
            </a:r>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18</a:t>
            </a:fld>
            <a:endParaRPr lang="en-US" dirty="0"/>
          </a:p>
        </p:txBody>
      </p:sp>
      <p:pic>
        <p:nvPicPr>
          <p:cNvPr id="7" name="Picture 6">
            <a:extLst>
              <a:ext uri="{FF2B5EF4-FFF2-40B4-BE49-F238E27FC236}">
                <a16:creationId xmlns:a16="http://schemas.microsoft.com/office/drawing/2014/main" id="{5D364EC8-3F64-40A2-9C18-3F783A535A45}"/>
              </a:ext>
            </a:extLst>
          </p:cNvPr>
          <p:cNvPicPr>
            <a:picLocks noChangeAspect="1"/>
          </p:cNvPicPr>
          <p:nvPr/>
        </p:nvPicPr>
        <p:blipFill>
          <a:blip r:embed="rId4"/>
          <a:stretch>
            <a:fillRect/>
          </a:stretch>
        </p:blipFill>
        <p:spPr>
          <a:xfrm>
            <a:off x="884368" y="2536839"/>
            <a:ext cx="7375264" cy="1671001"/>
          </a:xfrm>
          <a:prstGeom prst="rect">
            <a:avLst/>
          </a:prstGeom>
        </p:spPr>
      </p:pic>
    </p:spTree>
    <p:extLst>
      <p:ext uri="{BB962C8B-B14F-4D97-AF65-F5344CB8AC3E}">
        <p14:creationId xmlns:p14="http://schemas.microsoft.com/office/powerpoint/2010/main" val="149984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Pickle Deserialization Exploit Class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Create a class that executes code when created</a:t>
            </a:r>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19</a:t>
            </a:fld>
            <a:endParaRPr lang="en-US" dirty="0"/>
          </a:p>
        </p:txBody>
      </p:sp>
      <p:pic>
        <p:nvPicPr>
          <p:cNvPr id="6" name="Picture 5">
            <a:extLst>
              <a:ext uri="{FF2B5EF4-FFF2-40B4-BE49-F238E27FC236}">
                <a16:creationId xmlns:a16="http://schemas.microsoft.com/office/drawing/2014/main" id="{D23DC8D1-F0FB-4A4D-9046-582D80D04691}"/>
              </a:ext>
            </a:extLst>
          </p:cNvPr>
          <p:cNvPicPr>
            <a:picLocks noChangeAspect="1"/>
          </p:cNvPicPr>
          <p:nvPr/>
        </p:nvPicPr>
        <p:blipFill>
          <a:blip r:embed="rId3"/>
          <a:stretch>
            <a:fillRect/>
          </a:stretch>
        </p:blipFill>
        <p:spPr>
          <a:xfrm>
            <a:off x="1581456" y="1877281"/>
            <a:ext cx="5981088" cy="2023097"/>
          </a:xfrm>
          <a:prstGeom prst="rect">
            <a:avLst/>
          </a:prstGeom>
        </p:spPr>
      </p:pic>
      <p:pic>
        <p:nvPicPr>
          <p:cNvPr id="8" name="Picture 7">
            <a:extLst>
              <a:ext uri="{FF2B5EF4-FFF2-40B4-BE49-F238E27FC236}">
                <a16:creationId xmlns:a16="http://schemas.microsoft.com/office/drawing/2014/main" id="{E234E285-B672-4854-B852-69C199EB02D4}"/>
              </a:ext>
            </a:extLst>
          </p:cNvPr>
          <p:cNvPicPr>
            <a:picLocks noChangeAspect="1"/>
          </p:cNvPicPr>
          <p:nvPr/>
        </p:nvPicPr>
        <p:blipFill>
          <a:blip r:embed="rId4"/>
          <a:stretch>
            <a:fillRect/>
          </a:stretch>
        </p:blipFill>
        <p:spPr>
          <a:xfrm>
            <a:off x="1886365" y="3954293"/>
            <a:ext cx="5410342" cy="636831"/>
          </a:xfrm>
          <a:prstGeom prst="rect">
            <a:avLst/>
          </a:prstGeom>
        </p:spPr>
      </p:pic>
    </p:spTree>
    <p:extLst>
      <p:ext uri="{BB962C8B-B14F-4D97-AF65-F5344CB8AC3E}">
        <p14:creationId xmlns:p14="http://schemas.microsoft.com/office/powerpoint/2010/main" val="139023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r>
              <a:rPr lang="en-US" sz="2400" dirty="0"/>
              <a:t>OWASP Top 10 Update</a:t>
            </a:r>
          </a:p>
          <a:p>
            <a:r>
              <a:rPr lang="en-US" sz="2400" dirty="0"/>
              <a:t>XML </a:t>
            </a:r>
            <a:r>
              <a:rPr lang="en-US" sz="2400" dirty="0" err="1"/>
              <a:t>eXternal</a:t>
            </a:r>
            <a:r>
              <a:rPr lang="en-US" sz="2400" dirty="0"/>
              <a:t> Entity (XXE) Background</a:t>
            </a:r>
          </a:p>
          <a:p>
            <a:r>
              <a:rPr lang="en-US" sz="2400" dirty="0"/>
              <a:t>XXE Defense and Attacks</a:t>
            </a:r>
          </a:p>
          <a:p>
            <a:r>
              <a:rPr lang="en-US" sz="2400" dirty="0"/>
              <a:t>Deserialization Background</a:t>
            </a:r>
          </a:p>
          <a:p>
            <a:r>
              <a:rPr lang="en-US" sz="2400" dirty="0"/>
              <a:t>Deserialization Defense and Attacks</a:t>
            </a:r>
          </a:p>
          <a:p>
            <a:r>
              <a:rPr lang="en-US" sz="2400" dirty="0"/>
              <a:t>New Deserialization Research</a:t>
            </a:r>
          </a:p>
          <a:p>
            <a:r>
              <a:rPr lang="en-US" sz="2400" dirty="0"/>
              <a:t>Logging &amp; Monitoring</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a:t>
            </a:fld>
            <a:endParaRPr lang="en-US" dirty="0"/>
          </a:p>
        </p:txBody>
      </p:sp>
    </p:spTree>
    <p:extLst>
      <p:ext uri="{BB962C8B-B14F-4D97-AF65-F5344CB8AC3E}">
        <p14:creationId xmlns:p14="http://schemas.microsoft.com/office/powerpoint/2010/main" val="16529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Pickle Send Exploit</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Send exploit to server</a:t>
            </a:r>
          </a:p>
          <a:p>
            <a:r>
              <a:rPr lang="en-US" sz="2400" dirty="0"/>
              <a:t>How depends on the app</a:t>
            </a:r>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20</a:t>
            </a:fld>
            <a:endParaRPr lang="en-US" dirty="0"/>
          </a:p>
        </p:txBody>
      </p:sp>
      <p:pic>
        <p:nvPicPr>
          <p:cNvPr id="7" name="Picture 6">
            <a:extLst>
              <a:ext uri="{FF2B5EF4-FFF2-40B4-BE49-F238E27FC236}">
                <a16:creationId xmlns:a16="http://schemas.microsoft.com/office/drawing/2014/main" id="{7453EF7E-93C0-4BAD-AA18-0025FA0CD105}"/>
              </a:ext>
            </a:extLst>
          </p:cNvPr>
          <p:cNvPicPr>
            <a:picLocks noChangeAspect="1"/>
          </p:cNvPicPr>
          <p:nvPr/>
        </p:nvPicPr>
        <p:blipFill>
          <a:blip r:embed="rId3"/>
          <a:stretch>
            <a:fillRect/>
          </a:stretch>
        </p:blipFill>
        <p:spPr>
          <a:xfrm>
            <a:off x="791001" y="2439790"/>
            <a:ext cx="7561998" cy="660536"/>
          </a:xfrm>
          <a:prstGeom prst="rect">
            <a:avLst/>
          </a:prstGeom>
        </p:spPr>
      </p:pic>
      <p:pic>
        <p:nvPicPr>
          <p:cNvPr id="8" name="Picture 7">
            <a:extLst>
              <a:ext uri="{FF2B5EF4-FFF2-40B4-BE49-F238E27FC236}">
                <a16:creationId xmlns:a16="http://schemas.microsoft.com/office/drawing/2014/main" id="{6F86F986-9C33-4152-859F-7408A7745582}"/>
              </a:ext>
            </a:extLst>
          </p:cNvPr>
          <p:cNvPicPr>
            <a:picLocks noChangeAspect="1"/>
          </p:cNvPicPr>
          <p:nvPr/>
        </p:nvPicPr>
        <p:blipFill>
          <a:blip r:embed="rId4"/>
          <a:stretch>
            <a:fillRect/>
          </a:stretch>
        </p:blipFill>
        <p:spPr>
          <a:xfrm>
            <a:off x="1913209" y="3211755"/>
            <a:ext cx="5317581" cy="1202857"/>
          </a:xfrm>
          <a:prstGeom prst="rect">
            <a:avLst/>
          </a:prstGeom>
        </p:spPr>
      </p:pic>
    </p:spTree>
    <p:extLst>
      <p:ext uri="{BB962C8B-B14F-4D97-AF65-F5344CB8AC3E}">
        <p14:creationId xmlns:p14="http://schemas.microsoft.com/office/powerpoint/2010/main" val="293715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 in Java</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Look for raw Java objects</a:t>
            </a:r>
          </a:p>
          <a:p>
            <a:r>
              <a:rPr lang="en-US" sz="2400" dirty="0"/>
              <a:t>Find a suitable gadget (object to run code when loaded)</a:t>
            </a:r>
          </a:p>
          <a:p>
            <a:pPr lvl="1"/>
            <a:r>
              <a:rPr lang="en-US" sz="2400" dirty="0"/>
              <a:t>Must be an object the app understands</a:t>
            </a:r>
          </a:p>
          <a:p>
            <a:r>
              <a:rPr lang="en-US" sz="2400" dirty="0" err="1"/>
              <a:t>Ysoserial</a:t>
            </a:r>
            <a:r>
              <a:rPr lang="en-US" sz="2400" dirty="0"/>
              <a:t> provides several gadgets</a:t>
            </a:r>
          </a:p>
          <a:p>
            <a:pPr lvl="1"/>
            <a:r>
              <a:rPr lang="en-US" sz="2400" dirty="0">
                <a:hlinkClick r:id="rId3"/>
              </a:rPr>
              <a:t>https://github.com/frohoff/ysoserial</a:t>
            </a:r>
            <a:endParaRPr lang="en-US" sz="2400" dirty="0"/>
          </a:p>
          <a:p>
            <a:pPr lvl="1"/>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21</a:t>
            </a:fld>
            <a:endParaRPr lang="en-US" dirty="0"/>
          </a:p>
        </p:txBody>
      </p:sp>
    </p:spTree>
    <p:extLst>
      <p:ext uri="{BB962C8B-B14F-4D97-AF65-F5344CB8AC3E}">
        <p14:creationId xmlns:p14="http://schemas.microsoft.com/office/powerpoint/2010/main" val="291448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 in Java</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fontScale="92500" lnSpcReduction="10000"/>
          </a:bodyPr>
          <a:lstStyle/>
          <a:p>
            <a:r>
              <a:rPr lang="en-US" sz="2400" dirty="0"/>
              <a:t>Vulnerable </a:t>
            </a:r>
            <a:r>
              <a:rPr lang="en-US" sz="2600" dirty="0"/>
              <a:t>app</a:t>
            </a:r>
            <a:r>
              <a:rPr lang="en-US" sz="2400" dirty="0"/>
              <a:t> </a:t>
            </a:r>
          </a:p>
          <a:p>
            <a:pPr lvl="1"/>
            <a:r>
              <a:rPr lang="en-US" sz="2400" dirty="0">
                <a:hlinkClick r:id="rId3"/>
              </a:rPr>
              <a:t>https://github.com/hvqzao/java-deserialize-webapp</a:t>
            </a:r>
            <a:endParaRPr lang="en-US" sz="2400" dirty="0"/>
          </a:p>
          <a:p>
            <a:r>
              <a:rPr lang="en-US" sz="2400" dirty="0"/>
              <a:t>Includes </a:t>
            </a:r>
            <a:r>
              <a:rPr lang="en-US" sz="2600" dirty="0"/>
              <a:t>Apache</a:t>
            </a:r>
            <a:r>
              <a:rPr lang="en-US" sz="2400" dirty="0"/>
              <a:t> Commons Collection</a:t>
            </a:r>
          </a:p>
          <a:p>
            <a:r>
              <a:rPr lang="en-US" sz="2400" dirty="0" err="1"/>
              <a:t>Ysoserial</a:t>
            </a:r>
            <a:r>
              <a:rPr lang="en-US" sz="2400" dirty="0"/>
              <a:t> </a:t>
            </a:r>
            <a:r>
              <a:rPr lang="en-US" sz="2600" dirty="0"/>
              <a:t>exploit</a:t>
            </a:r>
            <a:r>
              <a:rPr lang="en-US" sz="2400" dirty="0"/>
              <a:t> only runs one command</a:t>
            </a:r>
          </a:p>
          <a:p>
            <a:r>
              <a:rPr lang="en-US" sz="2400" dirty="0"/>
              <a:t>Reverse shell in three </a:t>
            </a:r>
            <a:r>
              <a:rPr lang="en-US" sz="2600" dirty="0"/>
              <a:t>commands</a:t>
            </a:r>
            <a:endParaRPr lang="en-US" sz="2400" dirty="0"/>
          </a:p>
          <a:p>
            <a:pPr lvl="1"/>
            <a:r>
              <a:rPr lang="en-US" sz="2400" dirty="0" err="1"/>
              <a:t>wget</a:t>
            </a:r>
            <a:r>
              <a:rPr lang="en-US" sz="2400" dirty="0"/>
              <a:t> IP/</a:t>
            </a:r>
            <a:r>
              <a:rPr lang="en-US" sz="2400" dirty="0" err="1"/>
              <a:t>meterpreter</a:t>
            </a:r>
            <a:endParaRPr lang="en-US" sz="2400" dirty="0"/>
          </a:p>
          <a:p>
            <a:pPr lvl="1"/>
            <a:r>
              <a:rPr lang="en-US" sz="2400" dirty="0" err="1"/>
              <a:t>chmod</a:t>
            </a:r>
            <a:r>
              <a:rPr lang="en-US" sz="2400" dirty="0"/>
              <a:t> +x </a:t>
            </a:r>
            <a:r>
              <a:rPr lang="en-US" sz="2400" dirty="0" err="1"/>
              <a:t>meterpreter</a:t>
            </a:r>
            <a:endParaRPr lang="en-US" sz="2400" dirty="0"/>
          </a:p>
          <a:p>
            <a:pPr lvl="1"/>
            <a:r>
              <a:rPr lang="en-US" sz="2400" dirty="0"/>
              <a:t>./</a:t>
            </a:r>
            <a:r>
              <a:rPr lang="en-US" sz="2400" dirty="0" err="1"/>
              <a:t>meterpreter</a:t>
            </a:r>
            <a:endParaRPr lang="en-US" sz="2400" dirty="0"/>
          </a:p>
          <a:p>
            <a:pPr lvl="1"/>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22</a:t>
            </a:fld>
            <a:endParaRPr lang="en-US" dirty="0"/>
          </a:p>
        </p:txBody>
      </p:sp>
    </p:spTree>
    <p:extLst>
      <p:ext uri="{BB962C8B-B14F-4D97-AF65-F5344CB8AC3E}">
        <p14:creationId xmlns:p14="http://schemas.microsoft.com/office/powerpoint/2010/main" val="1727063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 in Java Example</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23</a:t>
            </a:fld>
            <a:endParaRPr lang="en-US" dirty="0"/>
          </a:p>
        </p:txBody>
      </p:sp>
      <p:pic>
        <p:nvPicPr>
          <p:cNvPr id="9" name="Picture 8">
            <a:extLst>
              <a:ext uri="{FF2B5EF4-FFF2-40B4-BE49-F238E27FC236}">
                <a16:creationId xmlns:a16="http://schemas.microsoft.com/office/drawing/2014/main" id="{35716B6A-7509-4CE1-B729-06439FBA93F8}"/>
              </a:ext>
            </a:extLst>
          </p:cNvPr>
          <p:cNvPicPr>
            <a:picLocks noChangeAspect="1"/>
          </p:cNvPicPr>
          <p:nvPr/>
        </p:nvPicPr>
        <p:blipFill>
          <a:blip r:embed="rId3"/>
          <a:stretch>
            <a:fillRect/>
          </a:stretch>
        </p:blipFill>
        <p:spPr>
          <a:xfrm>
            <a:off x="2911038" y="1431992"/>
            <a:ext cx="3360995" cy="2580626"/>
          </a:xfrm>
          <a:prstGeom prst="rect">
            <a:avLst/>
          </a:prstGeom>
        </p:spPr>
      </p:pic>
    </p:spTree>
    <p:extLst>
      <p:ext uri="{BB962C8B-B14F-4D97-AF65-F5344CB8AC3E}">
        <p14:creationId xmlns:p14="http://schemas.microsoft.com/office/powerpoint/2010/main" val="401240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 in Java Example</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24</a:t>
            </a:fld>
            <a:endParaRPr lang="en-US" dirty="0"/>
          </a:p>
        </p:txBody>
      </p:sp>
      <p:pic>
        <p:nvPicPr>
          <p:cNvPr id="7" name="Picture 6">
            <a:extLst>
              <a:ext uri="{FF2B5EF4-FFF2-40B4-BE49-F238E27FC236}">
                <a16:creationId xmlns:a16="http://schemas.microsoft.com/office/drawing/2014/main" id="{0AE14590-8DE8-4E71-8F86-8AE14CA7697D}"/>
              </a:ext>
            </a:extLst>
          </p:cNvPr>
          <p:cNvPicPr>
            <a:picLocks noChangeAspect="1"/>
          </p:cNvPicPr>
          <p:nvPr/>
        </p:nvPicPr>
        <p:blipFill>
          <a:blip r:embed="rId3"/>
          <a:stretch>
            <a:fillRect/>
          </a:stretch>
        </p:blipFill>
        <p:spPr>
          <a:xfrm>
            <a:off x="1553857" y="1288828"/>
            <a:ext cx="6036286" cy="3053523"/>
          </a:xfrm>
          <a:prstGeom prst="rect">
            <a:avLst/>
          </a:prstGeom>
        </p:spPr>
      </p:pic>
    </p:spTree>
    <p:extLst>
      <p:ext uri="{BB962C8B-B14F-4D97-AF65-F5344CB8AC3E}">
        <p14:creationId xmlns:p14="http://schemas.microsoft.com/office/powerpoint/2010/main" val="193418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 in Java Example</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25</a:t>
            </a:fld>
            <a:endParaRPr lang="en-US" dirty="0"/>
          </a:p>
        </p:txBody>
      </p:sp>
      <p:pic>
        <p:nvPicPr>
          <p:cNvPr id="11" name="Picture 10">
            <a:extLst>
              <a:ext uri="{FF2B5EF4-FFF2-40B4-BE49-F238E27FC236}">
                <a16:creationId xmlns:a16="http://schemas.microsoft.com/office/drawing/2014/main" id="{69DB9287-E501-43DB-B49C-3E93CC0CE152}"/>
              </a:ext>
            </a:extLst>
          </p:cNvPr>
          <p:cNvPicPr>
            <a:picLocks noChangeAspect="1"/>
          </p:cNvPicPr>
          <p:nvPr/>
        </p:nvPicPr>
        <p:blipFill>
          <a:blip r:embed="rId3"/>
          <a:stretch>
            <a:fillRect/>
          </a:stretch>
        </p:blipFill>
        <p:spPr>
          <a:xfrm>
            <a:off x="2388023" y="1062102"/>
            <a:ext cx="4367953" cy="3261750"/>
          </a:xfrm>
          <a:prstGeom prst="rect">
            <a:avLst/>
          </a:prstGeom>
        </p:spPr>
      </p:pic>
    </p:spTree>
    <p:extLst>
      <p:ext uri="{BB962C8B-B14F-4D97-AF65-F5344CB8AC3E}">
        <p14:creationId xmlns:p14="http://schemas.microsoft.com/office/powerpoint/2010/main" val="426878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Deserialization in Java Example</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26</a:t>
            </a:fld>
            <a:endParaRPr lang="en-US" dirty="0"/>
          </a:p>
        </p:txBody>
      </p:sp>
      <p:pic>
        <p:nvPicPr>
          <p:cNvPr id="3" name="Picture 2">
            <a:extLst>
              <a:ext uri="{FF2B5EF4-FFF2-40B4-BE49-F238E27FC236}">
                <a16:creationId xmlns:a16="http://schemas.microsoft.com/office/drawing/2014/main" id="{2587A069-B84F-48B2-836B-3323E5E228DD}"/>
              </a:ext>
            </a:extLst>
          </p:cNvPr>
          <p:cNvPicPr>
            <a:picLocks noChangeAspect="1"/>
          </p:cNvPicPr>
          <p:nvPr/>
        </p:nvPicPr>
        <p:blipFill>
          <a:blip r:embed="rId3"/>
          <a:stretch>
            <a:fillRect/>
          </a:stretch>
        </p:blipFill>
        <p:spPr>
          <a:xfrm>
            <a:off x="2157780" y="1261974"/>
            <a:ext cx="4828440" cy="3397168"/>
          </a:xfrm>
          <a:prstGeom prst="rect">
            <a:avLst/>
          </a:prstGeom>
        </p:spPr>
      </p:pic>
    </p:spTree>
    <p:extLst>
      <p:ext uri="{BB962C8B-B14F-4D97-AF65-F5344CB8AC3E}">
        <p14:creationId xmlns:p14="http://schemas.microsoft.com/office/powerpoint/2010/main" val="2371729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Java Objects?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Safe without Java objects?</a:t>
            </a:r>
          </a:p>
          <a:p>
            <a:r>
              <a:rPr lang="en-US" sz="2400" dirty="0" err="1"/>
              <a:t>Moar</a:t>
            </a:r>
            <a:r>
              <a:rPr lang="en-US" sz="2400" dirty="0"/>
              <a:t> gadgets</a:t>
            </a:r>
          </a:p>
          <a:p>
            <a:pPr lvl="1"/>
            <a:r>
              <a:rPr lang="en-US" sz="2400" dirty="0">
                <a:hlinkClick r:id="rId3"/>
              </a:rPr>
              <a:t>https://github.com/mbechler/marshalsec</a:t>
            </a:r>
            <a:endParaRPr lang="en-US" sz="2400" dirty="0"/>
          </a:p>
          <a:p>
            <a:r>
              <a:rPr lang="en-US" sz="2400" dirty="0"/>
              <a:t>Same idea, different format</a:t>
            </a:r>
          </a:p>
          <a:p>
            <a:pPr lvl="1"/>
            <a:r>
              <a:rPr lang="en-US" sz="2400" dirty="0"/>
              <a:t>JSON, XML</a:t>
            </a:r>
          </a:p>
          <a:p>
            <a:endParaRPr lang="en-US" sz="2400" dirty="0"/>
          </a:p>
          <a:p>
            <a:pPr lvl="1"/>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27</a:t>
            </a:fld>
            <a:endParaRPr lang="en-US" dirty="0"/>
          </a:p>
        </p:txBody>
      </p:sp>
    </p:spTree>
    <p:extLst>
      <p:ext uri="{BB962C8B-B14F-4D97-AF65-F5344CB8AC3E}">
        <p14:creationId xmlns:p14="http://schemas.microsoft.com/office/powerpoint/2010/main" val="806711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Jackson Deserialization</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28</a:t>
            </a:fld>
            <a:endParaRPr lang="en-US" dirty="0"/>
          </a:p>
        </p:txBody>
      </p:sp>
      <p:pic>
        <p:nvPicPr>
          <p:cNvPr id="3" name="Picture 2">
            <a:extLst>
              <a:ext uri="{FF2B5EF4-FFF2-40B4-BE49-F238E27FC236}">
                <a16:creationId xmlns:a16="http://schemas.microsoft.com/office/drawing/2014/main" id="{8ECADA05-0AF8-45DD-9024-6CD198D7AECC}"/>
              </a:ext>
            </a:extLst>
          </p:cNvPr>
          <p:cNvPicPr>
            <a:picLocks noChangeAspect="1"/>
          </p:cNvPicPr>
          <p:nvPr/>
        </p:nvPicPr>
        <p:blipFill>
          <a:blip r:embed="rId3"/>
          <a:stretch>
            <a:fillRect/>
          </a:stretch>
        </p:blipFill>
        <p:spPr>
          <a:xfrm>
            <a:off x="1398731" y="1254544"/>
            <a:ext cx="6346537" cy="2634412"/>
          </a:xfrm>
          <a:prstGeom prst="rect">
            <a:avLst/>
          </a:prstGeom>
        </p:spPr>
      </p:pic>
    </p:spTree>
    <p:extLst>
      <p:ext uri="{BB962C8B-B14F-4D97-AF65-F5344CB8AC3E}">
        <p14:creationId xmlns:p14="http://schemas.microsoft.com/office/powerpoint/2010/main" val="318753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Jackson Deserialization</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29</a:t>
            </a:fld>
            <a:endParaRPr lang="en-US" dirty="0"/>
          </a:p>
        </p:txBody>
      </p:sp>
      <p:pic>
        <p:nvPicPr>
          <p:cNvPr id="6" name="Picture 5">
            <a:extLst>
              <a:ext uri="{FF2B5EF4-FFF2-40B4-BE49-F238E27FC236}">
                <a16:creationId xmlns:a16="http://schemas.microsoft.com/office/drawing/2014/main" id="{0EFAF880-4033-4B2A-95B7-64BDA1D43A06}"/>
              </a:ext>
            </a:extLst>
          </p:cNvPr>
          <p:cNvPicPr>
            <a:picLocks noChangeAspect="1"/>
          </p:cNvPicPr>
          <p:nvPr/>
        </p:nvPicPr>
        <p:blipFill>
          <a:blip r:embed="rId3"/>
          <a:stretch>
            <a:fillRect/>
          </a:stretch>
        </p:blipFill>
        <p:spPr>
          <a:xfrm>
            <a:off x="2051891" y="1532137"/>
            <a:ext cx="5040218" cy="2079226"/>
          </a:xfrm>
          <a:prstGeom prst="rect">
            <a:avLst/>
          </a:prstGeom>
        </p:spPr>
      </p:pic>
    </p:spTree>
    <p:extLst>
      <p:ext uri="{BB962C8B-B14F-4D97-AF65-F5344CB8AC3E}">
        <p14:creationId xmlns:p14="http://schemas.microsoft.com/office/powerpoint/2010/main" val="238880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E7B3-7430-47F3-829D-5A4019427948}"/>
              </a:ext>
            </a:extLst>
          </p:cNvPr>
          <p:cNvSpPr txBox="1">
            <a:spLocks/>
          </p:cNvSpPr>
          <p:nvPr/>
        </p:nvSpPr>
        <p:spPr>
          <a:xfrm>
            <a:off x="724606" y="2538387"/>
            <a:ext cx="1484397" cy="99377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600" dirty="0"/>
              <a:t>2017 OWASP Top 10</a:t>
            </a:r>
          </a:p>
        </p:txBody>
      </p:sp>
    </p:spTree>
    <p:extLst>
      <p:ext uri="{BB962C8B-B14F-4D97-AF65-F5344CB8AC3E}">
        <p14:creationId xmlns:p14="http://schemas.microsoft.com/office/powerpoint/2010/main" val="198803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Jackson Deserialization</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30</a:t>
            </a:fld>
            <a:endParaRPr lang="en-US" dirty="0"/>
          </a:p>
        </p:txBody>
      </p:sp>
      <p:pic>
        <p:nvPicPr>
          <p:cNvPr id="6" name="Picture 5">
            <a:extLst>
              <a:ext uri="{FF2B5EF4-FFF2-40B4-BE49-F238E27FC236}">
                <a16:creationId xmlns:a16="http://schemas.microsoft.com/office/drawing/2014/main" id="{B16E8D4A-840C-4925-BA8C-C908CAD86715}"/>
              </a:ext>
            </a:extLst>
          </p:cNvPr>
          <p:cNvPicPr>
            <a:picLocks noChangeAspect="1"/>
          </p:cNvPicPr>
          <p:nvPr/>
        </p:nvPicPr>
        <p:blipFill>
          <a:blip r:embed="rId3"/>
          <a:stretch>
            <a:fillRect/>
          </a:stretch>
        </p:blipFill>
        <p:spPr>
          <a:xfrm>
            <a:off x="1398731" y="1328024"/>
            <a:ext cx="6346537" cy="2487451"/>
          </a:xfrm>
          <a:prstGeom prst="rect">
            <a:avLst/>
          </a:prstGeom>
        </p:spPr>
      </p:pic>
    </p:spTree>
    <p:extLst>
      <p:ext uri="{BB962C8B-B14F-4D97-AF65-F5344CB8AC3E}">
        <p14:creationId xmlns:p14="http://schemas.microsoft.com/office/powerpoint/2010/main" val="340401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Jackson Deserialization</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31</a:t>
            </a:fld>
            <a:endParaRPr lang="en-US" dirty="0"/>
          </a:p>
        </p:txBody>
      </p:sp>
      <p:pic>
        <p:nvPicPr>
          <p:cNvPr id="3" name="Picture 2">
            <a:extLst>
              <a:ext uri="{FF2B5EF4-FFF2-40B4-BE49-F238E27FC236}">
                <a16:creationId xmlns:a16="http://schemas.microsoft.com/office/drawing/2014/main" id="{61954208-1ABE-43FC-823D-CE66D37ECE98}"/>
              </a:ext>
            </a:extLst>
          </p:cNvPr>
          <p:cNvPicPr>
            <a:picLocks noChangeAspect="1"/>
          </p:cNvPicPr>
          <p:nvPr/>
        </p:nvPicPr>
        <p:blipFill>
          <a:blip r:embed="rId3"/>
          <a:stretch>
            <a:fillRect/>
          </a:stretch>
        </p:blipFill>
        <p:spPr>
          <a:xfrm>
            <a:off x="1203638" y="1285003"/>
            <a:ext cx="6736724" cy="2883723"/>
          </a:xfrm>
          <a:prstGeom prst="rect">
            <a:avLst/>
          </a:prstGeom>
        </p:spPr>
      </p:pic>
    </p:spTree>
    <p:extLst>
      <p:ext uri="{BB962C8B-B14F-4D97-AF65-F5344CB8AC3E}">
        <p14:creationId xmlns:p14="http://schemas.microsoft.com/office/powerpoint/2010/main" val="3663926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BC16-7809-4B3F-A098-D099710B9896}"/>
              </a:ext>
            </a:extLst>
          </p:cNvPr>
          <p:cNvSpPr txBox="1">
            <a:spLocks/>
          </p:cNvSpPr>
          <p:nvPr/>
        </p:nvSpPr>
        <p:spPr>
          <a:xfrm>
            <a:off x="724606" y="2333736"/>
            <a:ext cx="1484397" cy="99377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600" dirty="0"/>
              <a:t>Insufficient Logging and Monitoring</a:t>
            </a:r>
          </a:p>
        </p:txBody>
      </p:sp>
    </p:spTree>
    <p:extLst>
      <p:ext uri="{BB962C8B-B14F-4D97-AF65-F5344CB8AC3E}">
        <p14:creationId xmlns:p14="http://schemas.microsoft.com/office/powerpoint/2010/main" val="3484536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Insufficient Logging &amp; Monitoring</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Ensure defenders can:</a:t>
            </a:r>
          </a:p>
          <a:p>
            <a:pPr lvl="1"/>
            <a:r>
              <a:rPr lang="en-US" sz="2400" dirty="0"/>
              <a:t>Identify attacks</a:t>
            </a:r>
          </a:p>
          <a:p>
            <a:pPr lvl="1"/>
            <a:r>
              <a:rPr lang="en-US" sz="2400" dirty="0"/>
              <a:t>Investigate incidents</a:t>
            </a:r>
          </a:p>
          <a:p>
            <a:r>
              <a:rPr lang="en-US" sz="2400" dirty="0"/>
              <a:t>191 days to identify a breach </a:t>
            </a:r>
          </a:p>
          <a:p>
            <a:r>
              <a:rPr lang="en-US" sz="2400" dirty="0"/>
              <a:t>Requires blue team participation</a:t>
            </a:r>
          </a:p>
          <a:p>
            <a:pPr lvl="1"/>
            <a:r>
              <a:rPr lang="en-US" sz="2400" dirty="0"/>
              <a:t>Kind of awkward for </a:t>
            </a:r>
            <a:r>
              <a:rPr lang="en-US" sz="2400" dirty="0" err="1"/>
              <a:t>AppSec</a:t>
            </a:r>
            <a:r>
              <a:rPr lang="en-US" sz="2400" dirty="0"/>
              <a:t> testing</a:t>
            </a:r>
          </a:p>
          <a:p>
            <a:pPr lvl="1"/>
            <a:r>
              <a:rPr lang="en-US" sz="2400" dirty="0"/>
              <a:t>Cannot run 0 involvement “Top 10” test</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33</a:t>
            </a:fld>
            <a:endParaRPr lang="en-US" dirty="0"/>
          </a:p>
        </p:txBody>
      </p:sp>
      <p:sp>
        <p:nvSpPr>
          <p:cNvPr id="6" name="TextBox 5">
            <a:extLst>
              <a:ext uri="{FF2B5EF4-FFF2-40B4-BE49-F238E27FC236}">
                <a16:creationId xmlns:a16="http://schemas.microsoft.com/office/drawing/2014/main" id="{FD8DB474-9725-47C6-8302-7C447428E0A4}"/>
              </a:ext>
            </a:extLst>
          </p:cNvPr>
          <p:cNvSpPr txBox="1"/>
          <p:nvPr/>
        </p:nvSpPr>
        <p:spPr>
          <a:xfrm>
            <a:off x="2194615" y="4512629"/>
            <a:ext cx="4430397" cy="215444"/>
          </a:xfrm>
          <a:prstGeom prst="rect">
            <a:avLst/>
          </a:prstGeom>
          <a:noFill/>
        </p:spPr>
        <p:txBody>
          <a:bodyPr wrap="square" rtlCol="0">
            <a:spAutoFit/>
          </a:bodyPr>
          <a:lstStyle/>
          <a:p>
            <a:r>
              <a:rPr lang="en-US" sz="800" dirty="0"/>
              <a:t>Source: https://www-01.ibm.com/common/ssi/cgi-bin/ssialias?htmlfid=SEL03130WWEN&amp;</a:t>
            </a:r>
            <a:endParaRPr lang="en-US" sz="900" dirty="0"/>
          </a:p>
        </p:txBody>
      </p:sp>
    </p:spTree>
    <p:extLst>
      <p:ext uri="{BB962C8B-B14F-4D97-AF65-F5344CB8AC3E}">
        <p14:creationId xmlns:p14="http://schemas.microsoft.com/office/powerpoint/2010/main" val="222506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Insufficient Logging &amp; Monitoring</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49"/>
            <a:ext cx="7885728" cy="3048001"/>
          </a:xfrm>
        </p:spPr>
        <p:txBody>
          <a:bodyPr>
            <a:normAutofit/>
          </a:bodyPr>
          <a:lstStyle/>
          <a:p>
            <a:r>
              <a:rPr lang="en-US" sz="2400" dirty="0"/>
              <a:t>Things to log</a:t>
            </a:r>
          </a:p>
          <a:p>
            <a:pPr lvl="1"/>
            <a:r>
              <a:rPr lang="en-US" sz="2400" dirty="0"/>
              <a:t>Failed &amp; successful authentication attempts</a:t>
            </a:r>
          </a:p>
          <a:p>
            <a:pPr lvl="1"/>
            <a:r>
              <a:rPr lang="en-US" sz="2400" dirty="0"/>
              <a:t>Software errors</a:t>
            </a:r>
          </a:p>
          <a:p>
            <a:pPr lvl="1"/>
            <a:r>
              <a:rPr lang="en-US" sz="2400" dirty="0"/>
              <a:t>Security tool alerts</a:t>
            </a:r>
          </a:p>
          <a:p>
            <a:pPr lvl="1"/>
            <a:r>
              <a:rPr lang="en-US" sz="2400" dirty="0"/>
              <a:t>Sensitive actions (money transfers, password changes)</a:t>
            </a:r>
          </a:p>
          <a:p>
            <a:r>
              <a:rPr lang="en-US" sz="2400" dirty="0"/>
              <a:t>Logs must be aggregated</a:t>
            </a:r>
          </a:p>
          <a:p>
            <a:r>
              <a:rPr lang="en-US" sz="2400" dirty="0"/>
              <a:t>Blue teams should alert</a:t>
            </a:r>
          </a:p>
          <a:p>
            <a:pPr lvl="1"/>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34</a:t>
            </a:fld>
            <a:endParaRPr lang="en-US" dirty="0"/>
          </a:p>
        </p:txBody>
      </p:sp>
    </p:spTree>
    <p:extLst>
      <p:ext uri="{BB962C8B-B14F-4D97-AF65-F5344CB8AC3E}">
        <p14:creationId xmlns:p14="http://schemas.microsoft.com/office/powerpoint/2010/main" val="174885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49"/>
            <a:ext cx="7885728" cy="3106239"/>
          </a:xfrm>
        </p:spPr>
        <p:txBody>
          <a:bodyPr>
            <a:normAutofit lnSpcReduction="10000"/>
          </a:bodyPr>
          <a:lstStyle/>
          <a:p>
            <a:r>
              <a:rPr lang="en-US" sz="2400" dirty="0"/>
              <a:t>OWASP Top 10 now includes three new </a:t>
            </a:r>
            <a:r>
              <a:rPr lang="en-US" sz="2400" dirty="0" err="1"/>
              <a:t>vulns</a:t>
            </a:r>
            <a:endParaRPr lang="en-US" sz="2400" dirty="0"/>
          </a:p>
          <a:p>
            <a:pPr lvl="1"/>
            <a:r>
              <a:rPr lang="en-US" sz="2400" dirty="0"/>
              <a:t>XXE</a:t>
            </a:r>
          </a:p>
          <a:p>
            <a:pPr lvl="1"/>
            <a:r>
              <a:rPr lang="en-US" sz="2400" dirty="0"/>
              <a:t>Deserialization</a:t>
            </a:r>
          </a:p>
          <a:p>
            <a:pPr lvl="1"/>
            <a:r>
              <a:rPr lang="en-US" sz="2400" dirty="0"/>
              <a:t>Insufficient Logging &amp; Monitoring</a:t>
            </a:r>
          </a:p>
          <a:p>
            <a:r>
              <a:rPr lang="en-US" sz="2400" dirty="0"/>
              <a:t>Fix XXE by disallowing DTDs</a:t>
            </a:r>
          </a:p>
          <a:p>
            <a:r>
              <a:rPr lang="en-US" sz="2400" dirty="0"/>
              <a:t>“Fix” Deserialization by blacklisting classes (need patch)</a:t>
            </a:r>
          </a:p>
          <a:p>
            <a:r>
              <a:rPr lang="en-US" sz="2400" dirty="0"/>
              <a:t>Fix logging and monitoring by… logging and monitoring </a:t>
            </a:r>
          </a:p>
          <a:p>
            <a:pPr lvl="1"/>
            <a:r>
              <a:rPr lang="en-US" sz="2400" dirty="0"/>
              <a:t>Need client support to test</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35</a:t>
            </a:fld>
            <a:endParaRPr lang="en-US" dirty="0"/>
          </a:p>
        </p:txBody>
      </p:sp>
    </p:spTree>
    <p:extLst>
      <p:ext uri="{BB962C8B-B14F-4D97-AF65-F5344CB8AC3E}">
        <p14:creationId xmlns:p14="http://schemas.microsoft.com/office/powerpoint/2010/main" val="869523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lnSpcReduction="10000"/>
          </a:bodyPr>
          <a:lstStyle/>
          <a:p>
            <a:r>
              <a:rPr lang="en-US" sz="2400" dirty="0"/>
              <a:t>New OWASP Top 10 (2017)</a:t>
            </a:r>
          </a:p>
          <a:p>
            <a:pPr lvl="1"/>
            <a:r>
              <a:rPr lang="en-US" sz="2400" dirty="0">
                <a:hlinkClick r:id="rId3"/>
              </a:rPr>
              <a:t>https://www.owasp.org/images/7/72/OWASP_Top_10-2017_%28en%29.pdf.pdf</a:t>
            </a:r>
            <a:endParaRPr lang="en-US" sz="2400" dirty="0"/>
          </a:p>
          <a:p>
            <a:r>
              <a:rPr lang="en-US" sz="2400" dirty="0"/>
              <a:t>Example XXE App</a:t>
            </a:r>
          </a:p>
          <a:p>
            <a:pPr lvl="1"/>
            <a:r>
              <a:rPr lang="en-US" sz="2400" dirty="0">
                <a:hlinkClick r:id="rId4"/>
              </a:rPr>
              <a:t>https://github.com/jbarone/xxelab</a:t>
            </a:r>
            <a:endParaRPr lang="en-US" sz="2400" dirty="0"/>
          </a:p>
          <a:p>
            <a:r>
              <a:rPr lang="en-US" sz="2400" dirty="0"/>
              <a:t>Setup RMI Object</a:t>
            </a:r>
          </a:p>
          <a:p>
            <a:pPr lvl="1"/>
            <a:r>
              <a:rPr lang="en-US" sz="2400" dirty="0">
                <a:hlinkClick r:id="rId5"/>
              </a:rPr>
              <a:t>http://zerothoughts.tumblr.com/post/137769010389/fun-with-jndi-remote-code-injection</a:t>
            </a:r>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36</a:t>
            </a:fld>
            <a:endParaRPr lang="en-US" dirty="0"/>
          </a:p>
        </p:txBody>
      </p:sp>
    </p:spTree>
    <p:extLst>
      <p:ext uri="{BB962C8B-B14F-4D97-AF65-F5344CB8AC3E}">
        <p14:creationId xmlns:p14="http://schemas.microsoft.com/office/powerpoint/2010/main" val="2625669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fontScale="92500" lnSpcReduction="20000"/>
          </a:bodyPr>
          <a:lstStyle/>
          <a:p>
            <a:r>
              <a:rPr lang="en-US" sz="2400" dirty="0"/>
              <a:t>Deserialization Resources</a:t>
            </a:r>
          </a:p>
          <a:p>
            <a:pPr lvl="1"/>
            <a:r>
              <a:rPr lang="en-US" sz="2400" dirty="0">
                <a:hlinkClick r:id="rId3"/>
              </a:rPr>
              <a:t>https://github.com/GrrrDog/Java-Deserialization-Cheat-Sheet/blob/master/README.md</a:t>
            </a:r>
            <a:endParaRPr lang="en-US" sz="2400" dirty="0"/>
          </a:p>
          <a:p>
            <a:r>
              <a:rPr lang="en-US" sz="2400" dirty="0"/>
              <a:t>Marshalling Pickles</a:t>
            </a:r>
          </a:p>
          <a:p>
            <a:pPr lvl="1"/>
            <a:r>
              <a:rPr lang="en-US" sz="2400" dirty="0">
                <a:hlinkClick r:id="rId4"/>
              </a:rPr>
              <a:t>http://frohoff.github.io/appseccali-marshalling-pickles/</a:t>
            </a:r>
            <a:endParaRPr lang="en-US" sz="2400" dirty="0"/>
          </a:p>
          <a:p>
            <a:r>
              <a:rPr lang="en-US" sz="2400" dirty="0" err="1"/>
              <a:t>ysoserial</a:t>
            </a:r>
            <a:endParaRPr lang="en-US" sz="2400" dirty="0"/>
          </a:p>
          <a:p>
            <a:pPr lvl="1"/>
            <a:r>
              <a:rPr lang="en-US" sz="2400" dirty="0">
                <a:hlinkClick r:id="rId5"/>
              </a:rPr>
              <a:t>https://github.com/frohoff/ysoserial</a:t>
            </a:r>
            <a:endParaRPr lang="en-US" sz="2400" dirty="0"/>
          </a:p>
          <a:p>
            <a:r>
              <a:rPr lang="en-US" sz="2400" dirty="0"/>
              <a:t>Deserialization – Different </a:t>
            </a:r>
            <a:r>
              <a:rPr lang="en-US" sz="2400" dirty="0" err="1"/>
              <a:t>marshallers</a:t>
            </a:r>
            <a:endParaRPr lang="en-US" sz="2400" dirty="0"/>
          </a:p>
          <a:p>
            <a:pPr lvl="1"/>
            <a:r>
              <a:rPr lang="en-US" sz="2400" dirty="0">
                <a:hlinkClick r:id="rId6"/>
              </a:rPr>
              <a:t>https://github.com/mbechler/marshalsec</a:t>
            </a:r>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37</a:t>
            </a:fld>
            <a:endParaRPr lang="en-US" dirty="0"/>
          </a:p>
        </p:txBody>
      </p:sp>
    </p:spTree>
    <p:extLst>
      <p:ext uri="{BB962C8B-B14F-4D97-AF65-F5344CB8AC3E}">
        <p14:creationId xmlns:p14="http://schemas.microsoft.com/office/powerpoint/2010/main" val="3059571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819400"/>
          </a:xfrm>
        </p:spPr>
        <p:txBody>
          <a:bodyPr>
            <a:normAutofit/>
          </a:bodyPr>
          <a:lstStyle/>
          <a:p>
            <a:r>
              <a:rPr lang="en-US" sz="2400" dirty="0"/>
              <a:t>Pickle Deserialization</a:t>
            </a:r>
          </a:p>
          <a:p>
            <a:pPr lvl="1"/>
            <a:r>
              <a:rPr lang="en-US" sz="2400" dirty="0">
                <a:hlinkClick r:id="rId3"/>
              </a:rPr>
              <a:t>https://blog.nelhage.com/2011/03/exploiting-pickle/</a:t>
            </a:r>
            <a:endParaRPr lang="en-US" sz="2400" dirty="0"/>
          </a:p>
          <a:p>
            <a:r>
              <a:rPr lang="en-US" sz="2400" dirty="0"/>
              <a:t>Java Deserialization app</a:t>
            </a:r>
          </a:p>
          <a:p>
            <a:pPr lvl="1"/>
            <a:r>
              <a:rPr lang="en-US" sz="2400" dirty="0">
                <a:hlinkClick r:id="rId4"/>
              </a:rPr>
              <a:t>https://github.com/hvqzao/java-deserialize-webapp</a:t>
            </a:r>
            <a:endParaRPr lang="en-US" sz="2400" dirty="0"/>
          </a:p>
          <a:p>
            <a:r>
              <a:rPr lang="en-US" sz="2400" dirty="0"/>
              <a:t>Jackson Deserialization</a:t>
            </a:r>
          </a:p>
          <a:p>
            <a:pPr lvl="1"/>
            <a:r>
              <a:rPr lang="en-US" sz="2400" dirty="0">
                <a:hlinkClick r:id="rId5"/>
              </a:rPr>
              <a:t>https://adamcaudill.com/2017/10/04/exploiting-jackson-rce-cve-2017-7525/</a:t>
            </a:r>
            <a:endParaRPr lang="en-US" sz="2400" dirty="0"/>
          </a:p>
          <a:p>
            <a:endParaRPr lang="en-US" sz="2400" dirty="0"/>
          </a:p>
          <a:p>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38</a:t>
            </a:fld>
            <a:endParaRPr lang="en-US" dirty="0"/>
          </a:p>
        </p:txBody>
      </p:sp>
    </p:spTree>
    <p:extLst>
      <p:ext uri="{BB962C8B-B14F-4D97-AF65-F5344CB8AC3E}">
        <p14:creationId xmlns:p14="http://schemas.microsoft.com/office/powerpoint/2010/main" val="4293026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410" y="2023109"/>
            <a:ext cx="2103179" cy="747347"/>
          </a:xfrm>
        </p:spPr>
        <p:txBody>
          <a:bodyPr>
            <a:noAutofit/>
          </a:bodyPr>
          <a:lstStyle/>
          <a:p>
            <a:r>
              <a:rPr lang="en-US" sz="3200" dirty="0"/>
              <a:t>Questions?</a:t>
            </a:r>
            <a:br>
              <a:rPr lang="en-US" sz="3200" dirty="0"/>
            </a:br>
            <a:endParaRPr lang="en-US" sz="32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39</a:t>
            </a:fld>
            <a:endParaRPr lang="en-US" dirty="0"/>
          </a:p>
        </p:txBody>
      </p:sp>
    </p:spTree>
    <p:extLst>
      <p:ext uri="{BB962C8B-B14F-4D97-AF65-F5344CB8AC3E}">
        <p14:creationId xmlns:p14="http://schemas.microsoft.com/office/powerpoint/2010/main" val="21376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OWASP Top 10 2017</a:t>
            </a: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4</a:t>
            </a:fld>
            <a:endParaRPr lang="en-US" dirty="0"/>
          </a:p>
        </p:txBody>
      </p:sp>
      <p:sp>
        <p:nvSpPr>
          <p:cNvPr id="8" name="TextBox 7">
            <a:extLst>
              <a:ext uri="{FF2B5EF4-FFF2-40B4-BE49-F238E27FC236}">
                <a16:creationId xmlns:a16="http://schemas.microsoft.com/office/drawing/2014/main" id="{6B669C09-1ACB-465C-B3B3-3FE08177FFD0}"/>
              </a:ext>
            </a:extLst>
          </p:cNvPr>
          <p:cNvSpPr txBox="1"/>
          <p:nvPr/>
        </p:nvSpPr>
        <p:spPr>
          <a:xfrm>
            <a:off x="2194615" y="4512629"/>
            <a:ext cx="4430397" cy="215444"/>
          </a:xfrm>
          <a:prstGeom prst="rect">
            <a:avLst/>
          </a:prstGeom>
          <a:noFill/>
        </p:spPr>
        <p:txBody>
          <a:bodyPr wrap="square" rtlCol="0">
            <a:spAutoFit/>
          </a:bodyPr>
          <a:lstStyle/>
          <a:p>
            <a:r>
              <a:rPr lang="en-US" sz="800" dirty="0"/>
              <a:t>Source: https://www.owasp.org/images/7/72/OWASP_Top_10-2017_%28en%29.pdf.pdf</a:t>
            </a:r>
            <a:endParaRPr lang="en-US" sz="900" dirty="0"/>
          </a:p>
        </p:txBody>
      </p:sp>
      <p:pic>
        <p:nvPicPr>
          <p:cNvPr id="3" name="Picture 2">
            <a:extLst>
              <a:ext uri="{FF2B5EF4-FFF2-40B4-BE49-F238E27FC236}">
                <a16:creationId xmlns:a16="http://schemas.microsoft.com/office/drawing/2014/main" id="{A71ABC97-AC0D-4116-A6AD-DFA282E6B9B8}"/>
              </a:ext>
            </a:extLst>
          </p:cNvPr>
          <p:cNvPicPr>
            <a:picLocks noChangeAspect="1"/>
          </p:cNvPicPr>
          <p:nvPr/>
        </p:nvPicPr>
        <p:blipFill>
          <a:blip r:embed="rId3"/>
          <a:stretch>
            <a:fillRect/>
          </a:stretch>
        </p:blipFill>
        <p:spPr>
          <a:xfrm>
            <a:off x="1287745" y="1015241"/>
            <a:ext cx="6244135" cy="3339427"/>
          </a:xfrm>
          <a:prstGeom prst="rect">
            <a:avLst/>
          </a:prstGeom>
        </p:spPr>
      </p:pic>
    </p:spTree>
    <p:extLst>
      <p:ext uri="{BB962C8B-B14F-4D97-AF65-F5344CB8AC3E}">
        <p14:creationId xmlns:p14="http://schemas.microsoft.com/office/powerpoint/2010/main" val="3608173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524" y="1894102"/>
            <a:ext cx="3034952" cy="968906"/>
          </a:xfrm>
          <a:prstGeom prst="rect">
            <a:avLst/>
          </a:prstGeom>
        </p:spPr>
      </p:pic>
      <p:sp>
        <p:nvSpPr>
          <p:cNvPr id="10" name="Title 1"/>
          <p:cNvSpPr txBox="1">
            <a:spLocks/>
          </p:cNvSpPr>
          <p:nvPr/>
        </p:nvSpPr>
        <p:spPr>
          <a:xfrm>
            <a:off x="0" y="3079660"/>
            <a:ext cx="9143999" cy="19899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n-US" sz="1400" dirty="0" err="1">
                <a:solidFill>
                  <a:schemeClr val="accent4"/>
                </a:solidFill>
              </a:rPr>
              <a:t>www.directdefense.com</a:t>
            </a:r>
            <a:endParaRPr lang="en-US" sz="1400" dirty="0">
              <a:solidFill>
                <a:schemeClr val="accent4"/>
              </a:solidFill>
            </a:endParaRPr>
          </a:p>
          <a:p>
            <a:endParaRPr lang="en-US" sz="1200" dirty="0"/>
          </a:p>
        </p:txBody>
      </p:sp>
    </p:spTree>
    <p:extLst>
      <p:ext uri="{BB962C8B-B14F-4D97-AF65-F5344CB8AC3E}">
        <p14:creationId xmlns:p14="http://schemas.microsoft.com/office/powerpoint/2010/main" val="37831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B839-D4CA-40B5-A572-C2F31FEE4DCC}"/>
              </a:ext>
            </a:extLst>
          </p:cNvPr>
          <p:cNvSpPr txBox="1">
            <a:spLocks/>
          </p:cNvSpPr>
          <p:nvPr/>
        </p:nvSpPr>
        <p:spPr>
          <a:xfrm>
            <a:off x="724606" y="2538387"/>
            <a:ext cx="1484397" cy="99377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600" dirty="0"/>
              <a:t>XML </a:t>
            </a:r>
            <a:r>
              <a:rPr lang="en-US" sz="1600" dirty="0" err="1"/>
              <a:t>eXternal</a:t>
            </a:r>
            <a:r>
              <a:rPr lang="en-US" sz="1600" dirty="0"/>
              <a:t> Entity (XXE)</a:t>
            </a:r>
          </a:p>
        </p:txBody>
      </p:sp>
    </p:spTree>
    <p:extLst>
      <p:ext uri="{BB962C8B-B14F-4D97-AF65-F5344CB8AC3E}">
        <p14:creationId xmlns:p14="http://schemas.microsoft.com/office/powerpoint/2010/main" val="406463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XXE?</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3019956"/>
          </a:xfrm>
        </p:spPr>
        <p:txBody>
          <a:bodyPr>
            <a:normAutofit/>
          </a:bodyPr>
          <a:lstStyle/>
          <a:p>
            <a:r>
              <a:rPr lang="en-US" sz="2400" dirty="0"/>
              <a:t>XML </a:t>
            </a:r>
            <a:r>
              <a:rPr lang="en-US" sz="2400" dirty="0" err="1"/>
              <a:t>eXternal</a:t>
            </a:r>
            <a:r>
              <a:rPr lang="en-US" sz="2400" dirty="0"/>
              <a:t> Entity (XXE)</a:t>
            </a:r>
          </a:p>
          <a:p>
            <a:r>
              <a:rPr lang="en-US" sz="2400" dirty="0"/>
              <a:t>XML is not just for data storage</a:t>
            </a:r>
          </a:p>
          <a:p>
            <a:r>
              <a:rPr lang="en-US" sz="2400" dirty="0"/>
              <a:t>Possible to supply Document Type Definition (DTD)</a:t>
            </a:r>
          </a:p>
          <a:p>
            <a:r>
              <a:rPr lang="en-US" sz="2400" dirty="0"/>
              <a:t>Use DTD to create programmatic elements</a:t>
            </a:r>
          </a:p>
          <a:p>
            <a:r>
              <a:rPr lang="en-US" sz="2400" dirty="0"/>
              <a:t>Refer to these elements in the XML</a:t>
            </a:r>
          </a:p>
          <a:p>
            <a:r>
              <a:rPr lang="en-US" sz="2400" dirty="0"/>
              <a:t>Often the default</a:t>
            </a:r>
          </a:p>
          <a:p>
            <a:r>
              <a:rPr lang="en-US" sz="2400" dirty="0"/>
              <a:t>Code execution </a:t>
            </a:r>
            <a:r>
              <a:rPr lang="en-US" sz="2400" i="1" dirty="0"/>
              <a:t>MAY</a:t>
            </a:r>
            <a:r>
              <a:rPr lang="en-US" sz="2400" dirty="0"/>
              <a:t> be possible</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6</a:t>
            </a:fld>
            <a:endParaRPr lang="en-US" dirty="0"/>
          </a:p>
        </p:txBody>
      </p:sp>
      <p:pic>
        <p:nvPicPr>
          <p:cNvPr id="7" name="Picture 6">
            <a:extLst>
              <a:ext uri="{FF2B5EF4-FFF2-40B4-BE49-F238E27FC236}">
                <a16:creationId xmlns:a16="http://schemas.microsoft.com/office/drawing/2014/main" id="{A054E41B-6A97-4673-B4F6-19B4C2ABBFC5}"/>
              </a:ext>
            </a:extLst>
          </p:cNvPr>
          <p:cNvPicPr>
            <a:picLocks noChangeAspect="1"/>
          </p:cNvPicPr>
          <p:nvPr/>
        </p:nvPicPr>
        <p:blipFill>
          <a:blip r:embed="rId3"/>
          <a:stretch>
            <a:fillRect/>
          </a:stretch>
        </p:blipFill>
        <p:spPr>
          <a:xfrm>
            <a:off x="5786278" y="1337896"/>
            <a:ext cx="1725431" cy="772906"/>
          </a:xfrm>
          <a:prstGeom prst="rect">
            <a:avLst/>
          </a:prstGeom>
        </p:spPr>
      </p:pic>
    </p:spTree>
    <p:extLst>
      <p:ext uri="{BB962C8B-B14F-4D97-AF65-F5344CB8AC3E}">
        <p14:creationId xmlns:p14="http://schemas.microsoft.com/office/powerpoint/2010/main" val="409790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XXE Defenses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3019956"/>
          </a:xfrm>
        </p:spPr>
        <p:txBody>
          <a:bodyPr>
            <a:normAutofit/>
          </a:bodyPr>
          <a:lstStyle/>
          <a:p>
            <a:r>
              <a:rPr lang="en-US" sz="2400" dirty="0"/>
              <a:t>Do not allow DTD</a:t>
            </a:r>
          </a:p>
          <a:p>
            <a:r>
              <a:rPr lang="en-US" sz="2400" dirty="0"/>
              <a:t>In PHP, do not allow expect</a:t>
            </a:r>
          </a:p>
          <a:p>
            <a:pPr lvl="1"/>
            <a:r>
              <a:rPr lang="en-US" sz="2400" dirty="0"/>
              <a:t>Maybe don’t use PHP?</a:t>
            </a:r>
          </a:p>
          <a:p>
            <a:r>
              <a:rPr lang="en-US" sz="2400" dirty="0"/>
              <a:t>That’s pretty much it.</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7</a:t>
            </a:fld>
            <a:endParaRPr lang="en-US" dirty="0"/>
          </a:p>
        </p:txBody>
      </p:sp>
    </p:spTree>
    <p:extLst>
      <p:ext uri="{BB962C8B-B14F-4D97-AF65-F5344CB8AC3E}">
        <p14:creationId xmlns:p14="http://schemas.microsoft.com/office/powerpoint/2010/main" val="380122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Format</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8</a:t>
            </a:fld>
            <a:endParaRPr lang="en-US" dirty="0"/>
          </a:p>
        </p:txBody>
      </p:sp>
      <p:pic>
        <p:nvPicPr>
          <p:cNvPr id="8" name="Picture 7">
            <a:extLst>
              <a:ext uri="{FF2B5EF4-FFF2-40B4-BE49-F238E27FC236}">
                <a16:creationId xmlns:a16="http://schemas.microsoft.com/office/drawing/2014/main" id="{1CF144F3-E46B-4706-87F9-57BA9E290C63}"/>
              </a:ext>
            </a:extLst>
          </p:cNvPr>
          <p:cNvPicPr>
            <a:picLocks noChangeAspect="1"/>
          </p:cNvPicPr>
          <p:nvPr/>
        </p:nvPicPr>
        <p:blipFill>
          <a:blip r:embed="rId3"/>
          <a:stretch>
            <a:fillRect/>
          </a:stretch>
        </p:blipFill>
        <p:spPr>
          <a:xfrm>
            <a:off x="888190" y="1278809"/>
            <a:ext cx="7406692" cy="3106032"/>
          </a:xfrm>
          <a:prstGeom prst="rect">
            <a:avLst/>
          </a:prstGeom>
        </p:spPr>
      </p:pic>
    </p:spTree>
    <p:extLst>
      <p:ext uri="{BB962C8B-B14F-4D97-AF65-F5344CB8AC3E}">
        <p14:creationId xmlns:p14="http://schemas.microsoft.com/office/powerpoint/2010/main" val="153640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POST</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9</a:t>
            </a:fld>
            <a:endParaRPr lang="en-US" dirty="0"/>
          </a:p>
        </p:txBody>
      </p:sp>
      <p:pic>
        <p:nvPicPr>
          <p:cNvPr id="3" name="Picture 2">
            <a:extLst>
              <a:ext uri="{FF2B5EF4-FFF2-40B4-BE49-F238E27FC236}">
                <a16:creationId xmlns:a16="http://schemas.microsoft.com/office/drawing/2014/main" id="{3AD22138-E58A-4505-9213-A1D49B3F64FD}"/>
              </a:ext>
            </a:extLst>
          </p:cNvPr>
          <p:cNvPicPr>
            <a:picLocks noChangeAspect="1"/>
          </p:cNvPicPr>
          <p:nvPr/>
        </p:nvPicPr>
        <p:blipFill>
          <a:blip r:embed="rId3"/>
          <a:stretch>
            <a:fillRect/>
          </a:stretch>
        </p:blipFill>
        <p:spPr>
          <a:xfrm>
            <a:off x="1051756" y="1083236"/>
            <a:ext cx="7040488" cy="3469715"/>
          </a:xfrm>
          <a:prstGeom prst="rect">
            <a:avLst/>
          </a:prstGeom>
        </p:spPr>
      </p:pic>
    </p:spTree>
    <p:extLst>
      <p:ext uri="{BB962C8B-B14F-4D97-AF65-F5344CB8AC3E}">
        <p14:creationId xmlns:p14="http://schemas.microsoft.com/office/powerpoint/2010/main" val="3547643076"/>
      </p:ext>
    </p:extLst>
  </p:cSld>
  <p:clrMapOvr>
    <a:masterClrMapping/>
  </p:clrMapOvr>
</p:sld>
</file>

<file path=ppt/theme/theme1.xml><?xml version="1.0" encoding="utf-8"?>
<a:theme xmlns:a="http://schemas.openxmlformats.org/drawingml/2006/main" name="Office Theme">
  <a:themeElements>
    <a:clrScheme name="DirectDefense">
      <a:dk1>
        <a:srgbClr val="232121"/>
      </a:dk1>
      <a:lt1>
        <a:srgbClr val="FFFFFF"/>
      </a:lt1>
      <a:dk2>
        <a:srgbClr val="666B6D"/>
      </a:dk2>
      <a:lt2>
        <a:srgbClr val="D2D2D1"/>
      </a:lt2>
      <a:accent1>
        <a:srgbClr val="232121"/>
      </a:accent1>
      <a:accent2>
        <a:srgbClr val="D2D2D1"/>
      </a:accent2>
      <a:accent3>
        <a:srgbClr val="666B6D"/>
      </a:accent3>
      <a:accent4>
        <a:srgbClr val="00ACE4"/>
      </a:accent4>
      <a:accent5>
        <a:srgbClr val="FD5D1A"/>
      </a:accent5>
      <a:accent6>
        <a:srgbClr val="9CD3EC"/>
      </a:accent6>
      <a:hlink>
        <a:srgbClr val="00ACE4"/>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576_DD_PPT_Template_R1_LB-MP" id="{A26E19FC-6F2F-254D-8835-1B26796CA5D7}" vid="{964D6747-99AB-4E4B-80EC-816BBFF0284D}"/>
    </a:ext>
  </a:extLst>
</a:theme>
</file>

<file path=ppt/theme/theme2.xml><?xml version="1.0" encoding="utf-8"?>
<a:theme xmlns:a="http://schemas.openxmlformats.org/drawingml/2006/main" name="Custom Design">
  <a:themeElements>
    <a:clrScheme name="DirectDefense">
      <a:dk1>
        <a:srgbClr val="232121"/>
      </a:dk1>
      <a:lt1>
        <a:srgbClr val="FFFFFF"/>
      </a:lt1>
      <a:dk2>
        <a:srgbClr val="666B6D"/>
      </a:dk2>
      <a:lt2>
        <a:srgbClr val="D2D2D1"/>
      </a:lt2>
      <a:accent1>
        <a:srgbClr val="232121"/>
      </a:accent1>
      <a:accent2>
        <a:srgbClr val="D2D2D1"/>
      </a:accent2>
      <a:accent3>
        <a:srgbClr val="666B6D"/>
      </a:accent3>
      <a:accent4>
        <a:srgbClr val="00ACE4"/>
      </a:accent4>
      <a:accent5>
        <a:srgbClr val="FD5D1A"/>
      </a:accent5>
      <a:accent6>
        <a:srgbClr val="9CD3EC"/>
      </a:accent6>
      <a:hlink>
        <a:srgbClr val="00ACE4"/>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576_DD_PPT_Template_R1_LB-MP" id="{A26E19FC-6F2F-254D-8835-1B26796CA5D7}" vid="{B5DDCC67-D501-DE47-8B3D-166CB0B29D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B63D44CCE4914BB34183B062CF6FE1" ma:contentTypeVersion="4" ma:contentTypeDescription="Create a new document." ma:contentTypeScope="" ma:versionID="372159b7c420614f5a61c5a69b0e8b03">
  <xsd:schema xmlns:xsd="http://www.w3.org/2001/XMLSchema" xmlns:xs="http://www.w3.org/2001/XMLSchema" xmlns:p="http://schemas.microsoft.com/office/2006/metadata/properties" xmlns:ns2="3731b75e-6f68-40f4-9d0a-0a5cf2200f93" targetNamespace="http://schemas.microsoft.com/office/2006/metadata/properties" ma:root="true" ma:fieldsID="d64b5b83b0766b47035683cfca990c54" ns2:_="">
    <xsd:import namespace="3731b75e-6f68-40f4-9d0a-0a5cf2200f93"/>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31b75e-6f68-40f4-9d0a-0a5cf2200f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9629B-DAAE-43CD-9923-A162774A4306}">
  <ds:schemaRefs>
    <ds:schemaRef ds:uri="http://schemas.microsoft.com/sharepoint/v3/contenttype/forms"/>
  </ds:schemaRefs>
</ds:datastoreItem>
</file>

<file path=customXml/itemProps2.xml><?xml version="1.0" encoding="utf-8"?>
<ds:datastoreItem xmlns:ds="http://schemas.openxmlformats.org/officeDocument/2006/customXml" ds:itemID="{0BBB757E-0932-4635-8D18-732DEBB5D1F8}">
  <ds:schemaRefs>
    <ds:schemaRef ds:uri="http://purl.org/dc/terms/"/>
    <ds:schemaRef ds:uri="http://schemas.openxmlformats.org/package/2006/metadata/core-properties"/>
    <ds:schemaRef ds:uri="3731b75e-6f68-40f4-9d0a-0a5cf2200f93"/>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A5B99817-A09C-4D50-BB92-742174BE12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31b75e-6f68-40f4-9d0a-0a5cf2200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4576_DD_PPT_Template_R1_LB-c</Template>
  <TotalTime>38319</TotalTime>
  <Words>2725</Words>
  <Application>Microsoft Office PowerPoint</Application>
  <PresentationFormat>On-screen Show (16:9)</PresentationFormat>
  <Paragraphs>236</Paragraphs>
  <Slides>40</Slides>
  <Notes>34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40</vt:i4>
      </vt:variant>
    </vt:vector>
  </HeadingPairs>
  <TitlesOfParts>
    <vt:vector size="45" baseType="lpstr">
      <vt:lpstr>.AppleSystemUIFont</vt:lpstr>
      <vt:lpstr>Arial</vt:lpstr>
      <vt:lpstr>Arial Regular</vt:lpstr>
      <vt:lpstr>Office Theme</vt:lpstr>
      <vt:lpstr>Custom Design</vt:lpstr>
      <vt:lpstr>New OWASP Top 10 Items - 2017</vt:lpstr>
      <vt:lpstr>Objective </vt:lpstr>
      <vt:lpstr>PowerPoint Presentation</vt:lpstr>
      <vt:lpstr>OWASP Top 10 2017</vt:lpstr>
      <vt:lpstr>PowerPoint Presentation</vt:lpstr>
      <vt:lpstr>What is XXE? </vt:lpstr>
      <vt:lpstr>XXE Defenses </vt:lpstr>
      <vt:lpstr>XML Format </vt:lpstr>
      <vt:lpstr>XML POST </vt:lpstr>
      <vt:lpstr>XML with an External Entity </vt:lpstr>
      <vt:lpstr>XML with an External Entity </vt:lpstr>
      <vt:lpstr>PowerPoint Presentation</vt:lpstr>
      <vt:lpstr>Serialization from the beginning… </vt:lpstr>
      <vt:lpstr>Serialization from the beginning… </vt:lpstr>
      <vt:lpstr>Deserialization </vt:lpstr>
      <vt:lpstr>Malicious Objects </vt:lpstr>
      <vt:lpstr>Deserialization </vt:lpstr>
      <vt:lpstr>Pickle Deserialization </vt:lpstr>
      <vt:lpstr>Pickle Deserialization Exploit Class </vt:lpstr>
      <vt:lpstr>Pickle Send Exploit </vt:lpstr>
      <vt:lpstr>Deserialization in Java </vt:lpstr>
      <vt:lpstr>Deserialization in Java </vt:lpstr>
      <vt:lpstr>Deserialization in Java Example </vt:lpstr>
      <vt:lpstr>Deserialization in Java Example </vt:lpstr>
      <vt:lpstr>Deserialization in Java Example </vt:lpstr>
      <vt:lpstr>Deserialization in Java Example </vt:lpstr>
      <vt:lpstr>No Java Objects? </vt:lpstr>
      <vt:lpstr>Jackson Deserialization </vt:lpstr>
      <vt:lpstr>Jackson Deserialization </vt:lpstr>
      <vt:lpstr>Jackson Deserialization </vt:lpstr>
      <vt:lpstr>Jackson Deserialization </vt:lpstr>
      <vt:lpstr>PowerPoint Presentation</vt:lpstr>
      <vt:lpstr>Insufficient Logging &amp; Monitoring </vt:lpstr>
      <vt:lpstr>Insufficient Logging &amp; Monitoring </vt:lpstr>
      <vt:lpstr>Summary </vt:lpstr>
      <vt:lpstr>References </vt:lpstr>
      <vt:lpstr>References </vt:lpstr>
      <vt:lpstr>References </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COPY LOREM IPSUM DOLOR SIT AMET </dc:title>
  <dc:creator>Jared Lemos</dc:creator>
  <cp:lastModifiedBy>Stephen Deck</cp:lastModifiedBy>
  <cp:revision>96</cp:revision>
  <dcterms:created xsi:type="dcterms:W3CDTF">2017-05-08T14:15:54Z</dcterms:created>
  <dcterms:modified xsi:type="dcterms:W3CDTF">2017-12-14T02:00:17Z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0x01010009B63D44CCE4914BB34183B062CF6FE1</vt:lpwstr>
  </property>
</Properties>
</file>