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353" r:id="rId4"/>
    <p:sldId id="389" r:id="rId5"/>
    <p:sldId id="439" r:id="rId6"/>
    <p:sldId id="455" r:id="rId7"/>
    <p:sldId id="580" r:id="rId8"/>
    <p:sldId id="454" r:id="rId9"/>
    <p:sldId id="396" r:id="rId10"/>
    <p:sldId id="610" r:id="rId11"/>
    <p:sldId id="611" r:id="rId12"/>
    <p:sldId id="432" r:id="rId13"/>
    <p:sldId id="399" r:id="rId14"/>
    <p:sldId id="400" r:id="rId15"/>
    <p:sldId id="612" r:id="rId16"/>
    <p:sldId id="401" r:id="rId17"/>
    <p:sldId id="493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0" r:id="rId26"/>
    <p:sldId id="591" r:id="rId27"/>
    <p:sldId id="592" r:id="rId28"/>
    <p:sldId id="593" r:id="rId29"/>
    <p:sldId id="594" r:id="rId30"/>
    <p:sldId id="608" r:id="rId31"/>
    <p:sldId id="609" r:id="rId32"/>
    <p:sldId id="598" r:id="rId33"/>
    <p:sldId id="600" r:id="rId34"/>
    <p:sldId id="601" r:id="rId35"/>
    <p:sldId id="602" r:id="rId36"/>
    <p:sldId id="607" r:id="rId37"/>
    <p:sldId id="324" r:id="rId38"/>
    <p:sldId id="505" r:id="rId39"/>
    <p:sldId id="5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57047B5-DD43-4A6F-B390-8D45A7C1A8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39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04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8057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E5D079-8B5E-468B-9467-05B4A6FDE8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4461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61829-72E0-4736-BE1E-F46FE53B59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3519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4F91E0-F71C-474E-9112-093EDC0DBD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221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671D0B-0DC0-41E5-9994-E4381E4DF4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1804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15C650-934C-4CB7-93C0-628EB84F01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5060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C0A54B-0CB2-441D-87A9-5AA15C7EE4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3151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9B4C35-50EA-4FDE-8CEA-1755C84452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7078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E46C22-E89D-49AE-9F1A-103466649A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802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CA4443-69EE-4FD3-BB1A-B4B7A64EB8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556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7B5DA9-DE3A-49A6-91F1-9A79762F02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0817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1BE73D-1DED-4DF4-8088-11C725D7E4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293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024D46-5F67-49DE-AEB1-4B53417DFF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0514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2D4957-2F82-4336-92DF-FEC5A25644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8236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E6670C-A297-4DAB-8C9F-E65E2F545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778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E6670C-A297-4DAB-8C9F-E65E2F545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2777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E6670C-A297-4DAB-8C9F-E65E2F545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6060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FBDC0B-4D91-46BF-BA1C-4EDC0A44F7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594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6DFBDD-E181-4FD7-9EB3-4FEF853613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5642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4AC1429-2C0C-4A62-B8FA-6AAB3A3FDA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383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37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B6343A-583F-4DE9-A962-9E833B4B5C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15382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09DC7DE-7386-42F6-B9C0-95E7ECD5B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888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16C626-8EEB-40E2-BB66-811924C9AF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8212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FD3815-C70A-475F-9463-8E407B3EEA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729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19622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sv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entry-module/Installation%20Guidelines/01.0%20PB-Python-PyCharm-2021-Installation-Guidelines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vn.softuni.org/admin/svn/entry-module/Installation%20Guidelines/01.0%20PB-Python-PyCharm-Installation-Guidelines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03338"/>
            <a:ext cx="11083636" cy="814308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3660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35" y="1912168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11879485" cy="53467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Стартирайте</a:t>
            </a:r>
            <a:r>
              <a:rPr lang="en-US" sz="3600" dirty="0"/>
              <a:t> </a:t>
            </a:r>
            <a:r>
              <a:rPr lang="en-US" sz="3600" b="1" dirty="0"/>
              <a:t>PyCharm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 </a:t>
            </a:r>
            <a:r>
              <a:rPr lang="en-US" sz="3600" b="1" dirty="0"/>
              <a:t>New Project</a:t>
            </a:r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ED5FD-08CB-40EC-BD30-F1AAC7559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"/>
          <a:stretch/>
        </p:blipFill>
        <p:spPr>
          <a:xfrm>
            <a:off x="3738259" y="4104000"/>
            <a:ext cx="6167741" cy="1456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B3DFC4A7-7C6D-43CF-B373-43C53961CC52}"/>
              </a:ext>
            </a:extLst>
          </p:cNvPr>
          <p:cNvSpPr/>
          <p:nvPr/>
        </p:nvSpPr>
        <p:spPr bwMode="auto">
          <a:xfrm rot="5400000">
            <a:off x="5893500" y="2281500"/>
            <a:ext cx="1530000" cy="1305000"/>
          </a:xfrm>
          <a:prstGeom prst="bentArrow">
            <a:avLst>
              <a:gd name="adj1" fmla="val 18877"/>
              <a:gd name="adj2" fmla="val 25000"/>
              <a:gd name="adj3" fmla="val 29762"/>
              <a:gd name="adj4" fmla="val 4375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6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 (2)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5522875" cy="53467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Въведете</a:t>
            </a:r>
            <a:r>
              <a:rPr lang="bg-BG" sz="3600" b="1" dirty="0"/>
              <a:t> подходящо име</a:t>
            </a:r>
            <a:r>
              <a:rPr lang="en-US" sz="3600" b="1" dirty="0"/>
              <a:t> </a:t>
            </a:r>
            <a:r>
              <a:rPr lang="bg-BG" sz="3600" b="1" dirty="0"/>
              <a:t>за проекта </a:t>
            </a:r>
            <a:r>
              <a:rPr lang="bg-BG" sz="3600" dirty="0"/>
              <a:t>и</a:t>
            </a:r>
            <a:r>
              <a:rPr lang="bg-BG" sz="3600" b="1" dirty="0"/>
              <a:t> директория, в която да се създаде</a:t>
            </a:r>
            <a:endParaRPr lang="en-US" sz="3600" b="1" dirty="0"/>
          </a:p>
          <a:p>
            <a:pPr>
              <a:lnSpc>
                <a:spcPct val="110000"/>
              </a:lnSpc>
            </a:pPr>
            <a:r>
              <a:rPr lang="bg-BG" sz="3600" dirty="0"/>
              <a:t>Проверете, че имате конфигуриран </a:t>
            </a:r>
            <a:r>
              <a:rPr lang="en-US" sz="3600" b="1" dirty="0"/>
              <a:t>Base Interpreter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</a:t>
            </a:r>
            <a:r>
              <a:rPr lang="bg-BG" sz="3600" b="1" dirty="0"/>
              <a:t> </a:t>
            </a:r>
            <a:r>
              <a:rPr lang="en-US" sz="3600" b="1" dirty="0"/>
              <a:t>Create</a:t>
            </a:r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8D0E6C-FCD4-4F4B-894B-D65267DA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247" y="1719000"/>
            <a:ext cx="5355000" cy="4046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5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251" y="1282912"/>
            <a:ext cx="11332750" cy="5224088"/>
          </a:xfrm>
        </p:spPr>
        <p:txBody>
          <a:bodyPr vert="horz" lIns="108000" tIns="36000" rIns="108000" bIns="36000" rtlCol="0">
            <a:normAutofit/>
          </a:bodyPr>
          <a:lstStyle/>
          <a:p>
            <a:pPr marL="342900" indent="-342900">
              <a:lnSpc>
                <a:spcPct val="110000"/>
              </a:lnSpc>
              <a:buSzPct val="100000"/>
            </a:pPr>
            <a:r>
              <a:rPr lang="bg-BG" sz="2800" dirty="0">
                <a:sym typeface="Wingdings" panose="05000000000000000000" pitchFamily="2" charset="2"/>
              </a:rPr>
              <a:t>Десен бутон върху папката на проекта</a:t>
            </a:r>
          </a:p>
          <a:p>
            <a:pPr marL="342900" indent="-342900">
              <a:lnSpc>
                <a:spcPct val="110000"/>
              </a:lnSpc>
              <a:buSzPct val="100000"/>
            </a:pPr>
            <a:r>
              <a:rPr lang="bg-BG" sz="2800" dirty="0">
                <a:sym typeface="Wingdings" panose="05000000000000000000" pitchFamily="2" charset="2"/>
              </a:rPr>
              <a:t>Изберете опцията </a:t>
            </a:r>
            <a:r>
              <a:rPr lang="en-US" sz="2800" b="1" dirty="0">
                <a:sym typeface="Wingdings" panose="05000000000000000000" pitchFamily="2" charset="2"/>
              </a:rPr>
              <a:t>New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bg-BG" sz="2800" dirty="0">
                <a:sym typeface="Wingdings" panose="05000000000000000000" pitchFamily="2" charset="2"/>
              </a:rPr>
              <a:t>от падащото меню</a:t>
            </a:r>
          </a:p>
          <a:p>
            <a:pPr marL="342900" indent="-342900">
              <a:lnSpc>
                <a:spcPct val="110000"/>
              </a:lnSpc>
              <a:buSzPct val="100000"/>
            </a:pPr>
            <a:r>
              <a:rPr lang="bg-BG" sz="2800" dirty="0">
                <a:sym typeface="Wingdings" panose="05000000000000000000" pitchFamily="2" charset="2"/>
              </a:rPr>
              <a:t>Изберете опцията </a:t>
            </a:r>
            <a:r>
              <a:rPr lang="en-US" sz="2800" b="1" dirty="0">
                <a:sym typeface="Wingdings" panose="05000000000000000000" pitchFamily="2" charset="2"/>
              </a:rPr>
              <a:t>Python File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bg-BG" sz="2800" dirty="0">
                <a:sym typeface="Wingdings" panose="05000000000000000000" pitchFamily="2" charset="2"/>
              </a:rPr>
              <a:t>от падащото меню</a:t>
            </a:r>
            <a:endParaRPr lang="en-US" sz="28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SzPct val="100000"/>
            </a:pPr>
            <a:r>
              <a:rPr lang="bg-BG" sz="2800" dirty="0">
                <a:sym typeface="Wingdings" panose="05000000000000000000" pitchFamily="2" charset="2"/>
              </a:rPr>
              <a:t>Задайте подходящо име на проекта си</a:t>
            </a:r>
          </a:p>
          <a:p>
            <a:pPr marL="342900" indent="-342900">
              <a:lnSpc>
                <a:spcPct val="110000"/>
              </a:lnSpc>
              <a:buSzPct val="100000"/>
            </a:pPr>
            <a:endParaRPr lang="bg-BG" sz="2800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r>
              <a:rPr lang="en-US" dirty="0"/>
              <a:t> (3)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BBACE2-1A5E-4C66-ABDE-4FD79B8CD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971" y="4194407"/>
            <a:ext cx="3892814" cy="133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782CDE4F-E1B8-42F7-A673-539DBC438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04290-FC64-4A8B-9A76-4BFA926F11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28" r="2845"/>
          <a:stretch/>
        </p:blipFill>
        <p:spPr>
          <a:xfrm>
            <a:off x="471000" y="3834000"/>
            <a:ext cx="4590001" cy="228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45B06C4-5375-47F9-ABAF-B40338DCC010}"/>
              </a:ext>
            </a:extLst>
          </p:cNvPr>
          <p:cNvSpPr/>
          <p:nvPr/>
        </p:nvSpPr>
        <p:spPr bwMode="auto">
          <a:xfrm>
            <a:off x="5739755" y="4657576"/>
            <a:ext cx="94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70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A1E8404-7C7E-4C78-8DF2-2AA7AB0EE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291000" y="1226888"/>
            <a:ext cx="5580001" cy="54286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Кодът на програмата ще напишем в файла </a:t>
            </a:r>
            <a:r>
              <a:rPr lang="en-US" sz="3600" dirty="0"/>
              <a:t>"</a:t>
            </a:r>
            <a:r>
              <a:rPr lang="en-GB" sz="3600" dirty="0"/>
              <a:t>Hello-SoftUni.py</a:t>
            </a:r>
            <a:r>
              <a:rPr lang="en-US" sz="3600" dirty="0"/>
              <a:t>"</a:t>
            </a:r>
            <a:r>
              <a:rPr lang="bg-BG" sz="3600" dirty="0"/>
              <a:t>, който вече създадохме</a:t>
            </a:r>
          </a:p>
          <a:p>
            <a:r>
              <a:rPr lang="bg-BG" sz="3600" dirty="0"/>
              <a:t>Напишете следния код</a:t>
            </a:r>
          </a:p>
          <a:p>
            <a:pPr marL="0" indent="0">
              <a:buNone/>
            </a:pPr>
            <a:endParaRPr lang="en-US" sz="2800" b="1" noProof="1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0" y="4554000"/>
            <a:ext cx="3870000" cy="664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4CAEA7-B6DB-42CA-8C8E-2D0ADD271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2"/>
          <a:stretch/>
        </p:blipFill>
        <p:spPr>
          <a:xfrm>
            <a:off x="5992615" y="1505423"/>
            <a:ext cx="5638800" cy="193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A812C-2483-4ECA-B123-1120EB481A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8" t="3821"/>
          <a:stretch/>
        </p:blipFill>
        <p:spPr>
          <a:xfrm>
            <a:off x="5992615" y="4284000"/>
            <a:ext cx="5638799" cy="1848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52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568" y="1184681"/>
            <a:ext cx="11998472" cy="54393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Има два начина за стартиране на програмата: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клашивната комбинация: </a:t>
            </a:r>
            <a:r>
              <a:rPr lang="en-US" sz="3400" b="1" dirty="0">
                <a:solidFill>
                  <a:schemeClr val="bg1"/>
                </a:solidFill>
              </a:rPr>
              <a:t>Ctrl + Shift + F10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десен бутон -&gt; </a:t>
            </a:r>
            <a:r>
              <a:rPr lang="en-US" sz="3400" b="1" dirty="0"/>
              <a:t>Run</a:t>
            </a:r>
            <a:r>
              <a:rPr lang="en-US" sz="3400" dirty="0"/>
              <a:t> (</a:t>
            </a:r>
            <a:r>
              <a:rPr lang="bg-BG" sz="3400" dirty="0"/>
              <a:t>от падащото меню)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8F7742-3453-471C-A094-1A15EA2FA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3F751-D5F8-47F7-89B2-2BC67670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000" y="3159000"/>
            <a:ext cx="5400000" cy="3050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0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336EC-985E-45CA-9052-17249E561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87FAC-2E32-4A95-B3EF-C4B8459F1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Резултатът ще се изпише на конзолата (отдолу):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9A47F2-5EB2-49B9-8FA5-1D40F520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от стартиране на програмата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B0A27-4016-42E4-9D93-CEAD147AA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"/>
          <a:stretch/>
        </p:blipFill>
        <p:spPr>
          <a:xfrm>
            <a:off x="2676000" y="2574000"/>
            <a:ext cx="7718812" cy="283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3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Python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83405"/>
            <a:ext cx="10039236" cy="552359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Грешки на синтаксиса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sz="3000" dirty="0"/>
              <a:t>Липсват </a:t>
            </a:r>
            <a:r>
              <a:rPr lang="bg-BG" sz="3000" b="1" dirty="0">
                <a:solidFill>
                  <a:schemeClr val="bg1"/>
                </a:solidFill>
              </a:rPr>
              <a:t>затварящите кавички </a:t>
            </a:r>
            <a:r>
              <a:rPr lang="bg-BG" sz="3000" dirty="0"/>
              <a:t>в скобите</a:t>
            </a:r>
          </a:p>
          <a:p>
            <a:r>
              <a:rPr lang="bg-BG" sz="3600" dirty="0"/>
              <a:t>Грешки при индентацията</a:t>
            </a:r>
          </a:p>
          <a:p>
            <a:pPr marL="0" indent="0">
              <a:buNone/>
            </a:pPr>
            <a:endParaRPr lang="bg-BG" sz="3600" dirty="0"/>
          </a:p>
          <a:p>
            <a:pPr marL="0" indent="0">
              <a:buNone/>
            </a:pPr>
            <a:endParaRPr lang="bg-BG" sz="3600" dirty="0"/>
          </a:p>
          <a:p>
            <a:pPr lvl="1"/>
            <a:r>
              <a:rPr lang="bg-BG" sz="3000" dirty="0"/>
              <a:t>Има ненужна табулация пред командата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0AD3C-74A6-4D37-95AB-8D09D7918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2766000" y="1809000"/>
            <a:ext cx="3946466" cy="810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2744B-E446-49E4-8DCB-231CEF5A45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2766000" y="4419000"/>
            <a:ext cx="3946466" cy="78712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EE446B0-7604-43EC-9CEC-6C8E8593E8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2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96997" y="1195930"/>
            <a:ext cx="5424004" cy="4843072"/>
          </a:xfrm>
        </p:spPr>
        <p:txBody>
          <a:bodyPr>
            <a:normAutofit/>
          </a:bodyPr>
          <a:lstStyle/>
          <a:p>
            <a:r>
              <a:rPr lang="bg-BG" sz="4000" dirty="0"/>
              <a:t>Решение: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999" y="1195931"/>
            <a:ext cx="5548407" cy="4843070"/>
          </a:xfrm>
        </p:spPr>
        <p:txBody>
          <a:bodyPr>
            <a:normAutofit/>
          </a:bodyPr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b="1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bg-BG" sz="4000" b="1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</a:t>
            </a:r>
            <a:br>
              <a:rPr lang="bg-BG" sz="4000" dirty="0"/>
            </a:br>
            <a:r>
              <a:rPr lang="bg-BG" sz="4000" dirty="0"/>
              <a:t>всяко на нов ред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0C7378F-52C3-4533-834A-1741F0EDDE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1989000"/>
            <a:ext cx="4095000" cy="268032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2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3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print(10)</a:t>
            </a:r>
          </a:p>
        </p:txBody>
      </p:sp>
    </p:spTree>
    <p:extLst>
      <p:ext uri="{BB962C8B-B14F-4D97-AF65-F5344CB8AC3E}">
        <p14:creationId xmlns:p14="http://schemas.microsoft.com/office/powerpoint/2010/main" val="166923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ECD603-1628-4203-8AD7-5936552D58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561089" cy="5357075"/>
          </a:xfrm>
        </p:spPr>
        <p:txBody>
          <a:bodyPr>
            <a:normAutofit/>
          </a:bodyPr>
          <a:lstStyle/>
          <a:p>
            <a:r>
              <a:rPr lang="bg-BG" sz="3200" dirty="0"/>
              <a:t>Компютрите са машини, които обработват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en-US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Дефиниране</a:t>
            </a:r>
            <a:r>
              <a:rPr lang="bg-BG" sz="3200" dirty="0"/>
              <a:t> на променлива и </a:t>
            </a:r>
            <a:r>
              <a:rPr lang="bg-BG" sz="3200" b="1" dirty="0">
                <a:solidFill>
                  <a:schemeClr val="bg1"/>
                </a:solidFill>
              </a:rPr>
              <a:t>присвояване</a:t>
            </a:r>
            <a:r>
              <a:rPr lang="bg-BG" sz="3200" dirty="0"/>
              <a:t> на стойност:</a:t>
            </a:r>
            <a:endParaRPr lang="en-US" sz="32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86000" y="4869329"/>
            <a:ext cx="2742354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count = 5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1236000" y="4155438"/>
            <a:ext cx="3721979" cy="578882"/>
          </a:xfrm>
          <a:custGeom>
            <a:avLst/>
            <a:gdLst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-126622 w 3721979"/>
              <a:gd name="connsiteY18" fmla="*/ 570008 h 578882"/>
              <a:gd name="connsiteX19" fmla="*/ 0 w 3721979"/>
              <a:gd name="connsiteY19" fmla="*/ 337681 h 578882"/>
              <a:gd name="connsiteX20" fmla="*/ 0 w 3721979"/>
              <a:gd name="connsiteY20" fmla="*/ 96482 h 578882"/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0 w 3721979"/>
              <a:gd name="connsiteY18" fmla="*/ 337681 h 578882"/>
              <a:gd name="connsiteX19" fmla="*/ 0 w 3721979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1979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20330" y="0"/>
                </a:lnTo>
                <a:lnTo>
                  <a:pt x="620330" y="0"/>
                </a:lnTo>
                <a:lnTo>
                  <a:pt x="1550825" y="0"/>
                </a:lnTo>
                <a:lnTo>
                  <a:pt x="3625497" y="0"/>
                </a:lnTo>
                <a:cubicBezTo>
                  <a:pt x="3678783" y="0"/>
                  <a:pt x="3721979" y="43196"/>
                  <a:pt x="3721979" y="96482"/>
                </a:cubicBezTo>
                <a:lnTo>
                  <a:pt x="3721979" y="337681"/>
                </a:lnTo>
                <a:lnTo>
                  <a:pt x="3721979" y="337681"/>
                </a:lnTo>
                <a:lnTo>
                  <a:pt x="3721979" y="482402"/>
                </a:lnTo>
                <a:lnTo>
                  <a:pt x="3721979" y="482400"/>
                </a:lnTo>
                <a:cubicBezTo>
                  <a:pt x="3721979" y="535686"/>
                  <a:pt x="3678783" y="578882"/>
                  <a:pt x="3625497" y="578882"/>
                </a:cubicBezTo>
                <a:lnTo>
                  <a:pt x="1550825" y="578882"/>
                </a:lnTo>
                <a:lnTo>
                  <a:pt x="620330" y="578882"/>
                </a:lnTo>
                <a:lnTo>
                  <a:pt x="62033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5556000" y="5724000"/>
            <a:ext cx="4114800" cy="578882"/>
          </a:xfrm>
          <a:custGeom>
            <a:avLst/>
            <a:gdLst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685800 w 4114800"/>
              <a:gd name="connsiteY3" fmla="*/ 0 h 578882"/>
              <a:gd name="connsiteX4" fmla="*/ 1714500 w 4114800"/>
              <a:gd name="connsiteY4" fmla="*/ 0 h 578882"/>
              <a:gd name="connsiteX5" fmla="*/ 4018318 w 4114800"/>
              <a:gd name="connsiteY5" fmla="*/ 0 h 578882"/>
              <a:gd name="connsiteX6" fmla="*/ 4114800 w 4114800"/>
              <a:gd name="connsiteY6" fmla="*/ 96482 h 578882"/>
              <a:gd name="connsiteX7" fmla="*/ 4114800 w 4114800"/>
              <a:gd name="connsiteY7" fmla="*/ 96480 h 578882"/>
              <a:gd name="connsiteX8" fmla="*/ 4114800 w 4114800"/>
              <a:gd name="connsiteY8" fmla="*/ 96480 h 578882"/>
              <a:gd name="connsiteX9" fmla="*/ 4114800 w 4114800"/>
              <a:gd name="connsiteY9" fmla="*/ 241201 h 578882"/>
              <a:gd name="connsiteX10" fmla="*/ 4114800 w 4114800"/>
              <a:gd name="connsiteY10" fmla="*/ 482400 h 578882"/>
              <a:gd name="connsiteX11" fmla="*/ 4018318 w 4114800"/>
              <a:gd name="connsiteY11" fmla="*/ 578882 h 578882"/>
              <a:gd name="connsiteX12" fmla="*/ 1714500 w 4114800"/>
              <a:gd name="connsiteY12" fmla="*/ 578882 h 578882"/>
              <a:gd name="connsiteX13" fmla="*/ 685800 w 4114800"/>
              <a:gd name="connsiteY13" fmla="*/ 578882 h 578882"/>
              <a:gd name="connsiteX14" fmla="*/ 685800 w 4114800"/>
              <a:gd name="connsiteY14" fmla="*/ 578882 h 578882"/>
              <a:gd name="connsiteX15" fmla="*/ 96482 w 4114800"/>
              <a:gd name="connsiteY15" fmla="*/ 578882 h 578882"/>
              <a:gd name="connsiteX16" fmla="*/ 0 w 4114800"/>
              <a:gd name="connsiteY16" fmla="*/ 482400 h 578882"/>
              <a:gd name="connsiteX17" fmla="*/ 0 w 4114800"/>
              <a:gd name="connsiteY17" fmla="*/ 241201 h 578882"/>
              <a:gd name="connsiteX18" fmla="*/ -238206 w 4114800"/>
              <a:gd name="connsiteY18" fmla="*/ -5957 h 578882"/>
              <a:gd name="connsiteX19" fmla="*/ 0 w 4114800"/>
              <a:gd name="connsiteY19" fmla="*/ 96480 h 578882"/>
              <a:gd name="connsiteX20" fmla="*/ 0 w 4114800"/>
              <a:gd name="connsiteY20" fmla="*/ 96482 h 578882"/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685800 w 4114800"/>
              <a:gd name="connsiteY3" fmla="*/ 0 h 578882"/>
              <a:gd name="connsiteX4" fmla="*/ 1714500 w 4114800"/>
              <a:gd name="connsiteY4" fmla="*/ 0 h 578882"/>
              <a:gd name="connsiteX5" fmla="*/ 4018318 w 4114800"/>
              <a:gd name="connsiteY5" fmla="*/ 0 h 578882"/>
              <a:gd name="connsiteX6" fmla="*/ 4114800 w 4114800"/>
              <a:gd name="connsiteY6" fmla="*/ 96482 h 578882"/>
              <a:gd name="connsiteX7" fmla="*/ 4114800 w 4114800"/>
              <a:gd name="connsiteY7" fmla="*/ 96480 h 578882"/>
              <a:gd name="connsiteX8" fmla="*/ 4114800 w 4114800"/>
              <a:gd name="connsiteY8" fmla="*/ 96480 h 578882"/>
              <a:gd name="connsiteX9" fmla="*/ 4114800 w 4114800"/>
              <a:gd name="connsiteY9" fmla="*/ 241201 h 578882"/>
              <a:gd name="connsiteX10" fmla="*/ 4114800 w 4114800"/>
              <a:gd name="connsiteY10" fmla="*/ 482400 h 578882"/>
              <a:gd name="connsiteX11" fmla="*/ 4018318 w 4114800"/>
              <a:gd name="connsiteY11" fmla="*/ 578882 h 578882"/>
              <a:gd name="connsiteX12" fmla="*/ 1714500 w 4114800"/>
              <a:gd name="connsiteY12" fmla="*/ 578882 h 578882"/>
              <a:gd name="connsiteX13" fmla="*/ 685800 w 4114800"/>
              <a:gd name="connsiteY13" fmla="*/ 578882 h 578882"/>
              <a:gd name="connsiteX14" fmla="*/ 685800 w 4114800"/>
              <a:gd name="connsiteY14" fmla="*/ 578882 h 578882"/>
              <a:gd name="connsiteX15" fmla="*/ 96482 w 4114800"/>
              <a:gd name="connsiteY15" fmla="*/ 578882 h 578882"/>
              <a:gd name="connsiteX16" fmla="*/ 0 w 4114800"/>
              <a:gd name="connsiteY16" fmla="*/ 482400 h 578882"/>
              <a:gd name="connsiteX17" fmla="*/ 0 w 4114800"/>
              <a:gd name="connsiteY17" fmla="*/ 241201 h 578882"/>
              <a:gd name="connsiteX18" fmla="*/ 0 w 4114800"/>
              <a:gd name="connsiteY18" fmla="*/ 96480 h 578882"/>
              <a:gd name="connsiteX19" fmla="*/ 0 w 41148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8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85800" y="0"/>
                </a:lnTo>
                <a:lnTo>
                  <a:pt x="685800" y="0"/>
                </a:lnTo>
                <a:lnTo>
                  <a:pt x="1714500" y="0"/>
                </a:lnTo>
                <a:lnTo>
                  <a:pt x="4018318" y="0"/>
                </a:lnTo>
                <a:cubicBezTo>
                  <a:pt x="4071604" y="0"/>
                  <a:pt x="4114800" y="43196"/>
                  <a:pt x="4114800" y="96482"/>
                </a:cubicBezTo>
                <a:lnTo>
                  <a:pt x="4114800" y="96480"/>
                </a:lnTo>
                <a:lnTo>
                  <a:pt x="4114800" y="96480"/>
                </a:lnTo>
                <a:lnTo>
                  <a:pt x="4114800" y="241201"/>
                </a:lnTo>
                <a:lnTo>
                  <a:pt x="4114800" y="482400"/>
                </a:lnTo>
                <a:cubicBezTo>
                  <a:pt x="4114800" y="535686"/>
                  <a:pt x="4071604" y="578882"/>
                  <a:pt x="4018318" y="578882"/>
                </a:cubicBezTo>
                <a:lnTo>
                  <a:pt x="1714500" y="578882"/>
                </a:lnTo>
                <a:lnTo>
                  <a:pt x="685800" y="578882"/>
                </a:lnTo>
                <a:lnTo>
                  <a:pt x="6858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FC43C91-FACB-4E2C-BC54-EC43774CA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666000" y="5049000"/>
            <a:ext cx="1291979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583893" y="5044231"/>
            <a:ext cx="422723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28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build="p"/>
      <p:bldP spid="560132" grpId="0" animBg="1"/>
      <p:bldP spid="560134" grpId="0" animBg="1"/>
      <p:bldP spid="560135" grpId="0" animBg="1"/>
      <p:bldP spid="2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Python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noProof="1">
                <a:solidFill>
                  <a:schemeClr val="bg1"/>
                </a:solidFill>
              </a:rPr>
              <a:t>PyCharm</a:t>
            </a:r>
            <a:endParaRPr lang="en-US" sz="3200" b="1" dirty="0">
              <a:solidFill>
                <a:schemeClr val="bg1"/>
              </a:solidFill>
            </a:endParaRPr>
          </a:p>
          <a:p>
            <a:pPr marL="514350" indent="-514350"/>
            <a:r>
              <a:rPr lang="bg-BG" sz="3200" dirty="0"/>
              <a:t>Променливи и типове данни</a:t>
            </a:r>
          </a:p>
          <a:p>
            <a:pPr marL="514350" indent="-514350"/>
            <a:r>
              <a:rPr lang="bg-BG" sz="3200" dirty="0"/>
              <a:t>Четене на потребителски вход</a:t>
            </a:r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3EAD07-8EE6-42BA-A0C1-B6333A2867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1" y="1121144"/>
            <a:ext cx="9924440" cy="527604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float</a:t>
            </a:r>
            <a:r>
              <a:rPr lang="en-US" dirty="0"/>
              <a:t> –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 </a:t>
            </a:r>
            <a:r>
              <a:rPr lang="en-US" dirty="0"/>
              <a:t>– </a:t>
            </a:r>
            <a:r>
              <a:rPr lang="bg-BG" dirty="0"/>
              <a:t>текст (низ)</a:t>
            </a:r>
            <a:r>
              <a:rPr lang="en-US" dirty="0"/>
              <a:t> </a:t>
            </a:r>
            <a:r>
              <a:rPr lang="bg-BG" dirty="0"/>
              <a:t>и символи</a:t>
            </a:r>
            <a:r>
              <a:rPr lang="en-US" dirty="0"/>
              <a:t>: </a:t>
            </a:r>
            <a:r>
              <a:rPr lang="en-US" b="1" dirty="0"/>
              <a:t>'a'</a:t>
            </a:r>
            <a:r>
              <a:rPr lang="en-US" dirty="0"/>
              <a:t>,</a:t>
            </a:r>
            <a:r>
              <a:rPr lang="en-US" b="1" dirty="0"/>
              <a:t> '</a:t>
            </a:r>
            <a:r>
              <a:rPr lang="bg-BG" b="1" dirty="0"/>
              <a:t>Здрасти'</a:t>
            </a:r>
            <a:r>
              <a:rPr lang="bg-BG" dirty="0"/>
              <a:t>,</a:t>
            </a:r>
            <a:r>
              <a:rPr lang="bg-BG" b="1" dirty="0"/>
              <a:t>'</a:t>
            </a:r>
            <a:r>
              <a:rPr lang="en-US" b="1" dirty="0"/>
              <a:t>Hi</a:t>
            </a:r>
            <a:r>
              <a:rPr lang="bg-BG" b="1"/>
              <a:t>'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r>
              <a:rPr lang="ru-RU" dirty="0">
                <a:cs typeface="Consolas" pitchFamily="49" charset="0"/>
              </a:rPr>
              <a:t>В езикът Python типът се определя от стойността, която се</a:t>
            </a:r>
            <a:r>
              <a:rPr lang="en-US" dirty="0">
                <a:cs typeface="Consolas" pitchFamily="49" charset="0"/>
              </a:rPr>
              <a:t> </a:t>
            </a:r>
            <a:r>
              <a:rPr lang="ru-RU" dirty="0">
                <a:cs typeface="Consolas" pitchFamily="49" charset="0"/>
              </a:rPr>
              <a:t>присвоява</a:t>
            </a:r>
            <a:endParaRPr lang="en-US" dirty="0"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225E9AF-A3F5-498A-B5BB-835D39F363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F62D66-BE8B-4EA2-9677-43247A04A2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894ED95-6181-417A-A3D3-5FAE6C24F7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153098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962" y="1347002"/>
            <a:ext cx="9807038" cy="5159998"/>
          </a:xfrm>
        </p:spPr>
        <p:txBody>
          <a:bodyPr/>
          <a:lstStyle/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 от конзолата, </a:t>
            </a:r>
            <a:r>
              <a:rPr lang="en-US" sz="3200" dirty="0"/>
              <a:t>​</a:t>
            </a:r>
            <a:r>
              <a:rPr lang="bg-BG" sz="3200" dirty="0"/>
              <a:t>идва под формата на</a:t>
            </a:r>
            <a:r>
              <a:rPr lang="bg-BG" sz="3200" b="1" dirty="0"/>
              <a:t> 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печатаме</a:t>
            </a:r>
            <a:r>
              <a:rPr lang="bg-BG" sz="3200" dirty="0"/>
              <a:t> на конзолата, се </a:t>
            </a:r>
            <a:r>
              <a:rPr lang="bg-BG" sz="3200" b="1" dirty="0">
                <a:solidFill>
                  <a:schemeClr val="bg1"/>
                </a:solidFill>
              </a:rPr>
              <a:t>преобразува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 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Команда за четене от конзолата:</a:t>
            </a:r>
            <a:r>
              <a:rPr lang="en-US" sz="3200" dirty="0"/>
              <a:t>​</a:t>
            </a:r>
            <a:endParaRPr lang="bg-BG" sz="3200" dirty="0"/>
          </a:p>
          <a:p>
            <a:pPr marL="0" indent="0" fontAlgn="base">
              <a:buNone/>
            </a:pPr>
            <a:endParaRPr lang="en-US" sz="3200" dirty="0"/>
          </a:p>
          <a:p>
            <a:pPr lvl="1" fontAlgn="base"/>
            <a:r>
              <a:rPr lang="bg-BG" sz="3200" dirty="0"/>
              <a:t>Връща ни текстът, въведен от потребителя</a:t>
            </a:r>
            <a:r>
              <a:rPr lang="en-US" sz="3200" dirty="0"/>
              <a:t>​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46547" y="4329000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input()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2E2007A-8B1E-49F8-AB56-5B5B30264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5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00" y="3867350"/>
            <a:ext cx="2594584" cy="443564"/>
          </a:xfrm>
          <a:custGeom>
            <a:avLst/>
            <a:gdLst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3092069 w 2801675"/>
              <a:gd name="connsiteY8" fmla="*/ 470481 h 578882"/>
              <a:gd name="connsiteX9" fmla="*/ 2801675 w 2801675"/>
              <a:gd name="connsiteY9" fmla="*/ 482402 h 578882"/>
              <a:gd name="connsiteX10" fmla="*/ 2801675 w 2801675"/>
              <a:gd name="connsiteY10" fmla="*/ 482400 h 578882"/>
              <a:gd name="connsiteX11" fmla="*/ 2705193 w 2801675"/>
              <a:gd name="connsiteY11" fmla="*/ 578882 h 578882"/>
              <a:gd name="connsiteX12" fmla="*/ 2334729 w 2801675"/>
              <a:gd name="connsiteY12" fmla="*/ 578882 h 578882"/>
              <a:gd name="connsiteX13" fmla="*/ 1634310 w 2801675"/>
              <a:gd name="connsiteY13" fmla="*/ 578882 h 578882"/>
              <a:gd name="connsiteX14" fmla="*/ 1634310 w 2801675"/>
              <a:gd name="connsiteY14" fmla="*/ 578882 h 578882"/>
              <a:gd name="connsiteX15" fmla="*/ 96482 w 2801675"/>
              <a:gd name="connsiteY15" fmla="*/ 578882 h 578882"/>
              <a:gd name="connsiteX16" fmla="*/ 0 w 2801675"/>
              <a:gd name="connsiteY16" fmla="*/ 482400 h 578882"/>
              <a:gd name="connsiteX17" fmla="*/ 0 w 2801675"/>
              <a:gd name="connsiteY17" fmla="*/ 482402 h 578882"/>
              <a:gd name="connsiteX18" fmla="*/ 0 w 2801675"/>
              <a:gd name="connsiteY18" fmla="*/ 337681 h 578882"/>
              <a:gd name="connsiteX19" fmla="*/ 0 w 2801675"/>
              <a:gd name="connsiteY19" fmla="*/ 337681 h 578882"/>
              <a:gd name="connsiteX20" fmla="*/ 0 w 2801675"/>
              <a:gd name="connsiteY20" fmla="*/ 96482 h 578882"/>
              <a:gd name="connsiteX0" fmla="*/ 0 w 3092069"/>
              <a:gd name="connsiteY0" fmla="*/ 96482 h 578882"/>
              <a:gd name="connsiteX1" fmla="*/ 96482 w 3092069"/>
              <a:gd name="connsiteY1" fmla="*/ 0 h 578882"/>
              <a:gd name="connsiteX2" fmla="*/ 1634310 w 3092069"/>
              <a:gd name="connsiteY2" fmla="*/ 0 h 578882"/>
              <a:gd name="connsiteX3" fmla="*/ 1634310 w 3092069"/>
              <a:gd name="connsiteY3" fmla="*/ 0 h 578882"/>
              <a:gd name="connsiteX4" fmla="*/ 2334729 w 3092069"/>
              <a:gd name="connsiteY4" fmla="*/ 0 h 578882"/>
              <a:gd name="connsiteX5" fmla="*/ 2705193 w 3092069"/>
              <a:gd name="connsiteY5" fmla="*/ 0 h 578882"/>
              <a:gd name="connsiteX6" fmla="*/ 2801675 w 3092069"/>
              <a:gd name="connsiteY6" fmla="*/ 96482 h 578882"/>
              <a:gd name="connsiteX7" fmla="*/ 2801675 w 3092069"/>
              <a:gd name="connsiteY7" fmla="*/ 337681 h 578882"/>
              <a:gd name="connsiteX8" fmla="*/ 3092069 w 3092069"/>
              <a:gd name="connsiteY8" fmla="*/ 470481 h 578882"/>
              <a:gd name="connsiteX9" fmla="*/ 2801675 w 3092069"/>
              <a:gd name="connsiteY9" fmla="*/ 482402 h 578882"/>
              <a:gd name="connsiteX10" fmla="*/ 2801675 w 3092069"/>
              <a:gd name="connsiteY10" fmla="*/ 482400 h 578882"/>
              <a:gd name="connsiteX11" fmla="*/ 2705193 w 3092069"/>
              <a:gd name="connsiteY11" fmla="*/ 578882 h 578882"/>
              <a:gd name="connsiteX12" fmla="*/ 2334729 w 3092069"/>
              <a:gd name="connsiteY12" fmla="*/ 578882 h 578882"/>
              <a:gd name="connsiteX13" fmla="*/ 1634310 w 3092069"/>
              <a:gd name="connsiteY13" fmla="*/ 578882 h 578882"/>
              <a:gd name="connsiteX14" fmla="*/ 1634310 w 3092069"/>
              <a:gd name="connsiteY14" fmla="*/ 578882 h 578882"/>
              <a:gd name="connsiteX15" fmla="*/ 96482 w 3092069"/>
              <a:gd name="connsiteY15" fmla="*/ 578882 h 578882"/>
              <a:gd name="connsiteX16" fmla="*/ 0 w 3092069"/>
              <a:gd name="connsiteY16" fmla="*/ 482400 h 578882"/>
              <a:gd name="connsiteX17" fmla="*/ 0 w 3092069"/>
              <a:gd name="connsiteY17" fmla="*/ 482402 h 578882"/>
              <a:gd name="connsiteX18" fmla="*/ 0 w 3092069"/>
              <a:gd name="connsiteY18" fmla="*/ 337681 h 578882"/>
              <a:gd name="connsiteX19" fmla="*/ 0 w 3092069"/>
              <a:gd name="connsiteY19" fmla="*/ 337681 h 578882"/>
              <a:gd name="connsiteX20" fmla="*/ 0 w 3092069"/>
              <a:gd name="connsiteY20" fmla="*/ 96482 h 578882"/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2801675 w 2801675"/>
              <a:gd name="connsiteY8" fmla="*/ 482402 h 578882"/>
              <a:gd name="connsiteX9" fmla="*/ 2801675 w 2801675"/>
              <a:gd name="connsiteY9" fmla="*/ 482400 h 578882"/>
              <a:gd name="connsiteX10" fmla="*/ 2705193 w 2801675"/>
              <a:gd name="connsiteY10" fmla="*/ 578882 h 578882"/>
              <a:gd name="connsiteX11" fmla="*/ 2334729 w 2801675"/>
              <a:gd name="connsiteY11" fmla="*/ 578882 h 578882"/>
              <a:gd name="connsiteX12" fmla="*/ 1634310 w 2801675"/>
              <a:gd name="connsiteY12" fmla="*/ 578882 h 578882"/>
              <a:gd name="connsiteX13" fmla="*/ 1634310 w 2801675"/>
              <a:gd name="connsiteY13" fmla="*/ 578882 h 578882"/>
              <a:gd name="connsiteX14" fmla="*/ 96482 w 2801675"/>
              <a:gd name="connsiteY14" fmla="*/ 578882 h 578882"/>
              <a:gd name="connsiteX15" fmla="*/ 0 w 2801675"/>
              <a:gd name="connsiteY15" fmla="*/ 482400 h 578882"/>
              <a:gd name="connsiteX16" fmla="*/ 0 w 2801675"/>
              <a:gd name="connsiteY16" fmla="*/ 482402 h 578882"/>
              <a:gd name="connsiteX17" fmla="*/ 0 w 2801675"/>
              <a:gd name="connsiteY17" fmla="*/ 337681 h 578882"/>
              <a:gd name="connsiteX18" fmla="*/ 0 w 2801675"/>
              <a:gd name="connsiteY18" fmla="*/ 337681 h 578882"/>
              <a:gd name="connsiteX19" fmla="*/ 0 w 2801675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1675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634310" y="0"/>
                </a:lnTo>
                <a:lnTo>
                  <a:pt x="1634310" y="0"/>
                </a:lnTo>
                <a:lnTo>
                  <a:pt x="2334729" y="0"/>
                </a:lnTo>
                <a:lnTo>
                  <a:pt x="2705193" y="0"/>
                </a:lnTo>
                <a:cubicBezTo>
                  <a:pt x="2758479" y="0"/>
                  <a:pt x="2801675" y="43196"/>
                  <a:pt x="2801675" y="96482"/>
                </a:cubicBezTo>
                <a:lnTo>
                  <a:pt x="2801675" y="337681"/>
                </a:lnTo>
                <a:lnTo>
                  <a:pt x="2801675" y="482402"/>
                </a:lnTo>
                <a:lnTo>
                  <a:pt x="2801675" y="482400"/>
                </a:lnTo>
                <a:cubicBezTo>
                  <a:pt x="2801675" y="535686"/>
                  <a:pt x="2758479" y="578882"/>
                  <a:pt x="2705193" y="578882"/>
                </a:cubicBezTo>
                <a:lnTo>
                  <a:pt x="2334729" y="578882"/>
                </a:lnTo>
                <a:lnTo>
                  <a:pt x="1634310" y="578882"/>
                </a:lnTo>
                <a:lnTo>
                  <a:pt x="163431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7ECE2-EFD9-4733-B379-4078639EB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00" y="3867350"/>
            <a:ext cx="4621913" cy="1517116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DB33EF0-BAA6-417B-A450-0AD02EEA3C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81000" y="1982389"/>
            <a:ext cx="2819584" cy="1008262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name = input()</a:t>
            </a:r>
            <a:endParaRPr lang="bg-BG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print(name)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001" y="4402135"/>
            <a:ext cx="1300038" cy="443564"/>
          </a:xfrm>
          <a:custGeom>
            <a:avLst/>
            <a:gdLst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3092069 w 2801675"/>
              <a:gd name="connsiteY8" fmla="*/ 470481 h 578882"/>
              <a:gd name="connsiteX9" fmla="*/ 2801675 w 2801675"/>
              <a:gd name="connsiteY9" fmla="*/ 482402 h 578882"/>
              <a:gd name="connsiteX10" fmla="*/ 2801675 w 2801675"/>
              <a:gd name="connsiteY10" fmla="*/ 482400 h 578882"/>
              <a:gd name="connsiteX11" fmla="*/ 2705193 w 2801675"/>
              <a:gd name="connsiteY11" fmla="*/ 578882 h 578882"/>
              <a:gd name="connsiteX12" fmla="*/ 2334729 w 2801675"/>
              <a:gd name="connsiteY12" fmla="*/ 578882 h 578882"/>
              <a:gd name="connsiteX13" fmla="*/ 1634310 w 2801675"/>
              <a:gd name="connsiteY13" fmla="*/ 578882 h 578882"/>
              <a:gd name="connsiteX14" fmla="*/ 1634310 w 2801675"/>
              <a:gd name="connsiteY14" fmla="*/ 578882 h 578882"/>
              <a:gd name="connsiteX15" fmla="*/ 96482 w 2801675"/>
              <a:gd name="connsiteY15" fmla="*/ 578882 h 578882"/>
              <a:gd name="connsiteX16" fmla="*/ 0 w 2801675"/>
              <a:gd name="connsiteY16" fmla="*/ 482400 h 578882"/>
              <a:gd name="connsiteX17" fmla="*/ 0 w 2801675"/>
              <a:gd name="connsiteY17" fmla="*/ 482402 h 578882"/>
              <a:gd name="connsiteX18" fmla="*/ 0 w 2801675"/>
              <a:gd name="connsiteY18" fmla="*/ 337681 h 578882"/>
              <a:gd name="connsiteX19" fmla="*/ 0 w 2801675"/>
              <a:gd name="connsiteY19" fmla="*/ 337681 h 578882"/>
              <a:gd name="connsiteX20" fmla="*/ 0 w 2801675"/>
              <a:gd name="connsiteY20" fmla="*/ 96482 h 578882"/>
              <a:gd name="connsiteX0" fmla="*/ 0 w 3092069"/>
              <a:gd name="connsiteY0" fmla="*/ 96482 h 578882"/>
              <a:gd name="connsiteX1" fmla="*/ 96482 w 3092069"/>
              <a:gd name="connsiteY1" fmla="*/ 0 h 578882"/>
              <a:gd name="connsiteX2" fmla="*/ 1634310 w 3092069"/>
              <a:gd name="connsiteY2" fmla="*/ 0 h 578882"/>
              <a:gd name="connsiteX3" fmla="*/ 1634310 w 3092069"/>
              <a:gd name="connsiteY3" fmla="*/ 0 h 578882"/>
              <a:gd name="connsiteX4" fmla="*/ 2334729 w 3092069"/>
              <a:gd name="connsiteY4" fmla="*/ 0 h 578882"/>
              <a:gd name="connsiteX5" fmla="*/ 2705193 w 3092069"/>
              <a:gd name="connsiteY5" fmla="*/ 0 h 578882"/>
              <a:gd name="connsiteX6" fmla="*/ 2801675 w 3092069"/>
              <a:gd name="connsiteY6" fmla="*/ 96482 h 578882"/>
              <a:gd name="connsiteX7" fmla="*/ 2801675 w 3092069"/>
              <a:gd name="connsiteY7" fmla="*/ 337681 h 578882"/>
              <a:gd name="connsiteX8" fmla="*/ 3092069 w 3092069"/>
              <a:gd name="connsiteY8" fmla="*/ 470481 h 578882"/>
              <a:gd name="connsiteX9" fmla="*/ 2801675 w 3092069"/>
              <a:gd name="connsiteY9" fmla="*/ 482402 h 578882"/>
              <a:gd name="connsiteX10" fmla="*/ 2801675 w 3092069"/>
              <a:gd name="connsiteY10" fmla="*/ 482400 h 578882"/>
              <a:gd name="connsiteX11" fmla="*/ 2705193 w 3092069"/>
              <a:gd name="connsiteY11" fmla="*/ 578882 h 578882"/>
              <a:gd name="connsiteX12" fmla="*/ 2334729 w 3092069"/>
              <a:gd name="connsiteY12" fmla="*/ 578882 h 578882"/>
              <a:gd name="connsiteX13" fmla="*/ 1634310 w 3092069"/>
              <a:gd name="connsiteY13" fmla="*/ 578882 h 578882"/>
              <a:gd name="connsiteX14" fmla="*/ 1634310 w 3092069"/>
              <a:gd name="connsiteY14" fmla="*/ 578882 h 578882"/>
              <a:gd name="connsiteX15" fmla="*/ 96482 w 3092069"/>
              <a:gd name="connsiteY15" fmla="*/ 578882 h 578882"/>
              <a:gd name="connsiteX16" fmla="*/ 0 w 3092069"/>
              <a:gd name="connsiteY16" fmla="*/ 482400 h 578882"/>
              <a:gd name="connsiteX17" fmla="*/ 0 w 3092069"/>
              <a:gd name="connsiteY17" fmla="*/ 482402 h 578882"/>
              <a:gd name="connsiteX18" fmla="*/ 0 w 3092069"/>
              <a:gd name="connsiteY18" fmla="*/ 337681 h 578882"/>
              <a:gd name="connsiteX19" fmla="*/ 0 w 3092069"/>
              <a:gd name="connsiteY19" fmla="*/ 337681 h 578882"/>
              <a:gd name="connsiteX20" fmla="*/ 0 w 3092069"/>
              <a:gd name="connsiteY20" fmla="*/ 96482 h 578882"/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2801675 w 2801675"/>
              <a:gd name="connsiteY8" fmla="*/ 482402 h 578882"/>
              <a:gd name="connsiteX9" fmla="*/ 2801675 w 2801675"/>
              <a:gd name="connsiteY9" fmla="*/ 482400 h 578882"/>
              <a:gd name="connsiteX10" fmla="*/ 2705193 w 2801675"/>
              <a:gd name="connsiteY10" fmla="*/ 578882 h 578882"/>
              <a:gd name="connsiteX11" fmla="*/ 2334729 w 2801675"/>
              <a:gd name="connsiteY11" fmla="*/ 578882 h 578882"/>
              <a:gd name="connsiteX12" fmla="*/ 1634310 w 2801675"/>
              <a:gd name="connsiteY12" fmla="*/ 578882 h 578882"/>
              <a:gd name="connsiteX13" fmla="*/ 1634310 w 2801675"/>
              <a:gd name="connsiteY13" fmla="*/ 578882 h 578882"/>
              <a:gd name="connsiteX14" fmla="*/ 96482 w 2801675"/>
              <a:gd name="connsiteY14" fmla="*/ 578882 h 578882"/>
              <a:gd name="connsiteX15" fmla="*/ 0 w 2801675"/>
              <a:gd name="connsiteY15" fmla="*/ 482400 h 578882"/>
              <a:gd name="connsiteX16" fmla="*/ 0 w 2801675"/>
              <a:gd name="connsiteY16" fmla="*/ 482402 h 578882"/>
              <a:gd name="connsiteX17" fmla="*/ 0 w 2801675"/>
              <a:gd name="connsiteY17" fmla="*/ 337681 h 578882"/>
              <a:gd name="connsiteX18" fmla="*/ 0 w 2801675"/>
              <a:gd name="connsiteY18" fmla="*/ 337681 h 578882"/>
              <a:gd name="connsiteX19" fmla="*/ 0 w 2801675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1675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634310" y="0"/>
                </a:lnTo>
                <a:lnTo>
                  <a:pt x="1634310" y="0"/>
                </a:lnTo>
                <a:lnTo>
                  <a:pt x="2334729" y="0"/>
                </a:lnTo>
                <a:lnTo>
                  <a:pt x="2705193" y="0"/>
                </a:lnTo>
                <a:cubicBezTo>
                  <a:pt x="2758479" y="0"/>
                  <a:pt x="2801675" y="43196"/>
                  <a:pt x="2801675" y="96482"/>
                </a:cubicBezTo>
                <a:lnTo>
                  <a:pt x="2801675" y="337681"/>
                </a:lnTo>
                <a:lnTo>
                  <a:pt x="2801675" y="482402"/>
                </a:lnTo>
                <a:lnTo>
                  <a:pt x="2801675" y="482400"/>
                </a:lnTo>
                <a:cubicBezTo>
                  <a:pt x="2801675" y="535686"/>
                  <a:pt x="2758479" y="578882"/>
                  <a:pt x="2705193" y="578882"/>
                </a:cubicBezTo>
                <a:lnTo>
                  <a:pt x="2334729" y="578882"/>
                </a:lnTo>
                <a:lnTo>
                  <a:pt x="1634310" y="578882"/>
                </a:lnTo>
                <a:lnTo>
                  <a:pt x="163431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</p:spTree>
    <p:extLst>
      <p:ext uri="{BB962C8B-B14F-4D97-AF65-F5344CB8AC3E}">
        <p14:creationId xmlns:p14="http://schemas.microsoft.com/office/powerpoint/2010/main" val="160406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uiExpand="1" build="p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6058" y="1044000"/>
            <a:ext cx="10039236" cy="5142137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ru-RU" sz="3200" dirty="0"/>
              <a:t>Пример: пресмятане на лице на квадрат със страна </a:t>
            </a:r>
            <a:r>
              <a:rPr lang="ru-RU" sz="3200" b="1" dirty="0">
                <a:solidFill>
                  <a:schemeClr val="bg1"/>
                </a:solidFill>
              </a:rPr>
              <a:t>а</a:t>
            </a:r>
            <a:r>
              <a:rPr lang="ru-RU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DFE561-7AE3-4AAD-AA41-D2D0BF44F753}"/>
              </a:ext>
            </a:extLst>
          </p:cNvPr>
          <p:cNvSpPr/>
          <p:nvPr/>
        </p:nvSpPr>
        <p:spPr>
          <a:xfrm>
            <a:off x="1278690" y="6244376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https://judge.softuni.bg/Contests/2423</a:t>
            </a:r>
            <a:endParaRPr lang="en-US" sz="2000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06A05D04-5C1D-4F39-990D-220C1719B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000" y="3912650"/>
            <a:ext cx="35814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266170 w 3581400"/>
              <a:gd name="connsiteY18" fmla="*/ 419430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цяло число на един ред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73CAE7-9E5D-40AB-B3F6-C462D7299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23842" y="3908065"/>
            <a:ext cx="3825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23842" y="1764000"/>
            <a:ext cx="3717158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data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num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int(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41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188" y="1139407"/>
            <a:ext cx="10087812" cy="4933024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13811" y="4014000"/>
            <a:ext cx="548219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centimeters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11898" y="1842737"/>
            <a:ext cx="4263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data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data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7D5DC-FC02-473B-9326-AD0601663367}"/>
              </a:ext>
            </a:extLst>
          </p:cNvPr>
          <p:cNvSpPr/>
          <p:nvPr/>
        </p:nvSpPr>
        <p:spPr>
          <a:xfrm>
            <a:off x="1130574" y="6228435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https://judge.softuni.bg/Contests/2423</a:t>
            </a:r>
            <a:endParaRPr lang="en-US" sz="2000" dirty="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809BF8F-11AA-47D5-B130-B64AC954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955" y="4014000"/>
            <a:ext cx="3691075" cy="965716"/>
          </a:xfrm>
          <a:custGeom>
            <a:avLst/>
            <a:gdLst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615179 w 3691075"/>
              <a:gd name="connsiteY2" fmla="*/ 0 h 965716"/>
              <a:gd name="connsiteX3" fmla="*/ 615179 w 3691075"/>
              <a:gd name="connsiteY3" fmla="*/ 0 h 965716"/>
              <a:gd name="connsiteX4" fmla="*/ 1537948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1537948 w 3691075"/>
              <a:gd name="connsiteY12" fmla="*/ 965716 h 965716"/>
              <a:gd name="connsiteX13" fmla="*/ 615179 w 3691075"/>
              <a:gd name="connsiteY13" fmla="*/ 965716 h 965716"/>
              <a:gd name="connsiteX14" fmla="*/ 615179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-954217 w 3691075"/>
              <a:gd name="connsiteY18" fmla="*/ 258059 h 965716"/>
              <a:gd name="connsiteX19" fmla="*/ 0 w 3691075"/>
              <a:gd name="connsiteY19" fmla="*/ 160953 h 965716"/>
              <a:gd name="connsiteX20" fmla="*/ 0 w 3691075"/>
              <a:gd name="connsiteY20" fmla="*/ 160956 h 965716"/>
              <a:gd name="connsiteX0" fmla="*/ 195092 w 3886167"/>
              <a:gd name="connsiteY0" fmla="*/ 160956 h 965716"/>
              <a:gd name="connsiteX1" fmla="*/ 356048 w 3886167"/>
              <a:gd name="connsiteY1" fmla="*/ 0 h 965716"/>
              <a:gd name="connsiteX2" fmla="*/ 810271 w 3886167"/>
              <a:gd name="connsiteY2" fmla="*/ 0 h 965716"/>
              <a:gd name="connsiteX3" fmla="*/ 810271 w 3886167"/>
              <a:gd name="connsiteY3" fmla="*/ 0 h 965716"/>
              <a:gd name="connsiteX4" fmla="*/ 1733040 w 3886167"/>
              <a:gd name="connsiteY4" fmla="*/ 0 h 965716"/>
              <a:gd name="connsiteX5" fmla="*/ 3725211 w 3886167"/>
              <a:gd name="connsiteY5" fmla="*/ 0 h 965716"/>
              <a:gd name="connsiteX6" fmla="*/ 3886167 w 3886167"/>
              <a:gd name="connsiteY6" fmla="*/ 160956 h 965716"/>
              <a:gd name="connsiteX7" fmla="*/ 3886167 w 3886167"/>
              <a:gd name="connsiteY7" fmla="*/ 160953 h 965716"/>
              <a:gd name="connsiteX8" fmla="*/ 3886167 w 3886167"/>
              <a:gd name="connsiteY8" fmla="*/ 160953 h 965716"/>
              <a:gd name="connsiteX9" fmla="*/ 3886167 w 3886167"/>
              <a:gd name="connsiteY9" fmla="*/ 402382 h 965716"/>
              <a:gd name="connsiteX10" fmla="*/ 3886167 w 3886167"/>
              <a:gd name="connsiteY10" fmla="*/ 804760 h 965716"/>
              <a:gd name="connsiteX11" fmla="*/ 3725211 w 3886167"/>
              <a:gd name="connsiteY11" fmla="*/ 965716 h 965716"/>
              <a:gd name="connsiteX12" fmla="*/ 1733040 w 3886167"/>
              <a:gd name="connsiteY12" fmla="*/ 965716 h 965716"/>
              <a:gd name="connsiteX13" fmla="*/ 810271 w 3886167"/>
              <a:gd name="connsiteY13" fmla="*/ 965716 h 965716"/>
              <a:gd name="connsiteX14" fmla="*/ 810271 w 3886167"/>
              <a:gd name="connsiteY14" fmla="*/ 965716 h 965716"/>
              <a:gd name="connsiteX15" fmla="*/ 356048 w 3886167"/>
              <a:gd name="connsiteY15" fmla="*/ 965716 h 965716"/>
              <a:gd name="connsiteX16" fmla="*/ 195092 w 3886167"/>
              <a:gd name="connsiteY16" fmla="*/ 804760 h 965716"/>
              <a:gd name="connsiteX17" fmla="*/ 195092 w 3886167"/>
              <a:gd name="connsiteY17" fmla="*/ 402382 h 965716"/>
              <a:gd name="connsiteX18" fmla="*/ 0 w 3886167"/>
              <a:gd name="connsiteY18" fmla="*/ 309818 h 965716"/>
              <a:gd name="connsiteX19" fmla="*/ 195092 w 3886167"/>
              <a:gd name="connsiteY19" fmla="*/ 160953 h 965716"/>
              <a:gd name="connsiteX20" fmla="*/ 195092 w 3886167"/>
              <a:gd name="connsiteY20" fmla="*/ 160956 h 965716"/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615179 w 3691075"/>
              <a:gd name="connsiteY2" fmla="*/ 0 h 965716"/>
              <a:gd name="connsiteX3" fmla="*/ 615179 w 3691075"/>
              <a:gd name="connsiteY3" fmla="*/ 0 h 965716"/>
              <a:gd name="connsiteX4" fmla="*/ 1537948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1537948 w 3691075"/>
              <a:gd name="connsiteY12" fmla="*/ 965716 h 965716"/>
              <a:gd name="connsiteX13" fmla="*/ 615179 w 3691075"/>
              <a:gd name="connsiteY13" fmla="*/ 965716 h 965716"/>
              <a:gd name="connsiteX14" fmla="*/ 615179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0 w 3691075"/>
              <a:gd name="connsiteY18" fmla="*/ 160953 h 965716"/>
              <a:gd name="connsiteX19" fmla="*/ 0 w 3691075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1075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615179" y="0"/>
                </a:lnTo>
                <a:lnTo>
                  <a:pt x="615179" y="0"/>
                </a:lnTo>
                <a:lnTo>
                  <a:pt x="1537948" y="0"/>
                </a:lnTo>
                <a:lnTo>
                  <a:pt x="3530119" y="0"/>
                </a:lnTo>
                <a:cubicBezTo>
                  <a:pt x="3619013" y="0"/>
                  <a:pt x="3691075" y="72062"/>
                  <a:pt x="3691075" y="160956"/>
                </a:cubicBezTo>
                <a:lnTo>
                  <a:pt x="3691075" y="160953"/>
                </a:lnTo>
                <a:lnTo>
                  <a:pt x="3691075" y="160953"/>
                </a:lnTo>
                <a:lnTo>
                  <a:pt x="3691075" y="402382"/>
                </a:lnTo>
                <a:lnTo>
                  <a:pt x="3691075" y="804760"/>
                </a:lnTo>
                <a:cubicBezTo>
                  <a:pt x="3691075" y="893654"/>
                  <a:pt x="3619013" y="965716"/>
                  <a:pt x="3530119" y="965716"/>
                </a:cubicBezTo>
                <a:lnTo>
                  <a:pt x="1537948" y="965716"/>
                </a:lnTo>
                <a:lnTo>
                  <a:pt x="615179" y="965716"/>
                </a:lnTo>
                <a:lnTo>
                  <a:pt x="615179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77F3876-A5E3-408E-A5CF-29D30EF1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4435E8-0B7B-44A3-815D-4818235759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2D0C1855-6BEE-4A4F-AC4F-8D188CB155F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288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484059" cy="5076850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b="1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2" y="4572001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906818"/>
              <a:ext cx="380868" cy="314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048" y="5449597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E0681DF8-7B45-406E-9E82-3627FC54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49" y="3499509"/>
            <a:ext cx="3081191" cy="256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43D99B9D-31B0-4256-BD4F-8207DDCC7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944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854" y="1421139"/>
            <a:ext cx="6420146" cy="2121066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bg1"/>
                </a:solidFill>
              </a:rPr>
              <a:t>print</a:t>
            </a:r>
            <a:r>
              <a:rPr lang="en-US" sz="3200" dirty="0"/>
              <a:t>('Hello, ', </a:t>
            </a:r>
            <a:r>
              <a:rPr lang="en-US" sz="3200" dirty="0">
                <a:solidFill>
                  <a:schemeClr val="bg1"/>
                </a:solidFill>
              </a:rPr>
              <a:t>end=''</a:t>
            </a:r>
            <a:r>
              <a:rPr lang="en-US" sz="3200" dirty="0"/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bg1"/>
                </a:solidFill>
              </a:rPr>
              <a:t>print</a:t>
            </a:r>
            <a:r>
              <a:rPr lang="en-US" sz="3200" dirty="0"/>
              <a:t>(name)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172513" y="2032637"/>
            <a:ext cx="3342555" cy="898069"/>
          </a:xfrm>
          <a:custGeom>
            <a:avLst/>
            <a:gdLst>
              <a:gd name="connsiteX0" fmla="*/ 0 w 3657600"/>
              <a:gd name="connsiteY0" fmla="*/ 175425 h 1052531"/>
              <a:gd name="connsiteX1" fmla="*/ 175425 w 3657600"/>
              <a:gd name="connsiteY1" fmla="*/ 0 h 1052531"/>
              <a:gd name="connsiteX2" fmla="*/ 609600 w 3657600"/>
              <a:gd name="connsiteY2" fmla="*/ 0 h 1052531"/>
              <a:gd name="connsiteX3" fmla="*/ 609600 w 3657600"/>
              <a:gd name="connsiteY3" fmla="*/ 0 h 1052531"/>
              <a:gd name="connsiteX4" fmla="*/ 1524000 w 3657600"/>
              <a:gd name="connsiteY4" fmla="*/ 0 h 1052531"/>
              <a:gd name="connsiteX5" fmla="*/ 3482175 w 3657600"/>
              <a:gd name="connsiteY5" fmla="*/ 0 h 1052531"/>
              <a:gd name="connsiteX6" fmla="*/ 3657600 w 3657600"/>
              <a:gd name="connsiteY6" fmla="*/ 175425 h 1052531"/>
              <a:gd name="connsiteX7" fmla="*/ 3657600 w 3657600"/>
              <a:gd name="connsiteY7" fmla="*/ 175422 h 1052531"/>
              <a:gd name="connsiteX8" fmla="*/ 3657600 w 3657600"/>
              <a:gd name="connsiteY8" fmla="*/ 175422 h 1052531"/>
              <a:gd name="connsiteX9" fmla="*/ 3657600 w 3657600"/>
              <a:gd name="connsiteY9" fmla="*/ 438555 h 1052531"/>
              <a:gd name="connsiteX10" fmla="*/ 3657600 w 3657600"/>
              <a:gd name="connsiteY10" fmla="*/ 877106 h 1052531"/>
              <a:gd name="connsiteX11" fmla="*/ 3482175 w 3657600"/>
              <a:gd name="connsiteY11" fmla="*/ 1052531 h 1052531"/>
              <a:gd name="connsiteX12" fmla="*/ 1524000 w 3657600"/>
              <a:gd name="connsiteY12" fmla="*/ 1052531 h 1052531"/>
              <a:gd name="connsiteX13" fmla="*/ 609600 w 3657600"/>
              <a:gd name="connsiteY13" fmla="*/ 1052531 h 1052531"/>
              <a:gd name="connsiteX14" fmla="*/ 609600 w 3657600"/>
              <a:gd name="connsiteY14" fmla="*/ 1052531 h 1052531"/>
              <a:gd name="connsiteX15" fmla="*/ 175425 w 3657600"/>
              <a:gd name="connsiteY15" fmla="*/ 1052531 h 1052531"/>
              <a:gd name="connsiteX16" fmla="*/ 0 w 3657600"/>
              <a:gd name="connsiteY16" fmla="*/ 877106 h 1052531"/>
              <a:gd name="connsiteX17" fmla="*/ 0 w 3657600"/>
              <a:gd name="connsiteY17" fmla="*/ 438555 h 1052531"/>
              <a:gd name="connsiteX18" fmla="*/ -286024 w 3657600"/>
              <a:gd name="connsiteY18" fmla="*/ 51258 h 1052531"/>
              <a:gd name="connsiteX19" fmla="*/ 0 w 3657600"/>
              <a:gd name="connsiteY19" fmla="*/ 175422 h 1052531"/>
              <a:gd name="connsiteX20" fmla="*/ 0 w 3657600"/>
              <a:gd name="connsiteY20" fmla="*/ 175425 h 1052531"/>
              <a:gd name="connsiteX0" fmla="*/ 0 w 3657600"/>
              <a:gd name="connsiteY0" fmla="*/ 175425 h 1052531"/>
              <a:gd name="connsiteX1" fmla="*/ 175425 w 3657600"/>
              <a:gd name="connsiteY1" fmla="*/ 0 h 1052531"/>
              <a:gd name="connsiteX2" fmla="*/ 609600 w 3657600"/>
              <a:gd name="connsiteY2" fmla="*/ 0 h 1052531"/>
              <a:gd name="connsiteX3" fmla="*/ 609600 w 3657600"/>
              <a:gd name="connsiteY3" fmla="*/ 0 h 1052531"/>
              <a:gd name="connsiteX4" fmla="*/ 1524000 w 3657600"/>
              <a:gd name="connsiteY4" fmla="*/ 0 h 1052531"/>
              <a:gd name="connsiteX5" fmla="*/ 3482175 w 3657600"/>
              <a:gd name="connsiteY5" fmla="*/ 0 h 1052531"/>
              <a:gd name="connsiteX6" fmla="*/ 3657600 w 3657600"/>
              <a:gd name="connsiteY6" fmla="*/ 175425 h 1052531"/>
              <a:gd name="connsiteX7" fmla="*/ 3657600 w 3657600"/>
              <a:gd name="connsiteY7" fmla="*/ 175422 h 1052531"/>
              <a:gd name="connsiteX8" fmla="*/ 3657600 w 3657600"/>
              <a:gd name="connsiteY8" fmla="*/ 175422 h 1052531"/>
              <a:gd name="connsiteX9" fmla="*/ 3657600 w 3657600"/>
              <a:gd name="connsiteY9" fmla="*/ 438555 h 1052531"/>
              <a:gd name="connsiteX10" fmla="*/ 3657600 w 3657600"/>
              <a:gd name="connsiteY10" fmla="*/ 877106 h 1052531"/>
              <a:gd name="connsiteX11" fmla="*/ 3482175 w 3657600"/>
              <a:gd name="connsiteY11" fmla="*/ 1052531 h 1052531"/>
              <a:gd name="connsiteX12" fmla="*/ 1524000 w 3657600"/>
              <a:gd name="connsiteY12" fmla="*/ 1052531 h 1052531"/>
              <a:gd name="connsiteX13" fmla="*/ 609600 w 3657600"/>
              <a:gd name="connsiteY13" fmla="*/ 1052531 h 1052531"/>
              <a:gd name="connsiteX14" fmla="*/ 609600 w 3657600"/>
              <a:gd name="connsiteY14" fmla="*/ 1052531 h 1052531"/>
              <a:gd name="connsiteX15" fmla="*/ 175425 w 3657600"/>
              <a:gd name="connsiteY15" fmla="*/ 1052531 h 1052531"/>
              <a:gd name="connsiteX16" fmla="*/ 0 w 3657600"/>
              <a:gd name="connsiteY16" fmla="*/ 877106 h 1052531"/>
              <a:gd name="connsiteX17" fmla="*/ 0 w 3657600"/>
              <a:gd name="connsiteY17" fmla="*/ 438555 h 1052531"/>
              <a:gd name="connsiteX18" fmla="*/ 0 w 3657600"/>
              <a:gd name="connsiteY18" fmla="*/ 175422 h 1052531"/>
              <a:gd name="connsiteX19" fmla="*/ 0 w 3657600"/>
              <a:gd name="connsiteY19" fmla="*/ 175425 h 105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57600" h="1052531">
                <a:moveTo>
                  <a:pt x="0" y="175425"/>
                </a:moveTo>
                <a:cubicBezTo>
                  <a:pt x="0" y="78540"/>
                  <a:pt x="78540" y="0"/>
                  <a:pt x="175425" y="0"/>
                </a:cubicBezTo>
                <a:lnTo>
                  <a:pt x="609600" y="0"/>
                </a:lnTo>
                <a:lnTo>
                  <a:pt x="609600" y="0"/>
                </a:lnTo>
                <a:lnTo>
                  <a:pt x="1524000" y="0"/>
                </a:lnTo>
                <a:lnTo>
                  <a:pt x="3482175" y="0"/>
                </a:lnTo>
                <a:cubicBezTo>
                  <a:pt x="3579060" y="0"/>
                  <a:pt x="3657600" y="78540"/>
                  <a:pt x="3657600" y="175425"/>
                </a:cubicBezTo>
                <a:lnTo>
                  <a:pt x="3657600" y="175422"/>
                </a:lnTo>
                <a:lnTo>
                  <a:pt x="3657600" y="175422"/>
                </a:lnTo>
                <a:lnTo>
                  <a:pt x="3657600" y="438555"/>
                </a:lnTo>
                <a:lnTo>
                  <a:pt x="3657600" y="877106"/>
                </a:lnTo>
                <a:cubicBezTo>
                  <a:pt x="3657600" y="973991"/>
                  <a:pt x="3579060" y="1052531"/>
                  <a:pt x="3482175" y="1052531"/>
                </a:cubicBezTo>
                <a:lnTo>
                  <a:pt x="1524000" y="1052531"/>
                </a:lnTo>
                <a:lnTo>
                  <a:pt x="609600" y="1052531"/>
                </a:lnTo>
                <a:lnTo>
                  <a:pt x="609600" y="1052531"/>
                </a:lnTo>
                <a:lnTo>
                  <a:pt x="175425" y="1052531"/>
                </a:lnTo>
                <a:cubicBezTo>
                  <a:pt x="78540" y="1052531"/>
                  <a:pt x="0" y="973991"/>
                  <a:pt x="0" y="877106"/>
                </a:cubicBezTo>
                <a:lnTo>
                  <a:pt x="0" y="438555"/>
                </a:lnTo>
                <a:lnTo>
                  <a:pt x="0" y="175422"/>
                </a:lnTo>
                <a:lnTo>
                  <a:pt x="0" y="175425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</a:t>
            </a:r>
            <a:r>
              <a:rPr lang="bg-BG" sz="2800" b="1" dirty="0">
                <a:solidFill>
                  <a:schemeClr val="bg2"/>
                </a:solidFill>
              </a:rPr>
              <a:t>същия ред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4468FC3-D78C-49B9-9889-3B470354683E}"/>
              </a:ext>
            </a:extLst>
          </p:cNvPr>
          <p:cNvSpPr txBox="1">
            <a:spLocks/>
          </p:cNvSpPr>
          <p:nvPr/>
        </p:nvSpPr>
        <p:spPr>
          <a:xfrm>
            <a:off x="485854" y="4184229"/>
            <a:ext cx="6465146" cy="1301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tx1"/>
                </a:solidFill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bg1"/>
                </a:solidFill>
              </a:rPr>
              <a:t>print</a:t>
            </a:r>
            <a:r>
              <a:rPr lang="en-US" sz="3200" dirty="0">
                <a:solidFill>
                  <a:schemeClr val="tx1"/>
                </a:solidFill>
              </a:rPr>
              <a:t>('Hello, ' </a:t>
            </a:r>
            <a:r>
              <a:rPr lang="en-US" sz="3200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tx1"/>
                </a:solidFill>
              </a:rPr>
              <a:t> name)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AF7B31-9894-4312-A4E7-6AB9A43F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513" y="4878697"/>
            <a:ext cx="2156052" cy="551673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359342 w 2156052"/>
              <a:gd name="connsiteY3" fmla="*/ 0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-126366 w 2156052"/>
              <a:gd name="connsiteY18" fmla="*/ -27960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359342 w 2156052"/>
              <a:gd name="connsiteY3" fmla="*/ 0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6D33AD-D52D-47D1-A44F-7813BEED2265}"/>
              </a:ext>
            </a:extLst>
          </p:cNvPr>
          <p:cNvSpPr/>
          <p:nvPr/>
        </p:nvSpPr>
        <p:spPr>
          <a:xfrm>
            <a:off x="762000" y="6268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https://judge.softuni.bg/Contests/2423</a:t>
            </a:r>
            <a:endParaRPr lang="en-US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A9220FA-C814-4688-8538-F49DE3D2F2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2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631" y="983404"/>
            <a:ext cx="9927138" cy="5523596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1896778"/>
            <a:ext cx="8915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first_name= 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last_name= 'Ivanova'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age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str = first_name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'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last_name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@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print(str)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8596" y="4639131"/>
            <a:ext cx="8915400" cy="132343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 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b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sum = 'The sum is: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638996" y="3564602"/>
            <a:ext cx="36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778796" y="59641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The sum is 1.52.5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61000" y="1609114"/>
            <a:ext cx="4416600" cy="798274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383625 w 4124872"/>
              <a:gd name="connsiteY8" fmla="*/ -21044 h 932403"/>
              <a:gd name="connsiteX9" fmla="*/ 4124872 w 4124872"/>
              <a:gd name="connsiteY9" fmla="*/ 388501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3437393 w 4124872"/>
              <a:gd name="connsiteY12" fmla="*/ 932403 h 932403"/>
              <a:gd name="connsiteX13" fmla="*/ 2406175 w 4124872"/>
              <a:gd name="connsiteY13" fmla="*/ 932403 h 932403"/>
              <a:gd name="connsiteX14" fmla="*/ 2406175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388501 h 932403"/>
              <a:gd name="connsiteX18" fmla="*/ 0 w 4124872"/>
              <a:gd name="connsiteY18" fmla="*/ 155401 h 932403"/>
              <a:gd name="connsiteX19" fmla="*/ 0 w 4124872"/>
              <a:gd name="connsiteY19" fmla="*/ 155401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124872 w 4124872"/>
              <a:gd name="connsiteY8" fmla="*/ 388501 h 932403"/>
              <a:gd name="connsiteX9" fmla="*/ 4124872 w 4124872"/>
              <a:gd name="connsiteY9" fmla="*/ 776999 h 932403"/>
              <a:gd name="connsiteX10" fmla="*/ 3969468 w 4124872"/>
              <a:gd name="connsiteY10" fmla="*/ 932403 h 932403"/>
              <a:gd name="connsiteX11" fmla="*/ 3437393 w 4124872"/>
              <a:gd name="connsiteY11" fmla="*/ 932403 h 932403"/>
              <a:gd name="connsiteX12" fmla="*/ 2406175 w 4124872"/>
              <a:gd name="connsiteY12" fmla="*/ 932403 h 932403"/>
              <a:gd name="connsiteX13" fmla="*/ 2406175 w 4124872"/>
              <a:gd name="connsiteY13" fmla="*/ 932403 h 932403"/>
              <a:gd name="connsiteX14" fmla="*/ 155404 w 4124872"/>
              <a:gd name="connsiteY14" fmla="*/ 932403 h 932403"/>
              <a:gd name="connsiteX15" fmla="*/ 0 w 4124872"/>
              <a:gd name="connsiteY15" fmla="*/ 776999 h 932403"/>
              <a:gd name="connsiteX16" fmla="*/ 0 w 4124872"/>
              <a:gd name="connsiteY16" fmla="*/ 388501 h 932403"/>
              <a:gd name="connsiteX17" fmla="*/ 0 w 4124872"/>
              <a:gd name="connsiteY17" fmla="*/ 155401 h 932403"/>
              <a:gd name="connsiteX18" fmla="*/ 0 w 4124872"/>
              <a:gd name="connsiteY18" fmla="*/ 155401 h 932403"/>
              <a:gd name="connsiteX19" fmla="*/ 0 w 4124872"/>
              <a:gd name="connsiteY19" fmla="*/ 155404 h 932403"/>
              <a:gd name="connsiteX0" fmla="*/ 0 w 4124872"/>
              <a:gd name="connsiteY0" fmla="*/ 157952 h 934951"/>
              <a:gd name="connsiteX1" fmla="*/ 155404 w 4124872"/>
              <a:gd name="connsiteY1" fmla="*/ 2548 h 934951"/>
              <a:gd name="connsiteX2" fmla="*/ 1407543 w 4124872"/>
              <a:gd name="connsiteY2" fmla="*/ 0 h 934951"/>
              <a:gd name="connsiteX3" fmla="*/ 2406175 w 4124872"/>
              <a:gd name="connsiteY3" fmla="*/ 2548 h 934951"/>
              <a:gd name="connsiteX4" fmla="*/ 2406175 w 4124872"/>
              <a:gd name="connsiteY4" fmla="*/ 2548 h 934951"/>
              <a:gd name="connsiteX5" fmla="*/ 3437393 w 4124872"/>
              <a:gd name="connsiteY5" fmla="*/ 2548 h 934951"/>
              <a:gd name="connsiteX6" fmla="*/ 3969468 w 4124872"/>
              <a:gd name="connsiteY6" fmla="*/ 2548 h 934951"/>
              <a:gd name="connsiteX7" fmla="*/ 4124872 w 4124872"/>
              <a:gd name="connsiteY7" fmla="*/ 157952 h 934951"/>
              <a:gd name="connsiteX8" fmla="*/ 4124872 w 4124872"/>
              <a:gd name="connsiteY8" fmla="*/ 157949 h 934951"/>
              <a:gd name="connsiteX9" fmla="*/ 4124872 w 4124872"/>
              <a:gd name="connsiteY9" fmla="*/ 391049 h 934951"/>
              <a:gd name="connsiteX10" fmla="*/ 4124872 w 4124872"/>
              <a:gd name="connsiteY10" fmla="*/ 779547 h 934951"/>
              <a:gd name="connsiteX11" fmla="*/ 3969468 w 4124872"/>
              <a:gd name="connsiteY11" fmla="*/ 934951 h 934951"/>
              <a:gd name="connsiteX12" fmla="*/ 3437393 w 4124872"/>
              <a:gd name="connsiteY12" fmla="*/ 934951 h 934951"/>
              <a:gd name="connsiteX13" fmla="*/ 2406175 w 4124872"/>
              <a:gd name="connsiteY13" fmla="*/ 934951 h 934951"/>
              <a:gd name="connsiteX14" fmla="*/ 2406175 w 4124872"/>
              <a:gd name="connsiteY14" fmla="*/ 934951 h 934951"/>
              <a:gd name="connsiteX15" fmla="*/ 155404 w 4124872"/>
              <a:gd name="connsiteY15" fmla="*/ 934951 h 934951"/>
              <a:gd name="connsiteX16" fmla="*/ 0 w 4124872"/>
              <a:gd name="connsiteY16" fmla="*/ 779547 h 934951"/>
              <a:gd name="connsiteX17" fmla="*/ 0 w 4124872"/>
              <a:gd name="connsiteY17" fmla="*/ 391049 h 934951"/>
              <a:gd name="connsiteX18" fmla="*/ 0 w 4124872"/>
              <a:gd name="connsiteY18" fmla="*/ 157949 h 934951"/>
              <a:gd name="connsiteX19" fmla="*/ 0 w 4124872"/>
              <a:gd name="connsiteY19" fmla="*/ 157949 h 934951"/>
              <a:gd name="connsiteX20" fmla="*/ 0 w 4124872"/>
              <a:gd name="connsiteY20" fmla="*/ 157952 h 93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24872" h="934951">
                <a:moveTo>
                  <a:pt x="0" y="157952"/>
                </a:moveTo>
                <a:cubicBezTo>
                  <a:pt x="0" y="72125"/>
                  <a:pt x="69577" y="2548"/>
                  <a:pt x="155404" y="2548"/>
                </a:cubicBezTo>
                <a:lnTo>
                  <a:pt x="1407543" y="0"/>
                </a:lnTo>
                <a:lnTo>
                  <a:pt x="2406175" y="2548"/>
                </a:lnTo>
                <a:lnTo>
                  <a:pt x="2406175" y="2548"/>
                </a:lnTo>
                <a:lnTo>
                  <a:pt x="3437393" y="2548"/>
                </a:lnTo>
                <a:lnTo>
                  <a:pt x="3969468" y="2548"/>
                </a:lnTo>
                <a:cubicBezTo>
                  <a:pt x="4055295" y="2548"/>
                  <a:pt x="4124872" y="72125"/>
                  <a:pt x="4124872" y="157952"/>
                </a:cubicBezTo>
                <a:lnTo>
                  <a:pt x="4124872" y="157949"/>
                </a:lnTo>
                <a:lnTo>
                  <a:pt x="4124872" y="391049"/>
                </a:lnTo>
                <a:lnTo>
                  <a:pt x="4124872" y="779547"/>
                </a:lnTo>
                <a:cubicBezTo>
                  <a:pt x="4124872" y="865374"/>
                  <a:pt x="4055295" y="934951"/>
                  <a:pt x="3969468" y="934951"/>
                </a:cubicBezTo>
                <a:lnTo>
                  <a:pt x="3437393" y="934951"/>
                </a:lnTo>
                <a:lnTo>
                  <a:pt x="2406175" y="934951"/>
                </a:lnTo>
                <a:lnTo>
                  <a:pt x="2406175" y="934951"/>
                </a:lnTo>
                <a:lnTo>
                  <a:pt x="155404" y="934951"/>
                </a:lnTo>
                <a:cubicBezTo>
                  <a:pt x="69577" y="934951"/>
                  <a:pt x="0" y="865374"/>
                  <a:pt x="0" y="779547"/>
                </a:cubicBezTo>
                <a:lnTo>
                  <a:pt x="0" y="391049"/>
                </a:lnTo>
                <a:lnTo>
                  <a:pt x="0" y="157949"/>
                </a:lnTo>
                <a:lnTo>
                  <a:pt x="0" y="157949"/>
                </a:lnTo>
                <a:lnTo>
                  <a:pt x="0" y="15795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1000" y="4344367"/>
            <a:ext cx="4326600" cy="785604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-340756 w 4124872"/>
              <a:gd name="connsiteY18" fmla="*/ 950510 h 932403"/>
              <a:gd name="connsiteX19" fmla="*/ 0 w 4124872"/>
              <a:gd name="connsiteY19" fmla="*/ 543902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0 w 4124872"/>
              <a:gd name="connsiteY18" fmla="*/ 543902 h 932403"/>
              <a:gd name="connsiteX19" fmla="*/ 0 w 4124872"/>
              <a:gd name="connsiteY19" fmla="*/ 155404 h 9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932403">
                <a:moveTo>
                  <a:pt x="0" y="155404"/>
                </a:moveTo>
                <a:cubicBezTo>
                  <a:pt x="0" y="69577"/>
                  <a:pt x="69577" y="0"/>
                  <a:pt x="155404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3969468" y="0"/>
                </a:lnTo>
                <a:cubicBezTo>
                  <a:pt x="4055295" y="0"/>
                  <a:pt x="4124872" y="69577"/>
                  <a:pt x="4124872" y="155404"/>
                </a:cubicBezTo>
                <a:lnTo>
                  <a:pt x="4124872" y="543902"/>
                </a:lnTo>
                <a:lnTo>
                  <a:pt x="4124872" y="543902"/>
                </a:lnTo>
                <a:lnTo>
                  <a:pt x="4124872" y="777003"/>
                </a:lnTo>
                <a:lnTo>
                  <a:pt x="4124872" y="776999"/>
                </a:lnTo>
                <a:cubicBezTo>
                  <a:pt x="4124872" y="862826"/>
                  <a:pt x="4055295" y="932403"/>
                  <a:pt x="3969468" y="932403"/>
                </a:cubicBezTo>
                <a:lnTo>
                  <a:pt x="1718697" y="932403"/>
                </a:lnTo>
                <a:lnTo>
                  <a:pt x="687479" y="932403"/>
                </a:lnTo>
                <a:lnTo>
                  <a:pt x="687479" y="932403"/>
                </a:lnTo>
                <a:lnTo>
                  <a:pt x="155404" y="932403"/>
                </a:lnTo>
                <a:cubicBezTo>
                  <a:pt x="69577" y="932403"/>
                  <a:pt x="0" y="862826"/>
                  <a:pt x="0" y="776999"/>
                </a:cubicBezTo>
                <a:lnTo>
                  <a:pt x="0" y="777003"/>
                </a:lnTo>
                <a:lnTo>
                  <a:pt x="0" y="543902"/>
                </a:lnTo>
                <a:lnTo>
                  <a:pt x="0" y="1554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3639DAE-AFF6-4D75-A07F-6A66F8E7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631" y="983404"/>
            <a:ext cx="9927138" cy="552359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bg-BG" dirty="0"/>
          </a:p>
          <a:p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–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3639DAE-AFF6-4D75-A07F-6A66F8E7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496000" y="1719000"/>
            <a:ext cx="32765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4852021" y="2396109"/>
            <a:ext cx="90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491510" y="3932989"/>
            <a:ext cx="32765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 = a –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print(result)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271759" y="3408489"/>
            <a:ext cx="3301436" cy="33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631" y="983404"/>
            <a:ext cx="9927138" cy="552359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bg-BG" dirty="0"/>
          </a:p>
          <a:p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/  и //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,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//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3639DAE-AFF6-4D75-A07F-6A66F8E7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91510" y="1736256"/>
            <a:ext cx="3809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465999" y="2459531"/>
            <a:ext cx="8355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91510" y="4104000"/>
            <a:ext cx="7852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error = a / 0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2463" y="4452983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.25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4854595"/>
            <a:ext cx="4609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</a:t>
            </a:r>
            <a:r>
              <a:rPr lang="bg-BG" noProof="1">
                <a:solidFill>
                  <a:schemeClr val="accent2"/>
                </a:solidFill>
              </a:rPr>
              <a:t>6 </a:t>
            </a:r>
            <a:r>
              <a:rPr lang="en-US" noProof="1">
                <a:solidFill>
                  <a:schemeClr val="accent2"/>
                </a:solidFill>
              </a:rPr>
              <a:t>-</a:t>
            </a:r>
            <a:r>
              <a:rPr lang="bg-BG" noProof="1">
                <a:solidFill>
                  <a:schemeClr val="accent2"/>
                </a:solidFill>
              </a:rPr>
              <a:t> целочислено деление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5200189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78CD27C5-33A0-4BC2-B8D1-689A670B9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/</a:t>
            </a:r>
            <a:r>
              <a:rPr lang="bg-BG" sz="3200" dirty="0"/>
              <a:t>остатък от целочислено деление на числа</a:t>
            </a:r>
            <a:r>
              <a:rPr lang="en-US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3448" y="2372880"/>
            <a:ext cx="43940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93448" y="4368822"/>
            <a:ext cx="796105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8126" y="3219910"/>
            <a:ext cx="78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#  </a:t>
            </a:r>
            <a:r>
              <a:rPr lang="en-GB" sz="28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0344" y="4368822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 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0345" y="4783034"/>
            <a:ext cx="49167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0344" y="5192503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1762180"/>
            <a:ext cx="3870000" cy="21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9120F9-D04F-4B0B-AE1E-73593334D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</a:t>
            </a:r>
            <a:r>
              <a:rPr lang="en-US" sz="3200" dirty="0"/>
              <a:t> </a:t>
            </a:r>
            <a:r>
              <a:rPr lang="bg-BG" sz="3200" dirty="0"/>
              <a:t>форматираме изхода чрез </a:t>
            </a:r>
            <a:r>
              <a:rPr lang="bg-BG" sz="3200" b="1" dirty="0">
                <a:solidFill>
                  <a:schemeClr val="bg1"/>
                </a:solidFill>
              </a:rPr>
              <a:t>интерполация</a:t>
            </a:r>
            <a:r>
              <a:rPr lang="en-US" sz="3200" b="1" dirty="0"/>
              <a:t>,</a:t>
            </a:r>
            <a:r>
              <a:rPr lang="bg-BG" sz="3200" b="1" dirty="0"/>
              <a:t> </a:t>
            </a:r>
            <a:r>
              <a:rPr lang="bg-BG" sz="3200" dirty="0"/>
              <a:t>която се </a:t>
            </a:r>
            <a:br>
              <a:rPr lang="bg-BG" sz="3200" dirty="0"/>
            </a:br>
            <a:r>
              <a:rPr lang="bg-BG" sz="3200" dirty="0"/>
              <a:t>означава със символа '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bg-BG" sz="3200" dirty="0"/>
              <a:t>'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565" y="2453880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first_name = </a:t>
            </a:r>
            <a:r>
              <a:rPr lang="it-IT" sz="2800" b="1" noProof="1">
                <a:latin typeface="Consolas" pitchFamily="49" charset="0"/>
              </a:rPr>
              <a:t>input()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last_name = </a:t>
            </a:r>
            <a:r>
              <a:rPr lang="it-IT" sz="2800" b="1" noProof="1">
                <a:latin typeface="Consolas" pitchFamily="49" charset="0"/>
              </a:rPr>
              <a:t>input()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age = int(</a:t>
            </a:r>
            <a:r>
              <a:rPr lang="it-IT" sz="2800" b="1" noProof="1">
                <a:latin typeface="Consolas" pitchFamily="49" charset="0"/>
              </a:rPr>
              <a:t>input()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>
                <a:latin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{first_name}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{last_name}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782" y="2934000"/>
            <a:ext cx="3178745" cy="1223513"/>
          </a:xfrm>
          <a:custGeom>
            <a:avLst/>
            <a:gdLst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488160 w 3138488"/>
              <a:gd name="connsiteY13" fmla="*/ 1445093 h 1219200"/>
              <a:gd name="connsiteX14" fmla="*/ 523081 w 3138488"/>
              <a:gd name="connsiteY14" fmla="*/ 1219200 h 1219200"/>
              <a:gd name="connsiteX15" fmla="*/ 203204 w 3138488"/>
              <a:gd name="connsiteY15" fmla="*/ 1219200 h 1219200"/>
              <a:gd name="connsiteX16" fmla="*/ 0 w 3138488"/>
              <a:gd name="connsiteY16" fmla="*/ 1015996 h 1219200"/>
              <a:gd name="connsiteX17" fmla="*/ 0 w 3138488"/>
              <a:gd name="connsiteY17" fmla="*/ 1016000 h 1219200"/>
              <a:gd name="connsiteX18" fmla="*/ 0 w 3138488"/>
              <a:gd name="connsiteY18" fmla="*/ 711200 h 1219200"/>
              <a:gd name="connsiteX19" fmla="*/ 0 w 3138488"/>
              <a:gd name="connsiteY19" fmla="*/ 711200 h 1219200"/>
              <a:gd name="connsiteX20" fmla="*/ 0 w 3138488"/>
              <a:gd name="connsiteY20" fmla="*/ 203204 h 1219200"/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523081 w 3138488"/>
              <a:gd name="connsiteY13" fmla="*/ 1219200 h 1219200"/>
              <a:gd name="connsiteX14" fmla="*/ 203204 w 3138488"/>
              <a:gd name="connsiteY14" fmla="*/ 1219200 h 1219200"/>
              <a:gd name="connsiteX15" fmla="*/ 0 w 3138488"/>
              <a:gd name="connsiteY15" fmla="*/ 1015996 h 1219200"/>
              <a:gd name="connsiteX16" fmla="*/ 0 w 3138488"/>
              <a:gd name="connsiteY16" fmla="*/ 1016000 h 1219200"/>
              <a:gd name="connsiteX17" fmla="*/ 0 w 3138488"/>
              <a:gd name="connsiteY17" fmla="*/ 711200 h 1219200"/>
              <a:gd name="connsiteX18" fmla="*/ 0 w 3138488"/>
              <a:gd name="connsiteY18" fmla="*/ 711200 h 1219200"/>
              <a:gd name="connsiteX19" fmla="*/ 0 w 3138488"/>
              <a:gd name="connsiteY19" fmla="*/ 203204 h 1219200"/>
              <a:gd name="connsiteX0" fmla="*/ 0 w 3138488"/>
              <a:gd name="connsiteY0" fmla="*/ 207517 h 1223513"/>
              <a:gd name="connsiteX1" fmla="*/ 203204 w 3138488"/>
              <a:gd name="connsiteY1" fmla="*/ 4313 h 1223513"/>
              <a:gd name="connsiteX2" fmla="*/ 523081 w 3138488"/>
              <a:gd name="connsiteY2" fmla="*/ 4313 h 1223513"/>
              <a:gd name="connsiteX3" fmla="*/ 523081 w 3138488"/>
              <a:gd name="connsiteY3" fmla="*/ 4313 h 1223513"/>
              <a:gd name="connsiteX4" fmla="*/ 674434 w 3138488"/>
              <a:gd name="connsiteY4" fmla="*/ 0 h 1223513"/>
              <a:gd name="connsiteX5" fmla="*/ 1307703 w 3138488"/>
              <a:gd name="connsiteY5" fmla="*/ 4313 h 1223513"/>
              <a:gd name="connsiteX6" fmla="*/ 2935284 w 3138488"/>
              <a:gd name="connsiteY6" fmla="*/ 4313 h 1223513"/>
              <a:gd name="connsiteX7" fmla="*/ 3138488 w 3138488"/>
              <a:gd name="connsiteY7" fmla="*/ 207517 h 1223513"/>
              <a:gd name="connsiteX8" fmla="*/ 3138488 w 3138488"/>
              <a:gd name="connsiteY8" fmla="*/ 715513 h 1223513"/>
              <a:gd name="connsiteX9" fmla="*/ 3138488 w 3138488"/>
              <a:gd name="connsiteY9" fmla="*/ 715513 h 1223513"/>
              <a:gd name="connsiteX10" fmla="*/ 3138488 w 3138488"/>
              <a:gd name="connsiteY10" fmla="*/ 1020313 h 1223513"/>
              <a:gd name="connsiteX11" fmla="*/ 3138488 w 3138488"/>
              <a:gd name="connsiteY11" fmla="*/ 1020309 h 1223513"/>
              <a:gd name="connsiteX12" fmla="*/ 2935284 w 3138488"/>
              <a:gd name="connsiteY12" fmla="*/ 1223513 h 1223513"/>
              <a:gd name="connsiteX13" fmla="*/ 1307703 w 3138488"/>
              <a:gd name="connsiteY13" fmla="*/ 1223513 h 1223513"/>
              <a:gd name="connsiteX14" fmla="*/ 523081 w 3138488"/>
              <a:gd name="connsiteY14" fmla="*/ 1223513 h 1223513"/>
              <a:gd name="connsiteX15" fmla="*/ 203204 w 3138488"/>
              <a:gd name="connsiteY15" fmla="*/ 1223513 h 1223513"/>
              <a:gd name="connsiteX16" fmla="*/ 0 w 3138488"/>
              <a:gd name="connsiteY16" fmla="*/ 1020309 h 1223513"/>
              <a:gd name="connsiteX17" fmla="*/ 0 w 3138488"/>
              <a:gd name="connsiteY17" fmla="*/ 1020313 h 1223513"/>
              <a:gd name="connsiteX18" fmla="*/ 0 w 3138488"/>
              <a:gd name="connsiteY18" fmla="*/ 715513 h 1223513"/>
              <a:gd name="connsiteX19" fmla="*/ 0 w 3138488"/>
              <a:gd name="connsiteY19" fmla="*/ 715513 h 1223513"/>
              <a:gd name="connsiteX20" fmla="*/ 0 w 3138488"/>
              <a:gd name="connsiteY20" fmla="*/ 207517 h 122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38488" h="1223513">
                <a:moveTo>
                  <a:pt x="0" y="207517"/>
                </a:moveTo>
                <a:cubicBezTo>
                  <a:pt x="0" y="95291"/>
                  <a:pt x="90978" y="4313"/>
                  <a:pt x="203204" y="4313"/>
                </a:cubicBezTo>
                <a:lnTo>
                  <a:pt x="523081" y="4313"/>
                </a:lnTo>
                <a:lnTo>
                  <a:pt x="523081" y="4313"/>
                </a:lnTo>
                <a:lnTo>
                  <a:pt x="674434" y="0"/>
                </a:lnTo>
                <a:lnTo>
                  <a:pt x="1307703" y="4313"/>
                </a:lnTo>
                <a:lnTo>
                  <a:pt x="2935284" y="4313"/>
                </a:lnTo>
                <a:cubicBezTo>
                  <a:pt x="3047510" y="4313"/>
                  <a:pt x="3138488" y="95291"/>
                  <a:pt x="3138488" y="207517"/>
                </a:cubicBezTo>
                <a:lnTo>
                  <a:pt x="3138488" y="715513"/>
                </a:lnTo>
                <a:lnTo>
                  <a:pt x="3138488" y="715513"/>
                </a:lnTo>
                <a:lnTo>
                  <a:pt x="3138488" y="1020313"/>
                </a:lnTo>
                <a:lnTo>
                  <a:pt x="3138488" y="1020309"/>
                </a:lnTo>
                <a:cubicBezTo>
                  <a:pt x="3138488" y="1132535"/>
                  <a:pt x="3047510" y="1223513"/>
                  <a:pt x="2935284" y="1223513"/>
                </a:cubicBezTo>
                <a:lnTo>
                  <a:pt x="1307703" y="1223513"/>
                </a:lnTo>
                <a:lnTo>
                  <a:pt x="523081" y="1223513"/>
                </a:lnTo>
                <a:lnTo>
                  <a:pt x="203204" y="1223513"/>
                </a:lnTo>
                <a:cubicBezTo>
                  <a:pt x="90978" y="1223513"/>
                  <a:pt x="0" y="1132535"/>
                  <a:pt x="0" y="1020309"/>
                </a:cubicBezTo>
                <a:lnTo>
                  <a:pt x="0" y="1020313"/>
                </a:lnTo>
                <a:lnTo>
                  <a:pt x="0" y="715513"/>
                </a:lnTo>
                <a:lnTo>
                  <a:pt x="0" y="715513"/>
                </a:lnTo>
                <a:lnTo>
                  <a:pt x="0" y="20751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E5E6D-B987-41B7-8C21-1EE74A5EB4EC}"/>
              </a:ext>
            </a:extLst>
          </p:cNvPr>
          <p:cNvSpPr/>
          <p:nvPr/>
        </p:nvSpPr>
        <p:spPr>
          <a:xfrm>
            <a:off x="762000" y="625981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https://judge.softuni.bg/Contests/2423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AE9D8B-BD1E-4AF0-850B-3D2554FD4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93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Понякога се налага да използваме вече готови програми, за</a:t>
            </a:r>
            <a:r>
              <a:rPr lang="en-US" dirty="0"/>
              <a:t> </a:t>
            </a:r>
            <a:r>
              <a:rPr lang="ru-RU" dirty="0"/>
              <a:t>да ни е по-лесно да напишем нашата:</a:t>
            </a:r>
          </a:p>
          <a:p>
            <a:pPr lvl="1"/>
            <a:r>
              <a:rPr lang="ru-RU" dirty="0"/>
              <a:t>За целта трябва да ги "заредим":</a:t>
            </a:r>
            <a:endParaRPr lang="bg-BG" dirty="0"/>
          </a:p>
          <a:p>
            <a:pPr lvl="1"/>
            <a:endParaRPr lang="en-US" dirty="0"/>
          </a:p>
          <a:p>
            <a:pPr lvl="1"/>
            <a:r>
              <a:rPr lang="bg-BG" dirty="0"/>
              <a:t>Пример: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Зареждане на библиотеки (</a:t>
            </a:r>
            <a:r>
              <a:rPr lang="en-US" dirty="0"/>
              <a:t>Import)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1" y="304800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0" y="4413897"/>
            <a:ext cx="1100946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math,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всички изредени библиотеки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130AA09-D501-4145-AB32-F95614803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689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77417" y="1656688"/>
            <a:ext cx="7966575" cy="461350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en-US" sz="3000" dirty="0">
                <a:solidFill>
                  <a:schemeClr val="bg2"/>
                </a:solidFill>
              </a:rPr>
              <a:t>K</a:t>
            </a:r>
            <a:r>
              <a:rPr lang="bg-BG" sz="3000" dirty="0">
                <a:solidFill>
                  <a:schemeClr val="bg2"/>
                </a:solidFill>
              </a:rPr>
              <a:t>омандите се пишат в .</a:t>
            </a:r>
            <a:r>
              <a:rPr lang="en-US" sz="3000" dirty="0" err="1">
                <a:solidFill>
                  <a:schemeClr val="bg2"/>
                </a:solidFill>
              </a:rPr>
              <a:t>py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файловете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Печатаме с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print(…)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Въвеждане на текст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и числа</a:t>
            </a: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 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//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r>
              <a:rPr lang="en-US" sz="3000" b="1" dirty="0">
                <a:solidFill>
                  <a:schemeClr val="bg1"/>
                </a:solidFill>
              </a:rPr>
              <a:t> %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119FABC-D8B0-4519-9AFB-39D302516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86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435D556-8AA7-4C54-98C7-CEA08D7A5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9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07E32F-3ADF-4097-AD75-F2E4B6ECB1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Python, C#, JavaScript</a:t>
            </a:r>
            <a:r>
              <a:rPr lang="bg-BG" sz="4000" b="1" dirty="0"/>
              <a:t>,</a:t>
            </a:r>
            <a:r>
              <a:rPr lang="en-US" sz="4000" b="1" dirty="0"/>
              <a:t> Java,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PyCharm, IntelliJ IDEA, Visual Studio, Visual Studio Code,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1" y="1143000"/>
            <a:ext cx="983443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cs typeface="Consolas" panose="020B0609020204030204" pitchFamily="49" charset="0"/>
              </a:rPr>
              <a:t>Един от </a:t>
            </a:r>
            <a:r>
              <a:rPr lang="bg-BG" sz="3600" b="1" dirty="0">
                <a:solidFill>
                  <a:schemeClr val="bg1"/>
                </a:solidFill>
                <a:cs typeface="Consolas" panose="020B0609020204030204" pitchFamily="49" charset="0"/>
              </a:rPr>
              <a:t>топ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3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600" dirty="0"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600" dirty="0">
                <a:cs typeface="Consolas" panose="020B0609020204030204" pitchFamily="49" charset="0"/>
              </a:rPr>
              <a:t> </a:t>
            </a:r>
            <a:r>
              <a:rPr lang="bg-BG" sz="3600" dirty="0">
                <a:cs typeface="Consolas" panose="020B0609020204030204" pitchFamily="49" charset="0"/>
              </a:rPr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ru-RU" sz="3500" dirty="0"/>
              <a:t>Един от </a:t>
            </a:r>
            <a:r>
              <a:rPr lang="ru-RU" sz="3500" b="1" dirty="0">
                <a:solidFill>
                  <a:schemeClr val="bg1"/>
                </a:solidFill>
              </a:rPr>
              <a:t>най-подходящите</a:t>
            </a:r>
            <a:r>
              <a:rPr lang="ru-RU" sz="3500" dirty="0"/>
              <a:t> за начинаещи</a:t>
            </a:r>
            <a:endParaRPr lang="bg-BG" sz="3500" dirty="0"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z="3500" dirty="0">
                <a:latin typeface="+mj-lt"/>
                <a:cs typeface="Consolas" panose="020B0609020204030204" pitchFamily="49" charset="0"/>
              </a:rPr>
              <a:t>Синтаксис</a:t>
            </a:r>
            <a:r>
              <a:rPr lang="bg-BG" sz="3500" dirty="0">
                <a:latin typeface="+mj-lt"/>
                <a:cs typeface="Consolas" panose="020B0609020204030204" pitchFamily="49" charset="0"/>
              </a:rPr>
              <a:t>ът е </a:t>
            </a:r>
            <a:r>
              <a:rPr lang="en-US" sz="3500" dirty="0">
                <a:latin typeface="+mj-lt"/>
                <a:cs typeface="Consolas" panose="020B0609020204030204" pitchFamily="49" charset="0"/>
              </a:rPr>
              <a:t>близък</a:t>
            </a:r>
            <a:r>
              <a:rPr lang="ru-RU" sz="3500" dirty="0">
                <a:latin typeface="+mj-lt"/>
                <a:cs typeface="Consolas" panose="020B0609020204030204" pitchFamily="49" charset="0"/>
              </a:rPr>
              <a:t> до обикновения</a:t>
            </a:r>
            <a:r>
              <a:rPr lang="en-US" sz="3500" dirty="0">
                <a:latin typeface="+mj-lt"/>
                <a:cs typeface="Consolas" panose="020B0609020204030204" pitchFamily="49" charset="0"/>
              </a:rPr>
              <a:t> </a:t>
            </a:r>
            <a:r>
              <a:rPr lang="ru-RU" sz="35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английски език</a:t>
            </a:r>
          </a:p>
          <a:p>
            <a:pPr>
              <a:lnSpc>
                <a:spcPct val="100000"/>
              </a:lnSpc>
            </a:pPr>
            <a:r>
              <a:rPr lang="bg-BG" sz="3500" dirty="0">
                <a:cs typeface="Consolas" panose="020B0609020204030204" pitchFamily="49" charset="0"/>
              </a:rPr>
              <a:t>Създаден в </a:t>
            </a:r>
            <a:r>
              <a:rPr lang="bg-BG" sz="3500" b="1" dirty="0">
                <a:solidFill>
                  <a:schemeClr val="bg1"/>
                </a:solidFill>
                <a:cs typeface="Consolas" panose="020B0609020204030204" pitchFamily="49" charset="0"/>
              </a:rPr>
              <a:t>началото 90-те години</a:t>
            </a:r>
            <a:endParaRPr lang="bg-BG" sz="3500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500" dirty="0">
                <a:latin typeface="+mj-lt"/>
                <a:cs typeface="Consolas" panose="020B0609020204030204" pitchFamily="49" charset="0"/>
              </a:rPr>
              <a:t>Поддържа се от </a:t>
            </a:r>
            <a:r>
              <a:rPr lang="bg-BG" sz="35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голяма общност </a:t>
            </a:r>
            <a:r>
              <a:rPr lang="bg-BG" sz="3500" dirty="0">
                <a:latin typeface="+mj-lt"/>
                <a:cs typeface="Consolas" panose="020B0609020204030204" pitchFamily="49" charset="0"/>
              </a:rPr>
              <a:t>от хора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B741C3-E927-46A0-A0DD-E049E96545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8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20287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PyCharm </a:t>
            </a:r>
            <a:r>
              <a:rPr lang="bg-BG" sz="3200" dirty="0"/>
              <a:t>е среда за разработка на езика </a:t>
            </a:r>
            <a:r>
              <a:rPr lang="en-US" sz="3200" b="1" dirty="0"/>
              <a:t>Python</a:t>
            </a:r>
            <a:endParaRPr lang="bg-BG" sz="3200" b="1" dirty="0"/>
          </a:p>
          <a:p>
            <a:r>
              <a:rPr lang="bg-BG" dirty="0"/>
              <a:t>Инсталирайте си </a:t>
            </a:r>
            <a:r>
              <a:rPr lang="en-US" b="1" dirty="0"/>
              <a:t>PyCharm Community</a:t>
            </a:r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endParaRPr lang="bg-BG" sz="3200" b="1" dirty="0"/>
          </a:p>
          <a:p>
            <a:pPr lvl="1"/>
            <a:r>
              <a:rPr lang="bg-BG" sz="3200" b="1" dirty="0">
                <a:hlinkClick r:id="rId4"/>
              </a:rPr>
              <a:t>Инструкции за инсталация </a:t>
            </a:r>
            <a:r>
              <a:rPr lang="bg-BG" sz="3200" b="1" dirty="0"/>
              <a:t>на по-стара версия</a:t>
            </a:r>
            <a:endParaRPr lang="en-US" b="1" dirty="0"/>
          </a:p>
          <a:p>
            <a:r>
              <a:rPr lang="bg-BG" dirty="0"/>
              <a:t>Приложението е </a:t>
            </a:r>
            <a:r>
              <a:rPr lang="bg-BG" b="1" dirty="0"/>
              <a:t>мултиплатформено</a:t>
            </a:r>
            <a:r>
              <a:rPr lang="bg-BG" dirty="0"/>
              <a:t> </a:t>
            </a:r>
            <a:r>
              <a:rPr lang="en-US" dirty="0"/>
              <a:t>(Linux, Mac OS, Windows)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1FA451E-C35E-4C26-874A-B9ED962898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09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4105</TotalTime>
  <Words>2219</Words>
  <Application>Microsoft Office PowerPoint</Application>
  <PresentationFormat>Widescreen</PresentationFormat>
  <Paragraphs>361</Paragraphs>
  <Slides>39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Интересно за Python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 (2)</vt:lpstr>
      <vt:lpstr>Създаване на конзолна програма (3)</vt:lpstr>
      <vt:lpstr>Писане на програмен код</vt:lpstr>
      <vt:lpstr>Стартиране на програмата</vt:lpstr>
      <vt:lpstr>Резултат от стартиране на програмата</vt:lpstr>
      <vt:lpstr>Типични грешки в Python програмите</vt:lpstr>
      <vt:lpstr>Числата от 1 до 10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Прочитане на текст</vt:lpstr>
      <vt:lpstr>Четене на текст</vt:lpstr>
      <vt:lpstr>Четене на числа</vt:lpstr>
      <vt:lpstr>Четене на дробно число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–</vt:lpstr>
      <vt:lpstr>Аритметични операции: * , /, //</vt:lpstr>
      <vt:lpstr>Аритметични операции: %</vt:lpstr>
      <vt:lpstr>Печатане на конзолата</vt:lpstr>
      <vt:lpstr>Съединяване на текст и числа</vt:lpstr>
      <vt:lpstr>Зареждане на библиотеки (Import)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155</cp:revision>
  <dcterms:created xsi:type="dcterms:W3CDTF">2018-05-23T13:08:44Z</dcterms:created>
  <dcterms:modified xsi:type="dcterms:W3CDTF">2023-05-11T23:06:19Z</dcterms:modified>
  <cp:category>computer programming;programming;C#;програмиране;кодиране</cp:category>
</cp:coreProperties>
</file>