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C774-98B1-87EF-8B80-4F786EE6C4CE}"/>
              </a:ext>
            </a:extLst>
          </p:cNvPr>
          <p:cNvSpPr>
            <a:spLocks noGrp="1"/>
          </p:cNvSpPr>
          <p:nvPr>
            <p:ph type="ctrTitle"/>
          </p:nvPr>
        </p:nvSpPr>
        <p:spPr/>
        <p:txBody>
          <a:bodyPr/>
          <a:lstStyle/>
          <a:p>
            <a:r>
              <a:rPr lang="en-US" dirty="0"/>
              <a:t>AI powered </a:t>
            </a:r>
            <a:r>
              <a:rPr lang="en-US" dirty="0" err="1"/>
              <a:t>sapm</a:t>
            </a:r>
            <a:r>
              <a:rPr lang="en-US" dirty="0"/>
              <a:t> classifier</a:t>
            </a:r>
            <a:endParaRPr lang="en-IN" dirty="0"/>
          </a:p>
        </p:txBody>
      </p:sp>
      <p:sp>
        <p:nvSpPr>
          <p:cNvPr id="3" name="Subtitle 2">
            <a:extLst>
              <a:ext uri="{FF2B5EF4-FFF2-40B4-BE49-F238E27FC236}">
                <a16:creationId xmlns:a16="http://schemas.microsoft.com/office/drawing/2014/main" id="{B6372D13-752F-A858-005D-C9299C97BD38}"/>
              </a:ext>
            </a:extLst>
          </p:cNvPr>
          <p:cNvSpPr>
            <a:spLocks noGrp="1"/>
          </p:cNvSpPr>
          <p:nvPr>
            <p:ph type="subTitle" idx="1"/>
          </p:nvPr>
        </p:nvSpPr>
        <p:spPr/>
        <p:txBody>
          <a:bodyPr/>
          <a:lstStyle/>
          <a:p>
            <a:r>
              <a:rPr lang="en-US" dirty="0"/>
              <a:t>.</a:t>
            </a:r>
            <a:endParaRPr lang="en-IN" dirty="0"/>
          </a:p>
        </p:txBody>
      </p:sp>
    </p:spTree>
    <p:extLst>
      <p:ext uri="{BB962C8B-B14F-4D97-AF65-F5344CB8AC3E}">
        <p14:creationId xmlns:p14="http://schemas.microsoft.com/office/powerpoint/2010/main" val="193105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001F-EAB2-7826-023D-9C2EFC0AB3BD}"/>
              </a:ext>
            </a:extLst>
          </p:cNvPr>
          <p:cNvSpPr>
            <a:spLocks noGrp="1"/>
          </p:cNvSpPr>
          <p:nvPr>
            <p:ph type="title"/>
          </p:nvPr>
        </p:nvSpPr>
        <p:spPr/>
        <p:txBody>
          <a:bodyPr/>
          <a:lstStyle/>
          <a:p>
            <a:r>
              <a:rPr lang="en-US" dirty="0">
                <a:solidFill>
                  <a:schemeClr val="bg1"/>
                </a:solidFill>
              </a:rPr>
              <a:t>Problem statement</a:t>
            </a:r>
            <a:endParaRPr lang="en-IN" dirty="0">
              <a:solidFill>
                <a:schemeClr val="bg1"/>
              </a:solidFill>
            </a:endParaRPr>
          </a:p>
        </p:txBody>
      </p:sp>
      <p:sp>
        <p:nvSpPr>
          <p:cNvPr id="3" name="Content Placeholder 2">
            <a:extLst>
              <a:ext uri="{FF2B5EF4-FFF2-40B4-BE49-F238E27FC236}">
                <a16:creationId xmlns:a16="http://schemas.microsoft.com/office/drawing/2014/main" id="{3B5B9165-DF6C-2559-331D-BA97AE3B77CB}"/>
              </a:ext>
            </a:extLst>
          </p:cNvPr>
          <p:cNvSpPr>
            <a:spLocks noGrp="1"/>
          </p:cNvSpPr>
          <p:nvPr>
            <p:ph idx="1"/>
          </p:nvPr>
        </p:nvSpPr>
        <p:spPr/>
        <p:txBody>
          <a:bodyPr/>
          <a:lstStyle/>
          <a:p>
            <a:pPr algn="l"/>
            <a:r>
              <a:rPr lang="en-US" b="0" i="0" dirty="0">
                <a:solidFill>
                  <a:srgbClr val="D1D5DB"/>
                </a:solidFill>
                <a:effectLst/>
                <a:latin typeface="Söhne"/>
              </a:rPr>
              <a:t>The problem we aim to address is the ever-increasing volume of spam emails, messages, and comments that inundate our digital communication channels. These spam messages not only clutter our inboxes but can also pose security risks and deceive users. To combat this issue, we propose the development of an AI-powered spam classifier that can automatically filter out spam messages, ensuring a cleaner and safer digital environment.</a:t>
            </a:r>
          </a:p>
          <a:p>
            <a:endParaRPr lang="en-IN" dirty="0"/>
          </a:p>
        </p:txBody>
      </p:sp>
    </p:spTree>
    <p:extLst>
      <p:ext uri="{BB962C8B-B14F-4D97-AF65-F5344CB8AC3E}">
        <p14:creationId xmlns:p14="http://schemas.microsoft.com/office/powerpoint/2010/main" val="176598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9785-9923-B804-EEAC-F5BE0713C051}"/>
              </a:ext>
            </a:extLst>
          </p:cNvPr>
          <p:cNvSpPr>
            <a:spLocks noGrp="1"/>
          </p:cNvSpPr>
          <p:nvPr>
            <p:ph type="title"/>
          </p:nvPr>
        </p:nvSpPr>
        <p:spPr/>
        <p:txBody>
          <a:bodyPr/>
          <a:lstStyle/>
          <a:p>
            <a:r>
              <a:rPr lang="en-US" dirty="0">
                <a:solidFill>
                  <a:schemeClr val="bg1"/>
                </a:solidFill>
              </a:rPr>
              <a:t>Project overview</a:t>
            </a:r>
            <a:endParaRPr lang="en-IN" dirty="0">
              <a:solidFill>
                <a:schemeClr val="bg1"/>
              </a:solidFill>
            </a:endParaRPr>
          </a:p>
        </p:txBody>
      </p:sp>
      <p:sp>
        <p:nvSpPr>
          <p:cNvPr id="3" name="Content Placeholder 2">
            <a:extLst>
              <a:ext uri="{FF2B5EF4-FFF2-40B4-BE49-F238E27FC236}">
                <a16:creationId xmlns:a16="http://schemas.microsoft.com/office/drawing/2014/main" id="{921DCE7A-09AC-658E-CFF7-81026E77A65F}"/>
              </a:ext>
            </a:extLst>
          </p:cNvPr>
          <p:cNvSpPr>
            <a:spLocks noGrp="1"/>
          </p:cNvSpPr>
          <p:nvPr>
            <p:ph idx="1"/>
          </p:nvPr>
        </p:nvSpPr>
        <p:spPr/>
        <p:txBody>
          <a:bodyPr/>
          <a:lstStyle/>
          <a:p>
            <a:pPr algn="l"/>
            <a:r>
              <a:rPr lang="en-US" b="0" i="0" dirty="0">
                <a:solidFill>
                  <a:srgbClr val="D1D5DB"/>
                </a:solidFill>
                <a:effectLst/>
                <a:latin typeface="Söhne"/>
              </a:rPr>
              <a:t>Our project aims to create a robust and efficient AI-powered spam classifier that can classify incoming messages as either spam or not spam (ham) with high accuracy. By leveraging machine learning techniques, natural language processing (NLP), and deep learning, we intend to build a system capable of adapting to evolving spamming techniques and maintaining a low false positive rate.</a:t>
            </a:r>
          </a:p>
          <a:p>
            <a:endParaRPr lang="en-IN" dirty="0"/>
          </a:p>
        </p:txBody>
      </p:sp>
    </p:spTree>
    <p:extLst>
      <p:ext uri="{BB962C8B-B14F-4D97-AF65-F5344CB8AC3E}">
        <p14:creationId xmlns:p14="http://schemas.microsoft.com/office/powerpoint/2010/main" val="157400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36D4-D641-8A9D-DBBD-B8297E5BCFD7}"/>
              </a:ext>
            </a:extLst>
          </p:cNvPr>
          <p:cNvSpPr>
            <a:spLocks noGrp="1"/>
          </p:cNvSpPr>
          <p:nvPr>
            <p:ph type="title"/>
          </p:nvPr>
        </p:nvSpPr>
        <p:spPr/>
        <p:txBody>
          <a:bodyPr/>
          <a:lstStyle/>
          <a:p>
            <a:r>
              <a:rPr lang="en-US" dirty="0">
                <a:solidFill>
                  <a:schemeClr val="bg1"/>
                </a:solidFill>
              </a:rPr>
              <a:t>architecture</a:t>
            </a:r>
            <a:endParaRPr lang="en-IN" dirty="0">
              <a:solidFill>
                <a:schemeClr val="bg1"/>
              </a:solidFill>
            </a:endParaRPr>
          </a:p>
        </p:txBody>
      </p:sp>
      <p:sp>
        <p:nvSpPr>
          <p:cNvPr id="3" name="Content Placeholder 2">
            <a:extLst>
              <a:ext uri="{FF2B5EF4-FFF2-40B4-BE49-F238E27FC236}">
                <a16:creationId xmlns:a16="http://schemas.microsoft.com/office/drawing/2014/main" id="{82EE8A13-2E84-9BDD-AD17-38D78A12E521}"/>
              </a:ext>
            </a:extLst>
          </p:cNvPr>
          <p:cNvSpPr>
            <a:spLocks noGrp="1"/>
          </p:cNvSpPr>
          <p:nvPr>
            <p:ph idx="1"/>
          </p:nvPr>
        </p:nvSpPr>
        <p:spPr>
          <a:xfrm>
            <a:off x="1141412" y="2103436"/>
            <a:ext cx="11050588" cy="4311651"/>
          </a:xfrm>
        </p:spPr>
        <p:txBody>
          <a:bodyPr>
            <a:normAutofit fontScale="62500" lnSpcReduction="20000"/>
          </a:bodyPr>
          <a:lstStyle/>
          <a:p>
            <a:pPr algn="l"/>
            <a:r>
              <a:rPr lang="en-US" b="0" i="0" dirty="0">
                <a:solidFill>
                  <a:srgbClr val="D1D5DB"/>
                </a:solidFill>
                <a:effectLst/>
                <a:latin typeface="Söhne"/>
              </a:rPr>
              <a:t>The architecture of our AI-powered spam classifier consists of the following key components:</a:t>
            </a:r>
          </a:p>
          <a:p>
            <a:pPr algn="l">
              <a:buFont typeface="+mj-lt"/>
              <a:buAutoNum type="arabicPeriod"/>
            </a:pPr>
            <a:r>
              <a:rPr lang="en-US" b="1" i="0" dirty="0">
                <a:solidFill>
                  <a:srgbClr val="D1D5DB"/>
                </a:solidFill>
                <a:effectLst/>
                <a:latin typeface="Söhne"/>
              </a:rPr>
              <a:t>Data Collection and Preprocessing:</a:t>
            </a:r>
            <a:r>
              <a:rPr lang="en-US" b="0" i="0" dirty="0">
                <a:solidFill>
                  <a:srgbClr val="D1D5DB"/>
                </a:solidFill>
                <a:effectLst/>
                <a:latin typeface="Söhne"/>
              </a:rPr>
              <a:t> Gather a diverse dataset of spam and ham messages. Preprocess the data by tokenizing, stemming/lemmatizing, and vectorizing the text.</a:t>
            </a:r>
          </a:p>
          <a:p>
            <a:pPr algn="l">
              <a:buFont typeface="+mj-lt"/>
              <a:buAutoNum type="arabicPeriod"/>
            </a:pPr>
            <a:r>
              <a:rPr lang="en-US" b="1" i="0" dirty="0">
                <a:solidFill>
                  <a:srgbClr val="D1D5DB"/>
                </a:solidFill>
                <a:effectLst/>
                <a:latin typeface="Söhne"/>
              </a:rPr>
              <a:t>Feature Extraction:</a:t>
            </a:r>
            <a:r>
              <a:rPr lang="en-US" b="0" i="0" dirty="0">
                <a:solidFill>
                  <a:srgbClr val="D1D5DB"/>
                </a:solidFill>
                <a:effectLst/>
                <a:latin typeface="Söhne"/>
              </a:rPr>
              <a:t> Extract relevant features from the text data, which may include bag-of-words representations, TF-IDF vectors, and word embeddings.</a:t>
            </a:r>
          </a:p>
          <a:p>
            <a:pPr algn="l">
              <a:buFont typeface="+mj-lt"/>
              <a:buAutoNum type="arabicPeriod"/>
            </a:pPr>
            <a:r>
              <a:rPr lang="en-US" b="1" i="0" dirty="0">
                <a:solidFill>
                  <a:srgbClr val="D1D5DB"/>
                </a:solidFill>
                <a:effectLst/>
                <a:latin typeface="Söhne"/>
              </a:rPr>
              <a:t>Model Selection:</a:t>
            </a:r>
            <a:r>
              <a:rPr lang="en-US" b="0" i="0" dirty="0">
                <a:solidFill>
                  <a:srgbClr val="D1D5DB"/>
                </a:solidFill>
                <a:effectLst/>
                <a:latin typeface="Söhne"/>
              </a:rPr>
              <a:t> Choose an appropriate machine learning model or deep learning architecture for the classification task. Common choices include Support Vector Machines (SVM), Random Forest, and neural networks like Convolutional Neural Networks (CNNs) or Recurrent Neural Networks (RNNs).</a:t>
            </a:r>
          </a:p>
          <a:p>
            <a:pPr algn="l">
              <a:buFont typeface="+mj-lt"/>
              <a:buAutoNum type="arabicPeriod"/>
            </a:pPr>
            <a:r>
              <a:rPr lang="en-US" b="1" i="0" dirty="0">
                <a:solidFill>
                  <a:srgbClr val="D1D5DB"/>
                </a:solidFill>
                <a:effectLst/>
                <a:latin typeface="Söhne"/>
              </a:rPr>
              <a:t>Model Training:</a:t>
            </a:r>
            <a:r>
              <a:rPr lang="en-US" b="0" i="0" dirty="0">
                <a:solidFill>
                  <a:srgbClr val="D1D5DB"/>
                </a:solidFill>
                <a:effectLst/>
                <a:latin typeface="Söhne"/>
              </a:rPr>
              <a:t> Train the selected model using the preprocessed data. Implement techniques like cross-validation to optimize hyperparameters and prevent overfitting.</a:t>
            </a:r>
          </a:p>
          <a:p>
            <a:pPr algn="l">
              <a:buFont typeface="+mj-lt"/>
              <a:buAutoNum type="arabicPeriod"/>
            </a:pPr>
            <a:r>
              <a:rPr lang="en-US" b="1" i="0" dirty="0">
                <a:solidFill>
                  <a:srgbClr val="D1D5DB"/>
                </a:solidFill>
                <a:effectLst/>
                <a:latin typeface="Söhne"/>
              </a:rPr>
              <a:t>Model Evaluation:</a:t>
            </a:r>
            <a:r>
              <a:rPr lang="en-US" b="0" i="0" dirty="0">
                <a:solidFill>
                  <a:srgbClr val="D1D5DB"/>
                </a:solidFill>
                <a:effectLst/>
                <a:latin typeface="Söhne"/>
              </a:rPr>
              <a:t> Assess the model's performance using various metrics such as accuracy, precision, recall, F1-score, and receiver operating characteristic (ROC) curves. Evaluate its ability to generalize to unseen data.</a:t>
            </a:r>
          </a:p>
          <a:p>
            <a:pPr algn="l">
              <a:buFont typeface="+mj-lt"/>
              <a:buAutoNum type="arabicPeriod"/>
            </a:pPr>
            <a:r>
              <a:rPr lang="en-US" b="1" i="0" dirty="0">
                <a:solidFill>
                  <a:srgbClr val="D1D5DB"/>
                </a:solidFill>
                <a:effectLst/>
                <a:latin typeface="Söhne"/>
              </a:rPr>
              <a:t>Development:</a:t>
            </a:r>
            <a:r>
              <a:rPr lang="en-US" b="0" i="0" dirty="0">
                <a:solidFill>
                  <a:srgbClr val="D1D5DB"/>
                </a:solidFill>
                <a:effectLst/>
                <a:latin typeface="Söhne"/>
              </a:rPr>
              <a:t> Implement the model into a user-friendly application or integrate it into existing email platforms, chat applications, or content management system</a:t>
            </a:r>
          </a:p>
          <a:p>
            <a:endParaRPr lang="en-IN" dirty="0"/>
          </a:p>
        </p:txBody>
      </p:sp>
    </p:spTree>
    <p:extLst>
      <p:ext uri="{BB962C8B-B14F-4D97-AF65-F5344CB8AC3E}">
        <p14:creationId xmlns:p14="http://schemas.microsoft.com/office/powerpoint/2010/main" val="384636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71A6-560C-2C6F-8E57-79A7A21DB48A}"/>
              </a:ext>
            </a:extLst>
          </p:cNvPr>
          <p:cNvSpPr>
            <a:spLocks noGrp="1"/>
          </p:cNvSpPr>
          <p:nvPr>
            <p:ph type="title"/>
          </p:nvPr>
        </p:nvSpPr>
        <p:spPr/>
        <p:txBody>
          <a:bodyPr/>
          <a:lstStyle/>
          <a:p>
            <a:r>
              <a:rPr lang="en-US" dirty="0">
                <a:solidFill>
                  <a:schemeClr val="bg1"/>
                </a:solidFill>
              </a:rPr>
              <a:t>Model training</a:t>
            </a:r>
            <a:endParaRPr lang="en-IN" dirty="0">
              <a:solidFill>
                <a:schemeClr val="bg1"/>
              </a:solidFill>
            </a:endParaRPr>
          </a:p>
        </p:txBody>
      </p:sp>
      <p:sp>
        <p:nvSpPr>
          <p:cNvPr id="3" name="Content Placeholder 2">
            <a:extLst>
              <a:ext uri="{FF2B5EF4-FFF2-40B4-BE49-F238E27FC236}">
                <a16:creationId xmlns:a16="http://schemas.microsoft.com/office/drawing/2014/main" id="{4F9E3C08-7822-CDD0-7A0E-C9CC9D5A2022}"/>
              </a:ext>
            </a:extLst>
          </p:cNvPr>
          <p:cNvSpPr>
            <a:spLocks noGrp="1"/>
          </p:cNvSpPr>
          <p:nvPr>
            <p:ph idx="1"/>
          </p:nvPr>
        </p:nvSpPr>
        <p:spPr/>
        <p:txBody>
          <a:bodyPr>
            <a:normAutofit fontScale="62500" lnSpcReduction="20000"/>
          </a:bodyPr>
          <a:lstStyle/>
          <a:p>
            <a:pPr algn="l"/>
            <a:r>
              <a:rPr lang="en-US" b="0" i="0" dirty="0">
                <a:solidFill>
                  <a:srgbClr val="D1D5DB"/>
                </a:solidFill>
                <a:effectLst/>
                <a:latin typeface="Söhne"/>
              </a:rPr>
              <a:t>The model training process involves the following steps:</a:t>
            </a:r>
          </a:p>
          <a:p>
            <a:pPr algn="l">
              <a:buFont typeface="Arial" panose="020B0604020202020204" pitchFamily="34" charset="0"/>
              <a:buChar char="•"/>
            </a:pPr>
            <a:r>
              <a:rPr lang="en-US" b="0" i="0" dirty="0">
                <a:solidFill>
                  <a:srgbClr val="D1D5DB"/>
                </a:solidFill>
                <a:effectLst/>
                <a:latin typeface="Söhne"/>
              </a:rPr>
              <a:t>Data Split: Divide the dataset into training, validation, and testing sets.</a:t>
            </a:r>
          </a:p>
          <a:p>
            <a:pPr algn="l">
              <a:buFont typeface="Arial" panose="020B0604020202020204" pitchFamily="34" charset="0"/>
              <a:buChar char="•"/>
            </a:pPr>
            <a:r>
              <a:rPr lang="en-US" b="0" i="0" dirty="0">
                <a:solidFill>
                  <a:srgbClr val="D1D5DB"/>
                </a:solidFill>
                <a:effectLst/>
                <a:latin typeface="Söhne"/>
              </a:rPr>
              <a:t>Text Encoding: Convert text messages into numerical representations using techniques like TF-IDF or word embeddings.</a:t>
            </a:r>
          </a:p>
          <a:p>
            <a:pPr algn="l">
              <a:buFont typeface="Arial" panose="020B0604020202020204" pitchFamily="34" charset="0"/>
              <a:buChar char="•"/>
            </a:pPr>
            <a:r>
              <a:rPr lang="en-US" b="0" i="0" dirty="0">
                <a:solidFill>
                  <a:srgbClr val="D1D5DB"/>
                </a:solidFill>
                <a:effectLst/>
                <a:latin typeface="Söhne"/>
              </a:rPr>
              <a:t>Model Architecture: Design the architecture of the chosen machine learning or deep learning model.</a:t>
            </a:r>
          </a:p>
          <a:p>
            <a:pPr algn="l">
              <a:buFont typeface="Arial" panose="020B0604020202020204" pitchFamily="34" charset="0"/>
              <a:buChar char="•"/>
            </a:pPr>
            <a:r>
              <a:rPr lang="en-US" b="0" i="0" dirty="0">
                <a:solidFill>
                  <a:srgbClr val="D1D5DB"/>
                </a:solidFill>
                <a:effectLst/>
                <a:latin typeface="Söhne"/>
              </a:rPr>
              <a:t>Training: Train the model on the training data, monitoring performance on the validation set.</a:t>
            </a:r>
          </a:p>
          <a:p>
            <a:pPr algn="l">
              <a:buFont typeface="Arial" panose="020B0604020202020204" pitchFamily="34" charset="0"/>
              <a:buChar char="•"/>
            </a:pPr>
            <a:r>
              <a:rPr lang="en-US" b="0" i="0" dirty="0">
                <a:solidFill>
                  <a:srgbClr val="D1D5DB"/>
                </a:solidFill>
                <a:effectLst/>
                <a:latin typeface="Söhne"/>
              </a:rPr>
              <a:t>Hyperparameter Tuning: Optimize model hyperparameters using techniques like grid search or random search.</a:t>
            </a:r>
          </a:p>
          <a:p>
            <a:pPr algn="l">
              <a:buFont typeface="Arial" panose="020B0604020202020204" pitchFamily="34" charset="0"/>
              <a:buChar char="•"/>
            </a:pPr>
            <a:r>
              <a:rPr lang="en-US" b="0" i="0" dirty="0">
                <a:solidFill>
                  <a:srgbClr val="D1D5DB"/>
                </a:solidFill>
                <a:effectLst/>
                <a:latin typeface="Söhne"/>
              </a:rPr>
              <a:t>Regularization: Apply techniques like dropout or L2 regularization to prevent overfitting.</a:t>
            </a:r>
          </a:p>
          <a:p>
            <a:pPr algn="l">
              <a:buFont typeface="Arial" panose="020B0604020202020204" pitchFamily="34" charset="0"/>
              <a:buChar char="•"/>
            </a:pPr>
            <a:r>
              <a:rPr lang="en-US" b="0" i="0" dirty="0">
                <a:solidFill>
                  <a:srgbClr val="D1D5DB"/>
                </a:solidFill>
                <a:effectLst/>
                <a:latin typeface="Söhne"/>
              </a:rPr>
              <a:t>Evaluation: Assess the model's performance using various evaluation metrics.</a:t>
            </a:r>
          </a:p>
          <a:p>
            <a:endParaRPr lang="en-IN" dirty="0"/>
          </a:p>
        </p:txBody>
      </p:sp>
    </p:spTree>
    <p:extLst>
      <p:ext uri="{BB962C8B-B14F-4D97-AF65-F5344CB8AC3E}">
        <p14:creationId xmlns:p14="http://schemas.microsoft.com/office/powerpoint/2010/main" val="203226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483F-12C7-AADA-7C8B-4F4BCCDBCE32}"/>
              </a:ext>
            </a:extLst>
          </p:cNvPr>
          <p:cNvSpPr>
            <a:spLocks noGrp="1"/>
          </p:cNvSpPr>
          <p:nvPr>
            <p:ph type="title"/>
          </p:nvPr>
        </p:nvSpPr>
        <p:spPr/>
        <p:txBody>
          <a:bodyPr/>
          <a:lstStyle/>
          <a:p>
            <a:r>
              <a:rPr lang="en-US" dirty="0">
                <a:solidFill>
                  <a:schemeClr val="bg1"/>
                </a:solidFill>
              </a:rPr>
              <a:t>development</a:t>
            </a:r>
            <a:endParaRPr lang="en-IN" dirty="0">
              <a:solidFill>
                <a:schemeClr val="bg1"/>
              </a:solidFill>
            </a:endParaRPr>
          </a:p>
        </p:txBody>
      </p:sp>
      <p:sp>
        <p:nvSpPr>
          <p:cNvPr id="3" name="Content Placeholder 2">
            <a:extLst>
              <a:ext uri="{FF2B5EF4-FFF2-40B4-BE49-F238E27FC236}">
                <a16:creationId xmlns:a16="http://schemas.microsoft.com/office/drawing/2014/main" id="{EF01DF4C-36AD-6A1A-DAB0-185EF5244B5C}"/>
              </a:ext>
            </a:extLst>
          </p:cNvPr>
          <p:cNvSpPr>
            <a:spLocks noGrp="1"/>
          </p:cNvSpPr>
          <p:nvPr>
            <p:ph idx="1"/>
          </p:nvPr>
        </p:nvSpPr>
        <p:spPr/>
        <p:txBody>
          <a:bodyPr>
            <a:normAutofit fontScale="92500" lnSpcReduction="20000"/>
          </a:bodyPr>
          <a:lstStyle/>
          <a:p>
            <a:pPr algn="l"/>
            <a:r>
              <a:rPr lang="en-US" b="0" i="0" dirty="0">
                <a:solidFill>
                  <a:srgbClr val="D1D5DB"/>
                </a:solidFill>
                <a:effectLst/>
                <a:latin typeface="Söhne"/>
              </a:rPr>
              <a:t>For user interaction, we can create a user-friendly interface with the following features:</a:t>
            </a:r>
          </a:p>
          <a:p>
            <a:pPr algn="l">
              <a:buFont typeface="Arial" panose="020B0604020202020204" pitchFamily="34" charset="0"/>
              <a:buChar char="•"/>
            </a:pPr>
            <a:r>
              <a:rPr lang="en-US" b="1" i="0" dirty="0">
                <a:solidFill>
                  <a:srgbClr val="D1D5DB"/>
                </a:solidFill>
                <a:effectLst/>
                <a:latin typeface="Söhne"/>
              </a:rPr>
              <a:t>Message Input:</a:t>
            </a:r>
            <a:r>
              <a:rPr lang="en-US" b="0" i="0" dirty="0">
                <a:solidFill>
                  <a:srgbClr val="D1D5DB"/>
                </a:solidFill>
                <a:effectLst/>
                <a:latin typeface="Söhne"/>
              </a:rPr>
              <a:t> Users can input text messages.</a:t>
            </a:r>
          </a:p>
          <a:p>
            <a:pPr algn="l">
              <a:buFont typeface="Arial" panose="020B0604020202020204" pitchFamily="34" charset="0"/>
              <a:buChar char="•"/>
            </a:pPr>
            <a:r>
              <a:rPr lang="en-US" b="1" i="0" dirty="0">
                <a:solidFill>
                  <a:srgbClr val="D1D5DB"/>
                </a:solidFill>
                <a:effectLst/>
                <a:latin typeface="Söhne"/>
              </a:rPr>
              <a:t>Classification Result:</a:t>
            </a:r>
            <a:r>
              <a:rPr lang="en-US" b="0" i="0" dirty="0">
                <a:solidFill>
                  <a:srgbClr val="D1D5DB"/>
                </a:solidFill>
                <a:effectLst/>
                <a:latin typeface="Söhne"/>
              </a:rPr>
              <a:t> Display whether the message is classified as spam or not.</a:t>
            </a:r>
          </a:p>
          <a:p>
            <a:pPr algn="l">
              <a:buFont typeface="Arial" panose="020B0604020202020204" pitchFamily="34" charset="0"/>
              <a:buChar char="•"/>
            </a:pPr>
            <a:r>
              <a:rPr lang="en-US" b="1" i="0" dirty="0">
                <a:solidFill>
                  <a:srgbClr val="D1D5DB"/>
                </a:solidFill>
                <a:effectLst/>
                <a:latin typeface="Söhne"/>
              </a:rPr>
              <a:t>Confidence Score:</a:t>
            </a:r>
            <a:r>
              <a:rPr lang="en-US" b="0" i="0" dirty="0">
                <a:solidFill>
                  <a:srgbClr val="D1D5DB"/>
                </a:solidFill>
                <a:effectLst/>
                <a:latin typeface="Söhne"/>
              </a:rPr>
              <a:t> Show the model's confidence level in the classification.</a:t>
            </a:r>
          </a:p>
          <a:p>
            <a:pPr algn="l">
              <a:buFont typeface="Arial" panose="020B0604020202020204" pitchFamily="34" charset="0"/>
              <a:buChar char="•"/>
            </a:pPr>
            <a:r>
              <a:rPr lang="en-US" b="1" i="0" dirty="0">
                <a:solidFill>
                  <a:srgbClr val="D1D5DB"/>
                </a:solidFill>
                <a:effectLst/>
                <a:latin typeface="Söhne"/>
              </a:rPr>
              <a:t>Report Spam:</a:t>
            </a:r>
            <a:r>
              <a:rPr lang="en-US" b="0" i="0" dirty="0">
                <a:solidFill>
                  <a:srgbClr val="D1D5DB"/>
                </a:solidFill>
                <a:effectLst/>
                <a:latin typeface="Söhne"/>
              </a:rPr>
              <a:t> Allow users to report false negatives to improve the model.</a:t>
            </a:r>
          </a:p>
          <a:p>
            <a:pPr algn="l">
              <a:buFont typeface="Arial" panose="020B0604020202020204" pitchFamily="34" charset="0"/>
              <a:buChar char="•"/>
            </a:pPr>
            <a:r>
              <a:rPr lang="en-US" b="1" i="0" dirty="0">
                <a:solidFill>
                  <a:srgbClr val="D1D5DB"/>
                </a:solidFill>
                <a:effectLst/>
                <a:latin typeface="Söhne"/>
              </a:rPr>
              <a:t>Integration:</a:t>
            </a:r>
            <a:r>
              <a:rPr lang="en-US" b="0" i="0" dirty="0">
                <a:solidFill>
                  <a:srgbClr val="D1D5DB"/>
                </a:solidFill>
                <a:effectLst/>
                <a:latin typeface="Söhne"/>
              </a:rPr>
              <a:t> Integrate the classifier into email clients, messaging apps, or web services.</a:t>
            </a:r>
          </a:p>
          <a:p>
            <a:endParaRPr lang="en-IN" dirty="0"/>
          </a:p>
        </p:txBody>
      </p:sp>
    </p:spTree>
    <p:extLst>
      <p:ext uri="{BB962C8B-B14F-4D97-AF65-F5344CB8AC3E}">
        <p14:creationId xmlns:p14="http://schemas.microsoft.com/office/powerpoint/2010/main" val="328246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B7F9-E85B-0BEE-A2DC-23BE9EFC48A8}"/>
              </a:ext>
            </a:extLst>
          </p:cNvPr>
          <p:cNvSpPr>
            <a:spLocks noGrp="1"/>
          </p:cNvSpPr>
          <p:nvPr>
            <p:ph type="title"/>
          </p:nvPr>
        </p:nvSpPr>
        <p:spPr/>
        <p:txBody>
          <a:bodyPr/>
          <a:lstStyle/>
          <a:p>
            <a:r>
              <a:rPr lang="en-US" dirty="0">
                <a:solidFill>
                  <a:schemeClr val="bg1"/>
                </a:solidFill>
              </a:rPr>
              <a:t>conclusion</a:t>
            </a:r>
            <a:endParaRPr lang="en-IN" dirty="0">
              <a:solidFill>
                <a:schemeClr val="bg1"/>
              </a:solidFill>
            </a:endParaRPr>
          </a:p>
        </p:txBody>
      </p:sp>
      <p:sp>
        <p:nvSpPr>
          <p:cNvPr id="4" name="Rectangle 1">
            <a:extLst>
              <a:ext uri="{FF2B5EF4-FFF2-40B4-BE49-F238E27FC236}">
                <a16:creationId xmlns:a16="http://schemas.microsoft.com/office/drawing/2014/main" id="{60019E06-0537-EE4E-61AD-579058F0434C}"/>
              </a:ext>
            </a:extLst>
          </p:cNvPr>
          <p:cNvSpPr>
            <a:spLocks noGrp="1" noChangeArrowheads="1"/>
          </p:cNvSpPr>
          <p:nvPr>
            <p:ph idx="1"/>
          </p:nvPr>
        </p:nvSpPr>
        <p:spPr bwMode="auto">
          <a:xfrm>
            <a:off x="1725561" y="2712934"/>
            <a:ext cx="8658173" cy="25853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In conclusion, our AI-powered spam classifier project aims to tackle the persistent problem of spam in digital communication channels. By employing advanced machine learning and NLP techniques, we have successfully developed a model capable of accurately classifying spam messages. This system enhances user experience, reduces security risks, and contributes to a cleaner digital environment. As spamming techniques evolve, ongoing model updates and user feedback will be crucial to maintaining its effectiveness and improving its performance.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0798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TotalTime>
  <Words>632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Söhne</vt:lpstr>
      <vt:lpstr>Tw Cen MT</vt:lpstr>
      <vt:lpstr>Circuit</vt:lpstr>
      <vt:lpstr>AI powered sapm classifier</vt:lpstr>
      <vt:lpstr>Problem statement</vt:lpstr>
      <vt:lpstr>Project overview</vt:lpstr>
      <vt:lpstr>architecture</vt:lpstr>
      <vt:lpstr>Model training</vt:lpstr>
      <vt:lpstr>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sapm classifier</dc:title>
  <dc:creator>CSE</dc:creator>
  <cp:lastModifiedBy>CSE</cp:lastModifiedBy>
  <cp:revision>1</cp:revision>
  <dcterms:created xsi:type="dcterms:W3CDTF">2023-09-27T06:08:37Z</dcterms:created>
  <dcterms:modified xsi:type="dcterms:W3CDTF">2023-09-27T06:17:39Z</dcterms:modified>
</cp:coreProperties>
</file>