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a6AxDMBfafVMx+Vybx3GfzvVe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customschemas.google.com/relationships/presentationmetadata" Target="meta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d9f12415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d9f1241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9"/>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9"/>
          <p:cNvGrpSpPr/>
          <p:nvPr/>
        </p:nvGrpSpPr>
        <p:grpSpPr>
          <a:xfrm>
            <a:off x="0" y="0"/>
            <a:ext cx="2305051" cy="6858001"/>
            <a:chOff x="0" y="0"/>
            <a:chExt cx="2305051" cy="6858001"/>
          </a:xfrm>
        </p:grpSpPr>
        <p:sp>
          <p:nvSpPr>
            <p:cNvPr id="55" name="Google Shape;55;p9"/>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9"/>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9"/>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9"/>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9"/>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9"/>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9"/>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9"/>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9"/>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9"/>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9"/>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9"/>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9"/>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9"/>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9"/>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9"/>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9"/>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9"/>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9"/>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9"/>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9"/>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9"/>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9"/>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9"/>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9"/>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9"/>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9"/>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8"/>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8"/>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18"/>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9"/>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9"/>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0"/>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0"/>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0"/>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0"/>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20"/>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1"/>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1"/>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2"/>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2"/>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2"/>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2"/>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2"/>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2"/>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3"/>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3"/>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3"/>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23"/>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3"/>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3"/>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23"/>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3"/>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3"/>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23"/>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4"/>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25"/>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5"/>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1"/>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1"/>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2"/>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2"/>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3"/>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3"/>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3"/>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3"/>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3"/>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6"/>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6"/>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6"/>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7"/>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7"/>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17"/>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8"/>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8"/>
          <p:cNvGrpSpPr/>
          <p:nvPr/>
        </p:nvGrpSpPr>
        <p:grpSpPr>
          <a:xfrm>
            <a:off x="-14288" y="0"/>
            <a:ext cx="12053888" cy="6858001"/>
            <a:chOff x="-14288" y="0"/>
            <a:chExt cx="12053888" cy="6858001"/>
          </a:xfrm>
        </p:grpSpPr>
        <p:grpSp>
          <p:nvGrpSpPr>
            <p:cNvPr id="8" name="Google Shape;8;p8"/>
            <p:cNvGrpSpPr/>
            <p:nvPr/>
          </p:nvGrpSpPr>
          <p:grpSpPr>
            <a:xfrm>
              <a:off x="-14288" y="0"/>
              <a:ext cx="1220788" cy="6858001"/>
              <a:chOff x="-14288" y="0"/>
              <a:chExt cx="1220788" cy="6858001"/>
            </a:xfrm>
          </p:grpSpPr>
          <p:sp>
            <p:nvSpPr>
              <p:cNvPr id="9" name="Google Shape;9;p8"/>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8"/>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8"/>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8"/>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8"/>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8"/>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8"/>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8"/>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8"/>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8"/>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8"/>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8"/>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8"/>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8"/>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8"/>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8"/>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8"/>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8"/>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8"/>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8"/>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8"/>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8"/>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8"/>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8"/>
            <p:cNvGrpSpPr/>
            <p:nvPr/>
          </p:nvGrpSpPr>
          <p:grpSpPr>
            <a:xfrm>
              <a:off x="11364912" y="0"/>
              <a:ext cx="674688" cy="6848476"/>
              <a:chOff x="11364912" y="0"/>
              <a:chExt cx="674688" cy="6848476"/>
            </a:xfrm>
          </p:grpSpPr>
          <p:sp>
            <p:nvSpPr>
              <p:cNvPr id="37" name="Google Shape;37;p8"/>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8"/>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8"/>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8"/>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8"/>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76426" y="1761975"/>
            <a:ext cx="15667200" cy="238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AI POWERED SAPM CLASSIFIER</a:t>
            </a:r>
            <a:endParaRPr/>
          </a:p>
        </p:txBody>
      </p:sp>
      <p:sp>
        <p:nvSpPr>
          <p:cNvPr id="235" name="Google Shape;235;p1"/>
          <p:cNvSpPr txBox="1"/>
          <p:nvPr>
            <p:ph idx="1" type="subTitle"/>
          </p:nvPr>
        </p:nvSpPr>
        <p:spPr>
          <a:xfrm>
            <a:off x="1521099" y="2127938"/>
            <a:ext cx="8791500" cy="1655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PROBLEM STATEMENT</a:t>
            </a:r>
            <a:endParaRPr>
              <a:solidFill>
                <a:schemeClr val="dk1"/>
              </a:solidFill>
            </a:endParaRPr>
          </a:p>
        </p:txBody>
      </p:sp>
      <p:sp>
        <p:nvSpPr>
          <p:cNvPr id="241" name="Google Shape;241;p2"/>
          <p:cNvSpPr txBox="1"/>
          <p:nvPr>
            <p:ph idx="1" type="body"/>
          </p:nvPr>
        </p:nvSpPr>
        <p:spPr>
          <a:xfrm>
            <a:off x="1478987" y="2338337"/>
            <a:ext cx="9906000" cy="3541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rgbClr val="D1D5DB"/>
              </a:buClr>
              <a:buSzPts val="3000"/>
              <a:buChar char="•"/>
            </a:pPr>
            <a:r>
              <a:rPr b="0" i="0" lang="en-US">
                <a:solidFill>
                  <a:srgbClr val="D1D5DB"/>
                </a:solidFill>
                <a:latin typeface="Arial"/>
                <a:ea typeface="Arial"/>
                <a:cs typeface="Arial"/>
                <a:sym typeface="Arial"/>
              </a:rPr>
              <a:t>The problem we aim to address is the ever-increasing volume of spam emails, messages, and comments that inundate our digital communication channels. These spam messages not only clutter our inboxes but can also pose security risks and deceive users. To combat this issue, we propose the development of an AI-powered spam classifier that can automatically filter out spam messages, ensuring a cleaner and safer digital environment.</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4d9f124150_0_5"/>
          <p:cNvSpPr txBox="1"/>
          <p:nvPr>
            <p:ph type="title"/>
          </p:nvPr>
        </p:nvSpPr>
        <p:spPr>
          <a:xfrm>
            <a:off x="4033045" y="476375"/>
            <a:ext cx="61083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5300">
                <a:solidFill>
                  <a:schemeClr val="dk1"/>
                </a:solidFill>
              </a:rPr>
              <a:t>solution</a:t>
            </a:r>
            <a:endParaRPr sz="5300">
              <a:solidFill>
                <a:schemeClr val="dk1"/>
              </a:solidFill>
            </a:endParaRPr>
          </a:p>
        </p:txBody>
      </p:sp>
      <p:sp>
        <p:nvSpPr>
          <p:cNvPr id="247" name="Google Shape;247;g24d9f124150_0_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70000" lnSpcReduction="10000"/>
          </a:bodyPr>
          <a:lstStyle/>
          <a:p>
            <a:pPr indent="0" lvl="0" marL="0" rtl="0" algn="l">
              <a:spcBef>
                <a:spcPts val="1000"/>
              </a:spcBef>
              <a:spcAft>
                <a:spcPts val="0"/>
              </a:spcAft>
              <a:buNone/>
            </a:pPr>
            <a:r>
              <a:rPr lang="en-US" sz="1200">
                <a:solidFill>
                  <a:srgbClr val="D1D5DB"/>
                </a:solidFill>
                <a:highlight>
                  <a:srgbClr val="444654"/>
                </a:highlight>
                <a:latin typeface="Roboto"/>
                <a:ea typeface="Roboto"/>
                <a:cs typeface="Roboto"/>
                <a:sym typeface="Roboto"/>
              </a:rPr>
              <a:t>I</a:t>
            </a:r>
            <a:r>
              <a:rPr lang="en-US" sz="3177">
                <a:solidFill>
                  <a:srgbClr val="D1D5DB"/>
                </a:solidFill>
                <a:highlight>
                  <a:srgbClr val="444654"/>
                </a:highlight>
                <a:latin typeface="Roboto"/>
                <a:ea typeface="Roboto"/>
                <a:cs typeface="Roboto"/>
                <a:sym typeface="Roboto"/>
              </a:rPr>
              <a:t>n the sprawling labyrinth of digital communication, spam messages loom like unwanted specters, inundating inboxes and tarnishing the integrity of secure exchanges. The exigency of the moment calls for an AI-powered sentinel—a meticulously crafted spam classifier. This algorithmic guardian would employ advanced natural language processing and machine learning techniques to segregate the wheat from the chaff, the genuine messages from the spurious. By so doing, it promises not only to unclutter the digital pathways but also to fortify them against security vulnerabilities and deceptive ploys, thereby fostering a digital milieu that is both clean and secure.</a:t>
            </a:r>
            <a:endParaRPr sz="387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PROJECT OVERVIEW</a:t>
            </a:r>
            <a:endParaRPr>
              <a:solidFill>
                <a:schemeClr val="dk1"/>
              </a:solidFill>
            </a:endParaRPr>
          </a:p>
        </p:txBody>
      </p:sp>
      <p:sp>
        <p:nvSpPr>
          <p:cNvPr id="253" name="Google Shape;253;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D1D5DB"/>
              </a:buClr>
              <a:buSzPts val="3000"/>
              <a:buChar char="•"/>
            </a:pPr>
            <a:r>
              <a:rPr b="0" i="0" lang="en-US">
                <a:solidFill>
                  <a:srgbClr val="D1D5DB"/>
                </a:solidFill>
                <a:latin typeface="Arial"/>
                <a:ea typeface="Arial"/>
                <a:cs typeface="Arial"/>
                <a:sym typeface="Arial"/>
              </a:rPr>
              <a:t>Our project aims to create a robust and efficient AI-powered spam classifier that can classify incoming messages as either spam or not spam (ham) with high accuracy. By leveraging machine learning techniques, natural language processing (NLP), and deep learning, we intend to build a system capable of adapting to evolving spamming techniques and maintaining a low false positive rate.</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ARCHITECTURE</a:t>
            </a:r>
            <a:endParaRPr>
              <a:solidFill>
                <a:schemeClr val="dk1"/>
              </a:solidFill>
            </a:endParaRPr>
          </a:p>
        </p:txBody>
      </p:sp>
      <p:sp>
        <p:nvSpPr>
          <p:cNvPr id="259" name="Google Shape;259;p4"/>
          <p:cNvSpPr txBox="1"/>
          <p:nvPr>
            <p:ph idx="1" type="body"/>
          </p:nvPr>
        </p:nvSpPr>
        <p:spPr>
          <a:xfrm>
            <a:off x="1141412" y="2103436"/>
            <a:ext cx="11050588" cy="4311651"/>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20000"/>
              </a:lnSpc>
              <a:spcBef>
                <a:spcPts val="0"/>
              </a:spcBef>
              <a:spcAft>
                <a:spcPts val="0"/>
              </a:spcAft>
              <a:buClr>
                <a:srgbClr val="D1D5DB"/>
              </a:buClr>
              <a:buSzPct val="125000"/>
              <a:buChar char="•"/>
            </a:pPr>
            <a:r>
              <a:rPr b="0" i="0" lang="en-US">
                <a:solidFill>
                  <a:srgbClr val="D1D5DB"/>
                </a:solidFill>
                <a:latin typeface="Arial"/>
                <a:ea typeface="Arial"/>
                <a:cs typeface="Arial"/>
                <a:sym typeface="Arial"/>
              </a:rPr>
              <a:t>The architecture of our AI-powered spam classifier consists of the following key components:</a:t>
            </a:r>
            <a:endParaRPr/>
          </a:p>
          <a:p>
            <a:pPr indent="-228600" lvl="0" marL="228600" rtl="0" algn="l">
              <a:lnSpc>
                <a:spcPct val="120000"/>
              </a:lnSpc>
              <a:spcBef>
                <a:spcPts val="1000"/>
              </a:spcBef>
              <a:spcAft>
                <a:spcPts val="0"/>
              </a:spcAft>
              <a:buClr>
                <a:srgbClr val="D1D5DB"/>
              </a:buClr>
              <a:buSzPct val="125000"/>
              <a:buFont typeface="Twentieth Century"/>
              <a:buAutoNum type="arabicPeriod"/>
            </a:pPr>
            <a:r>
              <a:rPr b="1" i="0" lang="en-US">
                <a:solidFill>
                  <a:srgbClr val="D1D5DB"/>
                </a:solidFill>
                <a:latin typeface="Arial"/>
                <a:ea typeface="Arial"/>
                <a:cs typeface="Arial"/>
                <a:sym typeface="Arial"/>
              </a:rPr>
              <a:t>Data Collection and Preprocessing:</a:t>
            </a:r>
            <a:r>
              <a:rPr b="0" i="0" lang="en-US">
                <a:solidFill>
                  <a:srgbClr val="D1D5DB"/>
                </a:solidFill>
                <a:latin typeface="Arial"/>
                <a:ea typeface="Arial"/>
                <a:cs typeface="Arial"/>
                <a:sym typeface="Arial"/>
              </a:rPr>
              <a:t> Gather a diverse dataset of spam and ham messages. Preprocess the data by tokenizing, stemming/lemmatizing, and vectorizing the text.</a:t>
            </a:r>
            <a:endParaRPr/>
          </a:p>
          <a:p>
            <a:pPr indent="-228600" lvl="0" marL="228600" rtl="0" algn="l">
              <a:lnSpc>
                <a:spcPct val="120000"/>
              </a:lnSpc>
              <a:spcBef>
                <a:spcPts val="1000"/>
              </a:spcBef>
              <a:spcAft>
                <a:spcPts val="0"/>
              </a:spcAft>
              <a:buClr>
                <a:srgbClr val="D1D5DB"/>
              </a:buClr>
              <a:buSzPct val="125000"/>
              <a:buFont typeface="Twentieth Century"/>
              <a:buAutoNum type="arabicPeriod"/>
            </a:pPr>
            <a:r>
              <a:rPr b="1" i="0" lang="en-US">
                <a:solidFill>
                  <a:srgbClr val="D1D5DB"/>
                </a:solidFill>
                <a:latin typeface="Arial"/>
                <a:ea typeface="Arial"/>
                <a:cs typeface="Arial"/>
                <a:sym typeface="Arial"/>
              </a:rPr>
              <a:t>Feature Extraction:</a:t>
            </a:r>
            <a:r>
              <a:rPr b="0" i="0" lang="en-US">
                <a:solidFill>
                  <a:srgbClr val="D1D5DB"/>
                </a:solidFill>
                <a:latin typeface="Arial"/>
                <a:ea typeface="Arial"/>
                <a:cs typeface="Arial"/>
                <a:sym typeface="Arial"/>
              </a:rPr>
              <a:t> Extract relevant features from the text data, which may include bag-of-words representations, TF-IDF vectors, and word embeddings.</a:t>
            </a:r>
            <a:endParaRPr/>
          </a:p>
          <a:p>
            <a:pPr indent="-228600" lvl="0" marL="228600" rtl="0" algn="l">
              <a:lnSpc>
                <a:spcPct val="120000"/>
              </a:lnSpc>
              <a:spcBef>
                <a:spcPts val="1000"/>
              </a:spcBef>
              <a:spcAft>
                <a:spcPts val="0"/>
              </a:spcAft>
              <a:buClr>
                <a:srgbClr val="D1D5DB"/>
              </a:buClr>
              <a:buSzPct val="125000"/>
              <a:buFont typeface="Twentieth Century"/>
              <a:buAutoNum type="arabicPeriod"/>
            </a:pPr>
            <a:r>
              <a:rPr b="1" i="0" lang="en-US">
                <a:solidFill>
                  <a:srgbClr val="D1D5DB"/>
                </a:solidFill>
                <a:latin typeface="Arial"/>
                <a:ea typeface="Arial"/>
                <a:cs typeface="Arial"/>
                <a:sym typeface="Arial"/>
              </a:rPr>
              <a:t>Model Selection:</a:t>
            </a:r>
            <a:r>
              <a:rPr b="0" i="0" lang="en-US">
                <a:solidFill>
                  <a:srgbClr val="D1D5DB"/>
                </a:solidFill>
                <a:latin typeface="Arial"/>
                <a:ea typeface="Arial"/>
                <a:cs typeface="Arial"/>
                <a:sym typeface="Arial"/>
              </a:rPr>
              <a:t> Choose an appropriate machine learning model or deep learning architecture for the classification task. Common choices include Support Vector Machines (SVM), Random Forest, and neural networks like Convolutional Neural Networks (CNNs) or Recurrent Neural Networks (RNNs).</a:t>
            </a:r>
            <a:endParaRPr/>
          </a:p>
          <a:p>
            <a:pPr indent="-228600" lvl="0" marL="228600" rtl="0" algn="l">
              <a:lnSpc>
                <a:spcPct val="120000"/>
              </a:lnSpc>
              <a:spcBef>
                <a:spcPts val="1000"/>
              </a:spcBef>
              <a:spcAft>
                <a:spcPts val="0"/>
              </a:spcAft>
              <a:buClr>
                <a:srgbClr val="D1D5DB"/>
              </a:buClr>
              <a:buSzPct val="125000"/>
              <a:buFont typeface="Twentieth Century"/>
              <a:buAutoNum type="arabicPeriod"/>
            </a:pPr>
            <a:r>
              <a:rPr b="1" i="0" lang="en-US">
                <a:solidFill>
                  <a:srgbClr val="D1D5DB"/>
                </a:solidFill>
                <a:latin typeface="Arial"/>
                <a:ea typeface="Arial"/>
                <a:cs typeface="Arial"/>
                <a:sym typeface="Arial"/>
              </a:rPr>
              <a:t>Model Training:</a:t>
            </a:r>
            <a:r>
              <a:rPr b="0" i="0" lang="en-US">
                <a:solidFill>
                  <a:srgbClr val="D1D5DB"/>
                </a:solidFill>
                <a:latin typeface="Arial"/>
                <a:ea typeface="Arial"/>
                <a:cs typeface="Arial"/>
                <a:sym typeface="Arial"/>
              </a:rPr>
              <a:t> Train the selected model using the preprocessed data. Implement techniques like cross-validation to optimize hyperparameters and prevent overfitting.</a:t>
            </a:r>
            <a:endParaRPr/>
          </a:p>
          <a:p>
            <a:pPr indent="-228600" lvl="0" marL="228600" rtl="0" algn="l">
              <a:lnSpc>
                <a:spcPct val="120000"/>
              </a:lnSpc>
              <a:spcBef>
                <a:spcPts val="1000"/>
              </a:spcBef>
              <a:spcAft>
                <a:spcPts val="0"/>
              </a:spcAft>
              <a:buClr>
                <a:srgbClr val="D1D5DB"/>
              </a:buClr>
              <a:buSzPct val="125000"/>
              <a:buFont typeface="Twentieth Century"/>
              <a:buAutoNum type="arabicPeriod"/>
            </a:pPr>
            <a:r>
              <a:rPr b="1" i="0" lang="en-US">
                <a:solidFill>
                  <a:srgbClr val="D1D5DB"/>
                </a:solidFill>
                <a:latin typeface="Arial"/>
                <a:ea typeface="Arial"/>
                <a:cs typeface="Arial"/>
                <a:sym typeface="Arial"/>
              </a:rPr>
              <a:t>Model Evaluation:</a:t>
            </a:r>
            <a:r>
              <a:rPr b="0" i="0" lang="en-US">
                <a:solidFill>
                  <a:srgbClr val="D1D5DB"/>
                </a:solidFill>
                <a:latin typeface="Arial"/>
                <a:ea typeface="Arial"/>
                <a:cs typeface="Arial"/>
                <a:sym typeface="Arial"/>
              </a:rPr>
              <a:t> Assess the model's performance using various metrics such as accuracy, precision, recall, F1-score, and receiver operating characteristic (ROC) curves. Evaluate its ability to generalize to unseen data.</a:t>
            </a:r>
            <a:endParaRPr/>
          </a:p>
          <a:p>
            <a:pPr indent="-228600" lvl="0" marL="228600" rtl="0" algn="l">
              <a:lnSpc>
                <a:spcPct val="120000"/>
              </a:lnSpc>
              <a:spcBef>
                <a:spcPts val="1000"/>
              </a:spcBef>
              <a:spcAft>
                <a:spcPts val="0"/>
              </a:spcAft>
              <a:buClr>
                <a:srgbClr val="D1D5DB"/>
              </a:buClr>
              <a:buSzPct val="125000"/>
              <a:buFont typeface="Twentieth Century"/>
              <a:buAutoNum type="arabicPeriod"/>
            </a:pPr>
            <a:r>
              <a:rPr b="1" i="0" lang="en-US">
                <a:solidFill>
                  <a:srgbClr val="D1D5DB"/>
                </a:solidFill>
                <a:latin typeface="Arial"/>
                <a:ea typeface="Arial"/>
                <a:cs typeface="Arial"/>
                <a:sym typeface="Arial"/>
              </a:rPr>
              <a:t>Development:</a:t>
            </a:r>
            <a:r>
              <a:rPr b="0" i="0" lang="en-US">
                <a:solidFill>
                  <a:srgbClr val="D1D5DB"/>
                </a:solidFill>
                <a:latin typeface="Arial"/>
                <a:ea typeface="Arial"/>
                <a:cs typeface="Arial"/>
                <a:sym typeface="Arial"/>
              </a:rPr>
              <a:t> Implement the model into a user-friendly application or integrate it into existing email platforms, chat applications, or content management system</a:t>
            </a:r>
            <a:endParaRPr/>
          </a:p>
          <a:p>
            <a:pPr indent="-109537"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MODEL TRAINING</a:t>
            </a:r>
            <a:endParaRPr>
              <a:solidFill>
                <a:schemeClr val="dk1"/>
              </a:solidFill>
            </a:endParaRPr>
          </a:p>
        </p:txBody>
      </p:sp>
      <p:sp>
        <p:nvSpPr>
          <p:cNvPr id="265" name="Google Shape;265;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20000"/>
              </a:lnSpc>
              <a:spcBef>
                <a:spcPts val="0"/>
              </a:spcBef>
              <a:spcAft>
                <a:spcPts val="0"/>
              </a:spcAft>
              <a:buClr>
                <a:srgbClr val="D1D5DB"/>
              </a:buClr>
              <a:buSzPct val="125000"/>
              <a:buChar char="•"/>
            </a:pPr>
            <a:r>
              <a:rPr b="0" i="0" lang="en-US">
                <a:solidFill>
                  <a:srgbClr val="D1D5DB"/>
                </a:solidFill>
                <a:latin typeface="Arial"/>
                <a:ea typeface="Arial"/>
                <a:cs typeface="Arial"/>
                <a:sym typeface="Arial"/>
              </a:rPr>
              <a:t>The model training process involves the following steps:</a:t>
            </a:r>
            <a:endParaRPr/>
          </a:p>
          <a:p>
            <a:pPr indent="-228600" lvl="0" marL="228600" rtl="0" algn="l">
              <a:lnSpc>
                <a:spcPct val="120000"/>
              </a:lnSpc>
              <a:spcBef>
                <a:spcPts val="1000"/>
              </a:spcBef>
              <a:spcAft>
                <a:spcPts val="0"/>
              </a:spcAft>
              <a:buClr>
                <a:srgbClr val="D1D5DB"/>
              </a:buClr>
              <a:buSzPct val="125000"/>
              <a:buFont typeface="Arial"/>
              <a:buChar char="•"/>
            </a:pPr>
            <a:r>
              <a:rPr b="0" i="0" lang="en-US">
                <a:solidFill>
                  <a:srgbClr val="D1D5DB"/>
                </a:solidFill>
                <a:latin typeface="Arial"/>
                <a:ea typeface="Arial"/>
                <a:cs typeface="Arial"/>
                <a:sym typeface="Arial"/>
              </a:rPr>
              <a:t>Data Split: Divide the dataset into training, validation, and testing sets.</a:t>
            </a:r>
            <a:endParaRPr/>
          </a:p>
          <a:p>
            <a:pPr indent="-228600" lvl="0" marL="228600" rtl="0" algn="l">
              <a:lnSpc>
                <a:spcPct val="120000"/>
              </a:lnSpc>
              <a:spcBef>
                <a:spcPts val="1000"/>
              </a:spcBef>
              <a:spcAft>
                <a:spcPts val="0"/>
              </a:spcAft>
              <a:buClr>
                <a:srgbClr val="D1D5DB"/>
              </a:buClr>
              <a:buSzPct val="125000"/>
              <a:buFont typeface="Arial"/>
              <a:buChar char="•"/>
            </a:pPr>
            <a:r>
              <a:rPr b="0" i="0" lang="en-US">
                <a:solidFill>
                  <a:srgbClr val="D1D5DB"/>
                </a:solidFill>
                <a:latin typeface="Arial"/>
                <a:ea typeface="Arial"/>
                <a:cs typeface="Arial"/>
                <a:sym typeface="Arial"/>
              </a:rPr>
              <a:t>Text Encoding: Convert text messages into numerical representations using techniques like TF-IDF or word embeddings.</a:t>
            </a:r>
            <a:endParaRPr/>
          </a:p>
          <a:p>
            <a:pPr indent="-228600" lvl="0" marL="228600" rtl="0" algn="l">
              <a:lnSpc>
                <a:spcPct val="120000"/>
              </a:lnSpc>
              <a:spcBef>
                <a:spcPts val="1000"/>
              </a:spcBef>
              <a:spcAft>
                <a:spcPts val="0"/>
              </a:spcAft>
              <a:buClr>
                <a:srgbClr val="D1D5DB"/>
              </a:buClr>
              <a:buSzPct val="125000"/>
              <a:buFont typeface="Arial"/>
              <a:buChar char="•"/>
            </a:pPr>
            <a:r>
              <a:rPr b="0" i="0" lang="en-US">
                <a:solidFill>
                  <a:srgbClr val="D1D5DB"/>
                </a:solidFill>
                <a:latin typeface="Arial"/>
                <a:ea typeface="Arial"/>
                <a:cs typeface="Arial"/>
                <a:sym typeface="Arial"/>
              </a:rPr>
              <a:t>Model Architecture: Design the architecture of the chosen machine learning or deep learning model.</a:t>
            </a:r>
            <a:endParaRPr/>
          </a:p>
          <a:p>
            <a:pPr indent="-228600" lvl="0" marL="228600" rtl="0" algn="l">
              <a:lnSpc>
                <a:spcPct val="120000"/>
              </a:lnSpc>
              <a:spcBef>
                <a:spcPts val="1000"/>
              </a:spcBef>
              <a:spcAft>
                <a:spcPts val="0"/>
              </a:spcAft>
              <a:buClr>
                <a:srgbClr val="D1D5DB"/>
              </a:buClr>
              <a:buSzPct val="125000"/>
              <a:buFont typeface="Arial"/>
              <a:buChar char="•"/>
            </a:pPr>
            <a:r>
              <a:rPr b="0" i="0" lang="en-US">
                <a:solidFill>
                  <a:srgbClr val="D1D5DB"/>
                </a:solidFill>
                <a:latin typeface="Arial"/>
                <a:ea typeface="Arial"/>
                <a:cs typeface="Arial"/>
                <a:sym typeface="Arial"/>
              </a:rPr>
              <a:t>Training: Train the model on the training data, monitoring performance on the validation set.</a:t>
            </a:r>
            <a:endParaRPr/>
          </a:p>
          <a:p>
            <a:pPr indent="-228600" lvl="0" marL="228600" rtl="0" algn="l">
              <a:lnSpc>
                <a:spcPct val="120000"/>
              </a:lnSpc>
              <a:spcBef>
                <a:spcPts val="1000"/>
              </a:spcBef>
              <a:spcAft>
                <a:spcPts val="0"/>
              </a:spcAft>
              <a:buClr>
                <a:srgbClr val="D1D5DB"/>
              </a:buClr>
              <a:buSzPct val="125000"/>
              <a:buFont typeface="Arial"/>
              <a:buChar char="•"/>
            </a:pPr>
            <a:r>
              <a:rPr b="0" i="0" lang="en-US">
                <a:solidFill>
                  <a:srgbClr val="D1D5DB"/>
                </a:solidFill>
                <a:latin typeface="Arial"/>
                <a:ea typeface="Arial"/>
                <a:cs typeface="Arial"/>
                <a:sym typeface="Arial"/>
              </a:rPr>
              <a:t>Hyperparameter Tuning: Optimize model hyperparameters using techniques like grid search or random search.</a:t>
            </a:r>
            <a:endParaRPr/>
          </a:p>
          <a:p>
            <a:pPr indent="-228600" lvl="0" marL="228600" rtl="0" algn="l">
              <a:lnSpc>
                <a:spcPct val="120000"/>
              </a:lnSpc>
              <a:spcBef>
                <a:spcPts val="1000"/>
              </a:spcBef>
              <a:spcAft>
                <a:spcPts val="0"/>
              </a:spcAft>
              <a:buClr>
                <a:srgbClr val="D1D5DB"/>
              </a:buClr>
              <a:buSzPct val="125000"/>
              <a:buFont typeface="Arial"/>
              <a:buChar char="•"/>
            </a:pPr>
            <a:r>
              <a:rPr b="0" i="0" lang="en-US">
                <a:solidFill>
                  <a:srgbClr val="D1D5DB"/>
                </a:solidFill>
                <a:latin typeface="Arial"/>
                <a:ea typeface="Arial"/>
                <a:cs typeface="Arial"/>
                <a:sym typeface="Arial"/>
              </a:rPr>
              <a:t>Regularization: Apply techniques like dropout or L2 regularization to prevent overfitting.</a:t>
            </a:r>
            <a:endParaRPr/>
          </a:p>
          <a:p>
            <a:pPr indent="-228600" lvl="0" marL="228600" rtl="0" algn="l">
              <a:lnSpc>
                <a:spcPct val="120000"/>
              </a:lnSpc>
              <a:spcBef>
                <a:spcPts val="1000"/>
              </a:spcBef>
              <a:spcAft>
                <a:spcPts val="0"/>
              </a:spcAft>
              <a:buClr>
                <a:srgbClr val="D1D5DB"/>
              </a:buClr>
              <a:buSzPct val="125000"/>
              <a:buFont typeface="Arial"/>
              <a:buChar char="•"/>
            </a:pPr>
            <a:r>
              <a:rPr b="0" i="0" lang="en-US">
                <a:solidFill>
                  <a:srgbClr val="D1D5DB"/>
                </a:solidFill>
                <a:latin typeface="Arial"/>
                <a:ea typeface="Arial"/>
                <a:cs typeface="Arial"/>
                <a:sym typeface="Arial"/>
              </a:rPr>
              <a:t>Evaluation: Assess the model's performance using various evaluation metrics.</a:t>
            </a:r>
            <a:endParaRPr/>
          </a:p>
          <a:p>
            <a:pPr indent="-109537"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DEVELOPMENT</a:t>
            </a:r>
            <a:endParaRPr>
              <a:solidFill>
                <a:schemeClr val="dk1"/>
              </a:solidFill>
            </a:endParaRPr>
          </a:p>
        </p:txBody>
      </p:sp>
      <p:sp>
        <p:nvSpPr>
          <p:cNvPr id="271" name="Google Shape;271;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rgbClr val="D1D5DB"/>
              </a:buClr>
              <a:buSzPct val="125000"/>
              <a:buChar char="•"/>
            </a:pPr>
            <a:r>
              <a:rPr b="0" i="0" lang="en-US">
                <a:solidFill>
                  <a:srgbClr val="D1D5DB"/>
                </a:solidFill>
                <a:latin typeface="Arial"/>
                <a:ea typeface="Arial"/>
                <a:cs typeface="Arial"/>
                <a:sym typeface="Arial"/>
              </a:rPr>
              <a:t>For user interaction, we can create a user-friendly interface with the following features:</a:t>
            </a:r>
            <a:endParaRPr/>
          </a:p>
          <a:p>
            <a:pPr indent="-228600" lvl="0" marL="228600" rtl="0" algn="l">
              <a:lnSpc>
                <a:spcPct val="120000"/>
              </a:lnSpc>
              <a:spcBef>
                <a:spcPts val="1000"/>
              </a:spcBef>
              <a:spcAft>
                <a:spcPts val="0"/>
              </a:spcAft>
              <a:buClr>
                <a:srgbClr val="D1D5DB"/>
              </a:buClr>
              <a:buSzPct val="125000"/>
              <a:buFont typeface="Arial"/>
              <a:buChar char="•"/>
            </a:pPr>
            <a:r>
              <a:rPr b="1" i="0" lang="en-US">
                <a:solidFill>
                  <a:srgbClr val="D1D5DB"/>
                </a:solidFill>
                <a:latin typeface="Arial"/>
                <a:ea typeface="Arial"/>
                <a:cs typeface="Arial"/>
                <a:sym typeface="Arial"/>
              </a:rPr>
              <a:t>Message Input:</a:t>
            </a:r>
            <a:r>
              <a:rPr b="0" i="0" lang="en-US">
                <a:solidFill>
                  <a:srgbClr val="D1D5DB"/>
                </a:solidFill>
                <a:latin typeface="Arial"/>
                <a:ea typeface="Arial"/>
                <a:cs typeface="Arial"/>
                <a:sym typeface="Arial"/>
              </a:rPr>
              <a:t> Users can input text messages.</a:t>
            </a:r>
            <a:endParaRPr/>
          </a:p>
          <a:p>
            <a:pPr indent="-228600" lvl="0" marL="228600" rtl="0" algn="l">
              <a:lnSpc>
                <a:spcPct val="120000"/>
              </a:lnSpc>
              <a:spcBef>
                <a:spcPts val="1000"/>
              </a:spcBef>
              <a:spcAft>
                <a:spcPts val="0"/>
              </a:spcAft>
              <a:buClr>
                <a:srgbClr val="D1D5DB"/>
              </a:buClr>
              <a:buSzPct val="125000"/>
              <a:buFont typeface="Arial"/>
              <a:buChar char="•"/>
            </a:pPr>
            <a:r>
              <a:rPr b="1" i="0" lang="en-US">
                <a:solidFill>
                  <a:srgbClr val="D1D5DB"/>
                </a:solidFill>
                <a:latin typeface="Arial"/>
                <a:ea typeface="Arial"/>
                <a:cs typeface="Arial"/>
                <a:sym typeface="Arial"/>
              </a:rPr>
              <a:t>Classification Result:</a:t>
            </a:r>
            <a:r>
              <a:rPr b="0" i="0" lang="en-US">
                <a:solidFill>
                  <a:srgbClr val="D1D5DB"/>
                </a:solidFill>
                <a:latin typeface="Arial"/>
                <a:ea typeface="Arial"/>
                <a:cs typeface="Arial"/>
                <a:sym typeface="Arial"/>
              </a:rPr>
              <a:t> Display whether the message is classified as spam or not.</a:t>
            </a:r>
            <a:endParaRPr/>
          </a:p>
          <a:p>
            <a:pPr indent="-228600" lvl="0" marL="228600" rtl="0" algn="l">
              <a:lnSpc>
                <a:spcPct val="120000"/>
              </a:lnSpc>
              <a:spcBef>
                <a:spcPts val="1000"/>
              </a:spcBef>
              <a:spcAft>
                <a:spcPts val="0"/>
              </a:spcAft>
              <a:buClr>
                <a:srgbClr val="D1D5DB"/>
              </a:buClr>
              <a:buSzPct val="125000"/>
              <a:buFont typeface="Arial"/>
              <a:buChar char="•"/>
            </a:pPr>
            <a:r>
              <a:rPr b="1" i="0" lang="en-US">
                <a:solidFill>
                  <a:srgbClr val="D1D5DB"/>
                </a:solidFill>
                <a:latin typeface="Arial"/>
                <a:ea typeface="Arial"/>
                <a:cs typeface="Arial"/>
                <a:sym typeface="Arial"/>
              </a:rPr>
              <a:t>Confidence Score:</a:t>
            </a:r>
            <a:r>
              <a:rPr b="0" i="0" lang="en-US">
                <a:solidFill>
                  <a:srgbClr val="D1D5DB"/>
                </a:solidFill>
                <a:latin typeface="Arial"/>
                <a:ea typeface="Arial"/>
                <a:cs typeface="Arial"/>
                <a:sym typeface="Arial"/>
              </a:rPr>
              <a:t> Show the model's confidence level in the classification.</a:t>
            </a:r>
            <a:endParaRPr/>
          </a:p>
          <a:p>
            <a:pPr indent="-228600" lvl="0" marL="228600" rtl="0" algn="l">
              <a:lnSpc>
                <a:spcPct val="120000"/>
              </a:lnSpc>
              <a:spcBef>
                <a:spcPts val="1000"/>
              </a:spcBef>
              <a:spcAft>
                <a:spcPts val="0"/>
              </a:spcAft>
              <a:buClr>
                <a:srgbClr val="D1D5DB"/>
              </a:buClr>
              <a:buSzPct val="125000"/>
              <a:buFont typeface="Arial"/>
              <a:buChar char="•"/>
            </a:pPr>
            <a:r>
              <a:rPr b="1" i="0" lang="en-US">
                <a:solidFill>
                  <a:srgbClr val="D1D5DB"/>
                </a:solidFill>
                <a:latin typeface="Arial"/>
                <a:ea typeface="Arial"/>
                <a:cs typeface="Arial"/>
                <a:sym typeface="Arial"/>
              </a:rPr>
              <a:t>Report Spam:</a:t>
            </a:r>
            <a:r>
              <a:rPr b="0" i="0" lang="en-US">
                <a:solidFill>
                  <a:srgbClr val="D1D5DB"/>
                </a:solidFill>
                <a:latin typeface="Arial"/>
                <a:ea typeface="Arial"/>
                <a:cs typeface="Arial"/>
                <a:sym typeface="Arial"/>
              </a:rPr>
              <a:t> Allow users to report false negatives to improve the model.</a:t>
            </a:r>
            <a:endParaRPr/>
          </a:p>
          <a:p>
            <a:pPr indent="-228600" lvl="0" marL="228600" rtl="0" algn="l">
              <a:lnSpc>
                <a:spcPct val="120000"/>
              </a:lnSpc>
              <a:spcBef>
                <a:spcPts val="1000"/>
              </a:spcBef>
              <a:spcAft>
                <a:spcPts val="0"/>
              </a:spcAft>
              <a:buClr>
                <a:srgbClr val="D1D5DB"/>
              </a:buClr>
              <a:buSzPct val="125000"/>
              <a:buFont typeface="Arial"/>
              <a:buChar char="•"/>
            </a:pPr>
            <a:r>
              <a:rPr b="1" i="0" lang="en-US">
                <a:solidFill>
                  <a:srgbClr val="D1D5DB"/>
                </a:solidFill>
                <a:latin typeface="Arial"/>
                <a:ea typeface="Arial"/>
                <a:cs typeface="Arial"/>
                <a:sym typeface="Arial"/>
              </a:rPr>
              <a:t>Integration:</a:t>
            </a:r>
            <a:r>
              <a:rPr b="0" i="0" lang="en-US">
                <a:solidFill>
                  <a:srgbClr val="D1D5DB"/>
                </a:solidFill>
                <a:latin typeface="Arial"/>
                <a:ea typeface="Arial"/>
                <a:cs typeface="Arial"/>
                <a:sym typeface="Arial"/>
              </a:rPr>
              <a:t> Integrate the classifier into email clients, messaging apps, or web services.</a:t>
            </a:r>
            <a:endParaRPr/>
          </a:p>
          <a:p>
            <a:pPr indent="-52387"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CONCLUSION</a:t>
            </a:r>
            <a:endParaRPr>
              <a:solidFill>
                <a:schemeClr val="dk1"/>
              </a:solidFill>
            </a:endParaRPr>
          </a:p>
        </p:txBody>
      </p:sp>
      <p:sp>
        <p:nvSpPr>
          <p:cNvPr id="277" name="Google Shape;277;p7"/>
          <p:cNvSpPr txBox="1"/>
          <p:nvPr>
            <p:ph idx="1" type="body"/>
          </p:nvPr>
        </p:nvSpPr>
        <p:spPr>
          <a:xfrm>
            <a:off x="1725561" y="2712934"/>
            <a:ext cx="8658173" cy="2585323"/>
          </a:xfrm>
          <a:prstGeom prst="rect">
            <a:avLst/>
          </a:prstGeom>
          <a:solidFill>
            <a:srgbClr val="34354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In conclusion, our AI-powered spam classifier project aims to tackle the persistent problem of spam in digital communication channels. By employing advanced machine learning and NLP techniques, we have successfully developed a model capable of accurately classifying spam messages. This system enhances user experience, reduces security risks, and contributes to a cleaner digital environment. As spamming techniques evolve, ongoing model updates and user feedback will be crucial to maintaining its effectiveness and improving its performance.</a:t>
            </a:r>
            <a:endParaRPr/>
          </a:p>
          <a:p>
            <a:pPr indent="0" lvl="0" marL="0" marR="0" rtl="0" algn="l">
              <a:lnSpc>
                <a:spcPct val="100000"/>
              </a:lnSpc>
              <a:spcBef>
                <a:spcPts val="0"/>
              </a:spcBef>
              <a:spcAft>
                <a:spcPts val="0"/>
              </a:spcAft>
              <a:buClr>
                <a:srgbClr val="FFFFFF"/>
              </a:buClr>
              <a:buSzPts val="1800"/>
              <a:buFont typeface="Arial"/>
              <a:buNone/>
            </a:pPr>
            <a:br>
              <a:rPr b="0" i="0" lang="en-US" sz="1800" u="none" cap="none" strike="noStrike">
                <a:solidFill>
                  <a:srgbClr val="FFFFFF"/>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2023-09-27T06:08:37Z</dcterms:created>
  <dc:creator>CSE</dc:creator>
</cp:coreProperties>
</file>