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7" r:id="rId14"/>
    <p:sldId id="304" r:id="rId15"/>
    <p:sldId id="295" r:id="rId16"/>
    <p:sldId id="296" r:id="rId17"/>
    <p:sldId id="299" r:id="rId18"/>
    <p:sldId id="298" r:id="rId19"/>
    <p:sldId id="305" r:id="rId20"/>
    <p:sldId id="300" r:id="rId21"/>
    <p:sldId id="301" r:id="rId22"/>
    <p:sldId id="302" r:id="rId23"/>
    <p:sldId id="303" r:id="rId24"/>
    <p:sldId id="306" r:id="rId25"/>
    <p:sldId id="307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8"/>
    </p:embeddedFont>
    <p:embeddedFont>
      <p:font typeface="Dosis" panose="020B0604020202020204" charset="0"/>
      <p:regular r:id="rId29"/>
      <p:bold r:id="rId30"/>
    </p:embeddedFont>
    <p:embeddedFont>
      <p:font typeface="Cambria Math" panose="02040503050406030204" pitchFamily="18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B27B7C-2EEF-4047-8F6D-E4027F30281D}">
  <a:tblStyle styleId="{91B27B7C-2EEF-4047-8F6D-E4027F3028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3B76DC-4474-4170-BE4F-6826DA614EE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C67DBE2-AEC0-421A-83F8-4E035B834378}">
      <dgm:prSet phldrT="[Text]" custT="1"/>
      <dgm:spPr>
        <a:solidFill>
          <a:srgbClr val="FF8700"/>
        </a:solidFill>
      </dgm:spPr>
      <dgm:t>
        <a:bodyPr/>
        <a:lstStyle/>
        <a:p>
          <a:r>
            <a:rPr lang="en-US" sz="2000" dirty="0" smtClean="0"/>
            <a:t>Word representation</a:t>
          </a:r>
          <a:endParaRPr lang="en-US" sz="2000" dirty="0"/>
        </a:p>
      </dgm:t>
    </dgm:pt>
    <dgm:pt modelId="{2C7F5822-28E8-4973-96F9-9EF87A8C4ADD}" type="parTrans" cxnId="{4452EF33-52B2-4342-8580-A238C79FAD7D}">
      <dgm:prSet/>
      <dgm:spPr/>
      <dgm:t>
        <a:bodyPr/>
        <a:lstStyle/>
        <a:p>
          <a:endParaRPr lang="en-US"/>
        </a:p>
      </dgm:t>
    </dgm:pt>
    <dgm:pt modelId="{04844490-3A1A-414F-8B49-C250CE9954FB}" type="sibTrans" cxnId="{4452EF33-52B2-4342-8580-A238C79FAD7D}">
      <dgm:prSet/>
      <dgm:spPr/>
      <dgm:t>
        <a:bodyPr/>
        <a:lstStyle/>
        <a:p>
          <a:endParaRPr lang="en-US"/>
        </a:p>
      </dgm:t>
    </dgm:pt>
    <dgm:pt modelId="{0D0E7F2E-38ED-498E-BBA6-120E9ECC6606}">
      <dgm:prSet phldrT="[Text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1400" dirty="0" smtClean="0"/>
            <a:t>Frequency based model</a:t>
          </a:r>
          <a:endParaRPr lang="en-US" sz="1400" dirty="0"/>
        </a:p>
      </dgm:t>
    </dgm:pt>
    <dgm:pt modelId="{57595D35-21B1-492D-B916-96D30D38A1DF}" type="parTrans" cxnId="{5292703C-49D2-44A1-A15F-C2A63D044D9C}">
      <dgm:prSet/>
      <dgm:spPr/>
      <dgm:t>
        <a:bodyPr/>
        <a:lstStyle/>
        <a:p>
          <a:endParaRPr lang="en-US"/>
        </a:p>
      </dgm:t>
    </dgm:pt>
    <dgm:pt modelId="{5BDBDF27-B579-4273-904D-E9C7D3B35CD9}" type="sibTrans" cxnId="{5292703C-49D2-44A1-A15F-C2A63D044D9C}">
      <dgm:prSet/>
      <dgm:spPr/>
      <dgm:t>
        <a:bodyPr/>
        <a:lstStyle/>
        <a:p>
          <a:endParaRPr lang="en-US"/>
        </a:p>
      </dgm:t>
    </dgm:pt>
    <dgm:pt modelId="{2A2EE467-424D-41C9-AB86-0FC9DA527793}">
      <dgm:prSet phldrT="[Text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1400" dirty="0" smtClean="0"/>
            <a:t>Word embedding model</a:t>
          </a:r>
          <a:endParaRPr lang="en-US" sz="1400" dirty="0"/>
        </a:p>
      </dgm:t>
    </dgm:pt>
    <dgm:pt modelId="{B3F900C0-4DC3-405E-90CD-0C7D4A2D1C99}" type="parTrans" cxnId="{2E338663-DC32-4B5E-9E2A-93A76C270293}">
      <dgm:prSet/>
      <dgm:spPr/>
      <dgm:t>
        <a:bodyPr/>
        <a:lstStyle/>
        <a:p>
          <a:endParaRPr lang="en-US"/>
        </a:p>
      </dgm:t>
    </dgm:pt>
    <dgm:pt modelId="{5F5299AB-16BB-497D-BD5F-72401D5DB90D}" type="sibTrans" cxnId="{2E338663-DC32-4B5E-9E2A-93A76C270293}">
      <dgm:prSet/>
      <dgm:spPr/>
      <dgm:t>
        <a:bodyPr/>
        <a:lstStyle/>
        <a:p>
          <a:endParaRPr lang="en-US"/>
        </a:p>
      </dgm:t>
    </dgm:pt>
    <dgm:pt modelId="{E90B5835-AB05-41EE-BE9B-88C79DD96C69}" type="pres">
      <dgm:prSet presAssocID="{273B76DC-4474-4170-BE4F-6826DA614EE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5CCF72-6692-44E0-A264-19F4C3FD0A8D}" type="pres">
      <dgm:prSet presAssocID="{0C67DBE2-AEC0-421A-83F8-4E035B834378}" presName="root1" presStyleCnt="0"/>
      <dgm:spPr/>
    </dgm:pt>
    <dgm:pt modelId="{DD59AB58-A104-44BB-8E20-3B20F1F88C1D}" type="pres">
      <dgm:prSet presAssocID="{0C67DBE2-AEC0-421A-83F8-4E035B83437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9459AC-23B8-4E8B-9690-EE4307E07D92}" type="pres">
      <dgm:prSet presAssocID="{0C67DBE2-AEC0-421A-83F8-4E035B834378}" presName="level2hierChild" presStyleCnt="0"/>
      <dgm:spPr/>
    </dgm:pt>
    <dgm:pt modelId="{2357C7EE-B199-4AD1-A570-F370DD80A700}" type="pres">
      <dgm:prSet presAssocID="{57595D35-21B1-492D-B916-96D30D38A1DF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0C17494-453E-43DB-BAFE-1BAC8A5C838E}" type="pres">
      <dgm:prSet presAssocID="{57595D35-21B1-492D-B916-96D30D38A1DF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4298682-E1E7-413B-B31F-B4F2E173E394}" type="pres">
      <dgm:prSet presAssocID="{0D0E7F2E-38ED-498E-BBA6-120E9ECC6606}" presName="root2" presStyleCnt="0"/>
      <dgm:spPr/>
    </dgm:pt>
    <dgm:pt modelId="{D6E99B47-916A-4216-8097-5B0C5EB83274}" type="pres">
      <dgm:prSet presAssocID="{0D0E7F2E-38ED-498E-BBA6-120E9ECC660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BD656F-9E4A-4417-A666-7274C0DD6D73}" type="pres">
      <dgm:prSet presAssocID="{0D0E7F2E-38ED-498E-BBA6-120E9ECC6606}" presName="level3hierChild" presStyleCnt="0"/>
      <dgm:spPr/>
    </dgm:pt>
    <dgm:pt modelId="{AB78AA7F-984D-4A25-8393-71E247E46BA5}" type="pres">
      <dgm:prSet presAssocID="{B3F900C0-4DC3-405E-90CD-0C7D4A2D1C9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1F48830-0452-4732-862A-50A75B3EDB8D}" type="pres">
      <dgm:prSet presAssocID="{B3F900C0-4DC3-405E-90CD-0C7D4A2D1C9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2EA2472-48E2-4228-92CC-DE5F4D8E0C29}" type="pres">
      <dgm:prSet presAssocID="{2A2EE467-424D-41C9-AB86-0FC9DA527793}" presName="root2" presStyleCnt="0"/>
      <dgm:spPr/>
    </dgm:pt>
    <dgm:pt modelId="{EC882316-10FB-4865-9BEA-2B84DCEB8C18}" type="pres">
      <dgm:prSet presAssocID="{2A2EE467-424D-41C9-AB86-0FC9DA52779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DF1B9B-4467-46EC-81A3-F96076FB5142}" type="pres">
      <dgm:prSet presAssocID="{2A2EE467-424D-41C9-AB86-0FC9DA527793}" presName="level3hierChild" presStyleCnt="0"/>
      <dgm:spPr/>
    </dgm:pt>
  </dgm:ptLst>
  <dgm:cxnLst>
    <dgm:cxn modelId="{4452EF33-52B2-4342-8580-A238C79FAD7D}" srcId="{273B76DC-4474-4170-BE4F-6826DA614EED}" destId="{0C67DBE2-AEC0-421A-83F8-4E035B834378}" srcOrd="0" destOrd="0" parTransId="{2C7F5822-28E8-4973-96F9-9EF87A8C4ADD}" sibTransId="{04844490-3A1A-414F-8B49-C250CE9954FB}"/>
    <dgm:cxn modelId="{B45D36EF-9C5E-4162-83F8-8B32554CC825}" type="presOf" srcId="{57595D35-21B1-492D-B916-96D30D38A1DF}" destId="{00C17494-453E-43DB-BAFE-1BAC8A5C838E}" srcOrd="1" destOrd="0" presId="urn:microsoft.com/office/officeart/2008/layout/HorizontalMultiLevelHierarchy"/>
    <dgm:cxn modelId="{2E338663-DC32-4B5E-9E2A-93A76C270293}" srcId="{0C67DBE2-AEC0-421A-83F8-4E035B834378}" destId="{2A2EE467-424D-41C9-AB86-0FC9DA527793}" srcOrd="1" destOrd="0" parTransId="{B3F900C0-4DC3-405E-90CD-0C7D4A2D1C99}" sibTransId="{5F5299AB-16BB-497D-BD5F-72401D5DB90D}"/>
    <dgm:cxn modelId="{D0E9CF52-F221-4C6A-BA4C-4EACB97416DE}" type="presOf" srcId="{273B76DC-4474-4170-BE4F-6826DA614EED}" destId="{E90B5835-AB05-41EE-BE9B-88C79DD96C69}" srcOrd="0" destOrd="0" presId="urn:microsoft.com/office/officeart/2008/layout/HorizontalMultiLevelHierarchy"/>
    <dgm:cxn modelId="{7A70B830-EED6-4BE7-9472-4652DA5FA537}" type="presOf" srcId="{B3F900C0-4DC3-405E-90CD-0C7D4A2D1C99}" destId="{B1F48830-0452-4732-862A-50A75B3EDB8D}" srcOrd="1" destOrd="0" presId="urn:microsoft.com/office/officeart/2008/layout/HorizontalMultiLevelHierarchy"/>
    <dgm:cxn modelId="{E8D8CA7C-C6A5-4C06-B92C-3065A4333BFD}" type="presOf" srcId="{0D0E7F2E-38ED-498E-BBA6-120E9ECC6606}" destId="{D6E99B47-916A-4216-8097-5B0C5EB83274}" srcOrd="0" destOrd="0" presId="urn:microsoft.com/office/officeart/2008/layout/HorizontalMultiLevelHierarchy"/>
    <dgm:cxn modelId="{5292703C-49D2-44A1-A15F-C2A63D044D9C}" srcId="{0C67DBE2-AEC0-421A-83F8-4E035B834378}" destId="{0D0E7F2E-38ED-498E-BBA6-120E9ECC6606}" srcOrd="0" destOrd="0" parTransId="{57595D35-21B1-492D-B916-96D30D38A1DF}" sibTransId="{5BDBDF27-B579-4273-904D-E9C7D3B35CD9}"/>
    <dgm:cxn modelId="{5C3579E8-11F6-4B76-8B4C-51D8687060DD}" type="presOf" srcId="{57595D35-21B1-492D-B916-96D30D38A1DF}" destId="{2357C7EE-B199-4AD1-A570-F370DD80A700}" srcOrd="0" destOrd="0" presId="urn:microsoft.com/office/officeart/2008/layout/HorizontalMultiLevelHierarchy"/>
    <dgm:cxn modelId="{5E1A58CF-2CC1-4A10-BD1D-D16A5FE299AB}" type="presOf" srcId="{B3F900C0-4DC3-405E-90CD-0C7D4A2D1C99}" destId="{AB78AA7F-984D-4A25-8393-71E247E46BA5}" srcOrd="0" destOrd="0" presId="urn:microsoft.com/office/officeart/2008/layout/HorizontalMultiLevelHierarchy"/>
    <dgm:cxn modelId="{0244F561-943A-44D0-A949-D11D4C6A1629}" type="presOf" srcId="{2A2EE467-424D-41C9-AB86-0FC9DA527793}" destId="{EC882316-10FB-4865-9BEA-2B84DCEB8C18}" srcOrd="0" destOrd="0" presId="urn:microsoft.com/office/officeart/2008/layout/HorizontalMultiLevelHierarchy"/>
    <dgm:cxn modelId="{FE2B4365-E771-446C-9E1F-F03E9A5C4088}" type="presOf" srcId="{0C67DBE2-AEC0-421A-83F8-4E035B834378}" destId="{DD59AB58-A104-44BB-8E20-3B20F1F88C1D}" srcOrd="0" destOrd="0" presId="urn:microsoft.com/office/officeart/2008/layout/HorizontalMultiLevelHierarchy"/>
    <dgm:cxn modelId="{8BB54E26-8C48-4532-A9D7-7C156C157AC4}" type="presParOf" srcId="{E90B5835-AB05-41EE-BE9B-88C79DD96C69}" destId="{6C5CCF72-6692-44E0-A264-19F4C3FD0A8D}" srcOrd="0" destOrd="0" presId="urn:microsoft.com/office/officeart/2008/layout/HorizontalMultiLevelHierarchy"/>
    <dgm:cxn modelId="{CD6FD25D-B353-45FD-9621-BF33A321AA97}" type="presParOf" srcId="{6C5CCF72-6692-44E0-A264-19F4C3FD0A8D}" destId="{DD59AB58-A104-44BB-8E20-3B20F1F88C1D}" srcOrd="0" destOrd="0" presId="urn:microsoft.com/office/officeart/2008/layout/HorizontalMultiLevelHierarchy"/>
    <dgm:cxn modelId="{98904DC4-B1F1-4621-8385-5BFCB26C7F93}" type="presParOf" srcId="{6C5CCF72-6692-44E0-A264-19F4C3FD0A8D}" destId="{609459AC-23B8-4E8B-9690-EE4307E07D92}" srcOrd="1" destOrd="0" presId="urn:microsoft.com/office/officeart/2008/layout/HorizontalMultiLevelHierarchy"/>
    <dgm:cxn modelId="{041CBCD3-C38D-4DD6-8923-7197FC6D0920}" type="presParOf" srcId="{609459AC-23B8-4E8B-9690-EE4307E07D92}" destId="{2357C7EE-B199-4AD1-A570-F370DD80A700}" srcOrd="0" destOrd="0" presId="urn:microsoft.com/office/officeart/2008/layout/HorizontalMultiLevelHierarchy"/>
    <dgm:cxn modelId="{299A65E7-B78C-4E8F-B38A-3F0E58438900}" type="presParOf" srcId="{2357C7EE-B199-4AD1-A570-F370DD80A700}" destId="{00C17494-453E-43DB-BAFE-1BAC8A5C838E}" srcOrd="0" destOrd="0" presId="urn:microsoft.com/office/officeart/2008/layout/HorizontalMultiLevelHierarchy"/>
    <dgm:cxn modelId="{D683530C-E6EF-4FCE-8D15-103667B485F6}" type="presParOf" srcId="{609459AC-23B8-4E8B-9690-EE4307E07D92}" destId="{B4298682-E1E7-413B-B31F-B4F2E173E394}" srcOrd="1" destOrd="0" presId="urn:microsoft.com/office/officeart/2008/layout/HorizontalMultiLevelHierarchy"/>
    <dgm:cxn modelId="{F228553B-102A-4D10-83DC-104137E4E584}" type="presParOf" srcId="{B4298682-E1E7-413B-B31F-B4F2E173E394}" destId="{D6E99B47-916A-4216-8097-5B0C5EB83274}" srcOrd="0" destOrd="0" presId="urn:microsoft.com/office/officeart/2008/layout/HorizontalMultiLevelHierarchy"/>
    <dgm:cxn modelId="{1F3166E5-51E6-406C-AB32-ECD7F21A7B51}" type="presParOf" srcId="{B4298682-E1E7-413B-B31F-B4F2E173E394}" destId="{26BD656F-9E4A-4417-A666-7274C0DD6D73}" srcOrd="1" destOrd="0" presId="urn:microsoft.com/office/officeart/2008/layout/HorizontalMultiLevelHierarchy"/>
    <dgm:cxn modelId="{3D2BF1AC-DF8D-4387-B73B-BA489C6A2BDD}" type="presParOf" srcId="{609459AC-23B8-4E8B-9690-EE4307E07D92}" destId="{AB78AA7F-984D-4A25-8393-71E247E46BA5}" srcOrd="2" destOrd="0" presId="urn:microsoft.com/office/officeart/2008/layout/HorizontalMultiLevelHierarchy"/>
    <dgm:cxn modelId="{050F0462-4048-4331-8EC6-29A2D8B4D971}" type="presParOf" srcId="{AB78AA7F-984D-4A25-8393-71E247E46BA5}" destId="{B1F48830-0452-4732-862A-50A75B3EDB8D}" srcOrd="0" destOrd="0" presId="urn:microsoft.com/office/officeart/2008/layout/HorizontalMultiLevelHierarchy"/>
    <dgm:cxn modelId="{DE36EFFD-4916-447F-AFE4-DE24602C26E0}" type="presParOf" srcId="{609459AC-23B8-4E8B-9690-EE4307E07D92}" destId="{02EA2472-48E2-4228-92CC-DE5F4D8E0C29}" srcOrd="3" destOrd="0" presId="urn:microsoft.com/office/officeart/2008/layout/HorizontalMultiLevelHierarchy"/>
    <dgm:cxn modelId="{D4799F40-2BE1-4432-8674-88D3B4FB081B}" type="presParOf" srcId="{02EA2472-48E2-4228-92CC-DE5F4D8E0C29}" destId="{EC882316-10FB-4865-9BEA-2B84DCEB8C18}" srcOrd="0" destOrd="0" presId="urn:microsoft.com/office/officeart/2008/layout/HorizontalMultiLevelHierarchy"/>
    <dgm:cxn modelId="{F0B66C3C-175D-47F9-8888-534031DB93C2}" type="presParOf" srcId="{02EA2472-48E2-4228-92CC-DE5F4D8E0C29}" destId="{4ADF1B9B-4467-46EC-81A3-F96076FB514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3B76DC-4474-4170-BE4F-6826DA614EE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C67DBE2-AEC0-421A-83F8-4E035B834378}">
      <dgm:prSet phldrT="[Text]" custT="1"/>
      <dgm:spPr>
        <a:solidFill>
          <a:srgbClr val="FF8700"/>
        </a:solidFill>
      </dgm:spPr>
      <dgm:t>
        <a:bodyPr/>
        <a:lstStyle/>
        <a:p>
          <a:r>
            <a:rPr lang="en-US" sz="2000" dirty="0" smtClean="0"/>
            <a:t>Word2Vec</a:t>
          </a:r>
          <a:endParaRPr lang="en-US" sz="2000" dirty="0"/>
        </a:p>
      </dgm:t>
    </dgm:pt>
    <dgm:pt modelId="{2C7F5822-28E8-4973-96F9-9EF87A8C4ADD}" type="parTrans" cxnId="{4452EF33-52B2-4342-8580-A238C79FAD7D}">
      <dgm:prSet/>
      <dgm:spPr/>
      <dgm:t>
        <a:bodyPr/>
        <a:lstStyle/>
        <a:p>
          <a:endParaRPr lang="en-US"/>
        </a:p>
      </dgm:t>
    </dgm:pt>
    <dgm:pt modelId="{04844490-3A1A-414F-8B49-C250CE9954FB}" type="sibTrans" cxnId="{4452EF33-52B2-4342-8580-A238C79FAD7D}">
      <dgm:prSet/>
      <dgm:spPr/>
      <dgm:t>
        <a:bodyPr/>
        <a:lstStyle/>
        <a:p>
          <a:endParaRPr lang="en-US"/>
        </a:p>
      </dgm:t>
    </dgm:pt>
    <dgm:pt modelId="{0D0E7F2E-38ED-498E-BBA6-120E9ECC6606}">
      <dgm:prSet phldrT="[Text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1600" dirty="0" err="1" smtClean="0"/>
            <a:t>CBoW</a:t>
          </a:r>
          <a:endParaRPr lang="en-US" sz="1600" dirty="0" smtClean="0"/>
        </a:p>
        <a:p>
          <a:r>
            <a:rPr lang="en-US" sz="1600" dirty="0" smtClean="0"/>
            <a:t>(Continuous Bag of Word)</a:t>
          </a:r>
          <a:endParaRPr lang="en-US" sz="1600" dirty="0"/>
        </a:p>
      </dgm:t>
    </dgm:pt>
    <dgm:pt modelId="{57595D35-21B1-492D-B916-96D30D38A1DF}" type="parTrans" cxnId="{5292703C-49D2-44A1-A15F-C2A63D044D9C}">
      <dgm:prSet/>
      <dgm:spPr/>
      <dgm:t>
        <a:bodyPr/>
        <a:lstStyle/>
        <a:p>
          <a:endParaRPr lang="en-US"/>
        </a:p>
      </dgm:t>
    </dgm:pt>
    <dgm:pt modelId="{5BDBDF27-B579-4273-904D-E9C7D3B35CD9}" type="sibTrans" cxnId="{5292703C-49D2-44A1-A15F-C2A63D044D9C}">
      <dgm:prSet/>
      <dgm:spPr/>
      <dgm:t>
        <a:bodyPr/>
        <a:lstStyle/>
        <a:p>
          <a:endParaRPr lang="en-US"/>
        </a:p>
      </dgm:t>
    </dgm:pt>
    <dgm:pt modelId="{2A2EE467-424D-41C9-AB86-0FC9DA527793}">
      <dgm:prSet phldrT="[Text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1600" dirty="0" smtClean="0"/>
            <a:t>SG (Skip-Gram)</a:t>
          </a:r>
          <a:endParaRPr lang="en-US" sz="1600" dirty="0"/>
        </a:p>
      </dgm:t>
    </dgm:pt>
    <dgm:pt modelId="{B3F900C0-4DC3-405E-90CD-0C7D4A2D1C99}" type="parTrans" cxnId="{2E338663-DC32-4B5E-9E2A-93A76C270293}">
      <dgm:prSet/>
      <dgm:spPr/>
      <dgm:t>
        <a:bodyPr/>
        <a:lstStyle/>
        <a:p>
          <a:endParaRPr lang="en-US"/>
        </a:p>
      </dgm:t>
    </dgm:pt>
    <dgm:pt modelId="{5F5299AB-16BB-497D-BD5F-72401D5DB90D}" type="sibTrans" cxnId="{2E338663-DC32-4B5E-9E2A-93A76C270293}">
      <dgm:prSet/>
      <dgm:spPr/>
      <dgm:t>
        <a:bodyPr/>
        <a:lstStyle/>
        <a:p>
          <a:endParaRPr lang="en-US"/>
        </a:p>
      </dgm:t>
    </dgm:pt>
    <dgm:pt modelId="{E90B5835-AB05-41EE-BE9B-88C79DD96C69}" type="pres">
      <dgm:prSet presAssocID="{273B76DC-4474-4170-BE4F-6826DA614EE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5CCF72-6692-44E0-A264-19F4C3FD0A8D}" type="pres">
      <dgm:prSet presAssocID="{0C67DBE2-AEC0-421A-83F8-4E035B834378}" presName="root1" presStyleCnt="0"/>
      <dgm:spPr/>
    </dgm:pt>
    <dgm:pt modelId="{DD59AB58-A104-44BB-8E20-3B20F1F88C1D}" type="pres">
      <dgm:prSet presAssocID="{0C67DBE2-AEC0-421A-83F8-4E035B834378}" presName="LevelOneTextNode" presStyleLbl="node0" presStyleIdx="0" presStyleCnt="1" custScaleY="674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9459AC-23B8-4E8B-9690-EE4307E07D92}" type="pres">
      <dgm:prSet presAssocID="{0C67DBE2-AEC0-421A-83F8-4E035B834378}" presName="level2hierChild" presStyleCnt="0"/>
      <dgm:spPr/>
    </dgm:pt>
    <dgm:pt modelId="{2357C7EE-B199-4AD1-A570-F370DD80A700}" type="pres">
      <dgm:prSet presAssocID="{57595D35-21B1-492D-B916-96D30D38A1DF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0C17494-453E-43DB-BAFE-1BAC8A5C838E}" type="pres">
      <dgm:prSet presAssocID="{57595D35-21B1-492D-B916-96D30D38A1DF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4298682-E1E7-413B-B31F-B4F2E173E394}" type="pres">
      <dgm:prSet presAssocID="{0D0E7F2E-38ED-498E-BBA6-120E9ECC6606}" presName="root2" presStyleCnt="0"/>
      <dgm:spPr/>
    </dgm:pt>
    <dgm:pt modelId="{D6E99B47-916A-4216-8097-5B0C5EB83274}" type="pres">
      <dgm:prSet presAssocID="{0D0E7F2E-38ED-498E-BBA6-120E9ECC6606}" presName="LevelTwoTextNode" presStyleLbl="node2" presStyleIdx="0" presStyleCnt="2" custScaleX="1367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BD656F-9E4A-4417-A666-7274C0DD6D73}" type="pres">
      <dgm:prSet presAssocID="{0D0E7F2E-38ED-498E-BBA6-120E9ECC6606}" presName="level3hierChild" presStyleCnt="0"/>
      <dgm:spPr/>
    </dgm:pt>
    <dgm:pt modelId="{AB78AA7F-984D-4A25-8393-71E247E46BA5}" type="pres">
      <dgm:prSet presAssocID="{B3F900C0-4DC3-405E-90CD-0C7D4A2D1C9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1F48830-0452-4732-862A-50A75B3EDB8D}" type="pres">
      <dgm:prSet presAssocID="{B3F900C0-4DC3-405E-90CD-0C7D4A2D1C9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2EA2472-48E2-4228-92CC-DE5F4D8E0C29}" type="pres">
      <dgm:prSet presAssocID="{2A2EE467-424D-41C9-AB86-0FC9DA527793}" presName="root2" presStyleCnt="0"/>
      <dgm:spPr/>
    </dgm:pt>
    <dgm:pt modelId="{EC882316-10FB-4865-9BEA-2B84DCEB8C18}" type="pres">
      <dgm:prSet presAssocID="{2A2EE467-424D-41C9-AB86-0FC9DA527793}" presName="LevelTwoTextNode" presStyleLbl="node2" presStyleIdx="1" presStyleCnt="2" custScaleX="1367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DF1B9B-4467-46EC-81A3-F96076FB5142}" type="pres">
      <dgm:prSet presAssocID="{2A2EE467-424D-41C9-AB86-0FC9DA527793}" presName="level3hierChild" presStyleCnt="0"/>
      <dgm:spPr/>
    </dgm:pt>
  </dgm:ptLst>
  <dgm:cxnLst>
    <dgm:cxn modelId="{5B66384D-2BFA-495F-B122-83DC9D66FCF0}" type="presOf" srcId="{273B76DC-4474-4170-BE4F-6826DA614EED}" destId="{E90B5835-AB05-41EE-BE9B-88C79DD96C69}" srcOrd="0" destOrd="0" presId="urn:microsoft.com/office/officeart/2008/layout/HorizontalMultiLevelHierarchy"/>
    <dgm:cxn modelId="{3417C560-2158-4C59-B98C-D57008B6D27A}" type="presOf" srcId="{2A2EE467-424D-41C9-AB86-0FC9DA527793}" destId="{EC882316-10FB-4865-9BEA-2B84DCEB8C18}" srcOrd="0" destOrd="0" presId="urn:microsoft.com/office/officeart/2008/layout/HorizontalMultiLevelHierarchy"/>
    <dgm:cxn modelId="{FEDE2F58-363A-4B9D-90B1-254804BEAF64}" type="presOf" srcId="{0C67DBE2-AEC0-421A-83F8-4E035B834378}" destId="{DD59AB58-A104-44BB-8E20-3B20F1F88C1D}" srcOrd="0" destOrd="0" presId="urn:microsoft.com/office/officeart/2008/layout/HorizontalMultiLevelHierarchy"/>
    <dgm:cxn modelId="{BC5153ED-B851-468F-AF69-BE3C0B0E627C}" type="presOf" srcId="{B3F900C0-4DC3-405E-90CD-0C7D4A2D1C99}" destId="{AB78AA7F-984D-4A25-8393-71E247E46BA5}" srcOrd="0" destOrd="0" presId="urn:microsoft.com/office/officeart/2008/layout/HorizontalMultiLevelHierarchy"/>
    <dgm:cxn modelId="{2E338663-DC32-4B5E-9E2A-93A76C270293}" srcId="{0C67DBE2-AEC0-421A-83F8-4E035B834378}" destId="{2A2EE467-424D-41C9-AB86-0FC9DA527793}" srcOrd="1" destOrd="0" parTransId="{B3F900C0-4DC3-405E-90CD-0C7D4A2D1C99}" sibTransId="{5F5299AB-16BB-497D-BD5F-72401D5DB90D}"/>
    <dgm:cxn modelId="{5292703C-49D2-44A1-A15F-C2A63D044D9C}" srcId="{0C67DBE2-AEC0-421A-83F8-4E035B834378}" destId="{0D0E7F2E-38ED-498E-BBA6-120E9ECC6606}" srcOrd="0" destOrd="0" parTransId="{57595D35-21B1-492D-B916-96D30D38A1DF}" sibTransId="{5BDBDF27-B579-4273-904D-E9C7D3B35CD9}"/>
    <dgm:cxn modelId="{4452EF33-52B2-4342-8580-A238C79FAD7D}" srcId="{273B76DC-4474-4170-BE4F-6826DA614EED}" destId="{0C67DBE2-AEC0-421A-83F8-4E035B834378}" srcOrd="0" destOrd="0" parTransId="{2C7F5822-28E8-4973-96F9-9EF87A8C4ADD}" sibTransId="{04844490-3A1A-414F-8B49-C250CE9954FB}"/>
    <dgm:cxn modelId="{C5607D56-706A-44E7-B1FA-7B5D82E9A441}" type="presOf" srcId="{0D0E7F2E-38ED-498E-BBA6-120E9ECC6606}" destId="{D6E99B47-916A-4216-8097-5B0C5EB83274}" srcOrd="0" destOrd="0" presId="urn:microsoft.com/office/officeart/2008/layout/HorizontalMultiLevelHierarchy"/>
    <dgm:cxn modelId="{4EDAA7BB-AB54-432D-B062-5B8324933F72}" type="presOf" srcId="{B3F900C0-4DC3-405E-90CD-0C7D4A2D1C99}" destId="{B1F48830-0452-4732-862A-50A75B3EDB8D}" srcOrd="1" destOrd="0" presId="urn:microsoft.com/office/officeart/2008/layout/HorizontalMultiLevelHierarchy"/>
    <dgm:cxn modelId="{FE7C7F88-D47D-4758-9FF3-6636728B93E8}" type="presOf" srcId="{57595D35-21B1-492D-B916-96D30D38A1DF}" destId="{2357C7EE-B199-4AD1-A570-F370DD80A700}" srcOrd="0" destOrd="0" presId="urn:microsoft.com/office/officeart/2008/layout/HorizontalMultiLevelHierarchy"/>
    <dgm:cxn modelId="{EA2E1A21-370F-4B29-A2A8-C6A08A09FA55}" type="presOf" srcId="{57595D35-21B1-492D-B916-96D30D38A1DF}" destId="{00C17494-453E-43DB-BAFE-1BAC8A5C838E}" srcOrd="1" destOrd="0" presId="urn:microsoft.com/office/officeart/2008/layout/HorizontalMultiLevelHierarchy"/>
    <dgm:cxn modelId="{225594D0-5753-4BFC-A856-25483BCEEB65}" type="presParOf" srcId="{E90B5835-AB05-41EE-BE9B-88C79DD96C69}" destId="{6C5CCF72-6692-44E0-A264-19F4C3FD0A8D}" srcOrd="0" destOrd="0" presId="urn:microsoft.com/office/officeart/2008/layout/HorizontalMultiLevelHierarchy"/>
    <dgm:cxn modelId="{34622CDD-7D5C-458B-A274-3A40F9D72991}" type="presParOf" srcId="{6C5CCF72-6692-44E0-A264-19F4C3FD0A8D}" destId="{DD59AB58-A104-44BB-8E20-3B20F1F88C1D}" srcOrd="0" destOrd="0" presId="urn:microsoft.com/office/officeart/2008/layout/HorizontalMultiLevelHierarchy"/>
    <dgm:cxn modelId="{641863A3-107B-47FB-8523-1B054180590A}" type="presParOf" srcId="{6C5CCF72-6692-44E0-A264-19F4C3FD0A8D}" destId="{609459AC-23B8-4E8B-9690-EE4307E07D92}" srcOrd="1" destOrd="0" presId="urn:microsoft.com/office/officeart/2008/layout/HorizontalMultiLevelHierarchy"/>
    <dgm:cxn modelId="{6D08AC8D-872E-4D7A-9A1C-60B17627E837}" type="presParOf" srcId="{609459AC-23B8-4E8B-9690-EE4307E07D92}" destId="{2357C7EE-B199-4AD1-A570-F370DD80A700}" srcOrd="0" destOrd="0" presId="urn:microsoft.com/office/officeart/2008/layout/HorizontalMultiLevelHierarchy"/>
    <dgm:cxn modelId="{61860F11-0EBD-42DE-9840-1EBD3F0BF547}" type="presParOf" srcId="{2357C7EE-B199-4AD1-A570-F370DD80A700}" destId="{00C17494-453E-43DB-BAFE-1BAC8A5C838E}" srcOrd="0" destOrd="0" presId="urn:microsoft.com/office/officeart/2008/layout/HorizontalMultiLevelHierarchy"/>
    <dgm:cxn modelId="{3EA3A9B1-FDE5-4CCF-8829-E33D751BD183}" type="presParOf" srcId="{609459AC-23B8-4E8B-9690-EE4307E07D92}" destId="{B4298682-E1E7-413B-B31F-B4F2E173E394}" srcOrd="1" destOrd="0" presId="urn:microsoft.com/office/officeart/2008/layout/HorizontalMultiLevelHierarchy"/>
    <dgm:cxn modelId="{62B3E296-60D1-46A2-8600-A4A2D5DB632B}" type="presParOf" srcId="{B4298682-E1E7-413B-B31F-B4F2E173E394}" destId="{D6E99B47-916A-4216-8097-5B0C5EB83274}" srcOrd="0" destOrd="0" presId="urn:microsoft.com/office/officeart/2008/layout/HorizontalMultiLevelHierarchy"/>
    <dgm:cxn modelId="{55FD9C4D-40C4-4322-8960-7786ABAC8169}" type="presParOf" srcId="{B4298682-E1E7-413B-B31F-B4F2E173E394}" destId="{26BD656F-9E4A-4417-A666-7274C0DD6D73}" srcOrd="1" destOrd="0" presId="urn:microsoft.com/office/officeart/2008/layout/HorizontalMultiLevelHierarchy"/>
    <dgm:cxn modelId="{F9217396-CA64-404B-9BD5-34C47A746687}" type="presParOf" srcId="{609459AC-23B8-4E8B-9690-EE4307E07D92}" destId="{AB78AA7F-984D-4A25-8393-71E247E46BA5}" srcOrd="2" destOrd="0" presId="urn:microsoft.com/office/officeart/2008/layout/HorizontalMultiLevelHierarchy"/>
    <dgm:cxn modelId="{CD224922-B5F9-479E-941F-203C9A780257}" type="presParOf" srcId="{AB78AA7F-984D-4A25-8393-71E247E46BA5}" destId="{B1F48830-0452-4732-862A-50A75B3EDB8D}" srcOrd="0" destOrd="0" presId="urn:microsoft.com/office/officeart/2008/layout/HorizontalMultiLevelHierarchy"/>
    <dgm:cxn modelId="{52017892-D70E-452D-91ED-C9114675A9F5}" type="presParOf" srcId="{609459AC-23B8-4E8B-9690-EE4307E07D92}" destId="{02EA2472-48E2-4228-92CC-DE5F4D8E0C29}" srcOrd="3" destOrd="0" presId="urn:microsoft.com/office/officeart/2008/layout/HorizontalMultiLevelHierarchy"/>
    <dgm:cxn modelId="{EBE8E6BF-AB03-4CF6-8F9D-BA700692EFB0}" type="presParOf" srcId="{02EA2472-48E2-4228-92CC-DE5F4D8E0C29}" destId="{EC882316-10FB-4865-9BEA-2B84DCEB8C18}" srcOrd="0" destOrd="0" presId="urn:microsoft.com/office/officeart/2008/layout/HorizontalMultiLevelHierarchy"/>
    <dgm:cxn modelId="{91779110-EDEF-4E32-B070-FECFD204FF06}" type="presParOf" srcId="{02EA2472-48E2-4228-92CC-DE5F4D8E0C29}" destId="{4ADF1B9B-4467-46EC-81A3-F96076FB514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C59417-C7CF-481B-9908-0EBDF83DA3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0658EDA-A60E-45DA-913D-97E10E488CF0}">
      <dgm:prSet phldrT="[Text]" custT="1"/>
      <dgm:spPr>
        <a:solidFill>
          <a:srgbClr val="FF8700"/>
        </a:solidFill>
      </dgm:spPr>
      <dgm:t>
        <a:bodyPr/>
        <a:lstStyle/>
        <a:p>
          <a:r>
            <a:rPr lang="en-US" sz="1600" dirty="0" smtClean="0"/>
            <a:t>Initialization</a:t>
          </a:r>
          <a:endParaRPr lang="en-US" sz="1600" dirty="0"/>
        </a:p>
      </dgm:t>
    </dgm:pt>
    <dgm:pt modelId="{9B1C430D-FC97-4042-AFE8-CC28153F0D18}" type="parTrans" cxnId="{1A3107AD-7D62-4D3E-83D9-92460A1FF959}">
      <dgm:prSet/>
      <dgm:spPr/>
      <dgm:t>
        <a:bodyPr/>
        <a:lstStyle/>
        <a:p>
          <a:endParaRPr lang="en-US" sz="1400"/>
        </a:p>
      </dgm:t>
    </dgm:pt>
    <dgm:pt modelId="{2AB26F9D-6C63-43CD-AB89-F485C3522DE3}" type="sibTrans" cxnId="{1A3107AD-7D62-4D3E-83D9-92460A1FF959}">
      <dgm:prSet custT="1"/>
      <dgm:spPr/>
      <dgm:t>
        <a:bodyPr/>
        <a:lstStyle/>
        <a:p>
          <a:endParaRPr lang="en-US" sz="1200"/>
        </a:p>
      </dgm:t>
    </dgm:pt>
    <dgm:pt modelId="{40404195-B4CE-4782-9209-2660BF654E7C}">
      <dgm:prSet phldrT="[Text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1600" dirty="0" smtClean="0"/>
            <a:t>Forward step</a:t>
          </a:r>
          <a:endParaRPr lang="en-US" sz="1600" dirty="0"/>
        </a:p>
      </dgm:t>
    </dgm:pt>
    <dgm:pt modelId="{3E99D2DE-2E03-49F9-BE25-8DF436B3A870}" type="parTrans" cxnId="{B6F8C8E3-0735-41A0-8E33-699F51C24DFF}">
      <dgm:prSet/>
      <dgm:spPr/>
      <dgm:t>
        <a:bodyPr/>
        <a:lstStyle/>
        <a:p>
          <a:endParaRPr lang="en-US" sz="1400"/>
        </a:p>
      </dgm:t>
    </dgm:pt>
    <dgm:pt modelId="{250DFF4F-E6D6-4466-8233-CFA77C8F7C76}" type="sibTrans" cxnId="{B6F8C8E3-0735-41A0-8E33-699F51C24DFF}">
      <dgm:prSet custT="1"/>
      <dgm:spPr/>
      <dgm:t>
        <a:bodyPr/>
        <a:lstStyle/>
        <a:p>
          <a:endParaRPr lang="en-US" sz="1200"/>
        </a:p>
      </dgm:t>
    </dgm:pt>
    <dgm:pt modelId="{F2FAD009-0897-4674-8001-87D49A0EF3D7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600" dirty="0" smtClean="0"/>
            <a:t>Backward step</a:t>
          </a:r>
          <a:endParaRPr lang="en-US" sz="1600" dirty="0"/>
        </a:p>
      </dgm:t>
    </dgm:pt>
    <dgm:pt modelId="{CFA7BFFD-2E87-40A8-BF0C-D8DF6D8A0134}" type="parTrans" cxnId="{8ACDA9D6-D71C-48A9-8519-371496407CCE}">
      <dgm:prSet/>
      <dgm:spPr/>
      <dgm:t>
        <a:bodyPr/>
        <a:lstStyle/>
        <a:p>
          <a:endParaRPr lang="en-US" sz="1400"/>
        </a:p>
      </dgm:t>
    </dgm:pt>
    <dgm:pt modelId="{EFA26CD5-AFA8-4892-B10B-9123C1A48E9F}" type="sibTrans" cxnId="{8ACDA9D6-D71C-48A9-8519-371496407CCE}">
      <dgm:prSet/>
      <dgm:spPr/>
      <dgm:t>
        <a:bodyPr/>
        <a:lstStyle/>
        <a:p>
          <a:endParaRPr lang="en-US" sz="1400"/>
        </a:p>
      </dgm:t>
    </dgm:pt>
    <dgm:pt modelId="{B3FD1D45-9FDF-4D29-B070-45E02806BC50}" type="pres">
      <dgm:prSet presAssocID="{82C59417-C7CF-481B-9908-0EBDF83DA381}" presName="Name0" presStyleCnt="0">
        <dgm:presLayoutVars>
          <dgm:dir/>
          <dgm:resizeHandles val="exact"/>
        </dgm:presLayoutVars>
      </dgm:prSet>
      <dgm:spPr/>
    </dgm:pt>
    <dgm:pt modelId="{3050350F-1E96-4C62-BBFB-9BCCDC7B4725}" type="pres">
      <dgm:prSet presAssocID="{B0658EDA-A60E-45DA-913D-97E10E488CF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3EB1A-1F5C-45DD-9F2B-6CA55E5EF7F5}" type="pres">
      <dgm:prSet presAssocID="{2AB26F9D-6C63-43CD-AB89-F485C3522DE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9EFF968-A33A-4028-8F23-8FB79B68348E}" type="pres">
      <dgm:prSet presAssocID="{2AB26F9D-6C63-43CD-AB89-F485C3522DE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5A1893E-B2EE-411C-8E07-466589AFFD2A}" type="pres">
      <dgm:prSet presAssocID="{40404195-B4CE-4782-9209-2660BF654E7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BF778E-8C98-4C09-BA93-F310B58B907D}" type="pres">
      <dgm:prSet presAssocID="{250DFF4F-E6D6-4466-8233-CFA77C8F7C7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1BA459D-51D3-4FAC-AFB7-ABB5C22103FC}" type="pres">
      <dgm:prSet presAssocID="{250DFF4F-E6D6-4466-8233-CFA77C8F7C7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CC07CC1-64F5-41A8-957E-0BF1E14D3F99}" type="pres">
      <dgm:prSet presAssocID="{F2FAD009-0897-4674-8001-87D49A0EF3D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861463-2796-4B49-ACBF-62EFE26E9D96}" type="presOf" srcId="{F2FAD009-0897-4674-8001-87D49A0EF3D7}" destId="{6CC07CC1-64F5-41A8-957E-0BF1E14D3F99}" srcOrd="0" destOrd="0" presId="urn:microsoft.com/office/officeart/2005/8/layout/process1"/>
    <dgm:cxn modelId="{31A480D1-1328-4631-A586-2A8D3EB2D1A9}" type="presOf" srcId="{B0658EDA-A60E-45DA-913D-97E10E488CF0}" destId="{3050350F-1E96-4C62-BBFB-9BCCDC7B4725}" srcOrd="0" destOrd="0" presId="urn:microsoft.com/office/officeart/2005/8/layout/process1"/>
    <dgm:cxn modelId="{026942CE-FB24-40DD-AA76-FA2BA8EA39DA}" type="presOf" srcId="{82C59417-C7CF-481B-9908-0EBDF83DA381}" destId="{B3FD1D45-9FDF-4D29-B070-45E02806BC50}" srcOrd="0" destOrd="0" presId="urn:microsoft.com/office/officeart/2005/8/layout/process1"/>
    <dgm:cxn modelId="{B6F8C8E3-0735-41A0-8E33-699F51C24DFF}" srcId="{82C59417-C7CF-481B-9908-0EBDF83DA381}" destId="{40404195-B4CE-4782-9209-2660BF654E7C}" srcOrd="1" destOrd="0" parTransId="{3E99D2DE-2E03-49F9-BE25-8DF436B3A870}" sibTransId="{250DFF4F-E6D6-4466-8233-CFA77C8F7C76}"/>
    <dgm:cxn modelId="{1A3107AD-7D62-4D3E-83D9-92460A1FF959}" srcId="{82C59417-C7CF-481B-9908-0EBDF83DA381}" destId="{B0658EDA-A60E-45DA-913D-97E10E488CF0}" srcOrd="0" destOrd="0" parTransId="{9B1C430D-FC97-4042-AFE8-CC28153F0D18}" sibTransId="{2AB26F9D-6C63-43CD-AB89-F485C3522DE3}"/>
    <dgm:cxn modelId="{A55ED209-B0CC-41EA-929E-DB4015816329}" type="presOf" srcId="{250DFF4F-E6D6-4466-8233-CFA77C8F7C76}" destId="{F1BA459D-51D3-4FAC-AFB7-ABB5C22103FC}" srcOrd="1" destOrd="0" presId="urn:microsoft.com/office/officeart/2005/8/layout/process1"/>
    <dgm:cxn modelId="{8ACDA9D6-D71C-48A9-8519-371496407CCE}" srcId="{82C59417-C7CF-481B-9908-0EBDF83DA381}" destId="{F2FAD009-0897-4674-8001-87D49A0EF3D7}" srcOrd="2" destOrd="0" parTransId="{CFA7BFFD-2E87-40A8-BF0C-D8DF6D8A0134}" sibTransId="{EFA26CD5-AFA8-4892-B10B-9123C1A48E9F}"/>
    <dgm:cxn modelId="{1E3D44FA-0741-45E1-94D1-AF754536A65F}" type="presOf" srcId="{2AB26F9D-6C63-43CD-AB89-F485C3522DE3}" destId="{31B3EB1A-1F5C-45DD-9F2B-6CA55E5EF7F5}" srcOrd="0" destOrd="0" presId="urn:microsoft.com/office/officeart/2005/8/layout/process1"/>
    <dgm:cxn modelId="{784B28B1-E89D-40D5-8D70-1AC87CD6B3E0}" type="presOf" srcId="{2AB26F9D-6C63-43CD-AB89-F485C3522DE3}" destId="{89EFF968-A33A-4028-8F23-8FB79B68348E}" srcOrd="1" destOrd="0" presId="urn:microsoft.com/office/officeart/2005/8/layout/process1"/>
    <dgm:cxn modelId="{BC5A38B3-F770-469D-AD93-3EA563F67F75}" type="presOf" srcId="{40404195-B4CE-4782-9209-2660BF654E7C}" destId="{C5A1893E-B2EE-411C-8E07-466589AFFD2A}" srcOrd="0" destOrd="0" presId="urn:microsoft.com/office/officeart/2005/8/layout/process1"/>
    <dgm:cxn modelId="{6B5796CD-BA04-43AE-B3F8-5D0CAC1D8290}" type="presOf" srcId="{250DFF4F-E6D6-4466-8233-CFA77C8F7C76}" destId="{B1BF778E-8C98-4C09-BA93-F310B58B907D}" srcOrd="0" destOrd="0" presId="urn:microsoft.com/office/officeart/2005/8/layout/process1"/>
    <dgm:cxn modelId="{F6D6583A-FA70-4285-98AB-901896ABDEB9}" type="presParOf" srcId="{B3FD1D45-9FDF-4D29-B070-45E02806BC50}" destId="{3050350F-1E96-4C62-BBFB-9BCCDC7B4725}" srcOrd="0" destOrd="0" presId="urn:microsoft.com/office/officeart/2005/8/layout/process1"/>
    <dgm:cxn modelId="{B6E80490-3282-4F53-9554-FAA277983FE6}" type="presParOf" srcId="{B3FD1D45-9FDF-4D29-B070-45E02806BC50}" destId="{31B3EB1A-1F5C-45DD-9F2B-6CA55E5EF7F5}" srcOrd="1" destOrd="0" presId="urn:microsoft.com/office/officeart/2005/8/layout/process1"/>
    <dgm:cxn modelId="{E0A05B23-B97A-4571-AC37-4DBDFD0339BC}" type="presParOf" srcId="{31B3EB1A-1F5C-45DD-9F2B-6CA55E5EF7F5}" destId="{89EFF968-A33A-4028-8F23-8FB79B68348E}" srcOrd="0" destOrd="0" presId="urn:microsoft.com/office/officeart/2005/8/layout/process1"/>
    <dgm:cxn modelId="{4B39445D-C7FE-4FBE-8CD4-69E24CB86307}" type="presParOf" srcId="{B3FD1D45-9FDF-4D29-B070-45E02806BC50}" destId="{C5A1893E-B2EE-411C-8E07-466589AFFD2A}" srcOrd="2" destOrd="0" presId="urn:microsoft.com/office/officeart/2005/8/layout/process1"/>
    <dgm:cxn modelId="{3352FD7D-8B9C-48A0-82DB-FD5F27543AA7}" type="presParOf" srcId="{B3FD1D45-9FDF-4D29-B070-45E02806BC50}" destId="{B1BF778E-8C98-4C09-BA93-F310B58B907D}" srcOrd="3" destOrd="0" presId="urn:microsoft.com/office/officeart/2005/8/layout/process1"/>
    <dgm:cxn modelId="{54849EBE-8C8D-44E4-A9E6-2D94C1D42AD8}" type="presParOf" srcId="{B1BF778E-8C98-4C09-BA93-F310B58B907D}" destId="{F1BA459D-51D3-4FAC-AFB7-ABB5C22103FC}" srcOrd="0" destOrd="0" presId="urn:microsoft.com/office/officeart/2005/8/layout/process1"/>
    <dgm:cxn modelId="{B9692FC0-C52D-4920-8613-04632FBEF9C0}" type="presParOf" srcId="{B3FD1D45-9FDF-4D29-B070-45E02806BC50}" destId="{6CC07CC1-64F5-41A8-957E-0BF1E14D3F9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C59417-C7CF-481B-9908-0EBDF83DA3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0658EDA-A60E-45DA-913D-97E10E488CF0}">
      <dgm:prSet phldrT="[Text]" custT="1"/>
      <dgm:spPr>
        <a:solidFill>
          <a:srgbClr val="FF8700"/>
        </a:solidFill>
      </dgm:spPr>
      <dgm:t>
        <a:bodyPr/>
        <a:lstStyle/>
        <a:p>
          <a:r>
            <a:rPr lang="en-US" sz="1600" dirty="0" smtClean="0"/>
            <a:t>Construct matrix co-occurrence</a:t>
          </a:r>
          <a:endParaRPr lang="en-US" sz="1600" i="1" dirty="0"/>
        </a:p>
      </dgm:t>
    </dgm:pt>
    <dgm:pt modelId="{9B1C430D-FC97-4042-AFE8-CC28153F0D18}" type="parTrans" cxnId="{1A3107AD-7D62-4D3E-83D9-92460A1FF959}">
      <dgm:prSet/>
      <dgm:spPr/>
      <dgm:t>
        <a:bodyPr/>
        <a:lstStyle/>
        <a:p>
          <a:endParaRPr lang="en-US" sz="1400"/>
        </a:p>
      </dgm:t>
    </dgm:pt>
    <dgm:pt modelId="{2AB26F9D-6C63-43CD-AB89-F485C3522DE3}" type="sibTrans" cxnId="{1A3107AD-7D62-4D3E-83D9-92460A1FF959}">
      <dgm:prSet custT="1"/>
      <dgm:spPr/>
      <dgm:t>
        <a:bodyPr/>
        <a:lstStyle/>
        <a:p>
          <a:endParaRPr lang="en-US" sz="1200"/>
        </a:p>
      </dgm:t>
    </dgm:pt>
    <dgm:pt modelId="{40404195-B4CE-4782-9209-2660BF654E7C}">
      <dgm:prSet phldrT="[Text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1600" dirty="0" smtClean="0"/>
            <a:t>Define soft constrain</a:t>
          </a:r>
          <a:endParaRPr lang="en-US" sz="1600" dirty="0"/>
        </a:p>
      </dgm:t>
    </dgm:pt>
    <dgm:pt modelId="{3E99D2DE-2E03-49F9-BE25-8DF436B3A870}" type="parTrans" cxnId="{B6F8C8E3-0735-41A0-8E33-699F51C24DFF}">
      <dgm:prSet/>
      <dgm:spPr/>
      <dgm:t>
        <a:bodyPr/>
        <a:lstStyle/>
        <a:p>
          <a:endParaRPr lang="en-US" sz="1400"/>
        </a:p>
      </dgm:t>
    </dgm:pt>
    <dgm:pt modelId="{250DFF4F-E6D6-4466-8233-CFA77C8F7C76}" type="sibTrans" cxnId="{B6F8C8E3-0735-41A0-8E33-699F51C24DFF}">
      <dgm:prSet custT="1"/>
      <dgm:spPr/>
      <dgm:t>
        <a:bodyPr/>
        <a:lstStyle/>
        <a:p>
          <a:endParaRPr lang="en-US" sz="1200"/>
        </a:p>
      </dgm:t>
    </dgm:pt>
    <dgm:pt modelId="{55CEC7A7-98F0-46FC-95A5-4B2D72BFDBAF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1600" dirty="0" smtClean="0"/>
            <a:t>Define cost function</a:t>
          </a:r>
          <a:endParaRPr lang="en-US" sz="1600" dirty="0"/>
        </a:p>
      </dgm:t>
    </dgm:pt>
    <dgm:pt modelId="{FC5BE46E-43E4-46FB-9460-B0B17890DC95}" type="parTrans" cxnId="{74930DA9-A2BB-4457-BE8B-332ECDBB5D75}">
      <dgm:prSet/>
      <dgm:spPr/>
      <dgm:t>
        <a:bodyPr/>
        <a:lstStyle/>
        <a:p>
          <a:endParaRPr lang="en-US"/>
        </a:p>
      </dgm:t>
    </dgm:pt>
    <dgm:pt modelId="{E5ED62CF-7296-48A2-B520-EE2E87A659A4}" type="sibTrans" cxnId="{74930DA9-A2BB-4457-BE8B-332ECDBB5D75}">
      <dgm:prSet/>
      <dgm:spPr/>
      <dgm:t>
        <a:bodyPr/>
        <a:lstStyle/>
        <a:p>
          <a:endParaRPr lang="en-US"/>
        </a:p>
      </dgm:t>
    </dgm:pt>
    <dgm:pt modelId="{B3FD1D45-9FDF-4D29-B070-45E02806BC50}" type="pres">
      <dgm:prSet presAssocID="{82C59417-C7CF-481B-9908-0EBDF83DA381}" presName="Name0" presStyleCnt="0">
        <dgm:presLayoutVars>
          <dgm:dir/>
          <dgm:resizeHandles val="exact"/>
        </dgm:presLayoutVars>
      </dgm:prSet>
      <dgm:spPr/>
    </dgm:pt>
    <dgm:pt modelId="{3050350F-1E96-4C62-BBFB-9BCCDC7B4725}" type="pres">
      <dgm:prSet presAssocID="{B0658EDA-A60E-45DA-913D-97E10E488CF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3EB1A-1F5C-45DD-9F2B-6CA55E5EF7F5}" type="pres">
      <dgm:prSet presAssocID="{2AB26F9D-6C63-43CD-AB89-F485C3522DE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9EFF968-A33A-4028-8F23-8FB79B68348E}" type="pres">
      <dgm:prSet presAssocID="{2AB26F9D-6C63-43CD-AB89-F485C3522DE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5A1893E-B2EE-411C-8E07-466589AFFD2A}" type="pres">
      <dgm:prSet presAssocID="{40404195-B4CE-4782-9209-2660BF654E7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BF778E-8C98-4C09-BA93-F310B58B907D}" type="pres">
      <dgm:prSet presAssocID="{250DFF4F-E6D6-4466-8233-CFA77C8F7C7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1BA459D-51D3-4FAC-AFB7-ABB5C22103FC}" type="pres">
      <dgm:prSet presAssocID="{250DFF4F-E6D6-4466-8233-CFA77C8F7C7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83AC741-0190-49E8-8C7C-B49DD9DB3BC4}" type="pres">
      <dgm:prSet presAssocID="{55CEC7A7-98F0-46FC-95A5-4B2D72BFDBA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A660EF-A2BD-4365-8DBB-D710036DD777}" type="presOf" srcId="{B0658EDA-A60E-45DA-913D-97E10E488CF0}" destId="{3050350F-1E96-4C62-BBFB-9BCCDC7B4725}" srcOrd="0" destOrd="0" presId="urn:microsoft.com/office/officeart/2005/8/layout/process1"/>
    <dgm:cxn modelId="{DA770B5D-6C65-4D13-938C-976E6D6D9D5F}" type="presOf" srcId="{250DFF4F-E6D6-4466-8233-CFA77C8F7C76}" destId="{F1BA459D-51D3-4FAC-AFB7-ABB5C22103FC}" srcOrd="1" destOrd="0" presId="urn:microsoft.com/office/officeart/2005/8/layout/process1"/>
    <dgm:cxn modelId="{B6F8C8E3-0735-41A0-8E33-699F51C24DFF}" srcId="{82C59417-C7CF-481B-9908-0EBDF83DA381}" destId="{40404195-B4CE-4782-9209-2660BF654E7C}" srcOrd="1" destOrd="0" parTransId="{3E99D2DE-2E03-49F9-BE25-8DF436B3A870}" sibTransId="{250DFF4F-E6D6-4466-8233-CFA77C8F7C76}"/>
    <dgm:cxn modelId="{BC719CAB-3CB4-4435-804F-4E422C37E17E}" type="presOf" srcId="{250DFF4F-E6D6-4466-8233-CFA77C8F7C76}" destId="{B1BF778E-8C98-4C09-BA93-F310B58B907D}" srcOrd="0" destOrd="0" presId="urn:microsoft.com/office/officeart/2005/8/layout/process1"/>
    <dgm:cxn modelId="{74930DA9-A2BB-4457-BE8B-332ECDBB5D75}" srcId="{82C59417-C7CF-481B-9908-0EBDF83DA381}" destId="{55CEC7A7-98F0-46FC-95A5-4B2D72BFDBAF}" srcOrd="2" destOrd="0" parTransId="{FC5BE46E-43E4-46FB-9460-B0B17890DC95}" sibTransId="{E5ED62CF-7296-48A2-B520-EE2E87A659A4}"/>
    <dgm:cxn modelId="{1A3107AD-7D62-4D3E-83D9-92460A1FF959}" srcId="{82C59417-C7CF-481B-9908-0EBDF83DA381}" destId="{B0658EDA-A60E-45DA-913D-97E10E488CF0}" srcOrd="0" destOrd="0" parTransId="{9B1C430D-FC97-4042-AFE8-CC28153F0D18}" sibTransId="{2AB26F9D-6C63-43CD-AB89-F485C3522DE3}"/>
    <dgm:cxn modelId="{37B63AC2-11B3-43DC-AC10-D461FE1C70DE}" type="presOf" srcId="{55CEC7A7-98F0-46FC-95A5-4B2D72BFDBAF}" destId="{583AC741-0190-49E8-8C7C-B49DD9DB3BC4}" srcOrd="0" destOrd="0" presId="urn:microsoft.com/office/officeart/2005/8/layout/process1"/>
    <dgm:cxn modelId="{42EFFA0C-8AE0-4D3B-8EC7-F99E0312019C}" type="presOf" srcId="{40404195-B4CE-4782-9209-2660BF654E7C}" destId="{C5A1893E-B2EE-411C-8E07-466589AFFD2A}" srcOrd="0" destOrd="0" presId="urn:microsoft.com/office/officeart/2005/8/layout/process1"/>
    <dgm:cxn modelId="{17EE00D0-7170-4297-B07B-A76AEF2A9F87}" type="presOf" srcId="{82C59417-C7CF-481B-9908-0EBDF83DA381}" destId="{B3FD1D45-9FDF-4D29-B070-45E02806BC50}" srcOrd="0" destOrd="0" presId="urn:microsoft.com/office/officeart/2005/8/layout/process1"/>
    <dgm:cxn modelId="{360D513B-5D7D-4994-A0DD-C05B5B8537F9}" type="presOf" srcId="{2AB26F9D-6C63-43CD-AB89-F485C3522DE3}" destId="{89EFF968-A33A-4028-8F23-8FB79B68348E}" srcOrd="1" destOrd="0" presId="urn:microsoft.com/office/officeart/2005/8/layout/process1"/>
    <dgm:cxn modelId="{F7E71F4E-1B96-408C-BB87-187B0BB3868F}" type="presOf" srcId="{2AB26F9D-6C63-43CD-AB89-F485C3522DE3}" destId="{31B3EB1A-1F5C-45DD-9F2B-6CA55E5EF7F5}" srcOrd="0" destOrd="0" presId="urn:microsoft.com/office/officeart/2005/8/layout/process1"/>
    <dgm:cxn modelId="{29FAD171-9052-4BD1-8936-B6CE757EEE0B}" type="presParOf" srcId="{B3FD1D45-9FDF-4D29-B070-45E02806BC50}" destId="{3050350F-1E96-4C62-BBFB-9BCCDC7B4725}" srcOrd="0" destOrd="0" presId="urn:microsoft.com/office/officeart/2005/8/layout/process1"/>
    <dgm:cxn modelId="{D17C5A0B-84AB-4E53-A69B-0AFE955BB26A}" type="presParOf" srcId="{B3FD1D45-9FDF-4D29-B070-45E02806BC50}" destId="{31B3EB1A-1F5C-45DD-9F2B-6CA55E5EF7F5}" srcOrd="1" destOrd="0" presId="urn:microsoft.com/office/officeart/2005/8/layout/process1"/>
    <dgm:cxn modelId="{3CF351F4-F7E2-4127-B47D-1D428D6833C0}" type="presParOf" srcId="{31B3EB1A-1F5C-45DD-9F2B-6CA55E5EF7F5}" destId="{89EFF968-A33A-4028-8F23-8FB79B68348E}" srcOrd="0" destOrd="0" presId="urn:microsoft.com/office/officeart/2005/8/layout/process1"/>
    <dgm:cxn modelId="{A393A4BB-6FA1-40D9-BF91-03C014823689}" type="presParOf" srcId="{B3FD1D45-9FDF-4D29-B070-45E02806BC50}" destId="{C5A1893E-B2EE-411C-8E07-466589AFFD2A}" srcOrd="2" destOrd="0" presId="urn:microsoft.com/office/officeart/2005/8/layout/process1"/>
    <dgm:cxn modelId="{A3350278-85AE-4BED-8A5F-323DB3182070}" type="presParOf" srcId="{B3FD1D45-9FDF-4D29-B070-45E02806BC50}" destId="{B1BF778E-8C98-4C09-BA93-F310B58B907D}" srcOrd="3" destOrd="0" presId="urn:microsoft.com/office/officeart/2005/8/layout/process1"/>
    <dgm:cxn modelId="{EB883181-D5B1-44FA-B959-9A0CF428FD63}" type="presParOf" srcId="{B1BF778E-8C98-4C09-BA93-F310B58B907D}" destId="{F1BA459D-51D3-4FAC-AFB7-ABB5C22103FC}" srcOrd="0" destOrd="0" presId="urn:microsoft.com/office/officeart/2005/8/layout/process1"/>
    <dgm:cxn modelId="{BC4AFD4D-50C1-4A85-8D2A-DB9A09154161}" type="presParOf" srcId="{B3FD1D45-9FDF-4D29-B070-45E02806BC50}" destId="{583AC741-0190-49E8-8C7C-B49DD9DB3BC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8AA7F-984D-4A25-8393-71E247E46BA5}">
      <dsp:nvSpPr>
        <dsp:cNvPr id="0" name=""/>
        <dsp:cNvSpPr/>
      </dsp:nvSpPr>
      <dsp:spPr>
        <a:xfrm>
          <a:off x="1804225" y="1646100"/>
          <a:ext cx="410339" cy="390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169" y="0"/>
              </a:lnTo>
              <a:lnTo>
                <a:pt x="205169" y="390948"/>
              </a:lnTo>
              <a:lnTo>
                <a:pt x="410339" y="39094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95225" y="1827405"/>
        <a:ext cx="28338" cy="28338"/>
      </dsp:txXfrm>
    </dsp:sp>
    <dsp:sp modelId="{2357C7EE-B199-4AD1-A570-F370DD80A700}">
      <dsp:nvSpPr>
        <dsp:cNvPr id="0" name=""/>
        <dsp:cNvSpPr/>
      </dsp:nvSpPr>
      <dsp:spPr>
        <a:xfrm>
          <a:off x="1804225" y="1255151"/>
          <a:ext cx="410339" cy="390948"/>
        </a:xfrm>
        <a:custGeom>
          <a:avLst/>
          <a:gdLst/>
          <a:ahLst/>
          <a:cxnLst/>
          <a:rect l="0" t="0" r="0" b="0"/>
          <a:pathLst>
            <a:path>
              <a:moveTo>
                <a:pt x="0" y="390948"/>
              </a:moveTo>
              <a:lnTo>
                <a:pt x="205169" y="390948"/>
              </a:lnTo>
              <a:lnTo>
                <a:pt x="205169" y="0"/>
              </a:lnTo>
              <a:lnTo>
                <a:pt x="410339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95225" y="1436456"/>
        <a:ext cx="28338" cy="28338"/>
      </dsp:txXfrm>
    </dsp:sp>
    <dsp:sp modelId="{DD59AB58-A104-44BB-8E20-3B20F1F88C1D}">
      <dsp:nvSpPr>
        <dsp:cNvPr id="0" name=""/>
        <dsp:cNvSpPr/>
      </dsp:nvSpPr>
      <dsp:spPr>
        <a:xfrm rot="16200000">
          <a:off x="-154633" y="1333341"/>
          <a:ext cx="3292200" cy="625518"/>
        </a:xfrm>
        <a:prstGeom prst="rect">
          <a:avLst/>
        </a:prstGeom>
        <a:solidFill>
          <a:srgbClr val="FF87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Word representation</a:t>
          </a:r>
          <a:endParaRPr lang="en-US" sz="2000" kern="1200" dirty="0"/>
        </a:p>
      </dsp:txBody>
      <dsp:txXfrm>
        <a:off x="-154633" y="1333341"/>
        <a:ext cx="3292200" cy="625518"/>
      </dsp:txXfrm>
    </dsp:sp>
    <dsp:sp modelId="{D6E99B47-916A-4216-8097-5B0C5EB83274}">
      <dsp:nvSpPr>
        <dsp:cNvPr id="0" name=""/>
        <dsp:cNvSpPr/>
      </dsp:nvSpPr>
      <dsp:spPr>
        <a:xfrm>
          <a:off x="2214564" y="942392"/>
          <a:ext cx="2051699" cy="62551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Frequency based model</a:t>
          </a:r>
          <a:endParaRPr lang="en-US" sz="1400" kern="1200" dirty="0"/>
        </a:p>
      </dsp:txBody>
      <dsp:txXfrm>
        <a:off x="2214564" y="942392"/>
        <a:ext cx="2051699" cy="625518"/>
      </dsp:txXfrm>
    </dsp:sp>
    <dsp:sp modelId="{EC882316-10FB-4865-9BEA-2B84DCEB8C18}">
      <dsp:nvSpPr>
        <dsp:cNvPr id="0" name=""/>
        <dsp:cNvSpPr/>
      </dsp:nvSpPr>
      <dsp:spPr>
        <a:xfrm>
          <a:off x="2214564" y="1724289"/>
          <a:ext cx="2051699" cy="62551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Word embedding model</a:t>
          </a:r>
          <a:endParaRPr lang="en-US" sz="1400" kern="1200" dirty="0"/>
        </a:p>
      </dsp:txBody>
      <dsp:txXfrm>
        <a:off x="2214564" y="1724289"/>
        <a:ext cx="2051699" cy="625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8AA7F-984D-4A25-8393-71E247E46BA5}">
      <dsp:nvSpPr>
        <dsp:cNvPr id="0" name=""/>
        <dsp:cNvSpPr/>
      </dsp:nvSpPr>
      <dsp:spPr>
        <a:xfrm>
          <a:off x="1429528" y="1646100"/>
          <a:ext cx="409538" cy="390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769" y="0"/>
              </a:lnTo>
              <a:lnTo>
                <a:pt x="204769" y="390185"/>
              </a:lnTo>
              <a:lnTo>
                <a:pt x="409538" y="39018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20156" y="1827051"/>
        <a:ext cx="28282" cy="28282"/>
      </dsp:txXfrm>
    </dsp:sp>
    <dsp:sp modelId="{2357C7EE-B199-4AD1-A570-F370DD80A700}">
      <dsp:nvSpPr>
        <dsp:cNvPr id="0" name=""/>
        <dsp:cNvSpPr/>
      </dsp:nvSpPr>
      <dsp:spPr>
        <a:xfrm>
          <a:off x="1429528" y="1255914"/>
          <a:ext cx="409538" cy="390185"/>
        </a:xfrm>
        <a:custGeom>
          <a:avLst/>
          <a:gdLst/>
          <a:ahLst/>
          <a:cxnLst/>
          <a:rect l="0" t="0" r="0" b="0"/>
          <a:pathLst>
            <a:path>
              <a:moveTo>
                <a:pt x="0" y="390185"/>
              </a:moveTo>
              <a:lnTo>
                <a:pt x="204769" y="390185"/>
              </a:lnTo>
              <a:lnTo>
                <a:pt x="204769" y="0"/>
              </a:lnTo>
              <a:lnTo>
                <a:pt x="409538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20156" y="1436865"/>
        <a:ext cx="28282" cy="28282"/>
      </dsp:txXfrm>
    </dsp:sp>
    <dsp:sp modelId="{DD59AB58-A104-44BB-8E20-3B20F1F88C1D}">
      <dsp:nvSpPr>
        <dsp:cNvPr id="0" name=""/>
        <dsp:cNvSpPr/>
      </dsp:nvSpPr>
      <dsp:spPr>
        <a:xfrm rot="16200000">
          <a:off x="8908" y="1333951"/>
          <a:ext cx="2216943" cy="624296"/>
        </a:xfrm>
        <a:prstGeom prst="rect">
          <a:avLst/>
        </a:prstGeom>
        <a:solidFill>
          <a:srgbClr val="FF87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Word2Vec</a:t>
          </a:r>
          <a:endParaRPr lang="en-US" sz="2000" kern="1200" dirty="0"/>
        </a:p>
      </dsp:txBody>
      <dsp:txXfrm>
        <a:off x="8908" y="1333951"/>
        <a:ext cx="2216943" cy="624296"/>
      </dsp:txXfrm>
    </dsp:sp>
    <dsp:sp modelId="{D6E99B47-916A-4216-8097-5B0C5EB83274}">
      <dsp:nvSpPr>
        <dsp:cNvPr id="0" name=""/>
        <dsp:cNvSpPr/>
      </dsp:nvSpPr>
      <dsp:spPr>
        <a:xfrm>
          <a:off x="1839067" y="943766"/>
          <a:ext cx="2800671" cy="624296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CBoW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(Continuous Bag of Word)</a:t>
          </a:r>
          <a:endParaRPr lang="en-US" sz="1600" kern="1200" dirty="0"/>
        </a:p>
      </dsp:txBody>
      <dsp:txXfrm>
        <a:off x="1839067" y="943766"/>
        <a:ext cx="2800671" cy="624296"/>
      </dsp:txXfrm>
    </dsp:sp>
    <dsp:sp modelId="{EC882316-10FB-4865-9BEA-2B84DCEB8C18}">
      <dsp:nvSpPr>
        <dsp:cNvPr id="0" name=""/>
        <dsp:cNvSpPr/>
      </dsp:nvSpPr>
      <dsp:spPr>
        <a:xfrm>
          <a:off x="1839067" y="1724137"/>
          <a:ext cx="2800671" cy="624296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SG (Skip-Gram)</a:t>
          </a:r>
          <a:endParaRPr lang="en-US" sz="1600" kern="1200" dirty="0"/>
        </a:p>
      </dsp:txBody>
      <dsp:txXfrm>
        <a:off x="1839067" y="1724137"/>
        <a:ext cx="2800671" cy="6242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0350F-1E96-4C62-BBFB-9BCCDC7B4725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rgbClr val="FF87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Initialization</a:t>
          </a:r>
          <a:endParaRPr lang="en-US" sz="1600" kern="1200" dirty="0"/>
        </a:p>
      </dsp:txBody>
      <dsp:txXfrm>
        <a:off x="33499" y="1579724"/>
        <a:ext cx="1545106" cy="904550"/>
      </dsp:txXfrm>
    </dsp:sp>
    <dsp:sp modelId="{31B3EB1A-1F5C-45DD-9F2B-6CA55E5EF7F5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766887" y="1912856"/>
        <a:ext cx="237646" cy="238286"/>
      </dsp:txXfrm>
    </dsp:sp>
    <dsp:sp modelId="{C5A1893E-B2EE-411C-8E07-466589AFFD2A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Forward step</a:t>
          </a:r>
          <a:endParaRPr lang="en-US" sz="1600" kern="1200" dirty="0"/>
        </a:p>
      </dsp:txBody>
      <dsp:txXfrm>
        <a:off x="2275446" y="1579724"/>
        <a:ext cx="1545106" cy="904550"/>
      </dsp:txXfrm>
    </dsp:sp>
    <dsp:sp modelId="{B1BF778E-8C98-4C09-BA93-F310B58B907D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008834" y="1912856"/>
        <a:ext cx="237646" cy="238286"/>
      </dsp:txXfrm>
    </dsp:sp>
    <dsp:sp modelId="{6CC07CC1-64F5-41A8-957E-0BF1E14D3F99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Backward step</a:t>
          </a:r>
          <a:endParaRPr lang="en-US" sz="1600" kern="1200" dirty="0"/>
        </a:p>
      </dsp:txBody>
      <dsp:txXfrm>
        <a:off x="4517393" y="1579724"/>
        <a:ext cx="1545106" cy="9045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0350F-1E96-4C62-BBFB-9BCCDC7B4725}">
      <dsp:nvSpPr>
        <dsp:cNvPr id="0" name=""/>
        <dsp:cNvSpPr/>
      </dsp:nvSpPr>
      <dsp:spPr>
        <a:xfrm>
          <a:off x="4839" y="316073"/>
          <a:ext cx="1446530" cy="867918"/>
        </a:xfrm>
        <a:prstGeom prst="roundRect">
          <a:avLst>
            <a:gd name="adj" fmla="val 10000"/>
          </a:avLst>
        </a:prstGeom>
        <a:solidFill>
          <a:srgbClr val="FF87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Construct matrix co-occurrence</a:t>
          </a:r>
          <a:endParaRPr lang="en-US" sz="1600" i="1" kern="1200" dirty="0"/>
        </a:p>
      </dsp:txBody>
      <dsp:txXfrm>
        <a:off x="30259" y="341493"/>
        <a:ext cx="1395690" cy="817078"/>
      </dsp:txXfrm>
    </dsp:sp>
    <dsp:sp modelId="{31B3EB1A-1F5C-45DD-9F2B-6CA55E5EF7F5}">
      <dsp:nvSpPr>
        <dsp:cNvPr id="0" name=""/>
        <dsp:cNvSpPr/>
      </dsp:nvSpPr>
      <dsp:spPr>
        <a:xfrm>
          <a:off x="1596023" y="570662"/>
          <a:ext cx="306664" cy="3587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596023" y="642410"/>
        <a:ext cx="214665" cy="215243"/>
      </dsp:txXfrm>
    </dsp:sp>
    <dsp:sp modelId="{C5A1893E-B2EE-411C-8E07-466589AFFD2A}">
      <dsp:nvSpPr>
        <dsp:cNvPr id="0" name=""/>
        <dsp:cNvSpPr/>
      </dsp:nvSpPr>
      <dsp:spPr>
        <a:xfrm>
          <a:off x="2029982" y="316073"/>
          <a:ext cx="1446530" cy="867918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Define soft constrain</a:t>
          </a:r>
          <a:endParaRPr lang="en-US" sz="1600" kern="1200" dirty="0"/>
        </a:p>
      </dsp:txBody>
      <dsp:txXfrm>
        <a:off x="2055402" y="341493"/>
        <a:ext cx="1395690" cy="817078"/>
      </dsp:txXfrm>
    </dsp:sp>
    <dsp:sp modelId="{B1BF778E-8C98-4C09-BA93-F310B58B907D}">
      <dsp:nvSpPr>
        <dsp:cNvPr id="0" name=""/>
        <dsp:cNvSpPr/>
      </dsp:nvSpPr>
      <dsp:spPr>
        <a:xfrm>
          <a:off x="3621166" y="570662"/>
          <a:ext cx="306664" cy="3587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621166" y="642410"/>
        <a:ext cx="214665" cy="215243"/>
      </dsp:txXfrm>
    </dsp:sp>
    <dsp:sp modelId="{583AC741-0190-49E8-8C7C-B49DD9DB3BC4}">
      <dsp:nvSpPr>
        <dsp:cNvPr id="0" name=""/>
        <dsp:cNvSpPr/>
      </dsp:nvSpPr>
      <dsp:spPr>
        <a:xfrm>
          <a:off x="4055125" y="316073"/>
          <a:ext cx="1446530" cy="867918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Define cost function</a:t>
          </a:r>
          <a:endParaRPr lang="en-US" sz="1600" kern="1200" dirty="0"/>
        </a:p>
      </dsp:txBody>
      <dsp:txXfrm>
        <a:off x="4080545" y="341493"/>
        <a:ext cx="1395690" cy="817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88552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803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05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 to Word Embedding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Bag of Words (</a:t>
            </a:r>
            <a:r>
              <a:rPr lang="en-US" dirty="0" err="1" smtClean="0"/>
              <a:t>CBoW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025175"/>
            <a:ext cx="7581900" cy="3648300"/>
          </a:xfrm>
        </p:spPr>
        <p:txBody>
          <a:bodyPr/>
          <a:lstStyle/>
          <a:p>
            <a:r>
              <a:rPr lang="en-US" sz="1600" dirty="0" err="1" smtClean="0"/>
              <a:t>CBoW</a:t>
            </a:r>
            <a:r>
              <a:rPr lang="en-US" sz="1600" dirty="0" smtClean="0"/>
              <a:t> predict </a:t>
            </a:r>
            <a:r>
              <a:rPr lang="en-US" sz="1600" dirty="0" smtClean="0">
                <a:solidFill>
                  <a:srgbClr val="FF0000"/>
                </a:solidFill>
              </a:rPr>
              <a:t>target word </a:t>
            </a:r>
            <a:r>
              <a:rPr lang="en-US" sz="1600" dirty="0" smtClean="0"/>
              <a:t>giving </a:t>
            </a:r>
            <a:r>
              <a:rPr lang="en-US" sz="1600" dirty="0" smtClean="0">
                <a:solidFill>
                  <a:srgbClr val="FF0000"/>
                </a:solidFill>
              </a:rPr>
              <a:t>context words </a:t>
            </a:r>
            <a:r>
              <a:rPr lang="en-US" sz="1600" dirty="0" smtClean="0"/>
              <a:t>as an input </a:t>
            </a:r>
          </a:p>
          <a:p>
            <a:r>
              <a:rPr lang="en-US" sz="1600" dirty="0" smtClean="0"/>
              <a:t>Architecture of </a:t>
            </a:r>
            <a:r>
              <a:rPr lang="en-US" sz="1600" dirty="0" err="1" smtClean="0"/>
              <a:t>CBoW</a:t>
            </a:r>
            <a:r>
              <a:rPr lang="en-US" sz="1600" dirty="0" smtClean="0"/>
              <a:t> is fully connected NN consist of 3 layers: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Shape 111"/>
          <p:cNvSpPr txBox="1">
            <a:spLocks/>
          </p:cNvSpPr>
          <p:nvPr/>
        </p:nvSpPr>
        <p:spPr>
          <a:xfrm>
            <a:off x="1722964" y="1729356"/>
            <a:ext cx="6345767" cy="1375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smtClean="0">
                <a:highlight>
                  <a:srgbClr val="FF8700"/>
                </a:highlight>
              </a:rPr>
              <a:t>Input Layer</a:t>
            </a:r>
            <a:endParaRPr lang="en-US" sz="1600" dirty="0" smtClean="0">
              <a:highlight>
                <a:srgbClr val="FF8700"/>
              </a:highlight>
            </a:endParaRP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Context words that represent as one hot vector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The size (the number of neurons) same as the number of vocabulary in corpus</a:t>
            </a:r>
            <a:endParaRPr lang="en-US" sz="1600" dirty="0"/>
          </a:p>
        </p:txBody>
      </p:sp>
      <p:sp>
        <p:nvSpPr>
          <p:cNvPr id="7" name="Shape 111"/>
          <p:cNvSpPr txBox="1">
            <a:spLocks/>
          </p:cNvSpPr>
          <p:nvPr/>
        </p:nvSpPr>
        <p:spPr>
          <a:xfrm>
            <a:off x="1722964" y="3002190"/>
            <a:ext cx="6963829" cy="1083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smtClean="0">
                <a:highlight>
                  <a:srgbClr val="FF8700"/>
                </a:highlight>
              </a:rPr>
              <a:t>Hidden layer</a:t>
            </a:r>
            <a:endParaRPr lang="en-US" sz="1600" dirty="0" smtClean="0">
              <a:highlight>
                <a:srgbClr val="FF8700"/>
              </a:highlight>
            </a:endParaRP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The size is set to the number of dimension of word embedding (50-300)</a:t>
            </a:r>
            <a:endParaRPr lang="en-US" sz="1600" dirty="0"/>
          </a:p>
        </p:txBody>
      </p:sp>
      <p:sp>
        <p:nvSpPr>
          <p:cNvPr id="8" name="Shape 111"/>
          <p:cNvSpPr txBox="1">
            <a:spLocks/>
          </p:cNvSpPr>
          <p:nvPr/>
        </p:nvSpPr>
        <p:spPr>
          <a:xfrm>
            <a:off x="1722964" y="3809454"/>
            <a:ext cx="6345767" cy="1375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smtClean="0">
                <a:highlight>
                  <a:srgbClr val="FF8700"/>
                </a:highlight>
              </a:rPr>
              <a:t>Output Layer</a:t>
            </a:r>
            <a:endParaRPr lang="en-US" sz="1600" dirty="0" smtClean="0">
              <a:highlight>
                <a:srgbClr val="FF8700"/>
              </a:highlight>
            </a:endParaRP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Target word that also represent as one hot vector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The size is similar to the input size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786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Bag of Words (</a:t>
            </a:r>
            <a:r>
              <a:rPr lang="en-US" dirty="0" err="1"/>
              <a:t>CBoW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78" y="1076335"/>
            <a:ext cx="4741284" cy="3190675"/>
          </a:xfrm>
          <a:prstGeom prst="rect">
            <a:avLst/>
          </a:prstGeom>
        </p:spPr>
      </p:pic>
      <p:sp>
        <p:nvSpPr>
          <p:cNvPr id="7" name="Shape 111"/>
          <p:cNvSpPr txBox="1">
            <a:spLocks/>
          </p:cNvSpPr>
          <p:nvPr/>
        </p:nvSpPr>
        <p:spPr>
          <a:xfrm>
            <a:off x="1104901" y="1025175"/>
            <a:ext cx="3060700" cy="2412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smtClean="0">
                <a:highlight>
                  <a:srgbClr val="FF8700"/>
                </a:highlight>
              </a:rPr>
              <a:t>Matrix W (weight connection input-hidden)</a:t>
            </a:r>
            <a:endParaRPr lang="en-US" sz="1600" dirty="0" smtClean="0">
              <a:highlight>
                <a:srgbClr val="FF8700"/>
              </a:highlight>
            </a:endParaRP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Embedding vector, size V x N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V is the number of vocabularies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N is the dimension of word embedding</a:t>
            </a:r>
          </a:p>
        </p:txBody>
      </p:sp>
      <p:sp>
        <p:nvSpPr>
          <p:cNvPr id="8" name="Shape 111"/>
          <p:cNvSpPr txBox="1">
            <a:spLocks/>
          </p:cNvSpPr>
          <p:nvPr/>
        </p:nvSpPr>
        <p:spPr>
          <a:xfrm>
            <a:off x="1104900" y="3398042"/>
            <a:ext cx="3060700" cy="1157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smtClean="0">
                <a:highlight>
                  <a:srgbClr val="FF8700"/>
                </a:highlight>
              </a:rPr>
              <a:t>Matrix W’ (weight connection hidden-output)</a:t>
            </a:r>
            <a:endParaRPr lang="en-US" sz="1600" dirty="0" smtClean="0">
              <a:highlight>
                <a:srgbClr val="FF8700"/>
              </a:highlight>
            </a:endParaRP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Size N x V</a:t>
            </a:r>
          </a:p>
        </p:txBody>
      </p:sp>
    </p:spTree>
    <p:extLst>
      <p:ext uri="{BB962C8B-B14F-4D97-AF65-F5344CB8AC3E}">
        <p14:creationId xmlns:p14="http://schemas.microsoft.com/office/powerpoint/2010/main" val="7370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Bag of Words (</a:t>
            </a:r>
            <a:r>
              <a:rPr lang="en-US" dirty="0" err="1"/>
              <a:t>CBoW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One hot vector means in a vector only one value that set to 1 an the rest is set to 0</a:t>
            </a:r>
          </a:p>
          <a:p>
            <a:r>
              <a:rPr lang="en-US" sz="1600" dirty="0" smtClean="0"/>
              <a:t>Example:</a:t>
            </a:r>
          </a:p>
          <a:p>
            <a:pPr marL="38100" indent="0">
              <a:buNone/>
            </a:pPr>
            <a:r>
              <a:rPr lang="en-US" sz="1600" dirty="0" smtClean="0"/>
              <a:t>	He is lazy man, but He is smart</a:t>
            </a:r>
          </a:p>
          <a:p>
            <a:r>
              <a:rPr lang="en-US" sz="1600" dirty="0" smtClean="0"/>
              <a:t>The representation of word “He”</a:t>
            </a:r>
          </a:p>
          <a:p>
            <a:endParaRPr lang="en-US" sz="1600" dirty="0"/>
          </a:p>
          <a:p>
            <a:pPr marL="38100" indent="0">
              <a:buNone/>
            </a:pPr>
            <a:endParaRPr lang="en-US" sz="1600" dirty="0"/>
          </a:p>
          <a:p>
            <a:r>
              <a:rPr lang="en-US" sz="1600" dirty="0" smtClean="0"/>
              <a:t>The representation of word “lazy”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296297"/>
              </p:ext>
            </p:extLst>
          </p:nvPr>
        </p:nvGraphicFramePr>
        <p:xfrm>
          <a:off x="4781399" y="2859617"/>
          <a:ext cx="4023936" cy="679450"/>
        </p:xfrm>
        <a:graphic>
          <a:graphicData uri="http://schemas.openxmlformats.org/drawingml/2006/table">
            <a:tbl>
              <a:tblPr firstRow="1" bandRow="1">
                <a:tableStyleId>{91B27B7C-2EEF-4047-8F6D-E4027F30281D}</a:tableStyleId>
              </a:tblPr>
              <a:tblGrid>
                <a:gridCol w="670656"/>
                <a:gridCol w="670656"/>
                <a:gridCol w="670656"/>
                <a:gridCol w="670656"/>
                <a:gridCol w="670656"/>
                <a:gridCol w="670656"/>
              </a:tblGrid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lazy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smart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27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63073"/>
              </p:ext>
            </p:extLst>
          </p:nvPr>
        </p:nvGraphicFramePr>
        <p:xfrm>
          <a:off x="4781399" y="3926435"/>
          <a:ext cx="4023936" cy="745490"/>
        </p:xfrm>
        <a:graphic>
          <a:graphicData uri="http://schemas.openxmlformats.org/drawingml/2006/table">
            <a:tbl>
              <a:tblPr firstRow="1" bandRow="1">
                <a:tableStyleId>{91B27B7C-2EEF-4047-8F6D-E4027F30281D}</a:tableStyleId>
              </a:tblPr>
              <a:tblGrid>
                <a:gridCol w="670656"/>
                <a:gridCol w="670656"/>
                <a:gridCol w="670656"/>
                <a:gridCol w="670656"/>
                <a:gridCol w="670656"/>
                <a:gridCol w="670656"/>
              </a:tblGrid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lazy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smart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69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Bag of Words (</a:t>
            </a:r>
            <a:r>
              <a:rPr lang="en-US" dirty="0" err="1"/>
              <a:t>CBoW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Step by step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97522757"/>
              </p:ext>
            </p:extLst>
          </p:nvPr>
        </p:nvGraphicFramePr>
        <p:xfrm>
          <a:off x="2016369" y="40912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69960" y="2984360"/>
            <a:ext cx="152735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</a:t>
            </a:r>
            <a:r>
              <a:rPr lang="en-US" sz="1200" dirty="0" smtClean="0"/>
              <a:t>umber of embedding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Randomize value in matrix W and W’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302368" y="2984360"/>
            <a:ext cx="152735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Count the probability of target word given context words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556548" y="2984359"/>
            <a:ext cx="152735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Back-propagation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Update matrix W and W’ based on the objective 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837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Bag of Words (</a:t>
            </a:r>
            <a:r>
              <a:rPr lang="en-US" dirty="0" err="1"/>
              <a:t>CBoW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The objective function of </a:t>
                </a:r>
                <a:r>
                  <a:rPr lang="en-US" sz="1800" dirty="0" err="1" smtClean="0"/>
                  <a:t>CBoW</a:t>
                </a:r>
                <a:r>
                  <a:rPr lang="en-US" sz="1800" dirty="0" smtClean="0"/>
                  <a:t> is to minimize the probability of target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 smtClean="0"/>
                  <a:t> given context words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286" t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261" y="2086576"/>
            <a:ext cx="41052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4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Bag of Words (</a:t>
            </a:r>
            <a:r>
              <a:rPr lang="en-US" dirty="0" err="1"/>
              <a:t>CBoW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Example</a:t>
            </a:r>
          </a:p>
          <a:p>
            <a:pPr marL="38100" indent="0">
              <a:buNone/>
            </a:pPr>
            <a:r>
              <a:rPr lang="en-US" sz="1600" dirty="0" smtClean="0"/>
              <a:t>	</a:t>
            </a:r>
            <a:r>
              <a:rPr lang="en-US" sz="1400" dirty="0" smtClean="0"/>
              <a:t>He </a:t>
            </a:r>
            <a:r>
              <a:rPr lang="en-US" sz="1400" dirty="0">
                <a:solidFill>
                  <a:srgbClr val="92D050"/>
                </a:solidFill>
              </a:rPr>
              <a:t>is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lazy</a:t>
            </a:r>
            <a:r>
              <a:rPr lang="en-US" sz="1400" dirty="0"/>
              <a:t> </a:t>
            </a:r>
            <a:r>
              <a:rPr lang="en-US" sz="1400" dirty="0" smtClean="0">
                <a:solidFill>
                  <a:srgbClr val="92D050"/>
                </a:solidFill>
              </a:rPr>
              <a:t>man</a:t>
            </a:r>
            <a:r>
              <a:rPr lang="en-US" sz="1400" dirty="0" smtClean="0"/>
              <a:t>.</a:t>
            </a:r>
          </a:p>
          <a:p>
            <a:pPr marL="3810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(input, output) = {(</a:t>
            </a:r>
            <a:r>
              <a:rPr lang="en-US" sz="1400" dirty="0" smtClean="0">
                <a:solidFill>
                  <a:srgbClr val="92D050"/>
                </a:solidFill>
              </a:rPr>
              <a:t>is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rgbClr val="FF0000"/>
                </a:solidFill>
              </a:rPr>
              <a:t>lazy</a:t>
            </a:r>
            <a:r>
              <a:rPr lang="en-US" sz="1400" dirty="0" smtClean="0"/>
              <a:t>), (</a:t>
            </a:r>
            <a:r>
              <a:rPr lang="en-US" sz="1400" dirty="0" smtClean="0">
                <a:solidFill>
                  <a:srgbClr val="92D050"/>
                </a:solidFill>
              </a:rPr>
              <a:t>man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rgbClr val="FF0000"/>
                </a:solidFill>
              </a:rPr>
              <a:t>lazy</a:t>
            </a:r>
            <a:r>
              <a:rPr lang="en-US" sz="1400" dirty="0" smtClean="0"/>
              <a:t>)}</a:t>
            </a:r>
          </a:p>
          <a:p>
            <a:pPr marL="38100" indent="0">
              <a:buNone/>
            </a:pPr>
            <a:r>
              <a:rPr lang="en-US" sz="1600" dirty="0" smtClean="0"/>
              <a:t>Input: {(0100)</a:t>
            </a:r>
            <a:r>
              <a:rPr lang="en-US" sz="1600" baseline="30000" dirty="0" smtClean="0"/>
              <a:t>t</a:t>
            </a:r>
            <a:r>
              <a:rPr lang="en-US" sz="1600" dirty="0" smtClean="0"/>
              <a:t>, (0010)</a:t>
            </a:r>
            <a:r>
              <a:rPr lang="en-US" sz="1600" baseline="30000" dirty="0" smtClean="0"/>
              <a:t>t</a:t>
            </a:r>
            <a:r>
              <a:rPr lang="en-US" sz="1600" dirty="0" smtClean="0"/>
              <a:t>}</a:t>
            </a:r>
          </a:p>
          <a:p>
            <a:pPr marL="38100" indent="0">
              <a:buNone/>
            </a:pPr>
            <a:r>
              <a:rPr lang="en-US" sz="1600" dirty="0" smtClean="0"/>
              <a:t>Output: {(0001)</a:t>
            </a:r>
            <a:r>
              <a:rPr lang="en-US" sz="1600" baseline="30000" dirty="0" smtClean="0"/>
              <a:t>t</a:t>
            </a:r>
            <a:r>
              <a:rPr lang="en-US" sz="1600" dirty="0" smtClean="0"/>
              <a:t>, (0010)</a:t>
            </a:r>
            <a:r>
              <a:rPr lang="en-US" sz="1600" baseline="30000" dirty="0" smtClean="0"/>
              <a:t>t</a:t>
            </a:r>
            <a:r>
              <a:rPr lang="en-US" sz="1600" dirty="0" smtClean="0"/>
              <a:t>}</a:t>
            </a:r>
          </a:p>
          <a:p>
            <a:pPr marL="38100" indent="0">
              <a:buNone/>
            </a:pPr>
            <a:r>
              <a:rPr lang="en-US" sz="1600" dirty="0" smtClean="0"/>
              <a:t>Initialization: N = 2; W has size 4 x 2; W’ has size 2 x 4</a:t>
            </a:r>
          </a:p>
          <a:p>
            <a:pPr marL="38100" indent="0">
              <a:buNone/>
            </a:pPr>
            <a:endParaRPr lang="en-US" sz="1600" dirty="0" smtClean="0"/>
          </a:p>
          <a:p>
            <a:pPr marL="3810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11321"/>
              </p:ext>
            </p:extLst>
          </p:nvPr>
        </p:nvGraphicFramePr>
        <p:xfrm>
          <a:off x="5615414" y="1428350"/>
          <a:ext cx="1940948" cy="561761"/>
        </p:xfrm>
        <a:graphic>
          <a:graphicData uri="http://schemas.openxmlformats.org/drawingml/2006/table">
            <a:tbl>
              <a:tblPr firstRow="1" bandRow="1">
                <a:tableStyleId>{91B27B7C-2EEF-4047-8F6D-E4027F30281D}</a:tableStyleId>
              </a:tblPr>
              <a:tblGrid>
                <a:gridCol w="485237"/>
                <a:gridCol w="485237"/>
                <a:gridCol w="485237"/>
                <a:gridCol w="485237"/>
              </a:tblGrid>
              <a:tr h="2874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He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lazy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man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593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03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Bag of Words (</a:t>
            </a:r>
            <a:r>
              <a:rPr lang="en-US" dirty="0" err="1"/>
              <a:t>CBoW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58432"/>
              </p:ext>
            </p:extLst>
          </p:nvPr>
        </p:nvGraphicFramePr>
        <p:xfrm>
          <a:off x="2257530" y="2720243"/>
          <a:ext cx="988088" cy="1309148"/>
        </p:xfrm>
        <a:graphic>
          <a:graphicData uri="http://schemas.openxmlformats.org/drawingml/2006/table">
            <a:tbl>
              <a:tblPr firstRow="1" bandRow="1">
                <a:tableStyleId>{91B27B7C-2EEF-4047-8F6D-E4027F30281D}</a:tableStyleId>
              </a:tblPr>
              <a:tblGrid>
                <a:gridCol w="494044"/>
                <a:gridCol w="494044"/>
              </a:tblGrid>
              <a:tr h="327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0.10</a:t>
                      </a:r>
                      <a:endParaRPr lang="en-US" sz="1200" dirty="0"/>
                    </a:p>
                  </a:txBody>
                  <a:tcPr/>
                </a:tc>
              </a:tr>
              <a:tr h="327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0.10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0.13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7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0.20</a:t>
                      </a:r>
                      <a:endParaRPr lang="en-US" sz="1200" dirty="0"/>
                    </a:p>
                  </a:txBody>
                  <a:tcPr/>
                </a:tc>
              </a:tr>
              <a:tr h="327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85378"/>
              </p:ext>
            </p:extLst>
          </p:nvPr>
        </p:nvGraphicFramePr>
        <p:xfrm>
          <a:off x="4831580" y="2991721"/>
          <a:ext cx="1941008" cy="654574"/>
        </p:xfrm>
        <a:graphic>
          <a:graphicData uri="http://schemas.openxmlformats.org/drawingml/2006/table">
            <a:tbl>
              <a:tblPr firstRow="1" bandRow="1">
                <a:tableStyleId>{91B27B7C-2EEF-4047-8F6D-E4027F30281D}</a:tableStyleId>
              </a:tblPr>
              <a:tblGrid>
                <a:gridCol w="485252"/>
                <a:gridCol w="485252"/>
                <a:gridCol w="485252"/>
                <a:gridCol w="485252"/>
              </a:tblGrid>
              <a:tr h="327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</a:t>
                      </a:r>
                      <a:endParaRPr lang="en-US" sz="1200" dirty="0"/>
                    </a:p>
                  </a:txBody>
                  <a:tcPr/>
                </a:tc>
              </a:tr>
              <a:tr h="327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23534"/>
              </p:ext>
            </p:extLst>
          </p:nvPr>
        </p:nvGraphicFramePr>
        <p:xfrm>
          <a:off x="1425192" y="2572376"/>
          <a:ext cx="272980" cy="1637880"/>
        </p:xfrm>
        <a:graphic>
          <a:graphicData uri="http://schemas.openxmlformats.org/drawingml/2006/table">
            <a:tbl>
              <a:tblPr firstRow="1" bandRow="1">
                <a:tableStyleId>{91B27B7C-2EEF-4047-8F6D-E4027F30281D}</a:tableStyleId>
              </a:tblPr>
              <a:tblGrid>
                <a:gridCol w="272980"/>
              </a:tblGrid>
              <a:tr h="4094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4094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4094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4094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59740"/>
              </p:ext>
            </p:extLst>
          </p:nvPr>
        </p:nvGraphicFramePr>
        <p:xfrm>
          <a:off x="3768132" y="2994896"/>
          <a:ext cx="572756" cy="654574"/>
        </p:xfrm>
        <a:graphic>
          <a:graphicData uri="http://schemas.openxmlformats.org/drawingml/2006/table">
            <a:tbl>
              <a:tblPr firstRow="1" bandRow="1">
                <a:tableStyleId>{91B27B7C-2EEF-4047-8F6D-E4027F30281D}</a:tableStyleId>
              </a:tblPr>
              <a:tblGrid>
                <a:gridCol w="572756"/>
              </a:tblGrid>
              <a:tr h="327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0.10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7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0.13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39934"/>
              </p:ext>
            </p:extLst>
          </p:nvPr>
        </p:nvGraphicFramePr>
        <p:xfrm>
          <a:off x="7395588" y="2653253"/>
          <a:ext cx="272980" cy="1309148"/>
        </p:xfrm>
        <a:graphic>
          <a:graphicData uri="http://schemas.openxmlformats.org/drawingml/2006/table">
            <a:tbl>
              <a:tblPr firstRow="1" bandRow="1">
                <a:tableStyleId>{91B27B7C-2EEF-4047-8F6D-E4027F30281D}</a:tableStyleId>
              </a:tblPr>
              <a:tblGrid>
                <a:gridCol w="272980"/>
              </a:tblGrid>
              <a:tr h="327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327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327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27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698171" y="2572378"/>
            <a:ext cx="572756" cy="150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698171" y="4019341"/>
            <a:ext cx="562708" cy="180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35569" y="2723103"/>
            <a:ext cx="522515" cy="27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245618" y="3657600"/>
            <a:ext cx="512466" cy="36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330840" y="2994409"/>
            <a:ext cx="492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30840" y="3657600"/>
            <a:ext cx="492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762541" y="2652765"/>
            <a:ext cx="633046" cy="341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82637" y="3657600"/>
            <a:ext cx="612950" cy="271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90541" y="2491991"/>
            <a:ext cx="4501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66198" y="2160396"/>
            <a:ext cx="2803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Forward step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190541" y="4200211"/>
            <a:ext cx="4501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66198" y="4230355"/>
            <a:ext cx="2803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Backward step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24659" y="1644767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Softmax</a:t>
            </a:r>
            <a:r>
              <a:rPr lang="en-US" dirty="0" smtClean="0"/>
              <a:t> function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963508" y="1989574"/>
            <a:ext cx="0" cy="77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326" y="1552575"/>
            <a:ext cx="20383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6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 (SG)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025175"/>
            <a:ext cx="7581900" cy="3648300"/>
          </a:xfrm>
        </p:spPr>
        <p:txBody>
          <a:bodyPr/>
          <a:lstStyle/>
          <a:p>
            <a:r>
              <a:rPr lang="en-US" sz="1600" dirty="0" smtClean="0"/>
              <a:t>SG predict </a:t>
            </a:r>
            <a:r>
              <a:rPr lang="en-US" sz="1600" dirty="0" smtClean="0">
                <a:solidFill>
                  <a:srgbClr val="FF0000"/>
                </a:solidFill>
              </a:rPr>
              <a:t>context words </a:t>
            </a:r>
            <a:r>
              <a:rPr lang="en-US" sz="1600" dirty="0" smtClean="0"/>
              <a:t>giving </a:t>
            </a:r>
            <a:r>
              <a:rPr lang="en-US" sz="1600" dirty="0" smtClean="0">
                <a:solidFill>
                  <a:srgbClr val="FF0000"/>
                </a:solidFill>
              </a:rPr>
              <a:t>target word </a:t>
            </a:r>
            <a:r>
              <a:rPr lang="en-US" sz="1600" dirty="0" smtClean="0"/>
              <a:t>as an input </a:t>
            </a:r>
          </a:p>
          <a:p>
            <a:r>
              <a:rPr lang="en-US" sz="1600" dirty="0" smtClean="0"/>
              <a:t>Architecture of SG is fully connected NN consist of 3 layers:</a:t>
            </a:r>
          </a:p>
        </p:txBody>
      </p:sp>
      <p:sp>
        <p:nvSpPr>
          <p:cNvPr id="6" name="Shape 111"/>
          <p:cNvSpPr txBox="1">
            <a:spLocks/>
          </p:cNvSpPr>
          <p:nvPr/>
        </p:nvSpPr>
        <p:spPr>
          <a:xfrm>
            <a:off x="1722964" y="1729356"/>
            <a:ext cx="6345767" cy="1375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smtClean="0">
                <a:highlight>
                  <a:srgbClr val="FF8700"/>
                </a:highlight>
              </a:rPr>
              <a:t>Input Layer</a:t>
            </a:r>
            <a:endParaRPr lang="en-US" sz="1600" dirty="0" smtClean="0">
              <a:highlight>
                <a:srgbClr val="FF8700"/>
              </a:highlight>
            </a:endParaRP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Target words that represent as one hot vector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The size (the number of neurons) same as the number of vocabulary in corpus</a:t>
            </a:r>
            <a:endParaRPr lang="en-US" sz="1600" dirty="0"/>
          </a:p>
        </p:txBody>
      </p:sp>
      <p:sp>
        <p:nvSpPr>
          <p:cNvPr id="7" name="Shape 111"/>
          <p:cNvSpPr txBox="1">
            <a:spLocks/>
          </p:cNvSpPr>
          <p:nvPr/>
        </p:nvSpPr>
        <p:spPr>
          <a:xfrm>
            <a:off x="1722964" y="3002190"/>
            <a:ext cx="6963829" cy="1083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smtClean="0">
                <a:highlight>
                  <a:srgbClr val="FF8700"/>
                </a:highlight>
              </a:rPr>
              <a:t>Hidden layer</a:t>
            </a:r>
            <a:endParaRPr lang="en-US" sz="1600" dirty="0" smtClean="0">
              <a:highlight>
                <a:srgbClr val="FF8700"/>
              </a:highlight>
            </a:endParaRP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The size is set to the number of dimension of word embedding (50-300)</a:t>
            </a:r>
            <a:endParaRPr lang="en-US" sz="1600" dirty="0"/>
          </a:p>
        </p:txBody>
      </p:sp>
      <p:sp>
        <p:nvSpPr>
          <p:cNvPr id="8" name="Shape 111"/>
          <p:cNvSpPr txBox="1">
            <a:spLocks/>
          </p:cNvSpPr>
          <p:nvPr/>
        </p:nvSpPr>
        <p:spPr>
          <a:xfrm>
            <a:off x="1722964" y="3809454"/>
            <a:ext cx="6345767" cy="1375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smtClean="0">
                <a:highlight>
                  <a:srgbClr val="FF8700"/>
                </a:highlight>
              </a:rPr>
              <a:t>Output Layer</a:t>
            </a:r>
            <a:endParaRPr lang="en-US" sz="1600" dirty="0" smtClean="0">
              <a:highlight>
                <a:srgbClr val="FF8700"/>
              </a:highlight>
            </a:endParaRP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Context words that also represent as one hot vector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The size is similar to the input size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425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 (SG)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21" y="1364029"/>
            <a:ext cx="5228179" cy="29090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02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(SG)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The objective function of Skip Gram is </a:t>
                </a:r>
                <a:r>
                  <a:rPr lang="en-US" sz="1800" dirty="0"/>
                  <a:t>to minimize the probability of </a:t>
                </a:r>
                <a:r>
                  <a:rPr lang="en-US" sz="1800" dirty="0" smtClean="0"/>
                  <a:t>context word given target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 can be calculated using </a:t>
                </a:r>
                <a:r>
                  <a:rPr lang="en-US" sz="1800" dirty="0" err="1"/>
                  <a:t>S</a:t>
                </a:r>
                <a:r>
                  <a:rPr lang="en-US" sz="1800" dirty="0" err="1" smtClean="0"/>
                  <a:t>oftmax</a:t>
                </a:r>
                <a:r>
                  <a:rPr lang="en-US" sz="1800" dirty="0" smtClean="0"/>
                  <a:t> function as follows</a:t>
                </a:r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 smtClean="0"/>
                  <a:t> is vector representation of input,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 smtClean="0"/>
                  <a:t> is vector representation of output</a:t>
                </a:r>
              </a:p>
              <a:p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286" t="-2676" r="-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225" y="1985001"/>
            <a:ext cx="292417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496" y="3028075"/>
            <a:ext cx="2607307" cy="7321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515" y="4446457"/>
            <a:ext cx="2237267" cy="59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9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Learning Word Embedding</a:t>
            </a:r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75" y="1018351"/>
            <a:ext cx="34812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smtClean="0">
                <a:highlight>
                  <a:srgbClr val="FF8700"/>
                </a:highlight>
              </a:rPr>
              <a:t>What is Word Embedding?</a:t>
            </a:r>
            <a:endParaRPr sz="1400" dirty="0">
              <a:highlight>
                <a:srgbClr val="FF8700"/>
              </a:highlight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Learn </a:t>
            </a:r>
            <a:r>
              <a:rPr lang="en-US" sz="1400" dirty="0" smtClean="0">
                <a:solidFill>
                  <a:srgbClr val="FF0000"/>
                </a:solidFill>
              </a:rPr>
              <a:t>representation for text </a:t>
            </a:r>
            <a:r>
              <a:rPr lang="en-US" sz="1400" dirty="0" smtClean="0"/>
              <a:t>where words that have the same meaning have similar representation.</a:t>
            </a:r>
            <a:endParaRPr sz="1400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1101375" y="2084153"/>
            <a:ext cx="38772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smtClean="0">
                <a:highlight>
                  <a:srgbClr val="FF8700"/>
                </a:highlight>
              </a:rPr>
              <a:t>What kind of representation?</a:t>
            </a:r>
            <a:endParaRPr sz="1400" dirty="0">
              <a:highlight>
                <a:srgbClr val="FF8700"/>
              </a:highlight>
            </a:endParaRPr>
          </a:p>
          <a:p>
            <a:pPr marL="0" indent="0">
              <a:buNone/>
            </a:pPr>
            <a:r>
              <a:rPr lang="en-US" sz="1400" dirty="0" smtClean="0"/>
              <a:t>Represent or Transform free text word into numeric values</a:t>
            </a:r>
            <a:r>
              <a:rPr lang="en-US" sz="1400" dirty="0"/>
              <a:t> </a:t>
            </a:r>
            <a:r>
              <a:rPr lang="en-US" sz="1400" dirty="0" smtClean="0"/>
              <a:t>in </a:t>
            </a:r>
            <a:r>
              <a:rPr lang="en-US" sz="1400" dirty="0" smtClean="0">
                <a:solidFill>
                  <a:srgbClr val="FF0000"/>
                </a:solidFill>
              </a:rPr>
              <a:t>dense dimension</a:t>
            </a:r>
            <a:r>
              <a:rPr lang="en-US" sz="1400" dirty="0" smtClean="0"/>
              <a:t>.</a:t>
            </a:r>
            <a:endParaRPr sz="14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Shape 112"/>
          <p:cNvSpPr txBox="1">
            <a:spLocks noGrp="1"/>
          </p:cNvSpPr>
          <p:nvPr>
            <p:ph type="body" idx="2"/>
          </p:nvPr>
        </p:nvSpPr>
        <p:spPr>
          <a:xfrm>
            <a:off x="1101375" y="2932143"/>
            <a:ext cx="38772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smtClean="0">
                <a:highlight>
                  <a:srgbClr val="FF8700"/>
                </a:highlight>
              </a:rPr>
              <a:t>Why do we need Word Embedding?</a:t>
            </a:r>
            <a:endParaRPr sz="1400" dirty="0">
              <a:highlight>
                <a:srgbClr val="FF8700"/>
              </a:highlight>
            </a:endParaRPr>
          </a:p>
          <a:p>
            <a:pPr marL="285750" indent="-285750"/>
            <a:r>
              <a:rPr lang="en-US" sz="1400" dirty="0" smtClean="0"/>
              <a:t>Many </a:t>
            </a:r>
            <a:r>
              <a:rPr lang="en-US" sz="1400" dirty="0"/>
              <a:t>Machine Learning algorithms and almost all Deep Learning Architectures are incapable of processing strings or plain text in their raw </a:t>
            </a:r>
            <a:r>
              <a:rPr lang="en-US" sz="1400" dirty="0" smtClean="0"/>
              <a:t>form</a:t>
            </a:r>
          </a:p>
          <a:p>
            <a:pPr marL="285750" indent="-285750"/>
            <a:r>
              <a:rPr lang="en-US" sz="1400" dirty="0" smtClean="0"/>
              <a:t>Traditional representation is impractical computationally when dealing with the entire vocabulary</a:t>
            </a:r>
            <a:endParaRPr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099" y="1277625"/>
            <a:ext cx="2257425" cy="353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Vectors (</a:t>
            </a:r>
            <a:r>
              <a:rPr lang="en-US" dirty="0" err="1" smtClean="0"/>
              <a:t>GloVe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 smtClean="0"/>
              <a:t>GloVe</a:t>
            </a:r>
            <a:r>
              <a:rPr lang="en-US" sz="1600" dirty="0" smtClean="0"/>
              <a:t> learn word vector representation by examining word co-occurrences within a text corpus.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70446582"/>
              </p:ext>
            </p:extLst>
          </p:nvPr>
        </p:nvGraphicFramePr>
        <p:xfrm>
          <a:off x="2527625" y="2174711"/>
          <a:ext cx="5506496" cy="1500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27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Vectors (</a:t>
            </a:r>
            <a:r>
              <a:rPr lang="en-US" dirty="0" err="1"/>
              <a:t>GloVe</a:t>
            </a:r>
            <a:r>
              <a:rPr lang="en-US" dirty="0"/>
              <a:t>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Construct co-occurrence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/>
                  <a:t>using </a:t>
                </a:r>
                <a:r>
                  <a:rPr lang="en-US" sz="1800" dirty="0" smtClean="0"/>
                  <a:t>the fix context </a:t>
                </a:r>
                <a:r>
                  <a:rPr lang="en-US" sz="1800" dirty="0" smtClean="0"/>
                  <a:t>window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/>
                  <a:t> represent the co-occurrence between word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 smtClean="0"/>
                  <a:t> and word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Define soft constrain for word vector as 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286" t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046" y="2367563"/>
            <a:ext cx="2276475" cy="428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Shape 111"/>
              <p:cNvSpPr txBox="1">
                <a:spLocks/>
              </p:cNvSpPr>
              <p:nvPr/>
            </p:nvSpPr>
            <p:spPr>
              <a:xfrm>
                <a:off x="1628818" y="2792992"/>
                <a:ext cx="1920249" cy="137591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spcBef>
                    <a:spcPts val="600"/>
                  </a:spcBef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: vector of word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pPr>
                  <a:spcBef>
                    <a:spcPts val="600"/>
                  </a:spcBef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: vector of word </a:t>
                </a:r>
                <a:r>
                  <a:rPr lang="en-US" dirty="0" smtClean="0"/>
                  <a:t>j</a:t>
                </a:r>
              </a:p>
              <a:p>
                <a:pPr>
                  <a:spcBef>
                    <a:spcPts val="600"/>
                  </a:spcBef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bias of </a:t>
                </a:r>
                <a:r>
                  <a:rPr lang="en-US" dirty="0"/>
                  <a:t>word i</a:t>
                </a:r>
                <a:endParaRPr lang="en-US" dirty="0" smtClean="0"/>
              </a:p>
              <a:p>
                <a:pPr>
                  <a:spcBef>
                    <a:spcPts val="600"/>
                  </a:spcBef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bias of word </a:t>
                </a:r>
                <a:r>
                  <a:rPr lang="en-US" dirty="0" smtClean="0"/>
                  <a:t>j</a:t>
                </a:r>
                <a:endParaRPr lang="en-US" b="1" dirty="0"/>
              </a:p>
            </p:txBody>
          </p:sp>
        </mc:Choice>
        <mc:Fallback>
          <p:sp>
            <p:nvSpPr>
              <p:cNvPr id="7" name="Shap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818" y="2792992"/>
                <a:ext cx="1920249" cy="13759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3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Vectors (</a:t>
            </a:r>
            <a:r>
              <a:rPr lang="en-US" dirty="0" err="1"/>
              <a:t>GloVe</a:t>
            </a:r>
            <a:r>
              <a:rPr lang="en-US" dirty="0"/>
              <a:t>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04900" y="1100072"/>
                <a:ext cx="7581900" cy="3648300"/>
              </a:xfrm>
            </p:spPr>
            <p:txBody>
              <a:bodyPr/>
              <a:lstStyle/>
              <a:p>
                <a:r>
                  <a:rPr lang="en-US" sz="2000" dirty="0" smtClean="0"/>
                  <a:t>Define objective function based on soft </a:t>
                </a:r>
                <a:r>
                  <a:rPr lang="en-US" sz="2000" dirty="0" smtClean="0"/>
                  <a:t>constrain which evaluate the sum of all square errors</a:t>
                </a:r>
                <a:endParaRPr lang="en-US" sz="2000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 is weighted function that used to prevent common word pairs</a:t>
                </a:r>
              </a:p>
              <a:p>
                <a:r>
                  <a:rPr lang="en-US" sz="1800" dirty="0" smtClean="0"/>
                  <a:t>When there are common word pairs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will cut off the output and return 1</a:t>
                </a:r>
              </a:p>
              <a:p>
                <a:r>
                  <a:rPr lang="en-US" sz="1800" dirty="0" smtClean="0"/>
                  <a:t>The weight is in range 0 to 1</a:t>
                </a: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 smtClean="0"/>
                  <a:t> decide the distribution of weights (usually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 smtClean="0"/>
                  <a:t> = ¾) </a:t>
                </a:r>
                <a:endParaRPr lang="en-US" sz="18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04900" y="1100072"/>
                <a:ext cx="7581900" cy="3648300"/>
              </a:xfrm>
              <a:blipFill rotWithShape="0">
                <a:blip r:embed="rId2"/>
                <a:stretch>
                  <a:fillRect l="-1286" t="-2003" r="-1045" b="-19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106" y="1848466"/>
            <a:ext cx="3995866" cy="676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106" y="2551760"/>
            <a:ext cx="2657150" cy="74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77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Vectors (</a:t>
            </a:r>
            <a:r>
              <a:rPr lang="en-US" dirty="0" err="1"/>
              <a:t>GloVe</a:t>
            </a:r>
            <a:r>
              <a:rPr lang="en-US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The training process will learn 4 variable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sz="1800" dirty="0" smtClean="0"/>
                  <a:t>For updating the 4 variable we can use SGD (Stochastic Gradient Distance), </a:t>
                </a:r>
                <a:r>
                  <a:rPr lang="en-US" sz="1800" dirty="0" err="1" smtClean="0"/>
                  <a:t>AdaGrad</a:t>
                </a:r>
                <a:r>
                  <a:rPr lang="en-US" sz="1800" dirty="0" smtClean="0"/>
                  <a:t>, </a:t>
                </a:r>
                <a:r>
                  <a:rPr lang="en-US" sz="1800" dirty="0" err="1" smtClean="0"/>
                  <a:t>etc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286" t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6982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729" y="1443790"/>
            <a:ext cx="4098497" cy="317633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3192092" cy="3648300"/>
          </a:xfrm>
        </p:spPr>
        <p:txBody>
          <a:bodyPr/>
          <a:lstStyle/>
          <a:p>
            <a:r>
              <a:rPr lang="en-US" sz="1600" dirty="0" smtClean="0"/>
              <a:t>Example the result of </a:t>
            </a:r>
            <a:r>
              <a:rPr lang="en-US" sz="1600" dirty="0" err="1" smtClean="0"/>
              <a:t>GloVe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4508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3260844" cy="3648300"/>
          </a:xfrm>
        </p:spPr>
        <p:txBody>
          <a:bodyPr/>
          <a:lstStyle/>
          <a:p>
            <a:r>
              <a:rPr lang="en-US" sz="1600" dirty="0" smtClean="0"/>
              <a:t>Example result of Word2Vec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39" y="1163576"/>
            <a:ext cx="3719547" cy="36085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725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Word Embedding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5569" y="1462471"/>
            <a:ext cx="2760955" cy="1058787"/>
          </a:xfrm>
        </p:spPr>
        <p:txBody>
          <a:bodyPr/>
          <a:lstStyle/>
          <a:p>
            <a:r>
              <a:rPr lang="en-US" sz="1400" dirty="0" smtClean="0"/>
              <a:t>Count vector</a:t>
            </a:r>
          </a:p>
          <a:p>
            <a:r>
              <a:rPr lang="en-US" sz="1400" dirty="0" smtClean="0"/>
              <a:t>TF-IDF vector</a:t>
            </a:r>
          </a:p>
          <a:p>
            <a:r>
              <a:rPr lang="en-US" sz="1400" dirty="0" smtClean="0"/>
              <a:t>Co-occurrence vector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69879250"/>
              </p:ext>
            </p:extLst>
          </p:nvPr>
        </p:nvGraphicFramePr>
        <p:xfrm>
          <a:off x="-153880" y="1435838"/>
          <a:ext cx="5444971" cy="329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385569" y="3603469"/>
            <a:ext cx="4290217" cy="1058787"/>
          </a:xfrm>
        </p:spPr>
        <p:txBody>
          <a:bodyPr/>
          <a:lstStyle/>
          <a:p>
            <a:r>
              <a:rPr lang="en-US" sz="1400" dirty="0" smtClean="0"/>
              <a:t>Word2Vec [</a:t>
            </a:r>
            <a:r>
              <a:rPr lang="en-US" sz="1400" dirty="0" err="1" smtClean="0"/>
              <a:t>Mikolov</a:t>
            </a:r>
            <a:r>
              <a:rPr lang="en-US" sz="1400" dirty="0" smtClean="0"/>
              <a:t> et al., 2013]</a:t>
            </a:r>
          </a:p>
          <a:p>
            <a:r>
              <a:rPr lang="en-US" sz="1400" dirty="0" err="1" smtClean="0"/>
              <a:t>GloVe</a:t>
            </a:r>
            <a:r>
              <a:rPr lang="en-US" sz="1400" dirty="0" smtClean="0"/>
              <a:t>: Global Vectors [</a:t>
            </a:r>
            <a:r>
              <a:rPr lang="en-US" sz="1400" dirty="0" err="1" smtClean="0"/>
              <a:t>Penington</a:t>
            </a:r>
            <a:r>
              <a:rPr lang="en-US" sz="1400" dirty="0" smtClean="0"/>
              <a:t> et al., 2014]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45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Vector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1386" y="933173"/>
            <a:ext cx="3681900" cy="3537900"/>
          </a:xfrm>
        </p:spPr>
        <p:txBody>
          <a:bodyPr/>
          <a:lstStyle/>
          <a:p>
            <a:r>
              <a:rPr lang="en-US" sz="1400" dirty="0" smtClean="0"/>
              <a:t>Create matrix with size </a:t>
            </a:r>
            <a:r>
              <a:rPr lang="en-US" sz="1400" i="1" dirty="0" smtClean="0"/>
              <a:t>N</a:t>
            </a:r>
            <a:r>
              <a:rPr lang="en-US" sz="1400" dirty="0" smtClean="0"/>
              <a:t> x </a:t>
            </a:r>
            <a:r>
              <a:rPr lang="en-US" sz="1400" i="1" dirty="0" smtClean="0"/>
              <a:t>D</a:t>
            </a:r>
            <a:r>
              <a:rPr lang="en-US" sz="1400" dirty="0" smtClean="0"/>
              <a:t>, where </a:t>
            </a:r>
            <a:r>
              <a:rPr lang="en-US" sz="1400" i="1" dirty="0" smtClean="0"/>
              <a:t>N</a:t>
            </a:r>
            <a:r>
              <a:rPr lang="en-US" sz="1400" dirty="0" smtClean="0"/>
              <a:t> is the number of unique tokens and </a:t>
            </a:r>
            <a:r>
              <a:rPr lang="en-US" sz="1400" i="1" dirty="0" smtClean="0"/>
              <a:t>D</a:t>
            </a:r>
            <a:r>
              <a:rPr lang="en-US" sz="1400" dirty="0" smtClean="0"/>
              <a:t> the number of Documents in corpus</a:t>
            </a:r>
          </a:p>
          <a:p>
            <a:r>
              <a:rPr lang="en-US" sz="1400" dirty="0" smtClean="0"/>
              <a:t>The value of matrix is the frequency of each token in each document.</a:t>
            </a:r>
          </a:p>
          <a:p>
            <a:r>
              <a:rPr lang="en-US" sz="1400" dirty="0" smtClean="0"/>
              <a:t>Example :</a:t>
            </a:r>
          </a:p>
          <a:p>
            <a:pPr lvl="1"/>
            <a:r>
              <a:rPr lang="en-US" sz="1200" dirty="0" smtClean="0"/>
              <a:t>D1 : He is a lazy boy. She is also lazy.</a:t>
            </a:r>
          </a:p>
          <a:p>
            <a:pPr lvl="1"/>
            <a:r>
              <a:rPr lang="en-US" sz="1200" dirty="0" smtClean="0"/>
              <a:t>D2 : John is a lazy person</a:t>
            </a:r>
          </a:p>
          <a:p>
            <a:pPr marL="520700" lvl="1" indent="0">
              <a:buNone/>
            </a:pP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689" y="1682556"/>
            <a:ext cx="3393572" cy="27885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4989611" y="4649395"/>
            <a:ext cx="35862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https://www.analyticsvidhya.com/blog/2017/06/word-embeddings-count-word2veec/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78538"/>
              </p:ext>
            </p:extLst>
          </p:nvPr>
        </p:nvGraphicFramePr>
        <p:xfrm>
          <a:off x="2032899" y="2995104"/>
          <a:ext cx="1966582" cy="1920240"/>
        </p:xfrm>
        <a:graphic>
          <a:graphicData uri="http://schemas.openxmlformats.org/drawingml/2006/table">
            <a:tbl>
              <a:tblPr firstRow="1" bandRow="1">
                <a:tableStyleId>{91B27B7C-2EEF-4047-8F6D-E4027F30281D}</a:tableStyleId>
              </a:tblPr>
              <a:tblGrid>
                <a:gridCol w="800054"/>
                <a:gridCol w="583264"/>
                <a:gridCol w="583264"/>
              </a:tblGrid>
              <a:tr h="248420">
                <a:tc>
                  <a:txBody>
                    <a:bodyPr/>
                    <a:lstStyle/>
                    <a:p>
                      <a:endParaRPr lang="en-US" sz="120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oboto" panose="020B0604020202020204" charset="0"/>
                          <a:ea typeface="Roboto" panose="020B0604020202020204" charset="0"/>
                        </a:rPr>
                        <a:t>D1</a:t>
                      </a:r>
                      <a:endParaRPr lang="en-US" sz="120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>
                    <a:solidFill>
                      <a:srgbClr val="FF87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oboto" panose="020B0604020202020204" charset="0"/>
                          <a:ea typeface="Roboto" panose="020B0604020202020204" charset="0"/>
                        </a:rPr>
                        <a:t>D2</a:t>
                      </a:r>
                      <a:endParaRPr lang="en-US" sz="120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>
                    <a:solidFill>
                      <a:srgbClr val="FF8700"/>
                    </a:solidFill>
                  </a:tcPr>
                </a:tc>
              </a:tr>
              <a:tr h="2484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oboto" panose="020B0604020202020204" charset="0"/>
                          <a:ea typeface="Roboto" panose="020B0604020202020204" charset="0"/>
                        </a:rPr>
                        <a:t>He</a:t>
                      </a:r>
                      <a:endParaRPr lang="en-US" sz="120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>
                    <a:solidFill>
                      <a:srgbClr val="FF87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oboto" panose="020B0604020202020204" charset="0"/>
                          <a:ea typeface="Roboto" panose="020B0604020202020204" charset="0"/>
                        </a:rPr>
                        <a:t>1</a:t>
                      </a:r>
                      <a:endParaRPr lang="en-US" sz="120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oboto" panose="020B0604020202020204" charset="0"/>
                          <a:ea typeface="Roboto" panose="020B0604020202020204" charset="0"/>
                        </a:rPr>
                        <a:t>0</a:t>
                      </a:r>
                      <a:endParaRPr lang="en-US" sz="120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</a:tr>
              <a:tr h="2484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oboto" panose="020B0604020202020204" charset="0"/>
                          <a:ea typeface="Roboto" panose="020B0604020202020204" charset="0"/>
                        </a:rPr>
                        <a:t>lazy</a:t>
                      </a:r>
                      <a:endParaRPr lang="en-US" sz="120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>
                    <a:solidFill>
                      <a:srgbClr val="FF87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oboto" panose="020B0604020202020204" charset="0"/>
                          <a:ea typeface="Roboto" panose="020B0604020202020204" charset="0"/>
                        </a:rPr>
                        <a:t>2</a:t>
                      </a:r>
                      <a:endParaRPr lang="en-US" sz="120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oboto" panose="020B0604020202020204" charset="0"/>
                          <a:ea typeface="Roboto" panose="020B0604020202020204" charset="0"/>
                        </a:rPr>
                        <a:t>1</a:t>
                      </a:r>
                      <a:endParaRPr lang="en-US" sz="120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</a:tr>
              <a:tr h="2484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oboto" panose="020B0604020202020204" charset="0"/>
                          <a:ea typeface="Roboto" panose="020B0604020202020204" charset="0"/>
                        </a:rPr>
                        <a:t>boy</a:t>
                      </a:r>
                      <a:endParaRPr lang="en-US" sz="120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>
                    <a:solidFill>
                      <a:srgbClr val="FF87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oboto" panose="020B0604020202020204" charset="0"/>
                          <a:ea typeface="Roboto" panose="020B0604020202020204" charset="0"/>
                        </a:rPr>
                        <a:t>1</a:t>
                      </a:r>
                      <a:endParaRPr lang="en-US" sz="120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oboto" panose="020B0604020202020204" charset="0"/>
                          <a:ea typeface="Roboto" panose="020B0604020202020204" charset="0"/>
                        </a:rPr>
                        <a:t>0</a:t>
                      </a:r>
                      <a:endParaRPr lang="en-US" sz="120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</a:tr>
              <a:tr h="2484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oboto" panose="020B0604020202020204" charset="0"/>
                          <a:ea typeface="Roboto" panose="020B0604020202020204" charset="0"/>
                        </a:rPr>
                        <a:t>She</a:t>
                      </a:r>
                      <a:endParaRPr lang="en-US" sz="120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>
                    <a:solidFill>
                      <a:srgbClr val="FF87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oboto" panose="020B0604020202020204" charset="0"/>
                          <a:ea typeface="Roboto" panose="020B0604020202020204" charset="0"/>
                        </a:rPr>
                        <a:t>1</a:t>
                      </a:r>
                      <a:endParaRPr lang="en-US" sz="120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oboto" panose="020B0604020202020204" charset="0"/>
                          <a:ea typeface="Roboto" panose="020B0604020202020204" charset="0"/>
                        </a:rPr>
                        <a:t>0</a:t>
                      </a:r>
                      <a:endParaRPr lang="en-US" sz="120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</a:tr>
              <a:tr h="2484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oboto" panose="020B0604020202020204" charset="0"/>
                          <a:ea typeface="Roboto" panose="020B0604020202020204" charset="0"/>
                        </a:rPr>
                        <a:t>John</a:t>
                      </a:r>
                      <a:endParaRPr lang="en-US" sz="120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>
                    <a:solidFill>
                      <a:srgbClr val="FF87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oboto" panose="020B0604020202020204" charset="0"/>
                          <a:ea typeface="Roboto" panose="020B0604020202020204" charset="0"/>
                        </a:rPr>
                        <a:t>0</a:t>
                      </a:r>
                      <a:endParaRPr lang="en-US" sz="120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oboto" panose="020B0604020202020204" charset="0"/>
                          <a:ea typeface="Roboto" panose="020B0604020202020204" charset="0"/>
                        </a:rPr>
                        <a:t>1</a:t>
                      </a:r>
                      <a:endParaRPr lang="en-US" sz="120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</a:tr>
              <a:tr h="2484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oboto" panose="020B0604020202020204" charset="0"/>
                          <a:ea typeface="Roboto" panose="020B0604020202020204" charset="0"/>
                        </a:rPr>
                        <a:t>person</a:t>
                      </a:r>
                      <a:endParaRPr lang="en-US" sz="120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>
                    <a:solidFill>
                      <a:srgbClr val="FF87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oboto" panose="020B0604020202020204" charset="0"/>
                          <a:ea typeface="Roboto" panose="020B0604020202020204" charset="0"/>
                        </a:rPr>
                        <a:t>0</a:t>
                      </a:r>
                      <a:endParaRPr lang="en-US" sz="120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oboto" panose="020B0604020202020204" charset="0"/>
                          <a:ea typeface="Roboto" panose="020B0604020202020204" charset="0"/>
                        </a:rPr>
                        <a:t>1</a:t>
                      </a:r>
                      <a:endParaRPr lang="en-US" sz="120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vector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Similar with count vector, however the value inside the matrix is replaced by the result of TF-IDF</a:t>
            </a:r>
          </a:p>
          <a:p>
            <a:r>
              <a:rPr lang="en-US" sz="1800" dirty="0" smtClean="0"/>
              <a:t>TF - IDF (Term Frequency – Inverse Document Frequency)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579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Co-Occurrence vector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Based on the assumption that “</a:t>
            </a:r>
            <a:r>
              <a:rPr lang="en-US" sz="1800" dirty="0" smtClean="0">
                <a:solidFill>
                  <a:srgbClr val="FF0000"/>
                </a:solidFill>
              </a:rPr>
              <a:t>similar word tend to occur together in the same context</a:t>
            </a:r>
            <a:r>
              <a:rPr lang="en-US" sz="1800" dirty="0" smtClean="0"/>
              <a:t>”</a:t>
            </a:r>
          </a:p>
          <a:p>
            <a:r>
              <a:rPr lang="en-US" sz="1800" dirty="0"/>
              <a:t>Co-occurrence : </a:t>
            </a:r>
            <a:endParaRPr lang="en-US" sz="1800" dirty="0" smtClean="0"/>
          </a:p>
          <a:p>
            <a:pPr lvl="1"/>
            <a:r>
              <a:rPr lang="en-US" sz="1400" dirty="0" smtClean="0"/>
              <a:t>For </a:t>
            </a:r>
            <a:r>
              <a:rPr lang="en-US" sz="1400" dirty="0"/>
              <a:t>a given corpus, the co-occurrence of a pair of words say </a:t>
            </a:r>
            <a:r>
              <a:rPr lang="en-US" sz="1400" i="1" dirty="0"/>
              <a:t>w1</a:t>
            </a:r>
            <a:r>
              <a:rPr lang="en-US" sz="1400" dirty="0"/>
              <a:t> and </a:t>
            </a:r>
            <a:r>
              <a:rPr lang="en-US" sz="1400" i="1" dirty="0"/>
              <a:t>w2</a:t>
            </a:r>
            <a:r>
              <a:rPr lang="en-US" sz="1400" dirty="0"/>
              <a:t> is the number of times they have appeared together in a Context Window</a:t>
            </a:r>
            <a:r>
              <a:rPr lang="en-US" sz="1400" dirty="0" smtClean="0"/>
              <a:t>.</a:t>
            </a:r>
          </a:p>
          <a:p>
            <a:r>
              <a:rPr lang="en-US" sz="1800" dirty="0" smtClean="0"/>
              <a:t>Context Window : </a:t>
            </a:r>
          </a:p>
          <a:p>
            <a:pPr lvl="1"/>
            <a:r>
              <a:rPr lang="en-US" sz="1400" dirty="0" smtClean="0"/>
              <a:t>The number of word around target word</a:t>
            </a:r>
          </a:p>
          <a:p>
            <a:pPr lvl="1"/>
            <a:r>
              <a:rPr lang="en-US" sz="1400" dirty="0" smtClean="0"/>
              <a:t>Below is the example of context word with size 2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80" y="3505478"/>
            <a:ext cx="5057775" cy="47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980" y="3958526"/>
            <a:ext cx="5067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3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Co-Occurrence Vector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Example :</a:t>
            </a:r>
          </a:p>
          <a:p>
            <a:pPr lvl="1"/>
            <a:r>
              <a:rPr lang="en-US" sz="1800" dirty="0" smtClean="0"/>
              <a:t>He is not lazy. He is intelligent. He is smart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12" y="2236787"/>
            <a:ext cx="5466541" cy="25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Proposed by </a:t>
            </a:r>
            <a:r>
              <a:rPr lang="en-US" sz="1600" dirty="0" err="1" smtClean="0"/>
              <a:t>Mikolov</a:t>
            </a:r>
            <a:r>
              <a:rPr lang="en-US" sz="1600" dirty="0" smtClean="0"/>
              <a:t> et al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9" name="Shape 111"/>
          <p:cNvSpPr txBox="1">
            <a:spLocks/>
          </p:cNvSpPr>
          <p:nvPr/>
        </p:nvSpPr>
        <p:spPr>
          <a:xfrm>
            <a:off x="1104900" y="1790616"/>
            <a:ext cx="6345767" cy="2622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smtClean="0">
                <a:highlight>
                  <a:srgbClr val="FF8700"/>
                </a:highlight>
              </a:rPr>
              <a:t>What is Word2Vec?</a:t>
            </a:r>
            <a:endParaRPr lang="en-US" sz="1600" dirty="0" smtClean="0">
              <a:highlight>
                <a:srgbClr val="FF8700"/>
              </a:highlight>
            </a:endParaRP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Two layer neural network that process text (shallow network, not part of deep learning)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What we need: </a:t>
            </a:r>
            <a:r>
              <a:rPr lang="en-US" sz="1600" dirty="0" smtClean="0"/>
              <a:t>text corpus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What we get: </a:t>
            </a:r>
            <a:r>
              <a:rPr lang="en-US" sz="1600" dirty="0" smtClean="0"/>
              <a:t>a set of vector representation for each vocabulary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How it works:</a:t>
            </a:r>
            <a:r>
              <a:rPr lang="en-US" sz="1600" dirty="0" smtClean="0"/>
              <a:t> predict the probability of words against other words that neighbor them in the input corpus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Neighbor words </a:t>
            </a:r>
            <a:r>
              <a:rPr lang="en-US" sz="1600" dirty="0" smtClean="0">
                <a:solidFill>
                  <a:srgbClr val="FF0000"/>
                </a:solidFill>
              </a:rPr>
              <a:t>similar to </a:t>
            </a:r>
            <a:r>
              <a:rPr lang="en-US" sz="1600" dirty="0" smtClean="0"/>
              <a:t>context 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313" y="4417733"/>
            <a:ext cx="5067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2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Two methods in Word2Vec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19234122"/>
              </p:ext>
            </p:extLst>
          </p:nvPr>
        </p:nvGraphicFramePr>
        <p:xfrm>
          <a:off x="882768" y="1478767"/>
          <a:ext cx="5444971" cy="329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9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948</Words>
  <Application>Microsoft Office PowerPoint</Application>
  <PresentationFormat>On-screen Show (16:9)</PresentationFormat>
  <Paragraphs>254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Roboto</vt:lpstr>
      <vt:lpstr>Dosis</vt:lpstr>
      <vt:lpstr>Cambria Math</vt:lpstr>
      <vt:lpstr>William template</vt:lpstr>
      <vt:lpstr>Introduction to Word Embedding</vt:lpstr>
      <vt:lpstr>Learning Word Embedding</vt:lpstr>
      <vt:lpstr>Learning Word Embedding</vt:lpstr>
      <vt:lpstr>Count Vector</vt:lpstr>
      <vt:lpstr>TF-IDF vector</vt:lpstr>
      <vt:lpstr>Co-Occurrence vector</vt:lpstr>
      <vt:lpstr>Co-Occurrence Vector (2)</vt:lpstr>
      <vt:lpstr>Word2Vec</vt:lpstr>
      <vt:lpstr>Word2Vec</vt:lpstr>
      <vt:lpstr>Continuous Bag of Words (CBoW)</vt:lpstr>
      <vt:lpstr>Continuous Bag of Words (CBoW)</vt:lpstr>
      <vt:lpstr>Continuous Bag of Words (CBoW)</vt:lpstr>
      <vt:lpstr>Continuous Bag of Words (CBoW)</vt:lpstr>
      <vt:lpstr>Continuous Bag of Words (CBoW)</vt:lpstr>
      <vt:lpstr>Continuous Bag of Words (CBoW)</vt:lpstr>
      <vt:lpstr>Continuous Bag of Words (CBoW)</vt:lpstr>
      <vt:lpstr>Skip-Gram (SG)</vt:lpstr>
      <vt:lpstr>Skip-Gram (SG)</vt:lpstr>
      <vt:lpstr>Skip-Gram (SG)</vt:lpstr>
      <vt:lpstr>Global Vectors (GloVe) </vt:lpstr>
      <vt:lpstr>Global Vectors (GloVe) </vt:lpstr>
      <vt:lpstr>Global Vectors (GloVe) </vt:lpstr>
      <vt:lpstr>Global Vectors (GloVe) </vt:lpstr>
      <vt:lpstr>Example Result</vt:lpstr>
      <vt:lpstr>Example 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Word Embedding</dc:title>
  <dc:creator>Pavilion 14</dc:creator>
  <cp:lastModifiedBy>rizka</cp:lastModifiedBy>
  <cp:revision>61</cp:revision>
  <dcterms:modified xsi:type="dcterms:W3CDTF">2018-05-22T04:12:25Z</dcterms:modified>
</cp:coreProperties>
</file>