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8"/>
  </p:notesMasterIdLst>
  <p:handoutMasterIdLst>
    <p:handoutMasterId r:id="rId69"/>
  </p:handoutMasterIdLst>
  <p:sldIdLst>
    <p:sldId id="256" r:id="rId3"/>
    <p:sldId id="374" r:id="rId4"/>
    <p:sldId id="1047" r:id="rId5"/>
    <p:sldId id="1048" r:id="rId6"/>
    <p:sldId id="1049" r:id="rId7"/>
    <p:sldId id="1050" r:id="rId8"/>
    <p:sldId id="1051" r:id="rId9"/>
    <p:sldId id="1052" r:id="rId10"/>
    <p:sldId id="1053" r:id="rId11"/>
    <p:sldId id="1054" r:id="rId12"/>
    <p:sldId id="1055" r:id="rId13"/>
    <p:sldId id="1056" r:id="rId14"/>
    <p:sldId id="1057" r:id="rId15"/>
    <p:sldId id="1058" r:id="rId16"/>
    <p:sldId id="1059" r:id="rId17"/>
    <p:sldId id="1060" r:id="rId18"/>
    <p:sldId id="1061" r:id="rId19"/>
    <p:sldId id="1062" r:id="rId20"/>
    <p:sldId id="1063" r:id="rId21"/>
    <p:sldId id="1064" r:id="rId22"/>
    <p:sldId id="1065" r:id="rId23"/>
    <p:sldId id="1066" r:id="rId24"/>
    <p:sldId id="1067" r:id="rId25"/>
    <p:sldId id="1068" r:id="rId26"/>
    <p:sldId id="1069" r:id="rId27"/>
    <p:sldId id="1070" r:id="rId28"/>
    <p:sldId id="1071" r:id="rId29"/>
    <p:sldId id="1072" r:id="rId30"/>
    <p:sldId id="1112" r:id="rId31"/>
    <p:sldId id="1074" r:id="rId32"/>
    <p:sldId id="1113" r:id="rId33"/>
    <p:sldId id="1076" r:id="rId34"/>
    <p:sldId id="1077" r:id="rId35"/>
    <p:sldId id="1078" r:id="rId36"/>
    <p:sldId id="1079" r:id="rId37"/>
    <p:sldId id="1080" r:id="rId38"/>
    <p:sldId id="1081" r:id="rId39"/>
    <p:sldId id="1082" r:id="rId40"/>
    <p:sldId id="1083" r:id="rId41"/>
    <p:sldId id="1084" r:id="rId42"/>
    <p:sldId id="1085" r:id="rId43"/>
    <p:sldId id="1086" r:id="rId44"/>
    <p:sldId id="1087" r:id="rId45"/>
    <p:sldId id="1088" r:id="rId46"/>
    <p:sldId id="1089" r:id="rId47"/>
    <p:sldId id="1090" r:id="rId48"/>
    <p:sldId id="1092" r:id="rId49"/>
    <p:sldId id="1093" r:id="rId50"/>
    <p:sldId id="1094" r:id="rId51"/>
    <p:sldId id="1095" r:id="rId52"/>
    <p:sldId id="1096" r:id="rId53"/>
    <p:sldId id="1097" r:id="rId54"/>
    <p:sldId id="1098" r:id="rId55"/>
    <p:sldId id="1099" r:id="rId56"/>
    <p:sldId id="1101" r:id="rId57"/>
    <p:sldId id="1102" r:id="rId58"/>
    <p:sldId id="1103" r:id="rId59"/>
    <p:sldId id="1104" r:id="rId60"/>
    <p:sldId id="1105" r:id="rId61"/>
    <p:sldId id="1106" r:id="rId62"/>
    <p:sldId id="1107" r:id="rId63"/>
    <p:sldId id="1108" r:id="rId64"/>
    <p:sldId id="1109" r:id="rId65"/>
    <p:sldId id="1110" r:id="rId66"/>
    <p:sldId id="1111" r:id="rId67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96" autoAdjust="0"/>
    <p:restoredTop sz="86335" autoAdjust="0"/>
  </p:normalViewPr>
  <p:slideViewPr>
    <p:cSldViewPr>
      <p:cViewPr>
        <p:scale>
          <a:sx n="53" d="100"/>
          <a:sy n="53" d="100"/>
        </p:scale>
        <p:origin x="-33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14.09.2010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17: Hierarchical Clustering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agglomerative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(HAC)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HAC creates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hierachy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form of a binary tree.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Assumes a similarity measure for determining the similarity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Up to now, our similarity measures were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look at four different cluster similarity measures.</a:t>
            </a:r>
          </a:p>
          <a:p>
            <a:pPr lvl="1">
              <a:spcBef>
                <a:spcPts val="700"/>
              </a:spcBef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agglomerative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(HAC)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Start with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each document in a separate cluster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repeatedly merge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two clusters that are most similar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Until there is only one cluster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history of merging is a hierarchy in the form of a binary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standard way of depicting this history is a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dendrogram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dendogram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857752" y="1571612"/>
            <a:ext cx="414340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history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mergers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can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 read off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from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bottom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top.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horizontal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merger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tells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merger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was.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dendrogram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particular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(e.g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0.1 or 0.4) to get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flat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 descr="17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4558425" cy="4286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Divisive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Divisive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top-down.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Alternative to HAC (which is bottom up).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Divisive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Start with all docs in one big cluster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recursively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split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clusters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Eventually each node forms a cluster on its own.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Bisecting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at the end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HAC (=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bottom-up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Naive HAC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 descr="17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643050"/>
            <a:ext cx="6535714" cy="48577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 Computational complexity of the naive algorithm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First, we compute the similarity of all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×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pairs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Then, in each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iterations: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scan the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O(N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×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similarities to find the maximum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merge the two clusters with maximum similarity.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compute the similarity of the new cluster with all other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surviving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are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iterations, each performing a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O(N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×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operation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Overall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complexity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We’ll look at more efficient algorithms later.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Key question: How to define cluster similarity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Single-link: Maximum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Maximum similarity of any two documents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-link: Minimum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Minimum similarity of any two documents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Average similarity of all document pairs (but excluding pairs of docs in the same cluster)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is equivalent to the similarity of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Group-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intrasimilarity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Average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similary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all document pairs, including pairs of docs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Cluster similarity: 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 descr="17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071679"/>
            <a:ext cx="5679320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Single-link: Maximum similarity 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" name="Picture 7" descr="17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285992"/>
            <a:ext cx="5717564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Complete-link: Minimum similarity 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 descr="17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1" y="2214554"/>
            <a:ext cx="5653455" cy="36433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Introduction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Single-link/ Complete-link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336699"/>
                </a:solidFill>
                <a:latin typeface="Calibri" charset="0"/>
              </a:rPr>
              <a:t>Centroid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/ GAAC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Variants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Labeling clusters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intersimilarity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71612"/>
            <a:ext cx="8286808" cy="10001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inter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similarity of two documents in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different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clusters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 descr="17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500306"/>
            <a:ext cx="5500726" cy="3593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Group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intrasimilarity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571612"/>
            <a:ext cx="8286808" cy="10001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intra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similarity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any pair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including cases where the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two documents are in the same cluster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Picture 7" descr="17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575629"/>
            <a:ext cx="5666517" cy="34268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Cluster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Larger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9" name="Picture 8" descr="17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46" y="2428868"/>
            <a:ext cx="5530976" cy="35004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Single-link: Maximum similarity 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 descr="17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311104"/>
            <a:ext cx="5647819" cy="37611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Complete-link: Minimum similarity 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" name="Picture 7" descr="17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76734"/>
            <a:ext cx="5711314" cy="370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intersimilarity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7" descr="17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285992"/>
            <a:ext cx="5729603" cy="36577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Group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intrasimilarity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" name="Picture 8" descr="17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85992"/>
            <a:ext cx="5715040" cy="36621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Single-link/ Complete-link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Centroid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/ GAAC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Variants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Labeling clusters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Single link HAC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similarity of two clusters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maximum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intersimilarity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– 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maximum similarity of a document from the first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cluster and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from the second cluster.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Once we have merged two clusters, how do we update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simple for single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link: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SIM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, 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∪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))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dendogram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was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produced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single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-link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857752" y="1714488"/>
            <a:ext cx="414340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Notice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small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(1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members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added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balanced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2-cluster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3-cluster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derived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cutting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dendrogram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6" descr="17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4558425" cy="4286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Single-link/ Complete-link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Centroid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/ GAAC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Variants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Labeling clusters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link HAC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similarity of two clusters is the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minimum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intersimilarity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minimum similarity of a document from the first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cluster and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 document from the second cluster.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Once we have merged two clusters, how do we update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Again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simple: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SIM(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, 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∪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)) =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min(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measure the similarity of two clusters by computing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diameter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the cluster that we would get if we merged them.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-link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dendrogram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857752" y="1714488"/>
            <a:ext cx="414340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Notice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dendrogram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much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balanced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single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-link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create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2-cluster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7" descr="17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643051"/>
            <a:ext cx="4429156" cy="469298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single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link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 descr="17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500306"/>
            <a:ext cx="3736612" cy="32430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0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Single-link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9" name="Picture 8" descr="17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428868"/>
            <a:ext cx="3351654" cy="31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0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link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7" name="Picture 6" descr="17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8" y="2500306"/>
            <a:ext cx="3663356" cy="31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0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Single-link vs.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link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" name="Picture 7" descr="17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85992"/>
            <a:ext cx="7347377" cy="27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Single-link: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Chaining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4000504"/>
            <a:ext cx="8286808" cy="2000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Single-link clustering often produces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long, straggly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clusters. For most applications, these are undesirable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6" descr="17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357430"/>
            <a:ext cx="3495092" cy="192882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What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2-cluster clustering will complete-link produce?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Coordinates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1 + 2 × </a:t>
            </a:r>
            <a:r>
              <a:rPr lang="el-GR" i="1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4, 5 + 2 × </a:t>
            </a:r>
            <a:r>
              <a:rPr lang="el-GR" i="1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6, 7 − </a:t>
            </a:r>
            <a:r>
              <a:rPr lang="el-GR" i="1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9" name="Picture 8" descr="17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76" y="2643182"/>
            <a:ext cx="3608586" cy="15001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-link: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Sensitivity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outliers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complete-link clustering of this set splits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from its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right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neighbors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clearly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undesirable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reason is the outlier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shows that a single outlier can negatively affect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outcome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-link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Single-link clustering does better in this case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9" name="Picture 8" descr="17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28802"/>
            <a:ext cx="3608586" cy="15001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Single-link/ Complete-link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336699"/>
                </a:solidFill>
                <a:latin typeface="Calibri" charset="0"/>
              </a:rPr>
              <a:t>Centroid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/ GAAC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Variants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Labeling clusters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Applications of clustering in IR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5065" y="1571610"/>
          <a:ext cx="8290339" cy="451488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1037"/>
                <a:gridCol w="208280"/>
                <a:gridCol w="1691809"/>
                <a:gridCol w="2479118"/>
                <a:gridCol w="2010095"/>
              </a:tblGrid>
              <a:tr h="65723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Application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What is</a:t>
                      </a:r>
                    </a:p>
                    <a:p>
                      <a:r>
                        <a:rPr lang="de-DE" sz="1800" b="0" kern="1200" baseline="0" dirty="0" err="1" smtClean="0"/>
                        <a:t>clustered</a:t>
                      </a:r>
                      <a:r>
                        <a:rPr lang="de-DE" sz="1800" b="0" kern="1200" baseline="0" dirty="0" smtClean="0"/>
                        <a:t>?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Benefit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/>
                        <a:t>Example</a:t>
                      </a:r>
                      <a:endParaRPr lang="de-DE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82"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Search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result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clustering</a:t>
                      </a:r>
                      <a:endParaRPr lang="de-DE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search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kern="1200" baseline="0" dirty="0" err="1" smtClean="0"/>
                        <a:t>results</a:t>
                      </a:r>
                      <a:endParaRPr lang="de-DE" sz="1800" kern="1200" baseline="0" dirty="0" smtClean="0"/>
                    </a:p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more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effective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information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presentation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to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user</a:t>
                      </a:r>
                      <a:endParaRPr lang="de-DE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42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Scatter-Gather</a:t>
                      </a:r>
                      <a:endParaRPr lang="de-DE" sz="1800" dirty="0" smtClean="0"/>
                    </a:p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(</a:t>
                      </a:r>
                      <a:r>
                        <a:rPr lang="de-DE" sz="1800" kern="1200" baseline="0" dirty="0" err="1" smtClean="0"/>
                        <a:t>subsets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kern="1200" baseline="0" dirty="0" err="1" smtClean="0"/>
                        <a:t>of</a:t>
                      </a:r>
                      <a:r>
                        <a:rPr lang="de-DE" sz="1800" kern="1200" baseline="0" dirty="0" smtClean="0"/>
                        <a:t>) </a:t>
                      </a:r>
                      <a:r>
                        <a:rPr lang="de-DE" sz="1800" kern="1200" baseline="0" dirty="0" err="1" smtClean="0"/>
                        <a:t>collection</a:t>
                      </a:r>
                      <a:endParaRPr lang="de-DE" sz="1800" kern="1200" baseline="0" dirty="0" smtClean="0"/>
                    </a:p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alternative </a:t>
                      </a:r>
                      <a:r>
                        <a:rPr lang="de-DE" sz="1800" kern="1200" baseline="0" dirty="0" err="1" smtClean="0"/>
                        <a:t>user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interface</a:t>
                      </a:r>
                      <a:r>
                        <a:rPr lang="de-DE" sz="1800" kern="1200" baseline="0" dirty="0" smtClean="0"/>
                        <a:t>: “</a:t>
                      </a:r>
                      <a:r>
                        <a:rPr lang="de-DE" sz="1800" kern="1200" baseline="0" dirty="0" err="1" smtClean="0"/>
                        <a:t>search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without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typing</a:t>
                      </a:r>
                      <a:r>
                        <a:rPr lang="de-DE" sz="1800" kern="1200" baseline="0" dirty="0" smtClean="0"/>
                        <a:t>”</a:t>
                      </a:r>
                      <a:endParaRPr lang="de-DE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28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Collection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clustering</a:t>
                      </a:r>
                      <a:endParaRPr lang="de-DE" sz="1800" kern="1200" baseline="0" dirty="0" smtClean="0"/>
                    </a:p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collection</a:t>
                      </a:r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effective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information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kern="1200" baseline="0" dirty="0" err="1" smtClean="0"/>
                        <a:t>presentation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for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exploratory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browsing</a:t>
                      </a:r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McKeown</a:t>
                      </a:r>
                      <a:r>
                        <a:rPr lang="de-DE" sz="1800" kern="1200" baseline="0" dirty="0" smtClean="0"/>
                        <a:t> et al. 2002,</a:t>
                      </a:r>
                    </a:p>
                    <a:p>
                      <a:r>
                        <a:rPr lang="de-DE" sz="1800" kern="1200" baseline="0" dirty="0" smtClean="0"/>
                        <a:t>news.google.com</a:t>
                      </a:r>
                      <a:endParaRPr lang="de-DE" sz="1800" kern="1200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2982"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Cluster-based retrieval</a:t>
                      </a:r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collection</a:t>
                      </a:r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higher efficiency:</a:t>
                      </a:r>
                    </a:p>
                    <a:p>
                      <a:r>
                        <a:rPr lang="de-DE" sz="1800" kern="1200" baseline="0" dirty="0" err="1" smtClean="0"/>
                        <a:t>faster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search</a:t>
                      </a:r>
                      <a:endParaRPr lang="de-DE" sz="1800" kern="12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err="1" smtClean="0"/>
                        <a:t>Salton</a:t>
                      </a:r>
                      <a:r>
                        <a:rPr lang="de-DE" sz="1800" kern="1200" baseline="0" dirty="0" smtClean="0"/>
                        <a:t> 1971</a:t>
                      </a:r>
                    </a:p>
                    <a:p>
                      <a:endParaRPr lang="de-DE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HAC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071546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similarity of two clusters is the average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intersimilarity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average similarity of documents from the first cluster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 documents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from the second cluster.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naive implementation of this definition is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inefficient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)), but the definition is equivalent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computing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of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the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centroids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Hence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name: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HAC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this is the dot product, not cosine similarity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8" name="Picture 7" descr="17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4123385"/>
            <a:ext cx="4725493" cy="4486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clustering 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9" name="Picture 8" descr="17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428868"/>
            <a:ext cx="4429156" cy="34538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entroid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clustering 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Picture 6" descr="17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82" y="2357430"/>
            <a:ext cx="4448322" cy="345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Inversion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 inversion, the similarity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during 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merge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sequence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an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dendrogram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Below: Similarity of the first merger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∪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-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4.0, similarity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second merger ((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∪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∪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≈ −3.5.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9" name="Picture 8" descr="17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3357562"/>
            <a:ext cx="6001516" cy="27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Inversions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Hierarchical clustering algorithms that allow inversions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inferior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rationale for hierarchical clustering is that at any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given point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we’ve found the most coherent clustering of 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given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Intuitively: smaller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clusterings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should be more coherent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larger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inversion contradicts this intuition: we have a large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cluster that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more coherent than one of its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subclusters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smtClean="0">
                <a:solidFill>
                  <a:schemeClr val="tx1"/>
                </a:solidFill>
                <a:latin typeface="+mj-lt"/>
              </a:rPr>
              <a:t>Group-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agglomerative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(GAAC)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GAAC also has an “average-similarity” criterion, but does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inversions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similarity of two clusters is the average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intrasimilarity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average similarity of all document pairs (including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those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exclude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self-similarities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smtClean="0">
                <a:solidFill>
                  <a:schemeClr val="tx1"/>
                </a:solidFill>
                <a:latin typeface="+mj-lt"/>
              </a:rPr>
              <a:t>Group-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agglomerative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(GAAC)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Again, a naive implementation is inefficient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)) and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there is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 equivalent, more efficient,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-based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definition: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Again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this is the dot product, not cosine similarity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7" name="Picture 6" descr="17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3143247"/>
            <a:ext cx="6215106" cy="150938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Which HAC clustering should I use?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Don’t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HAC because of inversions.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most cases: GAAC is best since it isn’t subject 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chaining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sensitivity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outliers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However, we can only use GAAC for vector representations.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other types of document representations (or if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only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pairwise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similarities for document are available):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-link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are also some applications for single-link (e.g.,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duplicate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detection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 web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Flat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high efficiency, use flat clustering (or perhaps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bisecting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deterministic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HAC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When a hierarchical structure is desired: hierarchical algorithm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HAC also can be applied 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cannot be predetermined (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start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knowing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Single-link/ Complete-link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Centroid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/ GAAC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Variants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Labeling clusters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 means algorithm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 descr="17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714488"/>
            <a:ext cx="7643866" cy="45463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Efficient single link clustering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7" name="Picture 6" descr="17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71612"/>
            <a:ext cx="7113110" cy="50006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complexity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HAC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357298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single-link algorithm we just saw is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Much more efficient than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algorithm we looked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earlier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is no known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algorithm for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complete-link,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GAAC.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time complexity for these three is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See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book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practice: little difference between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142908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Combination similarities of the four algorithms</a:t>
            </a:r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7" name="Picture 6" descr="17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8" y="2428868"/>
            <a:ext cx="8522714" cy="21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14346" y="12700"/>
            <a:ext cx="935837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Comparison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HAC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50" y="1571612"/>
          <a:ext cx="8572530" cy="39412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4506"/>
                <a:gridCol w="2357430"/>
                <a:gridCol w="1500198"/>
                <a:gridCol w="1285890"/>
                <a:gridCol w="1714506"/>
              </a:tblGrid>
              <a:tr h="720832"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/>
                        <a:t>method</a:t>
                      </a:r>
                      <a:endParaRPr lang="en-US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/>
                        <a:t>combination similarity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/>
                        <a:t>time </a:t>
                      </a:r>
                      <a:r>
                        <a:rPr lang="en-US" sz="2000" b="0" kern="1200" baseline="0" dirty="0" err="1" smtClean="0"/>
                        <a:t>compl</a:t>
                      </a:r>
                      <a:r>
                        <a:rPr lang="en-US" sz="2000" b="0" kern="1200" baseline="0" dirty="0" smtClean="0"/>
                        <a:t>. 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/>
                        <a:t>optimal? 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 smtClean="0"/>
                        <a:t>comment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/>
                        <a:t>single-link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max </a:t>
                      </a:r>
                      <a:r>
                        <a:rPr lang="en-US" sz="2000" kern="1200" baseline="0" dirty="0" err="1" smtClean="0"/>
                        <a:t>intersimilarity</a:t>
                      </a:r>
                      <a:r>
                        <a:rPr lang="en-US" sz="2000" kern="1200" baseline="0" dirty="0" smtClean="0"/>
                        <a:t> of any 2 docs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latin typeface="Calibri"/>
                          <a:cs typeface="Calibri"/>
                        </a:rPr>
                        <a:t>Ɵ</a:t>
                      </a:r>
                      <a:r>
                        <a:rPr lang="en-US" sz="2000" kern="1200" baseline="0" dirty="0" smtClean="0"/>
                        <a:t>(</a:t>
                      </a:r>
                      <a:r>
                        <a:rPr lang="en-US" sz="2000" i="1" kern="1200" baseline="0" dirty="0" smtClean="0"/>
                        <a:t>N</a:t>
                      </a:r>
                      <a:r>
                        <a:rPr lang="en-US" sz="2000" kern="1200" baseline="30000" dirty="0" smtClean="0"/>
                        <a:t>2</a:t>
                      </a:r>
                      <a:r>
                        <a:rPr lang="en-US" sz="2000" kern="1200" baseline="0" dirty="0" smtClean="0"/>
                        <a:t>)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yes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chaining effect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/>
                        <a:t>complete-link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min </a:t>
                      </a:r>
                      <a:r>
                        <a:rPr lang="en-US" sz="2000" kern="1200" baseline="0" dirty="0" err="1" smtClean="0"/>
                        <a:t>intersimilarity</a:t>
                      </a:r>
                      <a:r>
                        <a:rPr lang="en-US" sz="2000" kern="1200" baseline="0" dirty="0" smtClean="0"/>
                        <a:t> of any 2 docs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latin typeface="+mn-lt"/>
                          <a:cs typeface="Calibri"/>
                        </a:rPr>
                        <a:t>Ɵ</a:t>
                      </a:r>
                      <a:r>
                        <a:rPr lang="en-US" sz="2000" kern="1200" baseline="0" dirty="0" smtClean="0"/>
                        <a:t>(</a:t>
                      </a:r>
                      <a:r>
                        <a:rPr lang="en-US" sz="2000" i="1" kern="1200" baseline="0" dirty="0" smtClean="0"/>
                        <a:t>N</a:t>
                      </a:r>
                      <a:r>
                        <a:rPr lang="en-US" sz="2000" kern="1200" baseline="30000" dirty="0" smtClean="0"/>
                        <a:t>2</a:t>
                      </a:r>
                      <a:r>
                        <a:rPr lang="en-US" sz="2000" kern="1200" baseline="0" dirty="0" smtClean="0"/>
                        <a:t> log</a:t>
                      </a:r>
                      <a:r>
                        <a:rPr lang="en-US" sz="2000" i="1" kern="1200" baseline="0" dirty="0" smtClean="0"/>
                        <a:t> N</a:t>
                      </a:r>
                      <a:r>
                        <a:rPr lang="en-US" sz="2000" kern="1200" baseline="0" dirty="0" smtClean="0"/>
                        <a:t>)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no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sensitive to outliers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10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/>
                        <a:t>group-average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average of all </a:t>
                      </a:r>
                      <a:r>
                        <a:rPr lang="en-US" sz="2000" kern="1200" baseline="0" dirty="0" err="1" smtClean="0"/>
                        <a:t>sims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latin typeface="+mn-lt"/>
                          <a:cs typeface="Calibri"/>
                        </a:rPr>
                        <a:t>Ɵ</a:t>
                      </a:r>
                      <a:r>
                        <a:rPr lang="en-US" sz="2000" kern="1200" baseline="0" dirty="0" smtClean="0"/>
                        <a:t>(</a:t>
                      </a:r>
                      <a:r>
                        <a:rPr lang="en-US" sz="2000" i="1" kern="1200" baseline="0" dirty="0" smtClean="0"/>
                        <a:t>N</a:t>
                      </a:r>
                      <a:r>
                        <a:rPr lang="en-US" sz="2000" kern="1200" baseline="30000" dirty="0" smtClean="0"/>
                        <a:t>2</a:t>
                      </a:r>
                      <a:r>
                        <a:rPr lang="en-US" sz="2000" kern="1200" baseline="0" dirty="0" smtClean="0"/>
                        <a:t> log</a:t>
                      </a:r>
                      <a:r>
                        <a:rPr lang="en-US" sz="2000" i="1" kern="1200" baseline="0" dirty="0" smtClean="0"/>
                        <a:t> N</a:t>
                      </a:r>
                      <a:r>
                        <a:rPr lang="en-US" sz="2000" kern="1200" baseline="0" dirty="0" smtClean="0"/>
                        <a:t>)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/>
                        <a:t>no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kern="1200" baseline="0" dirty="0" err="1" smtClean="0"/>
                        <a:t>best</a:t>
                      </a:r>
                      <a:r>
                        <a:rPr lang="de-DE" sz="2000" kern="1200" baseline="0" dirty="0" smtClean="0"/>
                        <a:t> </a:t>
                      </a:r>
                      <a:r>
                        <a:rPr lang="de-DE" sz="2000" kern="1200" baseline="0" dirty="0" err="1" smtClean="0"/>
                        <a:t>choice</a:t>
                      </a:r>
                      <a:r>
                        <a:rPr lang="de-DE" sz="2000" kern="1200" baseline="0" dirty="0" smtClean="0"/>
                        <a:t> </a:t>
                      </a:r>
                      <a:r>
                        <a:rPr lang="de-DE" sz="2000" kern="1200" baseline="0" dirty="0" err="1" smtClean="0"/>
                        <a:t>for</a:t>
                      </a:r>
                      <a:endParaRPr lang="de-DE" sz="2000" kern="1200" baseline="0" dirty="0" smtClean="0"/>
                    </a:p>
                    <a:p>
                      <a:r>
                        <a:rPr lang="de-DE" sz="2000" kern="1200" baseline="0" dirty="0" err="1" smtClean="0"/>
                        <a:t>most</a:t>
                      </a:r>
                      <a:r>
                        <a:rPr lang="de-DE" sz="2000" kern="1200" baseline="0" dirty="0" smtClean="0"/>
                        <a:t> </a:t>
                      </a:r>
                      <a:r>
                        <a:rPr lang="de-DE" sz="2000" kern="1200" baseline="0" dirty="0" err="1" smtClean="0"/>
                        <a:t>applications</a:t>
                      </a:r>
                      <a:endParaRPr lang="de-DE" sz="2000" kern="1200" baseline="0" dirty="0" smtClean="0"/>
                    </a:p>
                  </a:txBody>
                  <a:tcPr/>
                </a:tc>
              </a:tr>
              <a:tr h="720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baseline="0" dirty="0" err="1" smtClean="0"/>
                        <a:t>centroid</a:t>
                      </a:r>
                      <a:endParaRPr lang="de-DE" sz="2000" kern="1200" baseline="0" dirty="0" smtClean="0"/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200" baseline="0" dirty="0" err="1" smtClean="0"/>
                        <a:t>average</a:t>
                      </a:r>
                      <a:r>
                        <a:rPr lang="de-DE" sz="2000" kern="1200" baseline="0" dirty="0" smtClean="0"/>
                        <a:t> </a:t>
                      </a:r>
                      <a:r>
                        <a:rPr lang="de-DE" sz="2000" kern="1200" baseline="0" dirty="0" err="1" smtClean="0"/>
                        <a:t>intersimilarity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latin typeface="+mn-lt"/>
                          <a:cs typeface="Calibri"/>
                        </a:rPr>
                        <a:t>Ɵ</a:t>
                      </a:r>
                      <a:r>
                        <a:rPr lang="de-DE" sz="2000" kern="1200" baseline="0" dirty="0" smtClean="0"/>
                        <a:t>(</a:t>
                      </a:r>
                      <a:r>
                        <a:rPr lang="de-DE" sz="2000" i="1" kern="1200" baseline="0" dirty="0" smtClean="0"/>
                        <a:t>N</a:t>
                      </a:r>
                      <a:r>
                        <a:rPr lang="de-DE" sz="2000" kern="1200" baseline="30000" dirty="0" smtClean="0"/>
                        <a:t>2</a:t>
                      </a:r>
                      <a:r>
                        <a:rPr lang="de-DE" sz="2000" kern="1200" baseline="0" dirty="0" smtClean="0"/>
                        <a:t> log </a:t>
                      </a:r>
                      <a:r>
                        <a:rPr lang="de-DE" sz="2000" i="1" kern="1200" baseline="0" dirty="0" smtClean="0"/>
                        <a:t>N</a:t>
                      </a:r>
                      <a:r>
                        <a:rPr lang="de-DE" sz="2000" kern="1200" baseline="0" dirty="0" smtClean="0"/>
                        <a:t>)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kern="1200" baseline="0" dirty="0" err="1" smtClean="0"/>
                        <a:t>no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kern="1200" baseline="0" dirty="0" err="1" smtClean="0"/>
                        <a:t>inversions</a:t>
                      </a:r>
                      <a:r>
                        <a:rPr lang="de-DE" sz="2000" kern="1200" baseline="0" dirty="0" smtClean="0"/>
                        <a:t> </a:t>
                      </a:r>
                      <a:r>
                        <a:rPr lang="de-DE" sz="2000" kern="1200" baseline="0" dirty="0" err="1" smtClean="0"/>
                        <a:t>can</a:t>
                      </a:r>
                      <a:r>
                        <a:rPr lang="de-DE" sz="2000" kern="1200" baseline="0" dirty="0" smtClean="0"/>
                        <a:t> </a:t>
                      </a:r>
                      <a:r>
                        <a:rPr lang="de-DE" sz="2000" kern="1200" baseline="0" dirty="0" err="1" smtClean="0"/>
                        <a:t>occur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What to do with the hierarchy?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as is (e.g., for browsing as in Yahoo hierarchy)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Cut at a predetermined threshold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Cut to get a predetermined number of clusters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Ignores hierarchy below and above cutting line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Bisecting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-means: A top-down algorithm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Start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 all documents in one cluster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Split the cluster into 2 using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Of the clusters produced so far, select one to split (e.g.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select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largest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Repeat until we have produced the desired number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clusters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Bisecting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-means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7" name="Picture 6" descr="17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643050"/>
            <a:ext cx="6072230" cy="327410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Bisecting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-means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we don’t generate a complete hierarchy, then 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top-down algorithm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like bisecting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much more efficient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HAC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bisecting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is not deterministic.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are deterministic versions of bisecting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(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see resources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at the end), but they are much less efficient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Single-link/ Complete-link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Centroid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/ GAAC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Variants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Labeling clusters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Major issue in clustering – labeling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After a clustering algorithm finds a set of clusters: how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can they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be useful to the end user?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a pithy label for each cluster.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in search result clustering for “jaguar”,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labels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the three clusters could be “animal”, “car”,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operating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Topic of this section: How can we automatically find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good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labels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Initialization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214422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Random seed selection is just one of many ways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can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initialized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Random seed selection is not very robust: It’s easy to get a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suboptimal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heuristics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Select seeds not randomly, but using some heuristic (e.g., filter out outliers or find a set of seeds that has “good coverage” of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 hierarchical clustering to find good seeds (next class)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Select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= 10) different sets of seeds, do a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-means clustering for each, select the clustering with lowest RSS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Come up with an algorithm for labeling clusters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Input: a set of documents, partitioned into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clusters (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flat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Output: A label for each cluster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Part of the exercise: What types of labels should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 consider?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Words?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Discriminative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labeling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label cluster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compare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 all other clusters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Find terms or phrases that distinguish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from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other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use any of the feature selection criteria we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introduced in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text classification to identify discriminating terms: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mutual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χ</a:t>
            </a:r>
            <a:r>
              <a:rPr lang="el-GR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(but the latter is actually not discriminative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discriminative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labeling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Select terms or phrases based solely on information from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itself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Terms with high weights in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(if we are using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model)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Non-discriminative methods sometimes select frequent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terms that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do not distinguish clusters.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MONDAY, TUESDAY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. . in newspaper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text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85784" y="12700"/>
            <a:ext cx="942981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Using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titles for labeling clusters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Terms and phrases are hard to scan and condense into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 holistic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idea of what the cluster is about.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titles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the titles of two or three documents that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closest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Titles are easier to scan than a list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phrases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-285784" y="12700"/>
            <a:ext cx="942981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Cluster labeling: Example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9" y="1600200"/>
          <a:ext cx="8858277" cy="35433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1075"/>
                <a:gridCol w="818833"/>
                <a:gridCol w="2605376"/>
                <a:gridCol w="2698415"/>
                <a:gridCol w="2214578"/>
              </a:tblGrid>
              <a:tr h="392972">
                <a:tc rowSpan="2">
                  <a:txBody>
                    <a:bodyPr/>
                    <a:lstStyle/>
                    <a:p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/>
                        <a:t># docs</a:t>
                      </a:r>
                      <a:r>
                        <a:rPr lang="en-US" sz="1800" kern="1200" baseline="0" dirty="0" smtClean="0"/>
                        <a:t> </a:t>
                      </a:r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baseline="0" dirty="0" smtClean="0"/>
                        <a:t>                                                      </a:t>
                      </a:r>
                      <a:r>
                        <a:rPr lang="de-DE" sz="1800" b="0" kern="1200" baseline="0" dirty="0" err="1" smtClean="0"/>
                        <a:t>labeling</a:t>
                      </a:r>
                      <a:r>
                        <a:rPr lang="de-DE" sz="1800" b="0" kern="1200" baseline="0" dirty="0" smtClean="0"/>
                        <a:t> </a:t>
                      </a:r>
                      <a:r>
                        <a:rPr lang="de-DE" sz="1800" b="0" kern="1200" baseline="0" dirty="0" err="1" smtClean="0"/>
                        <a:t>method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35">
                <a:tc vMerge="1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centroid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mutual information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title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smtClean="0"/>
                        <a:t>4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622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oil</a:t>
                      </a:r>
                      <a:r>
                        <a:rPr lang="de-DE" sz="1800" kern="1200" baseline="0" dirty="0" smtClean="0"/>
                        <a:t> plant </a:t>
                      </a:r>
                      <a:r>
                        <a:rPr lang="de-DE" sz="1800" kern="1200" baseline="0" dirty="0" err="1" smtClean="0"/>
                        <a:t>mexico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production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crude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b="1" kern="1200" baseline="0" dirty="0" smtClean="0"/>
                        <a:t>power</a:t>
                      </a:r>
                    </a:p>
                    <a:p>
                      <a:r>
                        <a:rPr lang="de-DE" sz="1800" b="1" kern="1200" baseline="0" dirty="0" smtClean="0"/>
                        <a:t>000 </a:t>
                      </a:r>
                      <a:r>
                        <a:rPr lang="de-DE" sz="1800" b="1" kern="1200" baseline="0" dirty="0" err="1" smtClean="0"/>
                        <a:t>refinery</a:t>
                      </a:r>
                      <a:r>
                        <a:rPr lang="de-DE" sz="1800" b="1" kern="1200" baseline="0" dirty="0" smtClean="0"/>
                        <a:t> gas </a:t>
                      </a:r>
                      <a:r>
                        <a:rPr lang="de-DE" sz="1800" kern="1200" baseline="0" dirty="0" err="1" smtClean="0"/>
                        <a:t>bpd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plant </a:t>
                      </a:r>
                      <a:r>
                        <a:rPr lang="de-DE" sz="1800" kern="1200" baseline="0" dirty="0" err="1" smtClean="0"/>
                        <a:t>oil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production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b="1" kern="1200" baseline="0" dirty="0" err="1" smtClean="0"/>
                        <a:t>barrels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crude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bpd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mexico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dolly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capacity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petroleum</a:t>
                      </a:r>
                      <a:endParaRPr lang="de-DE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MEXICO: </a:t>
                      </a:r>
                      <a:r>
                        <a:rPr lang="de-DE" sz="1800" kern="1200" baseline="0" dirty="0" err="1" smtClean="0"/>
                        <a:t>Hurricane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kern="1200" baseline="0" dirty="0" smtClean="0"/>
                        <a:t>Dolly </a:t>
                      </a:r>
                      <a:r>
                        <a:rPr lang="de-DE" sz="1800" kern="1200" baseline="0" dirty="0" err="1" smtClean="0"/>
                        <a:t>heads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for</a:t>
                      </a:r>
                      <a:r>
                        <a:rPr lang="de-DE" sz="1800" kern="1200" baseline="0" dirty="0" smtClean="0"/>
                        <a:t> Mexico </a:t>
                      </a:r>
                      <a:r>
                        <a:rPr lang="de-DE" sz="1800" kern="1200" baseline="0" dirty="0" err="1" smtClean="0"/>
                        <a:t>coast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smtClean="0"/>
                        <a:t>9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1017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police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security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russian</a:t>
                      </a:r>
                      <a:endParaRPr lang="de-DE" sz="1800" b="1" kern="1200" baseline="0" dirty="0" smtClean="0"/>
                    </a:p>
                    <a:p>
                      <a:r>
                        <a:rPr lang="de-DE" sz="1800" kern="1200" baseline="0" dirty="0" err="1" smtClean="0"/>
                        <a:t>people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military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peace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killed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told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grozny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court</a:t>
                      </a:r>
                      <a:endParaRPr lang="de-DE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err="1" smtClean="0"/>
                        <a:t>police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killed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military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kern="1200" baseline="0" dirty="0" err="1" smtClean="0"/>
                        <a:t>security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peace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told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troops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forces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rebels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people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RUSSIA: </a:t>
                      </a:r>
                      <a:r>
                        <a:rPr lang="de-DE" sz="1800" kern="1200" baseline="0" dirty="0" err="1" smtClean="0"/>
                        <a:t>Russia’s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kern="1200" baseline="0" dirty="0" smtClean="0"/>
                        <a:t>Lebed </a:t>
                      </a:r>
                      <a:r>
                        <a:rPr lang="de-DE" sz="1800" kern="1200" baseline="0" dirty="0" err="1" smtClean="0"/>
                        <a:t>meets</a:t>
                      </a:r>
                      <a:r>
                        <a:rPr lang="de-DE" sz="1800" kern="1200" baseline="0" dirty="0" smtClean="0"/>
                        <a:t> rebel</a:t>
                      </a:r>
                    </a:p>
                    <a:p>
                      <a:r>
                        <a:rPr lang="de-DE" sz="1800" kern="1200" baseline="0" dirty="0" err="1" smtClean="0"/>
                        <a:t>chief</a:t>
                      </a:r>
                      <a:r>
                        <a:rPr lang="de-DE" sz="1800" kern="1200" baseline="0" dirty="0" smtClean="0"/>
                        <a:t> in </a:t>
                      </a:r>
                      <a:r>
                        <a:rPr lang="de-DE" sz="1800" kern="1200" baseline="0" dirty="0" err="1" smtClean="0"/>
                        <a:t>Chechnya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baseline="0" dirty="0" smtClean="0"/>
                        <a:t>10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1259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00 000 </a:t>
                      </a:r>
                      <a:r>
                        <a:rPr lang="de-DE" sz="1800" kern="1200" baseline="0" dirty="0" err="1" smtClean="0"/>
                        <a:t>tonnes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traders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kern="1200" baseline="0" dirty="0" err="1" smtClean="0"/>
                        <a:t>futures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wheat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prices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b="1" kern="1200" baseline="0" dirty="0" err="1" smtClean="0"/>
                        <a:t>cents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september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kern="1200" baseline="0" dirty="0" smtClean="0"/>
                        <a:t>tonne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kern="1200" baseline="0" dirty="0" err="1" smtClean="0"/>
                        <a:t>delivery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traders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futures</a:t>
                      </a:r>
                      <a:endParaRPr lang="de-DE" sz="1800" kern="1200" baseline="0" dirty="0" smtClean="0"/>
                    </a:p>
                    <a:p>
                      <a:r>
                        <a:rPr lang="de-DE" sz="1800" kern="1200" baseline="0" dirty="0" smtClean="0"/>
                        <a:t>tonne </a:t>
                      </a:r>
                      <a:r>
                        <a:rPr lang="de-DE" sz="1800" kern="1200" baseline="0" dirty="0" err="1" smtClean="0"/>
                        <a:t>tonnes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b="1" kern="1200" baseline="0" dirty="0" err="1" smtClean="0"/>
                        <a:t>desk</a:t>
                      </a:r>
                      <a:r>
                        <a:rPr lang="de-DE" sz="1800" b="1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wheat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prices</a:t>
                      </a:r>
                      <a:r>
                        <a:rPr lang="de-DE" sz="1800" kern="1200" baseline="0" dirty="0" smtClean="0"/>
                        <a:t> 000 00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baseline="0" dirty="0" smtClean="0"/>
                        <a:t>USA: Export Business</a:t>
                      </a:r>
                    </a:p>
                    <a:p>
                      <a:r>
                        <a:rPr lang="de-DE" sz="1800" kern="1200" baseline="0" dirty="0" smtClean="0"/>
                        <a:t>- </a:t>
                      </a:r>
                      <a:r>
                        <a:rPr lang="de-DE" sz="1800" kern="1200" baseline="0" dirty="0" err="1" smtClean="0"/>
                        <a:t>Grain</a:t>
                      </a:r>
                      <a:r>
                        <a:rPr lang="de-DE" sz="1800" kern="1200" baseline="0" dirty="0" smtClean="0"/>
                        <a:t>/</a:t>
                      </a:r>
                      <a:r>
                        <a:rPr lang="de-DE" sz="1800" kern="1200" baseline="0" dirty="0" err="1" smtClean="0"/>
                        <a:t>oilseeds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baseline="0" dirty="0" err="1" smtClean="0"/>
                        <a:t>complex</a:t>
                      </a:r>
                      <a:endParaRPr lang="de-DE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4282" y="5249962"/>
            <a:ext cx="89297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Three methods: most prominent terms in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differential labeling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using MI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title of doc closest to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All three methods do a pretty good job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3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Resources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429684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17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Columbia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Newsblaster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(a precursor of Google News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McKeown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et al. (2002)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Bisecting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means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Steinbach et al. (2000)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PDDP (similar to bisecting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-means; deterministic, but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also less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efficient):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Saravesi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Boley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(2004)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External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criterion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Purity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{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} is the set of clusters and                           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{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} is the set of classes.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cluster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 find class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 most members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endParaRPr lang="en-US" i="1" baseline="-250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Sum all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divide by total number of points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1" y="2643182"/>
            <a:ext cx="4557917" cy="936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Introduction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Single-link/ Complete-link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Centroid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/ GAAC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Variants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Labeling clusters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071546"/>
            <a:ext cx="8286808" cy="55007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Our goal in hierarchical clustering is to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create a hierarchy like the one we saw earlier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in Reuters: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create this hierarchy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automatically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We can do this either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top-down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bottom-up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The best known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bottom-up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hierarchical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agglomerative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 descr="17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" y="2571744"/>
            <a:ext cx="7495517" cy="22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PresentationFormat>On-screen Show (4:3)</PresentationFormat>
  <Paragraphs>577</Paragraphs>
  <Slides>65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Outline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Outline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Outline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Outline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Outline</vt:lpstr>
      <vt:lpstr>Slide 59</vt:lpstr>
      <vt:lpstr>Slide 60</vt:lpstr>
      <vt:lpstr>Slide 61</vt:lpstr>
      <vt:lpstr>Slide 62</vt:lpstr>
      <vt:lpstr>Slide 63</vt:lpstr>
      <vt:lpstr>Slide 64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1232</cp:revision>
  <cp:lastPrinted>2009-09-22T15:48:09Z</cp:lastPrinted>
  <dcterms:created xsi:type="dcterms:W3CDTF">2009-09-21T23:46:17Z</dcterms:created>
  <dcterms:modified xsi:type="dcterms:W3CDTF">2010-09-14T17:10:04Z</dcterms:modified>
</cp:coreProperties>
</file>