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84" r:id="rId4"/>
    <p:sldId id="285" r:id="rId5"/>
    <p:sldId id="286" r:id="rId6"/>
    <p:sldId id="270" r:id="rId7"/>
    <p:sldId id="287" r:id="rId8"/>
    <p:sldId id="288" r:id="rId9"/>
    <p:sldId id="289" r:id="rId10"/>
    <p:sldId id="290" r:id="rId11"/>
    <p:sldId id="291" r:id="rId12"/>
    <p:sldId id="283" r:id="rId13"/>
    <p:sldId id="29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4660"/>
  </p:normalViewPr>
  <p:slideViewPr>
    <p:cSldViewPr snapToGrid="0">
      <p:cViewPr>
        <p:scale>
          <a:sx n="75" d="100"/>
          <a:sy n="75" d="100"/>
        </p:scale>
        <p:origin x="89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1423940" y="2633626"/>
            <a:ext cx="934412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>
                    <a:lumMod val="95000"/>
                  </a:prstClr>
                </a:solidFill>
              </a:rPr>
              <a:t>ISTeam</a:t>
            </a: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 Python Full Stack Study</a:t>
            </a:r>
            <a:endParaRPr lang="en-US" altLang="ko-KR" sz="1100" kern="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5200650" y="3973101"/>
            <a:ext cx="1790700" cy="39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유상진</a:t>
            </a: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>
                    <a:lumMod val="95000"/>
                  </a:prstClr>
                </a:solidFill>
              </a:rPr>
              <a:t>게시글 상세 정보 출력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3133248" y="5388885"/>
            <a:ext cx="592550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3-1. </a:t>
            </a:r>
            <a:r>
              <a:rPr lang="ko-KR" altLang="en-US" b="1" dirty="0">
                <a:solidFill>
                  <a:prstClr val="white"/>
                </a:solidFill>
              </a:rPr>
              <a:t>데이터가 있을 경우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</a:t>
            </a:r>
            <a:r>
              <a:rPr lang="ko-KR" altLang="en-US" b="1" dirty="0">
                <a:solidFill>
                  <a:prstClr val="white"/>
                </a:solidFill>
              </a:rPr>
              <a:t>전달받은 데이터를 </a:t>
            </a:r>
            <a:r>
              <a:rPr lang="en-US" altLang="ko-KR" b="1" dirty="0">
                <a:solidFill>
                  <a:prstClr val="white"/>
                </a:solidFill>
              </a:rPr>
              <a:t>for</a:t>
            </a:r>
            <a:r>
              <a:rPr lang="ko-KR" altLang="en-US" b="1" dirty="0">
                <a:solidFill>
                  <a:prstClr val="white"/>
                </a:solidFill>
              </a:rPr>
              <a:t>문을 이용해 항목으로 출력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329D1-7643-4D9B-AEDA-C51870DA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42" y="1826874"/>
            <a:ext cx="5584044" cy="29956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A49023-2400-46AD-BAFF-C7A82A4B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1" y="2543382"/>
            <a:ext cx="5428993" cy="17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>
                    <a:lumMod val="95000"/>
                  </a:prstClr>
                </a:solidFill>
              </a:rPr>
              <a:t>게시글 상세 정보 출력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877607" y="5347907"/>
            <a:ext cx="643677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3-2. </a:t>
            </a:r>
            <a:r>
              <a:rPr lang="ko-KR" altLang="en-US" b="1" dirty="0">
                <a:solidFill>
                  <a:prstClr val="white"/>
                </a:solidFill>
              </a:rPr>
              <a:t>데이터가 없을 경우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Http404 </a:t>
            </a:r>
            <a:r>
              <a:rPr lang="ko-KR" altLang="en-US" b="1" dirty="0">
                <a:solidFill>
                  <a:prstClr val="white"/>
                </a:solidFill>
              </a:rPr>
              <a:t>함수를 통해 자동으로 오류 페이지 출력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A3CAAE-79CC-4550-A28B-2E7D69B2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36" y="1331639"/>
            <a:ext cx="6803923" cy="36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6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2813BD-14F1-4AA5-8B52-6016A4332C29}"/>
              </a:ext>
            </a:extLst>
          </p:cNvPr>
          <p:cNvSpPr txBox="1"/>
          <p:nvPr/>
        </p:nvSpPr>
        <p:spPr>
          <a:xfrm>
            <a:off x="2388069" y="365219"/>
            <a:ext cx="74158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prstClr val="white">
                    <a:lumMod val="95000"/>
                  </a:prstClr>
                </a:solidFill>
              </a:rPr>
              <a:t>url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, templates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분리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B8DF6-66E0-447D-84FA-AAAF6B5F5ABD}"/>
              </a:ext>
            </a:extLst>
          </p:cNvPr>
          <p:cNvSpPr/>
          <p:nvPr/>
        </p:nvSpPr>
        <p:spPr>
          <a:xfrm>
            <a:off x="1414317" y="1686147"/>
            <a:ext cx="936336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지금은 어플리케이션이 </a:t>
            </a:r>
            <a:r>
              <a:rPr lang="en-US" altLang="ko-KR" b="1" dirty="0">
                <a:solidFill>
                  <a:schemeClr val="bg1"/>
                </a:solidFill>
              </a:rPr>
              <a:t>User, Board 2</a:t>
            </a:r>
            <a:r>
              <a:rPr lang="ko-KR" altLang="en-US" b="1" dirty="0">
                <a:solidFill>
                  <a:schemeClr val="bg1"/>
                </a:solidFill>
              </a:rPr>
              <a:t>개 밖에 없지만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좀 더 복잡한 프로젝트를 진행하게 되면 어플리케이션이 수십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수백개로 늘어날 수 있음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F4D5D5-77F0-412D-B772-701396912AB4}"/>
              </a:ext>
            </a:extLst>
          </p:cNvPr>
          <p:cNvSpPr/>
          <p:nvPr/>
        </p:nvSpPr>
        <p:spPr>
          <a:xfrm>
            <a:off x="604299" y="3101975"/>
            <a:ext cx="109833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따라서 </a:t>
            </a:r>
            <a:r>
              <a:rPr lang="en-US" altLang="ko-KR" b="1" dirty="0" err="1">
                <a:solidFill>
                  <a:schemeClr val="bg1"/>
                </a:solidFill>
              </a:rPr>
              <a:t>url</a:t>
            </a:r>
            <a:r>
              <a:rPr lang="en-US" altLang="ko-KR" b="1" dirty="0">
                <a:solidFill>
                  <a:schemeClr val="bg1"/>
                </a:solidFill>
              </a:rPr>
              <a:t>, templates </a:t>
            </a:r>
            <a:r>
              <a:rPr lang="ko-KR" altLang="en-US" b="1" dirty="0">
                <a:solidFill>
                  <a:schemeClr val="bg1"/>
                </a:solidFill>
              </a:rPr>
              <a:t>등 여러 어플리케이션에서 사용하는 요소들을 미리 분리 </a:t>
            </a:r>
            <a:r>
              <a:rPr lang="ko-KR" altLang="en-US" b="1" dirty="0" err="1">
                <a:solidFill>
                  <a:schemeClr val="bg1"/>
                </a:solidFill>
              </a:rPr>
              <a:t>시켜두는</a:t>
            </a:r>
            <a:r>
              <a:rPr lang="ko-KR" altLang="en-US" b="1" dirty="0">
                <a:solidFill>
                  <a:schemeClr val="bg1"/>
                </a:solidFill>
              </a:rPr>
              <a:t> 것이 바람직함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42A81-11CA-4D54-BF0A-F902675F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4266246"/>
            <a:ext cx="2590800" cy="21050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83481D-07A9-4477-A359-D9CC881AF34B}"/>
              </a:ext>
            </a:extLst>
          </p:cNvPr>
          <p:cNvSpPr/>
          <p:nvPr/>
        </p:nvSpPr>
        <p:spPr>
          <a:xfrm>
            <a:off x="5369339" y="5091613"/>
            <a:ext cx="43131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templates</a:t>
            </a:r>
            <a:r>
              <a:rPr lang="ko-KR" altLang="en-US" b="1" dirty="0">
                <a:solidFill>
                  <a:schemeClr val="bg1"/>
                </a:solidFill>
              </a:rPr>
              <a:t>은 단순하게 디렉토리로 분리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2813BD-14F1-4AA5-8B52-6016A4332C29}"/>
              </a:ext>
            </a:extLst>
          </p:cNvPr>
          <p:cNvSpPr txBox="1"/>
          <p:nvPr/>
        </p:nvSpPr>
        <p:spPr>
          <a:xfrm>
            <a:off x="2388069" y="365219"/>
            <a:ext cx="74158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prstClr val="white">
                    <a:lumMod val="95000"/>
                  </a:prstClr>
                </a:solidFill>
              </a:rPr>
              <a:t>url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분리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200D09-695F-4EF6-B0AC-8B06ED1B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72" y="4581624"/>
            <a:ext cx="3020947" cy="13660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C8D8DE-D9CD-47D1-A2E1-4AE4C3E1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31" y="2278508"/>
            <a:ext cx="3793150" cy="13660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4BC2AE-AC48-46B3-BC58-BE1AA82A5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131" y="4506575"/>
            <a:ext cx="3793150" cy="1296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53642F-44D5-4C97-A11B-984AA96D7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72" y="2249446"/>
            <a:ext cx="2931652" cy="15926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12CAD5-300D-44B5-93B7-2BE8010C0065}"/>
              </a:ext>
            </a:extLst>
          </p:cNvPr>
          <p:cNvSpPr/>
          <p:nvPr/>
        </p:nvSpPr>
        <p:spPr>
          <a:xfrm>
            <a:off x="519202" y="1439934"/>
            <a:ext cx="111535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각 어플리케이션마다 사용하는 </a:t>
            </a:r>
            <a:r>
              <a:rPr lang="en-US" altLang="ko-KR" b="1" dirty="0" err="1">
                <a:solidFill>
                  <a:schemeClr val="bg1"/>
                </a:solidFill>
              </a:rPr>
              <a:t>url</a:t>
            </a:r>
            <a:r>
              <a:rPr lang="ko-KR" altLang="en-US" b="1" dirty="0">
                <a:solidFill>
                  <a:schemeClr val="bg1"/>
                </a:solidFill>
              </a:rPr>
              <a:t>을 따로 설정한 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중심이 되는 프로젝트 </a:t>
            </a:r>
            <a:r>
              <a:rPr lang="en-US" altLang="ko-KR" b="1" dirty="0">
                <a:solidFill>
                  <a:schemeClr val="bg1"/>
                </a:solidFill>
              </a:rPr>
              <a:t>url.py</a:t>
            </a:r>
            <a:r>
              <a:rPr lang="ko-KR" altLang="en-US" b="1" dirty="0">
                <a:solidFill>
                  <a:schemeClr val="bg1"/>
                </a:solidFill>
              </a:rPr>
              <a:t>에서 </a:t>
            </a:r>
            <a:r>
              <a:rPr lang="en-US" altLang="ko-KR" b="1" dirty="0">
                <a:solidFill>
                  <a:schemeClr val="bg1"/>
                </a:solidFill>
              </a:rPr>
              <a:t>include </a:t>
            </a:r>
            <a:r>
              <a:rPr lang="ko-KR" altLang="en-US" b="1" dirty="0">
                <a:solidFill>
                  <a:schemeClr val="bg1"/>
                </a:solidFill>
              </a:rPr>
              <a:t>하여 사용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59FBDC-FFB4-4508-BD56-8B304DAA9D89}"/>
              </a:ext>
            </a:extLst>
          </p:cNvPr>
          <p:cNvSpPr/>
          <p:nvPr/>
        </p:nvSpPr>
        <p:spPr>
          <a:xfrm>
            <a:off x="2161983" y="3852519"/>
            <a:ext cx="231683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기존 </a:t>
            </a:r>
            <a:r>
              <a:rPr lang="en-US" altLang="ko-KR" sz="1400" b="1" dirty="0">
                <a:solidFill>
                  <a:schemeClr val="bg1"/>
                </a:solidFill>
              </a:rPr>
              <a:t>community/urls.py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44588E-11EA-452C-BDCD-2B3E382015BE}"/>
              </a:ext>
            </a:extLst>
          </p:cNvPr>
          <p:cNvSpPr/>
          <p:nvPr/>
        </p:nvSpPr>
        <p:spPr>
          <a:xfrm>
            <a:off x="2052924" y="5947714"/>
            <a:ext cx="247053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분리 후 </a:t>
            </a:r>
            <a:r>
              <a:rPr lang="en-US" altLang="ko-KR" sz="1400" b="1" dirty="0">
                <a:solidFill>
                  <a:schemeClr val="bg1"/>
                </a:solidFill>
              </a:rPr>
              <a:t>community/urls.py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748-BB0A-414A-A4EB-D7238687AEDC}"/>
              </a:ext>
            </a:extLst>
          </p:cNvPr>
          <p:cNvSpPr/>
          <p:nvPr/>
        </p:nvSpPr>
        <p:spPr>
          <a:xfrm>
            <a:off x="7463437" y="3644597"/>
            <a:ext cx="247053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분리 후 추가된 </a:t>
            </a:r>
            <a:r>
              <a:rPr lang="en-US" altLang="ko-KR" sz="1400" b="1" dirty="0">
                <a:solidFill>
                  <a:schemeClr val="bg1"/>
                </a:solidFill>
              </a:rPr>
              <a:t>user/urls.py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099B85-7EF5-4701-8540-BF58C85D9BE3}"/>
              </a:ext>
            </a:extLst>
          </p:cNvPr>
          <p:cNvSpPr/>
          <p:nvPr/>
        </p:nvSpPr>
        <p:spPr>
          <a:xfrm>
            <a:off x="7514684" y="5837645"/>
            <a:ext cx="26185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분리 후 추가된 </a:t>
            </a:r>
            <a:r>
              <a:rPr lang="en-US" altLang="ko-KR" sz="1400" b="1" dirty="0">
                <a:solidFill>
                  <a:schemeClr val="bg1"/>
                </a:solidFill>
              </a:rPr>
              <a:t>board/urls.py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0F6C89-26A7-4044-8D07-EE3D2B5C5FA0}"/>
              </a:ext>
            </a:extLst>
          </p:cNvPr>
          <p:cNvSpPr/>
          <p:nvPr/>
        </p:nvSpPr>
        <p:spPr>
          <a:xfrm>
            <a:off x="2524126" y="5523849"/>
            <a:ext cx="1886510" cy="13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13B2F2-41A0-4BE1-8774-11215DC67BB1}"/>
              </a:ext>
            </a:extLst>
          </p:cNvPr>
          <p:cNvSpPr/>
          <p:nvPr/>
        </p:nvSpPr>
        <p:spPr>
          <a:xfrm>
            <a:off x="2524126" y="5656729"/>
            <a:ext cx="1999335" cy="155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14C075-52AF-4541-A9E5-DC937D34747B}"/>
              </a:ext>
            </a:extLst>
          </p:cNvPr>
          <p:cNvCxnSpPr>
            <a:cxnSpLocks/>
          </p:cNvCxnSpPr>
          <p:nvPr/>
        </p:nvCxnSpPr>
        <p:spPr>
          <a:xfrm>
            <a:off x="3299552" y="4226404"/>
            <a:ext cx="0" cy="28017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9DBA14-353A-4D0F-9F18-651960C27B64}"/>
              </a:ext>
            </a:extLst>
          </p:cNvPr>
          <p:cNvCxnSpPr>
            <a:cxnSpLocks/>
          </p:cNvCxnSpPr>
          <p:nvPr/>
        </p:nvCxnSpPr>
        <p:spPr>
          <a:xfrm flipV="1">
            <a:off x="4653280" y="5059680"/>
            <a:ext cx="2001520" cy="59704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C46EBCB-B22E-4A79-ABB1-BE2C9203D3A5}"/>
              </a:ext>
            </a:extLst>
          </p:cNvPr>
          <p:cNvCxnSpPr>
            <a:cxnSpLocks/>
          </p:cNvCxnSpPr>
          <p:nvPr/>
        </p:nvCxnSpPr>
        <p:spPr>
          <a:xfrm flipV="1">
            <a:off x="4478814" y="3159760"/>
            <a:ext cx="2175986" cy="236408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1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게시글 어플리케이션 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929293" y="5198680"/>
            <a:ext cx="833341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white"/>
                </a:solidFill>
              </a:rPr>
              <a:t>django</a:t>
            </a:r>
            <a:r>
              <a:rPr lang="en-US" altLang="ko-KR" b="1" dirty="0">
                <a:solidFill>
                  <a:prstClr val="white"/>
                </a:solidFill>
              </a:rPr>
              <a:t>-admin </a:t>
            </a:r>
            <a:r>
              <a:rPr lang="en-US" altLang="ko-KR" b="1" dirty="0" err="1">
                <a:solidFill>
                  <a:prstClr val="white"/>
                </a:solidFill>
              </a:rPr>
              <a:t>startapp</a:t>
            </a:r>
            <a:r>
              <a:rPr lang="en-US" altLang="ko-KR" b="1" dirty="0">
                <a:solidFill>
                  <a:prstClr val="white"/>
                </a:solidFill>
              </a:rPr>
              <a:t> board </a:t>
            </a:r>
            <a:r>
              <a:rPr lang="ko-KR" altLang="en-US" b="1" dirty="0">
                <a:solidFill>
                  <a:prstClr val="white"/>
                </a:solidFill>
              </a:rPr>
              <a:t>명령어 입력을 통해 </a:t>
            </a:r>
            <a:r>
              <a:rPr lang="en-US" altLang="ko-KR" b="1" dirty="0">
                <a:solidFill>
                  <a:prstClr val="white"/>
                </a:solidFill>
              </a:rPr>
              <a:t>board </a:t>
            </a:r>
            <a:r>
              <a:rPr lang="ko-KR" altLang="en-US" b="1" dirty="0">
                <a:solidFill>
                  <a:prstClr val="white"/>
                </a:solidFill>
              </a:rPr>
              <a:t>어플리케이션 생성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(user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-&gt;</a:t>
            </a:r>
            <a:r>
              <a:rPr lang="ko-KR" altLang="en-US" b="1" dirty="0">
                <a:solidFill>
                  <a:prstClr val="white"/>
                </a:solidFill>
              </a:rPr>
              <a:t> 사용자 관리 어플리케이션</a:t>
            </a:r>
            <a:r>
              <a:rPr lang="en-US" altLang="ko-KR" b="1" dirty="0">
                <a:solidFill>
                  <a:prstClr val="white"/>
                </a:solidFill>
              </a:rPr>
              <a:t>, board -&gt; </a:t>
            </a:r>
            <a:r>
              <a:rPr lang="ko-KR" altLang="en-US" b="1" dirty="0">
                <a:solidFill>
                  <a:prstClr val="white"/>
                </a:solidFill>
              </a:rPr>
              <a:t>게시글 관리 어플리케이션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37E3B4-4884-4F0B-8B98-FCC81CFE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50" y="2652387"/>
            <a:ext cx="6129202" cy="1358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8E9C6C-71C8-4253-A875-EDCC4516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920" y="1406712"/>
            <a:ext cx="2705100" cy="34194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08B1D65-A1D1-43E7-8A4B-A95CB168253B}"/>
              </a:ext>
            </a:extLst>
          </p:cNvPr>
          <p:cNvSpPr/>
          <p:nvPr/>
        </p:nvSpPr>
        <p:spPr>
          <a:xfrm>
            <a:off x="8086166" y="2213117"/>
            <a:ext cx="1059006" cy="252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게시글 어플리케이션 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723898" y="4887290"/>
            <a:ext cx="480580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setting.py </a:t>
            </a:r>
            <a:r>
              <a:rPr lang="ko-KR" altLang="en-US" b="1" dirty="0">
                <a:solidFill>
                  <a:prstClr val="white"/>
                </a:solidFill>
              </a:rPr>
              <a:t>파일의 </a:t>
            </a:r>
            <a:r>
              <a:rPr lang="en-US" altLang="ko-KR" b="1" dirty="0">
                <a:solidFill>
                  <a:prstClr val="white"/>
                </a:solidFill>
              </a:rPr>
              <a:t>INSTALLED_APPS</a:t>
            </a:r>
            <a:r>
              <a:rPr lang="ko-KR" altLang="en-US" b="1" dirty="0">
                <a:solidFill>
                  <a:prstClr val="white"/>
                </a:solidFill>
              </a:rPr>
              <a:t>에 등록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0CA37B-8A6A-406E-B1D6-7B8F2C98A4B0}"/>
              </a:ext>
            </a:extLst>
          </p:cNvPr>
          <p:cNvGrpSpPr/>
          <p:nvPr/>
        </p:nvGrpSpPr>
        <p:grpSpPr>
          <a:xfrm>
            <a:off x="497900" y="1926565"/>
            <a:ext cx="5257800" cy="2295525"/>
            <a:chOff x="546918" y="1712530"/>
            <a:chExt cx="5257800" cy="22955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D035E0E-2DF2-49D4-9A06-B99E4462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918" y="1712530"/>
              <a:ext cx="5257800" cy="22955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8B1D65-A1D1-43E7-8A4B-A95CB168253B}"/>
                </a:ext>
              </a:extLst>
            </p:cNvPr>
            <p:cNvSpPr/>
            <p:nvPr/>
          </p:nvSpPr>
          <p:spPr>
            <a:xfrm>
              <a:off x="1646036" y="3542433"/>
              <a:ext cx="792363" cy="2429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583B36D-51E8-450D-BCF4-A806D3911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150" y="1888465"/>
            <a:ext cx="5314950" cy="23336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174212-8317-40B8-A825-1604CF747128}"/>
              </a:ext>
            </a:extLst>
          </p:cNvPr>
          <p:cNvSpPr/>
          <p:nvPr/>
        </p:nvSpPr>
        <p:spPr>
          <a:xfrm>
            <a:off x="7178330" y="4716231"/>
            <a:ext cx="371658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admin </a:t>
            </a:r>
            <a:r>
              <a:rPr lang="ko-KR" altLang="en-US" b="1" dirty="0">
                <a:solidFill>
                  <a:prstClr val="white"/>
                </a:solidFill>
              </a:rPr>
              <a:t>페이지에서 다루기 위해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admin.py</a:t>
            </a:r>
            <a:r>
              <a:rPr lang="ko-KR" altLang="en-US" b="1" dirty="0">
                <a:solidFill>
                  <a:prstClr val="white"/>
                </a:solidFill>
              </a:rPr>
              <a:t> 파일도 위와 같이 작성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9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게시글 모델 작성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7433147" y="1933015"/>
            <a:ext cx="406076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게시글 제목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CharField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게시글 내용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TextField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게시글 작성자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ForeignKey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게시글 등록 날짜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DateTimeField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595BF-2080-4BF4-AB55-07C61842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71" y="1462898"/>
            <a:ext cx="6548360" cy="28989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2A3399-5C2F-437E-9CCA-2054CEABC793}"/>
              </a:ext>
            </a:extLst>
          </p:cNvPr>
          <p:cNvSpPr/>
          <p:nvPr/>
        </p:nvSpPr>
        <p:spPr>
          <a:xfrm>
            <a:off x="1007795" y="5444757"/>
            <a:ext cx="1021573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‘</a:t>
            </a:r>
            <a:r>
              <a:rPr lang="en-US" altLang="ko-KR" b="1" dirty="0" err="1">
                <a:solidFill>
                  <a:prstClr val="white"/>
                </a:solidFill>
              </a:rPr>
              <a:t>ForeignKey</a:t>
            </a:r>
            <a:r>
              <a:rPr lang="en-US" altLang="ko-KR" b="1" dirty="0">
                <a:solidFill>
                  <a:prstClr val="white"/>
                </a:solidFill>
              </a:rPr>
              <a:t>’</a:t>
            </a:r>
            <a:r>
              <a:rPr lang="ko-KR" altLang="en-US" b="1" dirty="0">
                <a:solidFill>
                  <a:prstClr val="white"/>
                </a:solidFill>
              </a:rPr>
              <a:t>와 </a:t>
            </a:r>
            <a:r>
              <a:rPr lang="en-US" altLang="ko-KR" b="1" dirty="0">
                <a:solidFill>
                  <a:prstClr val="white"/>
                </a:solidFill>
              </a:rPr>
              <a:t>‘</a:t>
            </a:r>
            <a:r>
              <a:rPr lang="en-US" altLang="ko-KR" b="1" dirty="0" err="1">
                <a:solidFill>
                  <a:prstClr val="white"/>
                </a:solidFill>
              </a:rPr>
              <a:t>on_delete</a:t>
            </a:r>
            <a:r>
              <a:rPr lang="en-US" altLang="ko-KR" b="1" dirty="0">
                <a:solidFill>
                  <a:prstClr val="white"/>
                </a:solidFill>
              </a:rPr>
              <a:t>=</a:t>
            </a:r>
            <a:r>
              <a:rPr lang="en-US" altLang="ko-KR" b="1" dirty="0" err="1">
                <a:solidFill>
                  <a:prstClr val="white"/>
                </a:solidFill>
              </a:rPr>
              <a:t>models.CASCADE</a:t>
            </a:r>
            <a:r>
              <a:rPr lang="en-US" altLang="ko-KR" b="1" dirty="0">
                <a:solidFill>
                  <a:prstClr val="white"/>
                </a:solidFill>
              </a:rPr>
              <a:t>’</a:t>
            </a:r>
            <a:r>
              <a:rPr lang="ko-KR" altLang="en-US" b="1" dirty="0">
                <a:solidFill>
                  <a:prstClr val="white"/>
                </a:solidFill>
              </a:rPr>
              <a:t>에 대한 것은 설명하는 날에 다루도록 하겠습니다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일단은 그냥 이전에 만들었던 </a:t>
            </a:r>
            <a:r>
              <a:rPr lang="en-US" altLang="ko-KR" b="1" dirty="0">
                <a:solidFill>
                  <a:prstClr val="white"/>
                </a:solidFill>
              </a:rPr>
              <a:t>User </a:t>
            </a:r>
            <a:r>
              <a:rPr lang="ko-KR" altLang="en-US" b="1" dirty="0">
                <a:solidFill>
                  <a:prstClr val="white"/>
                </a:solidFill>
              </a:rPr>
              <a:t>모델과 연결되었다고 이해해주세요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C21D67-0899-4797-9552-2FEF8FE42BE4}"/>
              </a:ext>
            </a:extLst>
          </p:cNvPr>
          <p:cNvSpPr/>
          <p:nvPr/>
        </p:nvSpPr>
        <p:spPr>
          <a:xfrm>
            <a:off x="907020" y="4699747"/>
            <a:ext cx="104172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‘python manage.py </a:t>
            </a:r>
            <a:r>
              <a:rPr lang="en-US" altLang="ko-KR" b="1" dirty="0" err="1">
                <a:solidFill>
                  <a:prstClr val="white"/>
                </a:solidFill>
              </a:rPr>
              <a:t>makemigrations</a:t>
            </a:r>
            <a:r>
              <a:rPr lang="en-US" altLang="ko-KR" b="1" dirty="0">
                <a:solidFill>
                  <a:prstClr val="white"/>
                </a:solidFill>
              </a:rPr>
              <a:t>’ -&gt; ‘python manage.py migrate’ </a:t>
            </a:r>
            <a:r>
              <a:rPr lang="ko-KR" altLang="en-US" b="1" dirty="0">
                <a:solidFill>
                  <a:prstClr val="white"/>
                </a:solidFill>
              </a:rPr>
              <a:t>명령어를 통해</a:t>
            </a:r>
            <a:r>
              <a:rPr lang="en-US" altLang="ko-KR" b="1" dirty="0">
                <a:solidFill>
                  <a:prstClr val="white"/>
                </a:solidFill>
              </a:rPr>
              <a:t> DB</a:t>
            </a:r>
            <a:r>
              <a:rPr lang="ko-KR" altLang="en-US" b="1" dirty="0">
                <a:solidFill>
                  <a:prstClr val="white"/>
                </a:solidFill>
              </a:rPr>
              <a:t>에 적용</a:t>
            </a:r>
          </a:p>
        </p:txBody>
      </p:sp>
    </p:spTree>
    <p:extLst>
      <p:ext uri="{BB962C8B-B14F-4D97-AF65-F5344CB8AC3E}">
        <p14:creationId xmlns:p14="http://schemas.microsoft.com/office/powerpoint/2010/main" val="378970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게시글 목록 출력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11" y="1359532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919722" y="4943677"/>
            <a:ext cx="8817103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white"/>
                </a:solidFill>
              </a:rPr>
              <a:t>127.0.0.1:8000/board/list</a:t>
            </a:r>
            <a:r>
              <a:rPr lang="ko-KR" altLang="en-US" b="1" dirty="0">
                <a:solidFill>
                  <a:prstClr val="white"/>
                </a:solidFill>
              </a:rPr>
              <a:t>에 접속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특별한 설정이 없으므로 일단은 </a:t>
            </a:r>
            <a:r>
              <a:rPr lang="en-US" altLang="ko-KR" b="1" dirty="0">
                <a:solidFill>
                  <a:prstClr val="white"/>
                </a:solidFill>
              </a:rPr>
              <a:t>GET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),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</a:t>
            </a:r>
            <a:r>
              <a:rPr lang="ko-KR" altLang="en-US" b="1" dirty="0">
                <a:solidFill>
                  <a:prstClr val="white"/>
                </a:solidFill>
              </a:rPr>
              <a:t>해당하는 </a:t>
            </a:r>
            <a:r>
              <a:rPr lang="en-US" altLang="ko-KR" b="1" dirty="0">
                <a:solidFill>
                  <a:prstClr val="white"/>
                </a:solidFill>
              </a:rPr>
              <a:t>View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r>
              <a:rPr lang="en-US" altLang="ko-KR" b="1" dirty="0">
                <a:solidFill>
                  <a:prstClr val="white"/>
                </a:solidFill>
              </a:rPr>
              <a:t> (urls.py</a:t>
            </a:r>
            <a:r>
              <a:rPr lang="ko-KR" altLang="en-US" b="1" dirty="0">
                <a:solidFill>
                  <a:prstClr val="white"/>
                </a:solidFill>
              </a:rPr>
              <a:t>에서 설정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en-US" altLang="ko-KR" b="1" dirty="0" err="1">
                <a:solidFill>
                  <a:prstClr val="white"/>
                </a:solidFill>
              </a:rPr>
              <a:t>board_list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ps. Ppt</a:t>
            </a:r>
            <a:r>
              <a:rPr lang="ko-KR" altLang="en-US" b="1" dirty="0">
                <a:solidFill>
                  <a:prstClr val="white"/>
                </a:solidFill>
              </a:rPr>
              <a:t> 뒷부분 </a:t>
            </a:r>
            <a:r>
              <a:rPr lang="en-US" altLang="ko-KR" b="1" dirty="0" err="1">
                <a:solidFill>
                  <a:prstClr val="white"/>
                </a:solidFill>
              </a:rPr>
              <a:t>url</a:t>
            </a:r>
            <a:r>
              <a:rPr lang="en-US" altLang="ko-KR" b="1" dirty="0">
                <a:solidFill>
                  <a:prstClr val="white"/>
                </a:solidFill>
              </a:rPr>
              <a:t>, template</a:t>
            </a:r>
            <a:r>
              <a:rPr lang="ko-KR" altLang="en-US" b="1" dirty="0">
                <a:solidFill>
                  <a:prstClr val="white"/>
                </a:solidFill>
              </a:rPr>
              <a:t> 그룹화 참조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3895725" y="2988948"/>
            <a:ext cx="3409643" cy="55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92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게시글 목록 출력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145647" y="4928973"/>
            <a:ext cx="1018111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2. DB</a:t>
            </a:r>
            <a:r>
              <a:rPr lang="ko-KR" altLang="en-US" b="1" dirty="0">
                <a:solidFill>
                  <a:prstClr val="white"/>
                </a:solidFill>
              </a:rPr>
              <a:t>에 저장되어 있는 모든 </a:t>
            </a:r>
            <a:r>
              <a:rPr lang="en-US" altLang="ko-KR" b="1" dirty="0">
                <a:solidFill>
                  <a:prstClr val="white"/>
                </a:solidFill>
              </a:rPr>
              <a:t>Board </a:t>
            </a:r>
            <a:r>
              <a:rPr lang="ko-KR" altLang="en-US" b="1" dirty="0">
                <a:solidFill>
                  <a:prstClr val="white"/>
                </a:solidFill>
              </a:rPr>
              <a:t>정보를 가져와 </a:t>
            </a:r>
            <a:r>
              <a:rPr lang="en-US" altLang="ko-KR" b="1" dirty="0">
                <a:solidFill>
                  <a:prstClr val="white"/>
                </a:solidFill>
              </a:rPr>
              <a:t>id</a:t>
            </a:r>
            <a:r>
              <a:rPr lang="ko-KR" altLang="en-US" b="1" dirty="0">
                <a:solidFill>
                  <a:prstClr val="white"/>
                </a:solidFill>
              </a:rPr>
              <a:t> 내림차순 정렬 후 </a:t>
            </a:r>
            <a:r>
              <a:rPr lang="en-US" altLang="ko-KR" b="1" dirty="0">
                <a:solidFill>
                  <a:prstClr val="white"/>
                </a:solidFill>
              </a:rPr>
              <a:t>board_list.html</a:t>
            </a:r>
            <a:r>
              <a:rPr lang="ko-KR" altLang="en-US" b="1" dirty="0">
                <a:solidFill>
                  <a:prstClr val="white"/>
                </a:solidFill>
              </a:rPr>
              <a:t>에 전달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(form</a:t>
            </a:r>
            <a:r>
              <a:rPr lang="ko-KR" altLang="en-US" b="1" dirty="0">
                <a:solidFill>
                  <a:prstClr val="white"/>
                </a:solidFill>
              </a:rPr>
              <a:t>으로 입력 받아야하는 부분이 없으므로 </a:t>
            </a:r>
            <a:r>
              <a:rPr lang="en-US" altLang="ko-KR" b="1" dirty="0">
                <a:solidFill>
                  <a:prstClr val="white"/>
                </a:solidFill>
              </a:rPr>
              <a:t>GET, POST</a:t>
            </a:r>
            <a:r>
              <a:rPr lang="ko-KR" altLang="en-US" b="1" dirty="0">
                <a:solidFill>
                  <a:prstClr val="white"/>
                </a:solidFill>
              </a:rPr>
              <a:t> 구분 필요 </a:t>
            </a:r>
            <a:r>
              <a:rPr lang="en-US" altLang="ko-KR" b="1" dirty="0">
                <a:solidFill>
                  <a:prstClr val="white"/>
                </a:solidFill>
              </a:rPr>
              <a:t>X)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2FFFE-8402-4B28-AFC8-BD1A5EAF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1" y="2947987"/>
            <a:ext cx="74961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4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게시글 목록 출력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232382" y="5151261"/>
            <a:ext cx="972723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3. </a:t>
            </a:r>
            <a:r>
              <a:rPr lang="ko-KR" altLang="en-US" b="1" dirty="0">
                <a:solidFill>
                  <a:prstClr val="white"/>
                </a:solidFill>
              </a:rPr>
              <a:t>전달받은 </a:t>
            </a:r>
            <a:r>
              <a:rPr lang="en-US" altLang="ko-KR" b="1" dirty="0">
                <a:solidFill>
                  <a:prstClr val="white"/>
                </a:solidFill>
              </a:rPr>
              <a:t>Board </a:t>
            </a:r>
            <a:r>
              <a:rPr lang="ko-KR" altLang="en-US" b="1" dirty="0">
                <a:solidFill>
                  <a:prstClr val="white"/>
                </a:solidFill>
              </a:rPr>
              <a:t>모델이 있던 데이터들을 </a:t>
            </a:r>
            <a:r>
              <a:rPr lang="en-US" altLang="ko-KR" b="1" dirty="0">
                <a:solidFill>
                  <a:prstClr val="white"/>
                </a:solidFill>
              </a:rPr>
              <a:t>for</a:t>
            </a:r>
            <a:r>
              <a:rPr lang="ko-KR" altLang="en-US" b="1" dirty="0">
                <a:solidFill>
                  <a:prstClr val="white"/>
                </a:solidFill>
              </a:rPr>
              <a:t>문을 이용해 테이블로 출력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(admin</a:t>
            </a:r>
            <a:r>
              <a:rPr lang="ko-KR" altLang="en-US" b="1" dirty="0">
                <a:solidFill>
                  <a:prstClr val="white"/>
                </a:solidFill>
              </a:rPr>
              <a:t> 페이지에서 확인을 위해 임의로 추가한 데이터들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게시글 쓰기 기능은 다음 주에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C8B6A2-7102-4001-8204-FA55636A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8" y="1594371"/>
            <a:ext cx="4505478" cy="3401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22FB49-1984-4A53-A295-D15FBDCD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460" y="1695485"/>
            <a:ext cx="5963121" cy="31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게시글 상세 정보 출력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11" y="1196875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013330" y="4602982"/>
            <a:ext cx="10165340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white"/>
                </a:solidFill>
              </a:rPr>
              <a:t>127.0.0.1:8000/board/detail/&lt;</a:t>
            </a:r>
            <a:r>
              <a:rPr lang="en-US" altLang="ko-KR" b="1" dirty="0" err="1">
                <a:solidFill>
                  <a:prstClr val="white"/>
                </a:solidFill>
              </a:rPr>
              <a:t>int:pk</a:t>
            </a:r>
            <a:r>
              <a:rPr lang="en-US" altLang="ko-KR" b="1" dirty="0">
                <a:solidFill>
                  <a:prstClr val="white"/>
                </a:solidFill>
              </a:rPr>
              <a:t>&gt;</a:t>
            </a:r>
            <a:r>
              <a:rPr lang="ko-KR" altLang="en-US" b="1" dirty="0">
                <a:solidFill>
                  <a:prstClr val="white"/>
                </a:solidFill>
              </a:rPr>
              <a:t>에 접속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특별한 설정이 없으므로 일단은 </a:t>
            </a:r>
            <a:r>
              <a:rPr lang="en-US" altLang="ko-KR" b="1" dirty="0">
                <a:solidFill>
                  <a:prstClr val="white"/>
                </a:solidFill>
              </a:rPr>
              <a:t>GET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),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</a:t>
            </a:r>
            <a:r>
              <a:rPr lang="ko-KR" altLang="en-US" b="1" dirty="0">
                <a:solidFill>
                  <a:prstClr val="white"/>
                </a:solidFill>
              </a:rPr>
              <a:t>해당하는 </a:t>
            </a:r>
            <a:r>
              <a:rPr lang="en-US" altLang="ko-KR" b="1" dirty="0">
                <a:solidFill>
                  <a:prstClr val="white"/>
                </a:solidFill>
              </a:rPr>
              <a:t>View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r>
              <a:rPr lang="en-US" altLang="ko-KR" b="1" dirty="0">
                <a:solidFill>
                  <a:prstClr val="white"/>
                </a:solidFill>
              </a:rPr>
              <a:t> (urls.py</a:t>
            </a:r>
            <a:r>
              <a:rPr lang="ko-KR" altLang="en-US" b="1" dirty="0">
                <a:solidFill>
                  <a:prstClr val="white"/>
                </a:solidFill>
              </a:rPr>
              <a:t>에서 설정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en-US" altLang="ko-KR" b="1" dirty="0" err="1">
                <a:solidFill>
                  <a:prstClr val="white"/>
                </a:solidFill>
              </a:rPr>
              <a:t>board_detail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&lt;</a:t>
            </a:r>
            <a:r>
              <a:rPr lang="en-US" altLang="ko-KR" b="1" dirty="0" err="1">
                <a:solidFill>
                  <a:prstClr val="white"/>
                </a:solidFill>
              </a:rPr>
              <a:t>int:pk</a:t>
            </a:r>
            <a:r>
              <a:rPr lang="en-US" altLang="ko-KR" b="1" dirty="0">
                <a:solidFill>
                  <a:prstClr val="white"/>
                </a:solidFill>
              </a:rPr>
              <a:t>&gt; -&gt; pk</a:t>
            </a:r>
            <a:r>
              <a:rPr lang="ko-KR" altLang="en-US" b="1" dirty="0">
                <a:solidFill>
                  <a:prstClr val="white"/>
                </a:solidFill>
              </a:rPr>
              <a:t>라는 이름의 </a:t>
            </a:r>
            <a:r>
              <a:rPr lang="en-US" altLang="ko-KR" b="1" dirty="0">
                <a:solidFill>
                  <a:prstClr val="white"/>
                </a:solidFill>
              </a:rPr>
              <a:t>int</a:t>
            </a:r>
            <a:r>
              <a:rPr lang="ko-KR" altLang="en-US" b="1" dirty="0">
                <a:solidFill>
                  <a:prstClr val="white"/>
                </a:solidFill>
              </a:rPr>
              <a:t>형 변수를 </a:t>
            </a:r>
            <a:r>
              <a:rPr lang="en-US" altLang="ko-KR" b="1" dirty="0">
                <a:solidFill>
                  <a:prstClr val="white"/>
                </a:solidFill>
              </a:rPr>
              <a:t>view</a:t>
            </a:r>
            <a:r>
              <a:rPr lang="ko-KR" altLang="en-US" b="1" dirty="0">
                <a:solidFill>
                  <a:prstClr val="white"/>
                </a:solidFill>
              </a:rPr>
              <a:t>에 전달해줌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</a:t>
            </a:r>
            <a:r>
              <a:rPr lang="ko-KR" altLang="en-US" b="1" dirty="0">
                <a:solidFill>
                  <a:prstClr val="white"/>
                </a:solidFill>
              </a:rPr>
              <a:t>예를 들어 </a:t>
            </a:r>
            <a:r>
              <a:rPr lang="en-US" altLang="ko-KR" b="1" dirty="0">
                <a:solidFill>
                  <a:prstClr val="white"/>
                </a:solidFill>
              </a:rPr>
              <a:t>board/detail/3</a:t>
            </a:r>
            <a:r>
              <a:rPr lang="ko-KR" altLang="en-US" b="1" dirty="0">
                <a:solidFill>
                  <a:prstClr val="white"/>
                </a:solidFill>
              </a:rPr>
              <a:t>에 접속하면 </a:t>
            </a:r>
            <a:r>
              <a:rPr lang="en-US" altLang="ko-KR" b="1" dirty="0">
                <a:solidFill>
                  <a:prstClr val="white"/>
                </a:solidFill>
              </a:rPr>
              <a:t>view</a:t>
            </a:r>
            <a:r>
              <a:rPr lang="ko-KR" altLang="en-US" b="1" dirty="0">
                <a:solidFill>
                  <a:prstClr val="white"/>
                </a:solidFill>
              </a:rPr>
              <a:t>에 </a:t>
            </a:r>
            <a:r>
              <a:rPr lang="en-US" altLang="ko-KR" b="1" dirty="0">
                <a:solidFill>
                  <a:prstClr val="white"/>
                </a:solidFill>
              </a:rPr>
              <a:t>3</a:t>
            </a:r>
            <a:r>
              <a:rPr lang="ko-KR" altLang="en-US" b="1" dirty="0">
                <a:solidFill>
                  <a:prstClr val="white"/>
                </a:solidFill>
              </a:rPr>
              <a:t>이라는 값의 </a:t>
            </a:r>
            <a:r>
              <a:rPr lang="en-US" altLang="ko-KR" b="1" dirty="0">
                <a:solidFill>
                  <a:prstClr val="white"/>
                </a:solidFill>
              </a:rPr>
              <a:t>pk </a:t>
            </a:r>
            <a:r>
              <a:rPr lang="ko-KR" altLang="en-US" b="1" dirty="0">
                <a:solidFill>
                  <a:prstClr val="white"/>
                </a:solidFill>
              </a:rPr>
              <a:t>변수가 전달됨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3895725" y="2826291"/>
            <a:ext cx="3409643" cy="55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71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게시글 상세 정보 출력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013247" y="4922150"/>
            <a:ext cx="816550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2. </a:t>
            </a:r>
            <a:r>
              <a:rPr lang="en-US" altLang="ko-KR" b="1" dirty="0" err="1">
                <a:solidFill>
                  <a:prstClr val="white"/>
                </a:solidFill>
              </a:rPr>
              <a:t>url</a:t>
            </a:r>
            <a:r>
              <a:rPr lang="ko-KR" altLang="en-US" b="1" dirty="0">
                <a:solidFill>
                  <a:prstClr val="white"/>
                </a:solidFill>
              </a:rPr>
              <a:t>로부터 받은 </a:t>
            </a:r>
            <a:r>
              <a:rPr lang="en-US" altLang="ko-KR" b="1" dirty="0">
                <a:solidFill>
                  <a:prstClr val="white"/>
                </a:solidFill>
              </a:rPr>
              <a:t>pk</a:t>
            </a:r>
            <a:r>
              <a:rPr lang="ko-KR" altLang="en-US" b="1" dirty="0">
                <a:solidFill>
                  <a:prstClr val="white"/>
                </a:solidFill>
              </a:rPr>
              <a:t>를 이용해 </a:t>
            </a:r>
            <a:r>
              <a:rPr lang="en-US" altLang="ko-KR" b="1" dirty="0">
                <a:solidFill>
                  <a:prstClr val="white"/>
                </a:solidFill>
              </a:rPr>
              <a:t>DB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pk </a:t>
            </a:r>
            <a:r>
              <a:rPr lang="ko-KR" altLang="en-US" b="1" dirty="0">
                <a:solidFill>
                  <a:prstClr val="white"/>
                </a:solidFill>
              </a:rPr>
              <a:t>값의 아이디를 가진 데이터를 검색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</a:t>
            </a:r>
            <a:r>
              <a:rPr lang="ko-KR" altLang="en-US" b="1" dirty="0">
                <a:solidFill>
                  <a:prstClr val="white"/>
                </a:solidFill>
              </a:rPr>
              <a:t>있을 경우 </a:t>
            </a:r>
            <a:r>
              <a:rPr lang="en-US" altLang="ko-KR" b="1" dirty="0">
                <a:solidFill>
                  <a:prstClr val="white"/>
                </a:solidFill>
              </a:rPr>
              <a:t>board_detail.html</a:t>
            </a:r>
            <a:r>
              <a:rPr lang="ko-KR" altLang="en-US" b="1" dirty="0">
                <a:solidFill>
                  <a:prstClr val="white"/>
                </a:solidFill>
              </a:rPr>
              <a:t>에 넘겨주고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없을 경우 오류 출력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FB2CC2-32CA-449E-9E61-4595A2CC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59" y="2433601"/>
            <a:ext cx="7458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30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482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Sangjin You</cp:lastModifiedBy>
  <cp:revision>42</cp:revision>
  <dcterms:created xsi:type="dcterms:W3CDTF">2020-11-04T02:52:48Z</dcterms:created>
  <dcterms:modified xsi:type="dcterms:W3CDTF">2021-01-04T01:50:36Z</dcterms:modified>
</cp:coreProperties>
</file>